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6"/>
  </p:notesMasterIdLst>
  <p:sldIdLst>
    <p:sldId id="256" r:id="rId4"/>
    <p:sldId id="311" r:id="rId5"/>
    <p:sldId id="308" r:id="rId6"/>
    <p:sldId id="312" r:id="rId7"/>
    <p:sldId id="313" r:id="rId8"/>
    <p:sldId id="314" r:id="rId9"/>
    <p:sldId id="316" r:id="rId10"/>
    <p:sldId id="317" r:id="rId11"/>
    <p:sldId id="315" r:id="rId12"/>
    <p:sldId id="318" r:id="rId13"/>
    <p:sldId id="319" r:id="rId14"/>
    <p:sldId id="263" r:id="rId15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807" autoAdjust="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outlineViewPr>
    <p:cViewPr>
      <p:scale>
        <a:sx n="33" d="100"/>
        <a:sy n="33" d="100"/>
      </p:scale>
      <p:origin x="0" y="-1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2DAC96E-1DC8-4EA3-9268-8EA7D1653612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Väylävirast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5030331"/>
            <a:ext cx="1794727" cy="138683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bg>
      <p:bgPr>
        <a:solidFill>
          <a:srgbClr val="049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8" y="2277059"/>
            <a:ext cx="2557638" cy="19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 descr="Väylävirast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425314"/>
            <a:ext cx="1191433" cy="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63898" y="5023931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Nykyisten kaiteiden kunnostus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3" name="Kuva 2" descr="Kuva betonikaiteen ja teräskaiteen liitoksesta. ">
            <a:extLst>
              <a:ext uri="{FF2B5EF4-FFF2-40B4-BE49-F238E27FC236}">
                <a16:creationId xmlns:a16="http://schemas.microsoft.com/office/drawing/2014/main" id="{BFB4060B-0490-4205-985A-A54050DCD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>
          <a:xfrm>
            <a:off x="0" y="0"/>
            <a:ext cx="12192000" cy="4806064"/>
          </a:xfrm>
          <a:prstGeom prst="rect">
            <a:avLst/>
          </a:prstGeom>
        </p:spPr>
      </p:pic>
      <p:pic>
        <p:nvPicPr>
          <p:cNvPr id="7" name="Kuva 6" descr="Plaana">
            <a:extLst>
              <a:ext uri="{FF2B5EF4-FFF2-40B4-BE49-F238E27FC236}">
                <a16:creationId xmlns:a16="http://schemas.microsoft.com/office/drawing/2014/main" id="{007DE265-CF15-46C8-B6A5-1714C1CC9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33" y="5672523"/>
            <a:ext cx="1694704" cy="4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Kaideluettelo, tilaajan suunnitelma 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10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569" y="2002056"/>
            <a:ext cx="2819399" cy="38438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Esitetään </a:t>
            </a:r>
            <a:r>
              <a:rPr lang="fi-FI" sz="1800" b="1" dirty="0" err="1">
                <a:cs typeface="Times New Roman" panose="02020603050405020304" pitchFamily="18" charset="0"/>
              </a:rPr>
              <a:t>vaatimuk</a:t>
            </a:r>
            <a:r>
              <a:rPr lang="fi-FI" sz="1800" b="1" dirty="0">
                <a:cs typeface="Times New Roman" panose="02020603050405020304" pitchFamily="18" charset="0"/>
              </a:rPr>
              <a:t>-set kaiteen sijainnin, kaidetyypin sekä törmäyskestävyyden osalta.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Lisäksi esitetään lisätiedot kaiteen tehtävästä, vaarakohdasta, mitoittavasta nopeustasosta sekä joustovarasta. </a:t>
            </a: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4" descr="Esimerkkikuvana kaideluettelo tilaajan suunnitelmasta">
            <a:extLst>
              <a:ext uri="{FF2B5EF4-FFF2-40B4-BE49-F238E27FC236}">
                <a16:creationId xmlns:a16="http://schemas.microsoft.com/office/drawing/2014/main" id="{55EFDB69-0784-45E6-957C-EACFF7670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5" y="1862489"/>
            <a:ext cx="7936832" cy="3983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07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Kaideluettelo, toteumatiedot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11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569" y="1579857"/>
            <a:ext cx="3748537" cy="46188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Täyttöön on käytettävissä kolme esitystapaa.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Kaiteen sijainti esitetään mittalinjan paalutuksen mukaisesti.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Kaidetuote ilmoitetaan valmistajan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(sarake piilotettu) </a:t>
            </a:r>
            <a:r>
              <a:rPr lang="fi-FI" sz="1800" b="1" dirty="0">
                <a:cs typeface="Times New Roman" panose="02020603050405020304" pitchFamily="18" charset="0"/>
              </a:rPr>
              <a:t>sekä kaidetuotteen nimellä niin, että käytetystä </a:t>
            </a:r>
            <a:r>
              <a:rPr lang="fi-FI" sz="1800" b="1" dirty="0" err="1">
                <a:cs typeface="Times New Roman" panose="02020603050405020304" pitchFamily="18" charset="0"/>
              </a:rPr>
              <a:t>kaidetuot-teesta</a:t>
            </a:r>
            <a:r>
              <a:rPr lang="fi-FI" sz="1800" b="1" dirty="0">
                <a:cs typeface="Times New Roman" panose="02020603050405020304" pitchFamily="18" charset="0"/>
              </a:rPr>
              <a:t> ei jää epäselvyyttä.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Kaidetuotetietoa </a:t>
            </a:r>
            <a:r>
              <a:rPr lang="fi-FI" sz="1800" b="1" dirty="0" err="1">
                <a:cs typeface="Times New Roman" panose="02020603050405020304" pitchFamily="18" charset="0"/>
              </a:rPr>
              <a:t>täydenne-tään</a:t>
            </a:r>
            <a:r>
              <a:rPr lang="fi-FI" sz="1800" b="1" dirty="0">
                <a:cs typeface="Times New Roman" panose="02020603050405020304" pitchFamily="18" charset="0"/>
              </a:rPr>
              <a:t> pylväsväli-, korkeus- ja toimintaleveystiedoin sekä tarvittavin lisätiedoin. </a:t>
            </a: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uva 5" descr="Esimerkkikuvana kaideluettelo toteutumatiedoista">
            <a:extLst>
              <a:ext uri="{FF2B5EF4-FFF2-40B4-BE49-F238E27FC236}">
                <a16:creationId xmlns:a16="http://schemas.microsoft.com/office/drawing/2014/main" id="{BE33D8BE-6C9C-4EB3-B305-EEFCE60E5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1"/>
          <a:stretch/>
        </p:blipFill>
        <p:spPr bwMode="auto">
          <a:xfrm>
            <a:off x="4346106" y="1579858"/>
            <a:ext cx="7007693" cy="4688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0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Kaiteiden kunnostusten tarve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838200" y="1566154"/>
            <a:ext cx="11000874" cy="5065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3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”Kaide tai sen puute iso liikenneympäristön riski onnettomuuksissa”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6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(https://moottori.fi/liikenne/jutut/kaide-tai-sen-puute-riskina-80-prosentissa-onnettomuuksista/)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6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Kunnostettaessa nykyisiä tiekaiteita tulee kunnostustoimet kohdentaa </a:t>
            </a:r>
            <a:r>
              <a:rPr lang="fi-FI" sz="29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ensisijai-sesti</a:t>
            </a:r>
            <a:r>
              <a:rPr lang="fi-FI" sz="2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liikenne- ja törmäysturvallisuuden kannalta merkittävimpiin kohteisiin.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fi-FI" sz="17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900" b="1" dirty="0">
                <a:cs typeface="Times New Roman" panose="02020603050405020304" pitchFamily="18" charset="0"/>
              </a:rPr>
              <a:t>Kaidekunnostusten kiireellisyysjärjestys </a:t>
            </a:r>
            <a:endParaRPr lang="fi-FI" sz="29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Kohtaa noudatetaan silloin, kun tienpitäjä on päättänyt laatia </a:t>
            </a:r>
            <a:r>
              <a:rPr lang="fi-FI" sz="26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kaiteita koskevan tarveselvityksen tai kaiteiden kunnostamiseen liittyvän rakennussuunnitelman</a:t>
            </a:r>
            <a:r>
              <a:rPr lang="fi-FI" sz="2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900" b="1" dirty="0">
                <a:cs typeface="Times New Roman" panose="02020603050405020304" pitchFamily="18" charset="0"/>
              </a:rPr>
              <a:t>Oletustoimenpiteet parannettavalla tiellä </a:t>
            </a:r>
            <a:endParaRPr lang="fi-FI" sz="29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Kohtaa noudatetaan, jos tilaaja ei ole tehnyt kohdekohtaista kaiteiden kunnostussuunnitelmaa ja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rakennusurakkaan kuuluu parannettavia tieosuuksia, joita levennetään, joiden geometriaa tai rakennetta parannetaan tai nopeustasoa nostetaan merkittävästi (20 km/h) sekä tienkohdilla tehdään liittymä tai lisätään viitoitusta.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3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Tienpitäjä voi urakassa päättää, että kohtaa noudatetaan myös nykyisellä ajoradalla, kun viereen tehdään uusi, tai eri osuuksilla varsinaisen levennys- tai parannuskohdan ulkopuolella.</a:t>
            </a:r>
          </a:p>
        </p:txBody>
      </p:sp>
    </p:spTree>
    <p:extLst>
      <p:ext uri="{BB962C8B-B14F-4D97-AF65-F5344CB8AC3E}">
        <p14:creationId xmlns:p14="http://schemas.microsoft.com/office/powerpoint/2010/main" val="372886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Kaidekunnostusten kiireellisyysjärjestys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731197" y="1539582"/>
            <a:ext cx="8287676" cy="4953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Kunnostusten kohdentamista suunniteltaessa voidaan kohteiden kunnostustarpeen vakavuutta ja kiireellisyyttä arvioida kohteesta määritettävällä riskipistearvolla.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6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Kunnostuskohteen vakavuusluokan pistearvo 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örmäysturvallisuuden kannalta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vaarallinen toteutus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(4 pistettä).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Merkittävästi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kaiteen toimivuuteen sekä törmäysturvallisuuteen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heikentävä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sti vaikuttava toteutus (2 pistettä).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Lievemmin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kaiteen toimivuuteen sekä törmäysturvallisuuteen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heikentävä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sti vaikuttava toteutus (1 piste).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i-FI" sz="16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Tietyypin liikennekerroin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KVL ≥6000 ajon/vrk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nopeustaso 100 km/h tai korkeampi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 pistettä).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KVL ≥1500 ajon/vrk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nopeustaso 80 km/h tai korkeampi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 pistettä).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muut tiet, joilla nopeustaso on 60 km/h tai korkeampi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 piste)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i-FI" sz="16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2000" b="1" dirty="0">
                <a:cs typeface="Times New Roman" panose="02020603050405020304" pitchFamily="18" charset="0"/>
              </a:rPr>
              <a:t>Riskipistearvo = vakavuusluokan pistearvo x liikennekerroin</a:t>
            </a:r>
          </a:p>
        </p:txBody>
      </p:sp>
      <p:pic>
        <p:nvPicPr>
          <p:cNvPr id="7" name="Kuva 6" descr="Kuvassa on betonikaiteen ja teräskaiteen liitoskohta. Liitos on virheellinen">
            <a:extLst>
              <a:ext uri="{FF2B5EF4-FFF2-40B4-BE49-F238E27FC236}">
                <a16:creationId xmlns:a16="http://schemas.microsoft.com/office/drawing/2014/main" id="{7DD10E25-7555-492E-9D44-6764408C328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29745" r="7070" b="14068"/>
          <a:stretch/>
        </p:blipFill>
        <p:spPr bwMode="auto">
          <a:xfrm rot="5400000">
            <a:off x="8155120" y="2658546"/>
            <a:ext cx="4457213" cy="2521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19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194"/>
            <a:ext cx="8986736" cy="13255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Törmäysturvallisuuden kannalta vaaralliset toteutukset 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740822" y="1472640"/>
            <a:ext cx="7751424" cy="5010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Ajosuunnassa kaiteen alussa ei ole viistettä tai kokoonpainuvaa kaiteen päätä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Tilalla on betoni- tai teräskaiteen tylppä pää tai nopeustasolla 60 km/h tai korkeampi U-liitos.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Puuttuva kaidesuojaus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Vakava vaarakohta ilman kaidetta tai merkittävästi puutteellisella kaidesuojauksella, merkittävästi liian kapea keskialue.</a:t>
            </a:r>
            <a:endParaRPr lang="fi-FI" sz="1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Yhtenäiset kaiteet, jossa U 160 -pylväskaidetta on jatkettu tai korjattu U 100 -pylväskaiteella tai vastaavalla heikentämättä U 160 -pylväitä ja vahvistamatta jatkoksia </a:t>
            </a:r>
            <a:r>
              <a:rPr lang="fi-FI" sz="18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(KUVA)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Pylväsvälin tihennystä vuorotellen jäykillä ja joustavammilla pylväillä ei tulkita törmäyksessä erityisen vaaralliseksi toteutukseksi.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Irronneet tai löystyneet betoni- ja teräskaiteen väliset liitosruuvit sekä teräskaiteen viisteen yläpäässä sinkityksen jälkeen hitsaamalla tehty taitteinen sidelevy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Betonikaiteen alkua ei ole käännetty sivuun siirryttäessä luokan N2 teräskaiteesta.</a:t>
            </a:r>
          </a:p>
        </p:txBody>
      </p:sp>
      <p:pic>
        <p:nvPicPr>
          <p:cNvPr id="5" name="Kuva 4" descr="Kuvassa teräskaiteen liitoskohta, missä U160 pylväskaidetta on jatkettu tai korjattu U100 pylväskaiteella.">
            <a:extLst>
              <a:ext uri="{FF2B5EF4-FFF2-40B4-BE49-F238E27FC236}">
                <a16:creationId xmlns:a16="http://schemas.microsoft.com/office/drawing/2014/main" id="{F818FF37-4BEB-4CE3-8B80-E02FAF8DE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" b="56880"/>
          <a:stretch/>
        </p:blipFill>
        <p:spPr>
          <a:xfrm>
            <a:off x="8492246" y="1520792"/>
            <a:ext cx="3158473" cy="41287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1D299A-2546-470E-BCD1-753258B64B5A}"/>
              </a:ext>
            </a:extLst>
          </p:cNvPr>
          <p:cNvSpPr txBox="1">
            <a:spLocks/>
          </p:cNvSpPr>
          <p:nvPr/>
        </p:nvSpPr>
        <p:spPr>
          <a:xfrm>
            <a:off x="8394868" y="5629960"/>
            <a:ext cx="3347953" cy="72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800" b="1" dirty="0">
                <a:cs typeface="Times New Roman" panose="02020603050405020304" pitchFamily="18" charset="0"/>
              </a:rPr>
              <a:t>Kuvan kohteen riskipiste-arvo = 4 x 3 = 12 pistettä</a:t>
            </a:r>
          </a:p>
        </p:txBody>
      </p:sp>
    </p:spTree>
    <p:extLst>
      <p:ext uri="{BB962C8B-B14F-4D97-AF65-F5344CB8AC3E}">
        <p14:creationId xmlns:p14="http://schemas.microsoft.com/office/powerpoint/2010/main" val="77682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Oletustoimenpiteet parannettavalla tiellä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838199" y="1539582"/>
            <a:ext cx="8121245" cy="4747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Toimenpiteet ovat: 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Tien leventämisen tai muun syyn takia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siirrettävät kaidejaksot korvataan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ohjeen laatuvaatimukset ja hankekohtaiset laatuvaatimukset täyttävällä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uudella kaiteella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Entiselle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paikalleen jäävät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ohjeen ja hankekohtaiset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laatuvaatimukset täyttävät kaiteet jätetään ennalleen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Entiselle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paikalleen jäävät kunnostuskelpoiset kaiteet hyödynnetään ja kunnostetaan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8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Kun kunnostamiskelpoinen kaide on tyyppipiirustuksen </a:t>
            </a:r>
            <a:r>
              <a:rPr lang="fi-FI" sz="1800" b="1" dirty="0" err="1">
                <a:cs typeface="Times New Roman" panose="02020603050405020304" pitchFamily="18" charset="0"/>
              </a:rPr>
              <a:t>Ty</a:t>
            </a:r>
            <a:r>
              <a:rPr lang="fi-FI" sz="1800" b="1" dirty="0">
                <a:cs typeface="Times New Roman" panose="02020603050405020304" pitchFamily="18" charset="0"/>
              </a:rPr>
              <a:t> 3/51 mukainen kaide, kunnostusten toteutus on esitetty tarkemmin InfraRYL luvussa 32111 Teräskaiteet.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Jos nykyinen kaide on asennettu vuoden 2000 jälkeen ja on muu kuin </a:t>
            </a:r>
            <a:r>
              <a:rPr lang="fi-FI" sz="1800" b="1" dirty="0" err="1">
                <a:cs typeface="Times New Roman" panose="02020603050405020304" pitchFamily="18" charset="0"/>
              </a:rPr>
              <a:t>Ty</a:t>
            </a:r>
            <a:r>
              <a:rPr lang="fi-FI" sz="1800" b="1" dirty="0">
                <a:cs typeface="Times New Roman" panose="02020603050405020304" pitchFamily="18" charset="0"/>
              </a:rPr>
              <a:t> 3/51 kaide, tarkemmat kunnostustoimenpiteet suunnitellaan kaidetuotekohtaisesti.</a:t>
            </a:r>
          </a:p>
        </p:txBody>
      </p:sp>
      <p:pic>
        <p:nvPicPr>
          <p:cNvPr id="5" name="Kuva 4" descr="Kuvassa betonikaiteen ja teräskaiteen liitoskohta">
            <a:extLst>
              <a:ext uri="{FF2B5EF4-FFF2-40B4-BE49-F238E27FC236}">
                <a16:creationId xmlns:a16="http://schemas.microsoft.com/office/drawing/2014/main" id="{7249B08C-1834-4E6E-BBBA-A2C97C333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44" y="1539582"/>
            <a:ext cx="2556736" cy="47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2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Hankintamenettely ja kaideluettelo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11" name="Kuva 10" descr="Kuvassa on esimerkki kaideluettelot tilaajan suunnitelmasta ja toteumatiedoista, taulukkokuvat ovat vierekkäin. ">
            <a:extLst>
              <a:ext uri="{FF2B5EF4-FFF2-40B4-BE49-F238E27FC236}">
                <a16:creationId xmlns:a16="http://schemas.microsoft.com/office/drawing/2014/main" id="{184A2042-C36C-4687-B74B-283FFEA1E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2"/>
          <a:stretch/>
        </p:blipFill>
        <p:spPr bwMode="auto">
          <a:xfrm>
            <a:off x="0" y="250624"/>
            <a:ext cx="12192000" cy="444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Plaana">
            <a:extLst>
              <a:ext uri="{FF2B5EF4-FFF2-40B4-BE49-F238E27FC236}">
                <a16:creationId xmlns:a16="http://schemas.microsoft.com/office/drawing/2014/main" id="{C5887E4D-B74B-4FD5-928B-79C79F108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5085382"/>
            <a:ext cx="1694704" cy="4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Laki julkisista hankinnoista ja käyttöoikeussopimuksista </a:t>
            </a:r>
            <a:r>
              <a:rPr lang="fi-FI" sz="2700" dirty="0">
                <a:effectLst/>
              </a:rPr>
              <a:t>(29.12.2016/1397)</a:t>
            </a:r>
            <a:endParaRPr lang="fi-FI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7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1048"/>
            <a:ext cx="10727987" cy="47218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71 § edellyttää pääsääntönä, että tilaajan laatuvaatimuksissa käytetään toimivuusvaatimuksia.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Vaatimuksen tulee normaalisti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perustua standardissa esitettyyn arviointitapaan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jos ominaisuus on käsitelty eurooppalaisessa standardissa.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Tuotenimen käyttö tilaajan laatuvaatimuksissa on sallittu vain silloin,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kun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toimivuusvaatimuksia ei voi käyttää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On selvästi esitettävä, että myös muut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vastaavat tuotteet hyväksytään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Ei saa rajoittua tuotelistauksiin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kuten oppaaseen </a:t>
            </a:r>
            <a:r>
              <a:rPr lang="fi-FI" sz="18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Markkinoilla olevia kaidetuotteita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Suunnitelmissa toimivuusvaatimukset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Tilaajan suunnitelma.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Toteumatiedot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Esitetään urakoitsijan toimesta käytetyn kaidetuotteen sijainti- ja ominaisuustiedot.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Muodostaa tilaajalle Velho-rekisteriin tallennettavat toteumatiedot.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8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Tilaajan suunnitelma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8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6425"/>
            <a:ext cx="10727987" cy="49364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Yleis- ja tiesuunnitelma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Ajosuuntia erottavien kaiteiden tarpeellisuus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määräytyy yleis- ja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tiesuunnitel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-massa tietyypin ja ohjeen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Tien poikkileikkauksen suunnittelu perusteella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Muiden kaiteiden tarpeeseen ei yleissuunnitteluvaiheessa yleensä ole tarpeen ottaa kantaa, jos kustannukset pystytään arvioimaan.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Tiesuunnitelmassa muiden kaiteiden tarve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määritellään alustavasti ohjeen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Tien poikkileikkauksen suunnittelu mukaisesti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ja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kaiteiden pituudet ja erikoiskaiteiden tarve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ohjeen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Tiekaiteiden suunnittelu mukaisesti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Tilaajan rakennussuunnitelma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ST- ja kokonaisurakassa esitetään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alustavasti myös muiden kaiteiden tarve ja sijainti sekä toimivuusvaatimukset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kaidetuotteiden valintaa varten.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Tärkeää varmistaa, että markkinoilla on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ainakin yksi tai kaksi kohtuuhintaista kaidetuotetta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joilla kaidesuojaukset on toteutettavissa.</a:t>
            </a:r>
          </a:p>
        </p:txBody>
      </p:sp>
    </p:spTree>
    <p:extLst>
      <p:ext uri="{BB962C8B-B14F-4D97-AF65-F5344CB8AC3E}">
        <p14:creationId xmlns:p14="http://schemas.microsoft.com/office/powerpoint/2010/main" val="164066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Toteumatiedot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9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809549"/>
            <a:ext cx="10192353" cy="44564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Perustuu urakoitsijan ilmoittamiin kaidetuote- ja toteumamittaustietoihin.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Velho-rekisteriin liittäminen edellyttää kaiteen geometria- ja ominaisuustietojen yhdistämistä toteumamittaustietoihin perustuen.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IM4-formaatti ei mahdollista kattavasti ominaistietojen liittämistä geometriatietoon (YIV 2019 liite 3.1</a:t>
            </a:r>
            <a:r>
              <a:rPr lang="fi-FI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uusin versio julkaistu 4.10.2021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Ominaisuustiedot voidaan esittää Excel-pohjaisessa kaideluettelossa sitoen kaiteiden sijainti mittalinjaan.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Excel-pohja on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saatavissa Väyläviraston ohjeluettelossa olevan linkin kautta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ja ohjeistus taulukon täyttöön on esitetty myös ohjeen liitteissä.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Rakennusurakan hankinta-asiakirjoissa on todettava, miten geometria- ja ominaisuustiedot yhdistetään Velho-rekisteriin liitettäväksi.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95716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8EB0EC0F-F87B-4669-99BC-20139C8DDA63}" vid="{452C571C-DF5F-46DF-A0EE-4D51849383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title/>
  <author/>
  <paivays>7.1.2019</paivays>
</livi_kameleon>
</file>

<file path=customXml/item2.xml><?xml version="1.0" encoding="utf-8"?>
<xml_kameleon/>
</file>

<file path=customXml/itemProps1.xml><?xml version="1.0" encoding="utf-8"?>
<ds:datastoreItem xmlns:ds="http://schemas.openxmlformats.org/officeDocument/2006/customXml" ds:itemID="{1F0E2274-EE07-4885-A7FD-B1D04F0C417E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0AA1EAC9-E5A1-48EA-94F7-E86BC706204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1933</TotalTime>
  <Words>822</Words>
  <Application>Microsoft Office PowerPoint</Application>
  <PresentationFormat>Laajakuva</PresentationFormat>
  <Paragraphs>92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Exo 2</vt:lpstr>
      <vt:lpstr>Felbridge Pro</vt:lpstr>
      <vt:lpstr>Tahoma</vt:lpstr>
      <vt:lpstr>vayla</vt:lpstr>
      <vt:lpstr>Tiekaiteiden suunnittelu Nykyisten kaiteiden kunnostus</vt:lpstr>
      <vt:lpstr>Kaiteiden kunnostusten tarve</vt:lpstr>
      <vt:lpstr>Kaidekunnostusten kiireellisyysjärjestys</vt:lpstr>
      <vt:lpstr>Törmäysturvallisuuden kannalta vaaralliset toteutukset </vt:lpstr>
      <vt:lpstr>Oletustoimenpiteet parannettavalla tiellä</vt:lpstr>
      <vt:lpstr>Tiekaiteiden suunnittelu Hankintamenettely ja kaideluettelo</vt:lpstr>
      <vt:lpstr>Laki julkisista hankinnoista ja käyttöoikeussopimuksista (29.12.2016/1397)</vt:lpstr>
      <vt:lpstr>Tilaajan suunnitelma</vt:lpstr>
      <vt:lpstr>Toteumatiedot</vt:lpstr>
      <vt:lpstr>Kaideluettelo, tilaajan suunnitelma </vt:lpstr>
      <vt:lpstr>Kaideluettelo, toteumatiedot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Kiikka Sinikka</dc:creator>
  <cp:keywords>Esitys</cp:keywords>
  <cp:lastModifiedBy>Jussi Kauppinen</cp:lastModifiedBy>
  <cp:revision>51</cp:revision>
  <cp:lastPrinted>2021-09-06T16:42:24Z</cp:lastPrinted>
  <dcterms:created xsi:type="dcterms:W3CDTF">2019-01-07T05:46:51Z</dcterms:created>
  <dcterms:modified xsi:type="dcterms:W3CDTF">2021-11-03T13:11:11Z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473.85.02.021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2019-01-06T22:00:00Z</vt:filetime>
  </property>
</Properties>
</file>