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4"/>
  </p:notesMasterIdLst>
  <p:sldIdLst>
    <p:sldId id="278" r:id="rId4"/>
    <p:sldId id="256" r:id="rId5"/>
    <p:sldId id="316" r:id="rId6"/>
    <p:sldId id="315" r:id="rId7"/>
    <p:sldId id="299" r:id="rId8"/>
    <p:sldId id="308" r:id="rId9"/>
    <p:sldId id="309" r:id="rId10"/>
    <p:sldId id="310" r:id="rId11"/>
    <p:sldId id="311" r:id="rId12"/>
    <p:sldId id="314" r:id="rId13"/>
    <p:sldId id="317" r:id="rId14"/>
    <p:sldId id="318" r:id="rId15"/>
    <p:sldId id="313" r:id="rId16"/>
    <p:sldId id="320" r:id="rId17"/>
    <p:sldId id="321" r:id="rId18"/>
    <p:sldId id="312" r:id="rId19"/>
    <p:sldId id="322" r:id="rId20"/>
    <p:sldId id="323" r:id="rId21"/>
    <p:sldId id="324" r:id="rId22"/>
    <p:sldId id="263" r:id="rId23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20" autoAdjust="0"/>
  </p:normalViewPr>
  <p:slideViewPr>
    <p:cSldViewPr snapToGrid="0">
      <p:cViewPr varScale="1">
        <p:scale>
          <a:sx n="83" d="100"/>
          <a:sy n="83" d="100"/>
        </p:scale>
        <p:origin x="96" y="7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2DAC96E-1DC8-4EA3-9268-8EA7D1653612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5030331"/>
            <a:ext cx="1794727" cy="138683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bg>
      <p:bgPr>
        <a:solidFill>
          <a:srgbClr val="049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äyläviras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28" y="2277059"/>
            <a:ext cx="2557638" cy="19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7" name="Picture 6" descr="Väylävirast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425314"/>
            <a:ext cx="1191433" cy="9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743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05" r:id="rId43"/>
    <p:sldLayoutId id="2147483708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67422"/>
          </a:xfrm>
        </p:spPr>
        <p:txBody>
          <a:bodyPr>
            <a:normAutofit/>
          </a:bodyPr>
          <a:lstStyle/>
          <a:p>
            <a:r>
              <a:rPr lang="fi-FI" b="1" dirty="0"/>
              <a:t>Tiekaiteiden suunnittelu -</a:t>
            </a:r>
            <a:br>
              <a:rPr lang="fi-FI" b="1" dirty="0"/>
            </a:br>
            <a:r>
              <a:rPr lang="fi-FI" sz="2800" b="1" dirty="0"/>
              <a:t>2.11.2021 koulutustilaisuuden ohjelma</a:t>
            </a:r>
            <a:endParaRPr lang="fi-FI" sz="2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</a:t>
            </a:fld>
            <a:endParaRPr lang="en-US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EF46659-58C6-465C-83AD-37602F6AE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8450" y="1902718"/>
            <a:ext cx="8068076" cy="459015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000" dirty="0"/>
              <a:t>Muuttuneet kohdat ja käsitteitä			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Materiaalit						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Kaiteiden luokitukset ja valinta			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Kaiteen sijainti tien poikkileikkauksessa		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Kaiteen aloitus ja lopetus sekä pituus 		</a:t>
            </a:r>
          </a:p>
          <a:p>
            <a:pPr marL="0" indent="0">
              <a:buNone/>
            </a:pPr>
            <a:r>
              <a:rPr lang="fi-FI" sz="2000" dirty="0"/>
              <a:t>KESKUSTELU ja TAUKO					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2000" b="1" dirty="0"/>
              <a:t>Siirtymärakenteet</a:t>
            </a:r>
            <a:r>
              <a:rPr lang="fi-FI" sz="2000" dirty="0"/>
              <a:t>				10:45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2000" b="1" dirty="0"/>
              <a:t>Liittymät, pysäkit ja aukot</a:t>
            </a:r>
            <a:r>
              <a:rPr lang="fi-FI" sz="2000" dirty="0"/>
              <a:t>			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2000" b="1" dirty="0"/>
              <a:t>Kaiteiden kunnostus</a:t>
            </a:r>
            <a:r>
              <a:rPr lang="fi-FI" sz="2000" dirty="0"/>
              <a:t>				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2000" b="1" dirty="0"/>
              <a:t>Hankintamenettely ja kaideluettelo</a:t>
            </a:r>
            <a:r>
              <a:rPr lang="fi-FI" sz="2000" dirty="0"/>
              <a:t>		</a:t>
            </a:r>
          </a:p>
          <a:p>
            <a:pPr marL="0" indent="0">
              <a:buNone/>
            </a:pPr>
            <a:r>
              <a:rPr lang="fi-FI" sz="2000" dirty="0"/>
              <a:t>KESKUSTELU ja LOPETUS				11:50-12:00</a:t>
            </a:r>
          </a:p>
        </p:txBody>
      </p:sp>
    </p:spTree>
    <p:extLst>
      <p:ext uri="{BB962C8B-B14F-4D97-AF65-F5344CB8AC3E}">
        <p14:creationId xmlns:p14="http://schemas.microsoft.com/office/powerpoint/2010/main" val="407612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Betonikaiteen liittäminen toiseen betonikaiteeseen tai tukimuuriin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10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4" y="1714498"/>
            <a:ext cx="10671715" cy="4681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Penkereen betonielementtikaide liitetään saman valmistajan sillan betonikaiteeseen.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Jatkossa valmistaja osoittaa liitoksen turvallisuuden törmäyssimuloinnilla.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Alustavien simulointien perusteella ei ole vaikea osoittaa.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Liukuvalettu betonikaide liitetään betoniseen siltakaiteeseen.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Ohjeessa on annettu liitoksen mitoituskuormat.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Painumat haaste.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Penkereen betonielementtikaide liitetään anturalle perustettuun betonikaiteeseen (korkeaan tai korotusosalliseen).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Tulosuunnissa anturan kokoa kasvatetaan asteittain.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Penkereen betonielementtikaide liitetään liukuvalukaiteeseen.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Ohjeesta unohtui malliratkaisu. Urakoitsijoilla on jo omiakin ratkaisuja.</a:t>
            </a:r>
            <a:endParaRPr lang="fi-FI" sz="18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Penkereen betonielementtikaide liitetään korkeaan tukimuuriin.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Ohjeessa on annettu liitoksen mitoituskuormat.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Tulosuunnissa betonikaiteen korkeutta kasvatetaan 1:6…1:10 kaltevuudessa 2…3 metriin.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Etupintojen muotoilu tarvittaessa.</a:t>
            </a:r>
          </a:p>
        </p:txBody>
      </p:sp>
    </p:spTree>
    <p:extLst>
      <p:ext uri="{BB962C8B-B14F-4D97-AF65-F5344CB8AC3E}">
        <p14:creationId xmlns:p14="http://schemas.microsoft.com/office/powerpoint/2010/main" val="357986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3142593" y="5000877"/>
            <a:ext cx="8658637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</a:t>
            </a:r>
            <a:br>
              <a:rPr lang="fi-FI" sz="2800" dirty="0"/>
            </a:br>
            <a:r>
              <a:rPr lang="fi-FI" sz="3200" dirty="0"/>
              <a:t>Liittymät, pysäkit ja aukot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7" name="Kuva 6" descr="Plaana">
            <a:extLst>
              <a:ext uri="{FF2B5EF4-FFF2-40B4-BE49-F238E27FC236}">
                <a16:creationId xmlns:a16="http://schemas.microsoft.com/office/drawing/2014/main" id="{2F023EDE-C53B-4C0E-92FA-F25E8B8A3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31" y="5639410"/>
            <a:ext cx="1694704" cy="446786"/>
          </a:xfrm>
          <a:prstGeom prst="rect">
            <a:avLst/>
          </a:prstGeom>
        </p:spPr>
      </p:pic>
      <p:pic>
        <p:nvPicPr>
          <p:cNvPr id="3" name="Kuva 2" descr="Havainnekuva liittymästä tiekaiteineen">
            <a:extLst>
              <a:ext uri="{FF2B5EF4-FFF2-40B4-BE49-F238E27FC236}">
                <a16:creationId xmlns:a16="http://schemas.microsoft.com/office/drawing/2014/main" id="{BBEC0C06-6C4E-4E32-959F-FAFC6C395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 b="6429"/>
          <a:stretch/>
        </p:blipFill>
        <p:spPr>
          <a:xfrm>
            <a:off x="0" y="1"/>
            <a:ext cx="12192000" cy="48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1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Kaideongelmat ja -toteutus liittymässä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12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266" y="2097616"/>
            <a:ext cx="2669941" cy="42587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Vetotanko tulee toteuttaa aina, kun nopeustaso on 80 km/h tai korkeampi.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Joillakin kaidetuotteilla on erikoisversio osuuksille B ja C.</a:t>
            </a:r>
          </a:p>
        </p:txBody>
      </p:sp>
      <p:pic>
        <p:nvPicPr>
          <p:cNvPr id="8" name="Kuva 7" descr="Piirustuskuva liittymän törmäyssuunnista ja tiekaideratkaisuista.">
            <a:extLst>
              <a:ext uri="{FF2B5EF4-FFF2-40B4-BE49-F238E27FC236}">
                <a16:creationId xmlns:a16="http://schemas.microsoft.com/office/drawing/2014/main" id="{C0A4C0E8-76F0-4F34-A79B-AAD1A925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7" y="1481759"/>
            <a:ext cx="8319853" cy="4490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uoli: Oikea 2" descr="Nuoli päätiellä oikealle alaviistoon">
            <a:extLst>
              <a:ext uri="{FF2B5EF4-FFF2-40B4-BE49-F238E27FC236}">
                <a16:creationId xmlns:a16="http://schemas.microsoft.com/office/drawing/2014/main" id="{EFB95347-D50A-4360-81D7-2C09E7B8A13F}"/>
              </a:ext>
            </a:extLst>
          </p:cNvPr>
          <p:cNvSpPr/>
          <p:nvPr/>
        </p:nvSpPr>
        <p:spPr>
          <a:xfrm rot="314025">
            <a:off x="8121241" y="3227339"/>
            <a:ext cx="2600761" cy="385010"/>
          </a:xfrm>
          <a:prstGeom prst="rightArrow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Oikea 8" descr="Nuoli sivutien liittymässä oikealle alaviistoon">
            <a:extLst>
              <a:ext uri="{FF2B5EF4-FFF2-40B4-BE49-F238E27FC236}">
                <a16:creationId xmlns:a16="http://schemas.microsoft.com/office/drawing/2014/main" id="{ACD68081-94E8-43BA-94AD-442208405CA5}"/>
              </a:ext>
            </a:extLst>
          </p:cNvPr>
          <p:cNvSpPr/>
          <p:nvPr/>
        </p:nvSpPr>
        <p:spPr>
          <a:xfrm rot="1036390">
            <a:off x="4194059" y="3705442"/>
            <a:ext cx="3404324" cy="422670"/>
          </a:xfrm>
          <a:prstGeom prst="right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ADD85A0-59E2-4F98-97B0-1D471E20DE81}"/>
              </a:ext>
            </a:extLst>
          </p:cNvPr>
          <p:cNvSpPr txBox="1"/>
          <p:nvPr/>
        </p:nvSpPr>
        <p:spPr>
          <a:xfrm>
            <a:off x="6289138" y="1294063"/>
            <a:ext cx="31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D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7C66FE1-831A-41DE-9036-2590F6EEB493}"/>
              </a:ext>
            </a:extLst>
          </p:cNvPr>
          <p:cNvSpPr txBox="1"/>
          <p:nvPr/>
        </p:nvSpPr>
        <p:spPr>
          <a:xfrm>
            <a:off x="4813198" y="4506267"/>
            <a:ext cx="31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C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6EC6C4B-1697-4E92-94E6-622857047AB0}"/>
              </a:ext>
            </a:extLst>
          </p:cNvPr>
          <p:cNvSpPr txBox="1"/>
          <p:nvPr/>
        </p:nvSpPr>
        <p:spPr>
          <a:xfrm>
            <a:off x="9982395" y="3959738"/>
            <a:ext cx="31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2C6ED3A-FAA0-442D-BA6B-1E8E99FA7CBE}"/>
              </a:ext>
            </a:extLst>
          </p:cNvPr>
          <p:cNvSpPr txBox="1"/>
          <p:nvPr/>
        </p:nvSpPr>
        <p:spPr>
          <a:xfrm>
            <a:off x="7858208" y="4404267"/>
            <a:ext cx="31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B</a:t>
            </a:r>
          </a:p>
        </p:txBody>
      </p:sp>
      <p:sp>
        <p:nvSpPr>
          <p:cNvPr id="13" name="Nuoli: Oikea 12" descr="Nuoli sivutien liittymässä vasemmalle alaviistoon">
            <a:extLst>
              <a:ext uri="{FF2B5EF4-FFF2-40B4-BE49-F238E27FC236}">
                <a16:creationId xmlns:a16="http://schemas.microsoft.com/office/drawing/2014/main" id="{F62A9E25-8EBC-4827-B47E-3CB485BC5275}"/>
              </a:ext>
            </a:extLst>
          </p:cNvPr>
          <p:cNvSpPr/>
          <p:nvPr/>
        </p:nvSpPr>
        <p:spPr>
          <a:xfrm rot="9473430">
            <a:off x="5331094" y="3376016"/>
            <a:ext cx="5202086" cy="42267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Oikea 13" descr="Nuoli liittymässä ylöspäin">
            <a:extLst>
              <a:ext uri="{FF2B5EF4-FFF2-40B4-BE49-F238E27FC236}">
                <a16:creationId xmlns:a16="http://schemas.microsoft.com/office/drawing/2014/main" id="{60F15E13-AAF7-4B23-A688-8F89A44EB9E4}"/>
              </a:ext>
            </a:extLst>
          </p:cNvPr>
          <p:cNvSpPr/>
          <p:nvPr/>
        </p:nvSpPr>
        <p:spPr>
          <a:xfrm rot="16200000">
            <a:off x="5161036" y="3705442"/>
            <a:ext cx="3404324" cy="422670"/>
          </a:xfrm>
          <a:prstGeom prst="rightArrow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Kuvassa on kaiteen lyhyt vetotanko">
            <a:extLst>
              <a:ext uri="{FF2B5EF4-FFF2-40B4-BE49-F238E27FC236}">
                <a16:creationId xmlns:a16="http://schemas.microsoft.com/office/drawing/2014/main" id="{C695D247-9354-4F0D-9641-5B424E611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7686" b="4600"/>
          <a:stretch/>
        </p:blipFill>
        <p:spPr>
          <a:xfrm>
            <a:off x="9131358" y="4395682"/>
            <a:ext cx="2404613" cy="19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Liittymä lähellä siltaa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13</a:t>
            </a:fld>
            <a:endParaRPr lang="fi-FI" dirty="0"/>
          </a:p>
        </p:txBody>
      </p:sp>
      <p:pic>
        <p:nvPicPr>
          <p:cNvPr id="6" name="Kuva 5" descr="Kuva, jossa liittymä on liian lähellä silta. Ruksi kuvan päällä. ">
            <a:extLst>
              <a:ext uri="{FF2B5EF4-FFF2-40B4-BE49-F238E27FC236}">
                <a16:creationId xmlns:a16="http://schemas.microsoft.com/office/drawing/2014/main" id="{0AAE582F-B751-4DF1-A902-3FEEF510E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t="8289" r="23868" b="13293"/>
          <a:stretch/>
        </p:blipFill>
        <p:spPr bwMode="auto">
          <a:xfrm>
            <a:off x="3264446" y="1447205"/>
            <a:ext cx="5098015" cy="4850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2F556C09-4F97-4F1E-B78D-BE565A0C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64447" y="1447205"/>
            <a:ext cx="5090199" cy="4844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47CCF964-F94B-44F4-B850-57C4DE867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51200" y="1455020"/>
            <a:ext cx="5111261" cy="4844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Liittymät ja kaiteet, rajoitukset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14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7571154" cy="46656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Liittymää ei saa tarpeettomasti sijoittaa kaiteelliselle kohdalle</a:t>
            </a:r>
            <a:r>
              <a:rPr lang="fi-FI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kun pääsuunnan nopeustaso on 80 km/h tai korkeampi.</a:t>
            </a:r>
            <a:endParaRPr lang="fi-FI" sz="200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Betonikaidetta ei saa sijoittaa </a:t>
            </a:r>
            <a:r>
              <a:rPr lang="fi-FI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tien reunaan tasoliittymän kohdalle, kun 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nopeustaso on yli 60 km/h</a:t>
            </a:r>
            <a:r>
              <a:rPr lang="fi-FI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200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Kun pääsuunnan nopeustaso on 80 km/h tai korkeampi, 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liittymän lähelle ei pidä sijoittaa esteitä</a:t>
            </a:r>
            <a:r>
              <a:rPr lang="fi-FI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ja liittymä 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pitäisi myös sijoittaa riittävän kauas päätien alittavasta liikenneväylästä tai vesistöstä</a:t>
            </a:r>
            <a:r>
              <a:rPr lang="fi-FI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Kaide ei saisi haitallisesti rajoittaa liittymisnäkemiä</a:t>
            </a:r>
            <a:r>
              <a:rPr lang="fi-FI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cs typeface="Times New Roman" panose="02020603050405020304" pitchFamily="18" charset="0"/>
              </a:rPr>
              <a:t>Lisättäessä kaide nykyiseen liittymään, on tarkistettava, pitääkö liittymää avartaa, jotta </a:t>
            </a:r>
            <a:r>
              <a:rPr lang="fi-FI" sz="2000" b="1" dirty="0">
                <a:cs typeface="Times New Roman" panose="02020603050405020304" pitchFamily="18" charset="0"/>
              </a:rPr>
              <a:t>kaide ei estä pitkällä yhdistelmällä kääntymistä</a:t>
            </a:r>
            <a:r>
              <a:rPr lang="fi-FI" sz="2000" dirty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uva 7" descr="Kuvassa tieliittymä ja kaiteet. ">
            <a:extLst>
              <a:ext uri="{FF2B5EF4-FFF2-40B4-BE49-F238E27FC236}">
                <a16:creationId xmlns:a16="http://schemas.microsoft.com/office/drawing/2014/main" id="{23719073-C02A-4B8E-B9EE-9D9E6D93E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17" y="1539631"/>
            <a:ext cx="2828782" cy="48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Kaidetoteutus linja-autopysäkkien kohdalla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15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266" y="1540042"/>
            <a:ext cx="3270025" cy="4952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Linja-autopysäkkiä ei saa tarpeettomasti sijoittaa kaiteelliselle kohdalle.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Edellyttää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aukon tekemistä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kaiteeseen.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Jos pysäkin odotustila jää kaiteen ja </a:t>
            </a:r>
            <a:r>
              <a:rPr lang="fi-FI" sz="2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ajora-dan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väliin, odotustila pitää korottaa.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Kaiteiden sivusuun-</a:t>
            </a:r>
            <a:r>
              <a:rPr lang="fi-FI" sz="2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taiset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siirtymät </a:t>
            </a:r>
            <a:r>
              <a:rPr lang="fi-FI" sz="2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toteu-tetaan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nopeustason mukaisesti.</a:t>
            </a:r>
          </a:p>
        </p:txBody>
      </p:sp>
      <p:pic>
        <p:nvPicPr>
          <p:cNvPr id="6" name="Kuva 5" descr="Piirustuskuva teräskaiteesta linja-autopysäkin kohdalla.">
            <a:extLst>
              <a:ext uri="{FF2B5EF4-FFF2-40B4-BE49-F238E27FC236}">
                <a16:creationId xmlns:a16="http://schemas.microsoft.com/office/drawing/2014/main" id="{32356E22-1161-4A6D-B058-023A90AC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91" y="1715795"/>
            <a:ext cx="7145413" cy="171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 descr="Piirustuskuva meluntorjunnan betonikaiteesta linja-autopysäkin kohdalla.">
            <a:extLst>
              <a:ext uri="{FF2B5EF4-FFF2-40B4-BE49-F238E27FC236}">
                <a16:creationId xmlns:a16="http://schemas.microsoft.com/office/drawing/2014/main" id="{456EDEC7-C010-4F0A-94CA-7572FEEE2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"/>
          <a:stretch/>
        </p:blipFill>
        <p:spPr bwMode="auto">
          <a:xfrm>
            <a:off x="3866291" y="4011713"/>
            <a:ext cx="7642251" cy="171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914406-00B0-42F9-B6A0-0D7CC3A133BE}"/>
              </a:ext>
            </a:extLst>
          </p:cNvPr>
          <p:cNvSpPr txBox="1">
            <a:spLocks/>
          </p:cNvSpPr>
          <p:nvPr/>
        </p:nvSpPr>
        <p:spPr>
          <a:xfrm>
            <a:off x="6096000" y="3409400"/>
            <a:ext cx="5206962" cy="37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6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Teräskaide linja-autopysäkin kohdalla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48A04A9-0B1A-4A92-B2D5-77CF8898B4C5}"/>
              </a:ext>
            </a:extLst>
          </p:cNvPr>
          <p:cNvSpPr txBox="1">
            <a:spLocks/>
          </p:cNvSpPr>
          <p:nvPr/>
        </p:nvSpPr>
        <p:spPr>
          <a:xfrm>
            <a:off x="5399773" y="5857265"/>
            <a:ext cx="5954026" cy="37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6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Meluntorjunnan betonikaide linja-autopysäkin kohdalla</a:t>
            </a:r>
          </a:p>
        </p:txBody>
      </p:sp>
    </p:spTree>
    <p:extLst>
      <p:ext uri="{BB962C8B-B14F-4D97-AF65-F5344CB8AC3E}">
        <p14:creationId xmlns:p14="http://schemas.microsoft.com/office/powerpoint/2010/main" val="349408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Avattavat kaiteet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16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24540"/>
            <a:ext cx="11231879" cy="493181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Liikuteltavat kaiteet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Erikoiskuljetusten mahdollistamiseksi esimerkiksi </a:t>
            </a:r>
            <a:r>
              <a:rPr lang="fi-FI" sz="22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2+1-kaistaiselle ohituskaistatielle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Voidaan toteuttaa </a:t>
            </a:r>
            <a:r>
              <a:rPr lang="fi-FI" sz="22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pitkiä aukkoja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Aukkoon sijoitetaan </a:t>
            </a:r>
            <a:r>
              <a:rPr lang="fi-FI" sz="22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vähintään luokan H1 liikuteltava kaide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aiteen portit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Nopeammin avattava 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kuin liikuteltava kaide.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Pituus rajoitetumpi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yleensä 4…12 m.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i-FI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rrotettavat kaiteen kohdat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Voidaan esimerkiksi onnettomuustilanteissa mahdollistaa liikenteen pääsy toiselle ajoradalle.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Toteutetaan muuttamalla 10…15 m matkalta putkipalkkikaiteen johteiden jatkokset sekä pylväiden </a:t>
            </a:r>
            <a:r>
              <a:rPr lang="fi-FI" sz="22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kiinnitykset helpommin avattaviksi ja uudelleenkiinnitettäviksi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Kaideurakoitsija voi myös kohtalaisen nopeasti saavuttuaan paikalle irrottaa kiinteän teräskaiteen johteen ja pylväät sekä myöhemmin asentaa pylväät takaisin entisiin reikiin.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sz="200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2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Avattava osuus liikuteltavalla kaiteella 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17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72665"/>
            <a:ext cx="10914245" cy="25314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Toteutetaan tarvittaessa vuorottelevan 2+1 ohituskaistatien kiinteään keskikaiteeseen ohituskaistojen alkamis- ja päättymiskohtiin.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Liikuteltava kaide ja kiinteä keskikaide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limitetään vähintään viisteosien matkalla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Limitysosalla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kaiteen </a:t>
            </a:r>
            <a:r>
              <a:rPr lang="fi-FI" sz="2000" b="1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korkeusen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tulee koko ajan olla vähintään 0,5 m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tai jos liikuteltava kaide on tätä matalampi, liikuteltavan kaiteen korkuinen.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Liikuteltavan kaiteen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aurauskestävyysluokaksi voidaan hyväksyä luokka 3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Kuva 4" descr="Piirustuskuva ohituskaistaosuuden avattavasta kaiteesta">
            <a:extLst>
              <a:ext uri="{FF2B5EF4-FFF2-40B4-BE49-F238E27FC236}">
                <a16:creationId xmlns:a16="http://schemas.microsoft.com/office/drawing/2014/main" id="{BDEB9B89-D1E7-4066-AB8A-74F3A5669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85" y="3670902"/>
            <a:ext cx="9797629" cy="25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3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Keskikaiteen aukko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18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149246"/>
            <a:ext cx="10692865" cy="1343629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Yksityistien tai kunnossapitokaluston käyttämän liittymän kohdalle, kun ei voida käyttää suuntaisliittymää.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i-F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urauskalustolle ohituskaistan alkamiskohtaan tai eritasoliittymän lähistölle helpottamaan esimerkiksi ramppien auraamista.</a:t>
            </a:r>
          </a:p>
        </p:txBody>
      </p:sp>
      <p:pic>
        <p:nvPicPr>
          <p:cNvPr id="5" name="Kuva 4" descr="Piirustuskuva keskikaiteen aukon kohdalta">
            <a:extLst>
              <a:ext uri="{FF2B5EF4-FFF2-40B4-BE49-F238E27FC236}">
                <a16:creationId xmlns:a16="http://schemas.microsoft.com/office/drawing/2014/main" id="{26FD747A-583E-4DAD-9877-5BA92FA6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67" y="1297430"/>
            <a:ext cx="7793066" cy="374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01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Kulkuaukko kunnossapitoa varten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19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817" y="4294923"/>
            <a:ext cx="4789370" cy="177104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Liikenneturvallisuuden kannalta on tärkeintä välttää </a:t>
            </a:r>
            <a:r>
              <a:rPr lang="fi-FI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kunnossapitohen-kilökunnan</a:t>
            </a: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kaiteisiin itse </a:t>
            </a:r>
            <a:r>
              <a:rPr lang="fi-FI" sz="20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tekemät rautalangalla </a:t>
            </a: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kiinnitetyt avattavat kohdat. </a:t>
            </a:r>
          </a:p>
        </p:txBody>
      </p:sp>
      <p:pic>
        <p:nvPicPr>
          <p:cNvPr id="6" name="Kuva 5" descr="Piirustuskuva kunnossapitoa varten olevasta kulkuaukosta">
            <a:extLst>
              <a:ext uri="{FF2B5EF4-FFF2-40B4-BE49-F238E27FC236}">
                <a16:creationId xmlns:a16="http://schemas.microsoft.com/office/drawing/2014/main" id="{1300FD6C-2BD1-4066-96AA-F1EBC336A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3" y="1683368"/>
            <a:ext cx="5438369" cy="194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 descr="Piirustuskuva kunnossapitoa varten olevasta kulkuaukosta">
            <a:extLst>
              <a:ext uri="{FF2B5EF4-FFF2-40B4-BE49-F238E27FC236}">
                <a16:creationId xmlns:a16="http://schemas.microsoft.com/office/drawing/2014/main" id="{6E91347C-84B9-42DB-BB84-FD16982E0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6" y="3978825"/>
            <a:ext cx="5426306" cy="214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 descr="Piirustuskuva kunnossapitoa varten olevasta kulkuaukosta">
            <a:extLst>
              <a:ext uri="{FF2B5EF4-FFF2-40B4-BE49-F238E27FC236}">
                <a16:creationId xmlns:a16="http://schemas.microsoft.com/office/drawing/2014/main" id="{4F2CF1E7-2D19-4FE2-864A-5F84CFAB9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" b="1148"/>
          <a:stretch/>
        </p:blipFill>
        <p:spPr bwMode="auto">
          <a:xfrm>
            <a:off x="6584482" y="1566445"/>
            <a:ext cx="5029200" cy="2185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29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3142593" y="5000877"/>
            <a:ext cx="8658637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</a:t>
            </a:r>
            <a:br>
              <a:rPr lang="fi-FI" sz="2800" dirty="0"/>
            </a:br>
            <a:r>
              <a:rPr lang="fi-FI" sz="3200" dirty="0"/>
              <a:t>Siirtymärakenteet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3" name="Kuva 2" descr="Kuva tiestä, jossa on kaiteita">
            <a:extLst>
              <a:ext uri="{FF2B5EF4-FFF2-40B4-BE49-F238E27FC236}">
                <a16:creationId xmlns:a16="http://schemas.microsoft.com/office/drawing/2014/main" id="{07FE6804-B428-4426-AA58-4468EA4D2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"/>
          <a:stretch/>
        </p:blipFill>
        <p:spPr>
          <a:xfrm>
            <a:off x="0" y="0"/>
            <a:ext cx="12187857" cy="4815191"/>
          </a:xfrm>
          <a:prstGeom prst="rect">
            <a:avLst/>
          </a:prstGeom>
        </p:spPr>
      </p:pic>
      <p:pic>
        <p:nvPicPr>
          <p:cNvPr id="7" name="Kuva 6" descr="Plaana">
            <a:extLst>
              <a:ext uri="{FF2B5EF4-FFF2-40B4-BE49-F238E27FC236}">
                <a16:creationId xmlns:a16="http://schemas.microsoft.com/office/drawing/2014/main" id="{9CF7AC8C-089C-42B8-B7FA-D64867BE7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31" y="5639410"/>
            <a:ext cx="1694704" cy="4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9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Siirtymärakenteiden tarve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>
                <a:solidFill>
                  <a:schemeClr val="tx1"/>
                </a:solidFill>
              </a:rPr>
              <a:t>3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5" y="1690688"/>
            <a:ext cx="7806659" cy="45176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 ei osu jäykemmän kaiteen päähän rajusti, kun edeltävä kaide joustaa.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Joustavamman kaiteen sivusiirtymää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pienennetään asteittain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tulosuunnissa.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Kaidetta pitkin liukuva auto ei tartu liitoskohtiin.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Johteiden liitoksista tehdään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pinnaltaan tasaisia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Teräskaiteen pää muotoillaan kiilamaiseksi liitoksessa betonikaiteeseen.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Peräkkäisten kaiteiden johteiden välinen liitos ei murru.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Liitoksesta tehdään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riittävän vahva, johteiden jäykkyyseroista riittävän pieni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tai tarvittaessa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käytetään välittävää kaidetta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Kaiteiden väliset liitokset välittävät pituussuuntaiset voimat ankkurointeihin saakka.</a:t>
            </a:r>
          </a:p>
        </p:txBody>
      </p:sp>
      <p:pic>
        <p:nvPicPr>
          <p:cNvPr id="8" name="Kuva 7" descr="Kuva teräskaiteesta">
            <a:extLst>
              <a:ext uri="{FF2B5EF4-FFF2-40B4-BE49-F238E27FC236}">
                <a16:creationId xmlns:a16="http://schemas.microsoft.com/office/drawing/2014/main" id="{C94A1BC0-C3EE-4033-A352-2C6ACB0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44" y="1690688"/>
            <a:ext cx="3122460" cy="43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Luokkien N2 ja H1 teräskaiteiden keskinäiset liitokset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>
                <a:solidFill>
                  <a:schemeClr val="tx1"/>
                </a:solidFill>
              </a:rPr>
              <a:t>4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4" y="1854317"/>
            <a:ext cx="10993360" cy="41710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Luokan N2 tai H1 teräspalkki-, kaksiputki- tai putkipalkkikaide voidaan liittää suoraan toiseen luokan N2 kaiteeseen tai saman kaidetyypin eri versioon , kun: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Kummassakin on TB11 törmäyksessä auton </a:t>
            </a: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alle taipuvat pylväät </a:t>
            </a: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(yleensä on).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Joustavammasta kaiteesta valitaan pylväsväli, jonka sivusiirtymä </a:t>
            </a: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TB11D</a:t>
            </a:r>
            <a:r>
              <a:rPr lang="fi-FI" sz="2000" b="1" baseline="-25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 enintään 1,6 kertaa jäykemmän kaiteen sivusiirtymä</a:t>
            </a: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i-FI" sz="2000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Liitoksen kapasiteetti vetoa ja leikkausvoimaa vastaan tulee olla </a:t>
            </a: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vähintään sama </a:t>
            </a: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kuin heikomman kaiteen johteiden jatkoksissa.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Jäykemmän johteen tai johdeparin yhteenlaskettu </a:t>
            </a: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kapasiteetti taivutusta vastaan </a:t>
            </a: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enintään 1,5 kertaa </a:t>
            </a: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niin suuri kuin joustavammassa kaiteessa.</a:t>
            </a:r>
            <a:endParaRPr lang="fi-FI" sz="2000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Johteiden korkeudet sekä etupinnat on sovitettavissa toisiinsa niin, että johdetta pitkin liukuva </a:t>
            </a: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 ei takerru toiseen johteeseen</a:t>
            </a:r>
            <a:r>
              <a:rPr lang="fi-FI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71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Luokkien N2 ja H1 teräskaiteiden keskinäisten liitosten rajoitukset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>
                <a:solidFill>
                  <a:schemeClr val="tx1"/>
                </a:solidFill>
              </a:rPr>
              <a:t>5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4" y="1690689"/>
            <a:ext cx="11051111" cy="2491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Sivusiirtymäsääntö voi rajoittaa esimerkiksi teräspalkkikaiteessa 1 m pylväsvälin käyttöä heti 4 m pylväsvälin jälkeen.</a:t>
            </a:r>
            <a:r>
              <a:rPr lang="fi-FI" sz="2000" b="1" dirty="0">
                <a:cs typeface="Times New Roman" panose="02020603050405020304" pitchFamily="18" charset="0"/>
              </a:rPr>
              <a:t> Välittävän kaiteen pituus on vähintään 10 m.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fi-FI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Kummassakaan tapauksessa ehdot eivät ole voimassa yksisuuntaisella ajoradalla, kun siirrytään jäykemmästä kaiteesta joustavampaan kaiteeseen.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Siirtymiseen H1 putkipalkkikaiteesta N2 teräspalkkikaiteeseen tai H1 putkipalkkikaiteen haarautumaan ei ole vaatimustenmukaista siirtymärakennetta, mutta haaratuman voi välttää alla kuvatulla tavalla.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2000" b="1" dirty="0">
              <a:cs typeface="Times New Roman" panose="02020603050405020304" pitchFamily="18" charset="0"/>
            </a:endParaRPr>
          </a:p>
        </p:txBody>
      </p:sp>
      <p:pic>
        <p:nvPicPr>
          <p:cNvPr id="6" name="Kuva 5" descr="Kuvassa on piirustus kaiteiden muutoskohdasta">
            <a:extLst>
              <a:ext uri="{FF2B5EF4-FFF2-40B4-BE49-F238E27FC236}">
                <a16:creationId xmlns:a16="http://schemas.microsoft.com/office/drawing/2014/main" id="{79407365-02F7-4B59-822F-30FB1B7A8D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24096"/>
          <a:stretch/>
        </p:blipFill>
        <p:spPr bwMode="auto">
          <a:xfrm>
            <a:off x="484693" y="4050927"/>
            <a:ext cx="11313364" cy="2436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469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Teräskaiteen liittäminen teräksiseen siltakaiteeseen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6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4" y="1690689"/>
            <a:ext cx="10868232" cy="27541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Siltakaiteen siirtymärakenne C toteutetaan asennusohjeen mukaisesti. Siirtymärakenne koostuu yleensä siltakaiteen yläjohteen vinopäätteestä sekä tiekaiteen pylväistä ja siltakaiteen johteesta.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Luokan H4 siltakaide voi edellyttää luokan H2 tai H3 kaidetta osuudelle 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Siirtymäosuudessa B tiekaiteen toimintaleveys N2W</a:t>
            </a:r>
            <a:r>
              <a:rPr lang="fi-FI" sz="20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tai H1W</a:t>
            </a:r>
            <a:r>
              <a:rPr lang="fi-FI" sz="20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 enintään 1,0 m ja yksisuuntaisella ajoradalla poistumissuunnassa enintään 1,7 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Siirtymäosuudessa A tiekaiteen sivusiirtymä TB11D</a:t>
            </a:r>
            <a:r>
              <a:rPr lang="fi-FI" sz="20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 enintään 1,6 kertaa osuudella B käytetyn kaiteen sivusiirtymästä.</a:t>
            </a:r>
            <a:endParaRPr lang="fi-FI" sz="20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Kuva 7" descr="Piirustuskuva tiekaiteen siirtymästä siltakaiteeseen">
            <a:extLst>
              <a:ext uri="{FF2B5EF4-FFF2-40B4-BE49-F238E27FC236}">
                <a16:creationId xmlns:a16="http://schemas.microsoft.com/office/drawing/2014/main" id="{3C763A99-FFDF-426D-9A90-6D51C60C5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81" y="4444835"/>
            <a:ext cx="9408703" cy="2190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65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Teräskaiteen liittäminen kiinteän betonikaiteen alkuun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7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4" y="1714499"/>
            <a:ext cx="6857326" cy="29264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Liitososuudella C teräskaide liitetään betonikaiteen sivuun käännettyyn aloitukseen (D) erillisellä liitososalla tai betonikaiteen sivupinnan suuntaiseksi taivutetulla ja kierretyllä teräspalkkikaiteen johteella.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Johde tai liitososa kiinnitetään betonielementtikaiteessa oleviin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valuankkureihin ruuveilla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tai liukuvaletussa kaiteessa oleviin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läpireikiin kierretangoin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Oikealla näkyy, miten johteen pää kiilataan tai johteen pään eteen toteutetaan kiila, johon vastasuunnan auto ei tartun.</a:t>
            </a:r>
          </a:p>
        </p:txBody>
      </p:sp>
      <p:pic>
        <p:nvPicPr>
          <p:cNvPr id="6" name="Kuva 5" descr="Piirustuskuva betonikaiteen ja teräskaiteen liitoksesta">
            <a:extLst>
              <a:ext uri="{FF2B5EF4-FFF2-40B4-BE49-F238E27FC236}">
                <a16:creationId xmlns:a16="http://schemas.microsoft.com/office/drawing/2014/main" id="{B86B4619-1412-4901-85A5-778186DDC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 b="12197"/>
          <a:stretch/>
        </p:blipFill>
        <p:spPr bwMode="auto">
          <a:xfrm>
            <a:off x="536169" y="4569417"/>
            <a:ext cx="8421730" cy="1923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uva 8" descr="Havainnekuva teräskaiteen ja betonikaiteen liitoskohdasta.">
            <a:extLst>
              <a:ext uri="{FF2B5EF4-FFF2-40B4-BE49-F238E27FC236}">
                <a16:creationId xmlns:a16="http://schemas.microsoft.com/office/drawing/2014/main" id="{395B072C-1998-4140-B148-08685D16865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1322" r="3819" b="3826"/>
          <a:stretch/>
        </p:blipFill>
        <p:spPr bwMode="auto">
          <a:xfrm>
            <a:off x="7539410" y="1560781"/>
            <a:ext cx="4319081" cy="342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3EA689-0183-414C-BA1D-06E921820D5F}"/>
              </a:ext>
            </a:extLst>
          </p:cNvPr>
          <p:cNvSpPr txBox="1">
            <a:spLocks/>
          </p:cNvSpPr>
          <p:nvPr/>
        </p:nvSpPr>
        <p:spPr>
          <a:xfrm>
            <a:off x="9035721" y="5116240"/>
            <a:ext cx="3036305" cy="12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Siirtymäosuudet B ja A kuten siltakaiteeseen liittämisessä.</a:t>
            </a:r>
          </a:p>
        </p:txBody>
      </p:sp>
    </p:spTree>
    <p:extLst>
      <p:ext uri="{BB962C8B-B14F-4D97-AF65-F5344CB8AC3E}">
        <p14:creationId xmlns:p14="http://schemas.microsoft.com/office/powerpoint/2010/main" val="8825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Teräskaiteen liittäminen kiinteän betonikaiteen loppuun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8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3" y="1651523"/>
            <a:ext cx="11113998" cy="46810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Kaksisuuntaisella ajoradalla ajosuunnassa betonikaiteen loppuun tehdään peilikuvana sama siirtymärakenne kuin betonikaiteen alkuun.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Yksisuuntaisella ajoradalla siirtymärakenne voidaan korvata: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Liittämällä teräskaide </a:t>
            </a:r>
            <a:r>
              <a:rPr lang="fi-FI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betonikaiteessa oleviin valuankkureihin </a:t>
            </a: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erillisellä liitososalla tai betonikaiteen sivupinnan suuntaiseksi taivutetulla ja kierretyllä teräspalkkikaiteen johteella (edellyttää erillistä välikappaletta).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Teräskaide aloitetaan </a:t>
            </a:r>
            <a:r>
              <a:rPr lang="fi-FI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enintään 0,5 m etäisyydeltä betonikaiteen lopusta </a:t>
            </a: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jäykällä alkupylväällä. Pylvään tai johteen sivusuuntainen etäisyys betonikaiteen etupinnasta on oltava alkupylvään kohdalla vähintään 100 mm.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Teräskaide aloitetaan maasta niin, että </a:t>
            </a:r>
            <a:r>
              <a:rPr lang="fi-FI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vähintään 5 m viisteen</a:t>
            </a:r>
            <a:r>
              <a:rPr lang="fi-FI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pituudesta </a:t>
            </a:r>
            <a:br>
              <a:rPr lang="fi-FI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jää betonikaiteen taakse</a:t>
            </a: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.</a:t>
            </a:r>
            <a: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Viistettä käytettäessä huomioitava,</a:t>
            </a:r>
            <a: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että kaidepylväiden asennus voi olla</a:t>
            </a:r>
            <a: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hyvin hankalaa, jos betonikaide on </a:t>
            </a:r>
            <a:b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asennettu paikalleen ennen </a:t>
            </a:r>
            <a:b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teräskaiteen asennusta.</a:t>
            </a:r>
          </a:p>
        </p:txBody>
      </p:sp>
      <p:pic>
        <p:nvPicPr>
          <p:cNvPr id="8" name="Kuva 7" descr="Piirustuskuva betonikaiteen loppumisen ja teräskaiteen alkamiskohdan liitoksesta.">
            <a:extLst>
              <a:ext uri="{FF2B5EF4-FFF2-40B4-BE49-F238E27FC236}">
                <a16:creationId xmlns:a16="http://schemas.microsoft.com/office/drawing/2014/main" id="{BDEFD4A4-80F5-4875-86FF-65B701EB2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75" y="4629556"/>
            <a:ext cx="6132658" cy="172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86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Teräskaiteen liittäminen liikuteltavaan luokan H1 tai H2 betonikaiteeseen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9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2" y="1982804"/>
            <a:ext cx="8325181" cy="43948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Kaiteiden </a:t>
            </a:r>
            <a:r>
              <a:rPr lang="fi-FI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liittämistarve vältetään 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käyttämällä kaiteiden limitystä vähintään viisteiden pituudelta.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u="sng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ensisijainen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toteutustapa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Jos on tarpeen käyttää kaiteiden liittämistä: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Ohjeen periaatteiden mukainen liitos.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Muukin liitostapa sallitaan, jos törmäyssimuloinnein tai -kokein on osoitettu, että liitos toimii ENV 1317-4 mukaan turvallisesti.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Jos valmistajalla on liitososa kaidetyyppien johteiden liittämiseen, se ei yksistään osoita, että liitos on turvallinen nopeustasolla 80 km/h tai korkeampi.</a:t>
            </a:r>
          </a:p>
        </p:txBody>
      </p:sp>
      <p:pic>
        <p:nvPicPr>
          <p:cNvPr id="6" name="Kuva 5" descr="Piirustuskuva teräskaiteen ja liikuteltavan betonikaiteen liitoskohdasta. ">
            <a:extLst>
              <a:ext uri="{FF2B5EF4-FFF2-40B4-BE49-F238E27FC236}">
                <a16:creationId xmlns:a16="http://schemas.microsoft.com/office/drawing/2014/main" id="{326CD095-9095-4B61-AD6D-688BD2E40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4" t="8104" r="17309" b="6724"/>
          <a:stretch/>
        </p:blipFill>
        <p:spPr bwMode="auto">
          <a:xfrm>
            <a:off x="9007263" y="1714498"/>
            <a:ext cx="2461098" cy="466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166707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8EB0EC0F-F87B-4669-99BC-20139C8DDA63}" vid="{452C571C-DF5F-46DF-A0EE-4D51849383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/>
</file>

<file path=customXml/item2.xml><?xml version="1.0" encoding="utf-8"?>
<livi_kameleon xmlns="" xmlns:xsi="http://www.w3.org/2001/XMLSchema-instance">
  <tyyppi>Esitys</tyyppi>
  <title/>
  <author/>
  <paivays>7.1.2019</paivays>
</livi_kameleon>
</file>

<file path=customXml/itemProps1.xml><?xml version="1.0" encoding="utf-8"?>
<ds:datastoreItem xmlns:ds="http://schemas.openxmlformats.org/officeDocument/2006/customXml" ds:itemID="{0AA1EAC9-E5A1-48EA-94F7-E86BC706204D}">
  <ds:schemaRefs/>
</ds:datastoreItem>
</file>

<file path=customXml/itemProps2.xml><?xml version="1.0" encoding="utf-8"?>
<ds:datastoreItem xmlns:ds="http://schemas.openxmlformats.org/officeDocument/2006/customXml" ds:itemID="{1F0E2274-EE07-4885-A7FD-B1D04F0C417E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1973</TotalTime>
  <Words>1169</Words>
  <Application>Microsoft Office PowerPoint</Application>
  <PresentationFormat>Laajakuva</PresentationFormat>
  <Paragraphs>135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Calibri</vt:lpstr>
      <vt:lpstr>Exo 2</vt:lpstr>
      <vt:lpstr>Felbridge Pro</vt:lpstr>
      <vt:lpstr>Symbol</vt:lpstr>
      <vt:lpstr>Tahoma</vt:lpstr>
      <vt:lpstr>vayla</vt:lpstr>
      <vt:lpstr>Tiekaiteiden suunnittelu - 2.11.2021 koulutustilaisuuden ohjelma</vt:lpstr>
      <vt:lpstr>Tiekaiteiden suunnittelu Siirtymärakenteet</vt:lpstr>
      <vt:lpstr>Siirtymärakenteiden tarve</vt:lpstr>
      <vt:lpstr>Luokkien N2 ja H1 teräskaiteiden keskinäiset liitokset</vt:lpstr>
      <vt:lpstr>Luokkien N2 ja H1 teräskaiteiden keskinäisten liitosten rajoitukset</vt:lpstr>
      <vt:lpstr>Teräskaiteen liittäminen teräksiseen siltakaiteeseen</vt:lpstr>
      <vt:lpstr>Teräskaiteen liittäminen kiinteän betonikaiteen alkuun</vt:lpstr>
      <vt:lpstr>Teräskaiteen liittäminen kiinteän betonikaiteen loppuun</vt:lpstr>
      <vt:lpstr>Teräskaiteen liittäminen liikuteltavaan luokan H1 tai H2 betonikaiteeseen</vt:lpstr>
      <vt:lpstr>Betonikaiteen liittäminen toiseen betonikaiteeseen tai tukimuuriin</vt:lpstr>
      <vt:lpstr>Tiekaiteiden suunnittelu Liittymät, pysäkit ja aukot</vt:lpstr>
      <vt:lpstr>Kaideongelmat ja -toteutus liittymässä</vt:lpstr>
      <vt:lpstr>Liittymä lähellä siltaa</vt:lpstr>
      <vt:lpstr>Liittymät ja kaiteet, rajoitukset</vt:lpstr>
      <vt:lpstr>Kaidetoteutus linja-autopysäkkien kohdalla</vt:lpstr>
      <vt:lpstr>Avattavat kaiteet</vt:lpstr>
      <vt:lpstr>Avattava osuus liikuteltavalla kaiteella </vt:lpstr>
      <vt:lpstr>Keskikaiteen aukko</vt:lpstr>
      <vt:lpstr>Kulkuaukko kunnossapitoa varten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Kiikka Sinikka</dc:creator>
  <cp:keywords>Esitys</cp:keywords>
  <cp:lastModifiedBy>Jussi Kauppinen</cp:lastModifiedBy>
  <cp:revision>59</cp:revision>
  <cp:lastPrinted>2021-09-06T16:42:24Z</cp:lastPrinted>
  <dcterms:created xsi:type="dcterms:W3CDTF">2019-01-07T05:46:51Z</dcterms:created>
  <dcterms:modified xsi:type="dcterms:W3CDTF">2021-11-03T13:18:39Z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473.85.02.021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2019-01-06T22:00:00Z</vt:filetime>
  </property>
</Properties>
</file>