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2"/>
  </p:notesMasterIdLst>
  <p:sldIdLst>
    <p:sldId id="256" r:id="rId4"/>
    <p:sldId id="311" r:id="rId5"/>
    <p:sldId id="310" r:id="rId6"/>
    <p:sldId id="309" r:id="rId7"/>
    <p:sldId id="308" r:id="rId8"/>
    <p:sldId id="312" r:id="rId9"/>
    <p:sldId id="299" r:id="rId10"/>
    <p:sldId id="320" r:id="rId11"/>
    <p:sldId id="313" r:id="rId12"/>
    <p:sldId id="307" r:id="rId13"/>
    <p:sldId id="314" r:id="rId14"/>
    <p:sldId id="315" r:id="rId15"/>
    <p:sldId id="297" r:id="rId16"/>
    <p:sldId id="316" r:id="rId17"/>
    <p:sldId id="319" r:id="rId18"/>
    <p:sldId id="317" r:id="rId19"/>
    <p:sldId id="318" r:id="rId20"/>
    <p:sldId id="263" r:id="rId21"/>
  </p:sldIdLst>
  <p:sldSz cx="12192000" cy="6858000"/>
  <p:notesSz cx="7102475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420" autoAdjust="0"/>
  </p:normalViewPr>
  <p:slideViewPr>
    <p:cSldViewPr snapToGrid="0">
      <p:cViewPr varScale="1">
        <p:scale>
          <a:sx n="83" d="100"/>
          <a:sy n="83" d="100"/>
        </p:scale>
        <p:origin x="96" y="7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02DAC96E-1DC8-4EA3-9268-8EA7D1653612}" type="datetimeFigureOut">
              <a:rPr lang="fi-FI" smtClean="0"/>
              <a:t>3.11.2021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4915763"/>
            <a:ext cx="1794727" cy="161597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7.1.2019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C3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23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ihre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8DCB6D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06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Väyläviras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5030331"/>
            <a:ext cx="1794727" cy="1386834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7.1.2019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C3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36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vihre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8DCB6D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91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4807430"/>
            <a:ext cx="1794727" cy="1615970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53927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6" y="1654055"/>
            <a:ext cx="3577632" cy="32212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bg>
      <p:bgPr>
        <a:solidFill>
          <a:srgbClr val="049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äyläviras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428" y="2277059"/>
            <a:ext cx="2557638" cy="197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7" name="Picture 6" descr="Väylävirast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95" y="425314"/>
            <a:ext cx="1191433" cy="92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7.1.2019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743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  <p:sldLayoutId id="2147483741" r:id="rId41"/>
    <p:sldLayoutId id="2147483742" r:id="rId42"/>
    <p:sldLayoutId id="2147483705" r:id="rId43"/>
    <p:sldLayoutId id="2147483708" r:id="rId4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3142593" y="5000877"/>
            <a:ext cx="8658637" cy="1297185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  <a:spcBef>
                <a:spcPts val="0"/>
              </a:spcBef>
            </a:pPr>
            <a:r>
              <a:rPr lang="fi-FI" sz="2400" dirty="0"/>
              <a:t>Tiekaiteiden suunnittelu</a:t>
            </a:r>
            <a:br>
              <a:rPr lang="fi-FI" sz="2800" dirty="0"/>
            </a:br>
            <a:r>
              <a:rPr lang="fi-FI" sz="3200" dirty="0"/>
              <a:t>Kaiteen sijainti tien poikkileikkauksessa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1.11.2021</a:t>
            </a:r>
          </a:p>
        </p:txBody>
      </p:sp>
      <p:pic>
        <p:nvPicPr>
          <p:cNvPr id="3" name="Kuva 2" descr="Kuva tietä ja sen kaiteista">
            <a:extLst>
              <a:ext uri="{FF2B5EF4-FFF2-40B4-BE49-F238E27FC236}">
                <a16:creationId xmlns:a16="http://schemas.microsoft.com/office/drawing/2014/main" id="{70177942-1BBC-4B76-88CE-FF0FB6F6F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600327"/>
          </a:xfrm>
          <a:prstGeom prst="rect">
            <a:avLst/>
          </a:prstGeom>
        </p:spPr>
      </p:pic>
      <p:pic>
        <p:nvPicPr>
          <p:cNvPr id="7" name="Kuva 6" descr="Plaana">
            <a:extLst>
              <a:ext uri="{FF2B5EF4-FFF2-40B4-BE49-F238E27FC236}">
                <a16:creationId xmlns:a16="http://schemas.microsoft.com/office/drawing/2014/main" id="{CE29C8E7-1354-41E7-AEB2-CC1F4B3EC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235" y="5000877"/>
            <a:ext cx="1694704" cy="4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348"/>
            <a:ext cx="9399612" cy="1325563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Kokoonpainuva kaiteen pää</a:t>
            </a:r>
            <a:endParaRPr lang="fi-FI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10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2859" y="1360403"/>
            <a:ext cx="11184613" cy="23930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Reunakaiteessa viiste korvataan kaiteen viereisen ajokaistan tulosuunnissa kokoonpainuvalla kaiteen päällä: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moottoriväylillä aina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muilla teillä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kun </a:t>
            </a: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KVL on yli 3000 ajon/vrk ja nopeustaso on 100 km/h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tai korkeampi, tai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KVL on yli 6000 ajon/vrk ja nopeustaso on 80 km/h tai korkeampi.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600" b="1" strike="sngStrike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aiemmin</a:t>
            </a:r>
            <a:r>
              <a:rPr lang="fi-FI" sz="1600" strike="sngStrike" dirty="0">
                <a:solidFill>
                  <a:schemeClr val="bg1">
                    <a:lumMod val="65000"/>
                  </a:schemeClr>
                </a:solidFill>
                <a:cs typeface="Times New Roman" panose="02020603050405020304" pitchFamily="18" charset="0"/>
              </a:rPr>
              <a:t> KVL &gt;6000 ajon/vrk ja nopeustaso 100 km/h tai korkeampi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fi-FI" sz="16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B23CDB3-4CDA-435B-BF3C-76EE689FA5DB}"/>
              </a:ext>
            </a:extLst>
          </p:cNvPr>
          <p:cNvSpPr txBox="1">
            <a:spLocks/>
          </p:cNvSpPr>
          <p:nvPr/>
        </p:nvSpPr>
        <p:spPr>
          <a:xfrm>
            <a:off x="703634" y="5447489"/>
            <a:ext cx="9534177" cy="112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Keskikaiteessa viiste korvataan kokoonpainuvalla kaiteen päällä, kun KVL on yli 1500 ajon/vrk ja nopeustaso on 80 km/h tai korkeampi.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Suositeltavaa käyttää aina, kun nopeustaso on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80 km/h tai korkeampi.</a:t>
            </a:r>
          </a:p>
        </p:txBody>
      </p:sp>
      <p:pic>
        <p:nvPicPr>
          <p:cNvPr id="12" name="Kuva 11" descr="Mitoistuskuva kaiteesta, jossa on kokoon painuva kaiteen pää. ">
            <a:extLst>
              <a:ext uri="{FF2B5EF4-FFF2-40B4-BE49-F238E27FC236}">
                <a16:creationId xmlns:a16="http://schemas.microsoft.com/office/drawing/2014/main" id="{BEE33B40-EAEF-4CD5-8061-42755C74B3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390" y="3373993"/>
            <a:ext cx="5059952" cy="198185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5E0B0D5-1732-4BA7-A877-C4D6F1CC4112}"/>
              </a:ext>
            </a:extLst>
          </p:cNvPr>
          <p:cNvSpPr txBox="1">
            <a:spLocks/>
          </p:cNvSpPr>
          <p:nvPr/>
        </p:nvSpPr>
        <p:spPr>
          <a:xfrm>
            <a:off x="692859" y="3238312"/>
            <a:ext cx="5834401" cy="220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KVL-rajat puolitetaan ja nopeustasorajaa alennetaan 20 km/h:</a:t>
            </a:r>
            <a:endParaRPr lang="fi-FI" sz="2000" b="1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kun </a:t>
            </a: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tien haarautumiskohdissa 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väliin jää heti erkanemiskohdan jälkeen vaarakohta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tasoliittymässä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jossa vasemmalle kääntymis-kaistan jälkeen päätien ajosuunnat erkanevat omille silloilleen tai keskialueella on vaarakohta.</a:t>
            </a:r>
          </a:p>
        </p:txBody>
      </p:sp>
    </p:spTree>
    <p:extLst>
      <p:ext uri="{BB962C8B-B14F-4D97-AF65-F5344CB8AC3E}">
        <p14:creationId xmlns:p14="http://schemas.microsoft.com/office/powerpoint/2010/main" val="319253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11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2859" y="1479446"/>
            <a:ext cx="10806281" cy="7694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Jos vaarakohdan eteen ei mahdu tarvittavaa kaidetta ja kokoonpainuvaa kaiteen päätä, käytetään nopeustason mukaista törmäysvaimenninta.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B23CDB3-4CDA-435B-BF3C-76EE689FA5DB}"/>
              </a:ext>
            </a:extLst>
          </p:cNvPr>
          <p:cNvSpPr txBox="1">
            <a:spLocks/>
          </p:cNvSpPr>
          <p:nvPr/>
        </p:nvSpPr>
        <p:spPr>
          <a:xfrm>
            <a:off x="703417" y="4346064"/>
            <a:ext cx="5169675" cy="2375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Tien rakennussuunnitelmassa on esitettävä </a:t>
            </a: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törmäysvaimentimen nopeusluokka- ja mittavaatimukset</a:t>
            </a:r>
            <a:r>
              <a:rPr lang="fi-FI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Erkanemiskohdissa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tulee ensisijaisesti käyttää törmäysvaimenninmalleja, jotka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levenevät perää kohti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Betonikaiteen alkuun kelpaa kapea.</a:t>
            </a:r>
          </a:p>
        </p:txBody>
      </p:sp>
      <p:pic>
        <p:nvPicPr>
          <p:cNvPr id="8" name="Kuva 7" descr="Piirustuskuva kaiteesta, jossa on kokoon painuva kaiteen pää. ">
            <a:extLst>
              <a:ext uri="{FF2B5EF4-FFF2-40B4-BE49-F238E27FC236}">
                <a16:creationId xmlns:a16="http://schemas.microsoft.com/office/drawing/2014/main" id="{92CBFE90-399B-45C6-8B56-63F031E27E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2"/>
          <a:stretch/>
        </p:blipFill>
        <p:spPr bwMode="auto">
          <a:xfrm>
            <a:off x="6234728" y="2218984"/>
            <a:ext cx="5186463" cy="2127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uva 4" descr="Taulukkokuva törmäyskestävyysluokista ja törmäysvaimentimista. ">
            <a:extLst>
              <a:ext uri="{FF2B5EF4-FFF2-40B4-BE49-F238E27FC236}">
                <a16:creationId xmlns:a16="http://schemas.microsoft.com/office/drawing/2014/main" id="{65E71273-3B49-490C-8F67-E9B6D7522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13" y="2350556"/>
            <a:ext cx="5453362" cy="1893845"/>
          </a:xfrm>
          <a:prstGeom prst="rect">
            <a:avLst/>
          </a:prstGeom>
        </p:spPr>
      </p:pic>
      <p:pic>
        <p:nvPicPr>
          <p:cNvPr id="12" name="Kuva 11" descr="Piirustuskuva kaiteesta, jossa on kokoon painuva kaiteen pää. ">
            <a:extLst>
              <a:ext uri="{FF2B5EF4-FFF2-40B4-BE49-F238E27FC236}">
                <a16:creationId xmlns:a16="http://schemas.microsoft.com/office/drawing/2014/main" id="{1E72CF28-41B9-4BAE-84B3-F9CB77D473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167"/>
          <a:stretch/>
        </p:blipFill>
        <p:spPr bwMode="auto">
          <a:xfrm>
            <a:off x="5873092" y="4315014"/>
            <a:ext cx="5615491" cy="2127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6CC589D-DCF6-4556-A632-B12611C14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7618"/>
            <a:ext cx="9399612" cy="1325563"/>
          </a:xfrm>
        </p:spPr>
        <p:txBody>
          <a:bodyPr>
            <a:normAutofit/>
          </a:bodyPr>
          <a:lstStyle/>
          <a:p>
            <a:r>
              <a:rPr lang="fi-FI" sz="3200" dirty="0"/>
              <a:t>Törmäysvaimennin</a:t>
            </a:r>
          </a:p>
        </p:txBody>
      </p:sp>
    </p:spTree>
    <p:extLst>
      <p:ext uri="{BB962C8B-B14F-4D97-AF65-F5344CB8AC3E}">
        <p14:creationId xmlns:p14="http://schemas.microsoft.com/office/powerpoint/2010/main" val="7102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12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060" y="1637815"/>
            <a:ext cx="10383018" cy="10747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Kaiteen pituus = ennakkopidennys + esteen pituus + jälkipidennys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Kaidetuotteen vähimmäispituus on normaalisti 35 m, minkä lisäksi on tehtävä tarvittavat viisteet tai muut aloitus- ja liitosrakenteet.</a:t>
            </a:r>
            <a:endParaRPr lang="fi-FI" sz="20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uva 4" descr="Piirrustuskuvan kaiteen vaatimasta tilasta">
            <a:extLst>
              <a:ext uri="{FF2B5EF4-FFF2-40B4-BE49-F238E27FC236}">
                <a16:creationId xmlns:a16="http://schemas.microsoft.com/office/drawing/2014/main" id="{8969BA0D-02E5-45A1-B5C2-BDAFE52247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871" y="2712607"/>
            <a:ext cx="5870069" cy="313180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D102A3A-31B7-41F5-9173-A68FE9FD1F5C}"/>
              </a:ext>
            </a:extLst>
          </p:cNvPr>
          <p:cNvSpPr txBox="1">
            <a:spLocks/>
          </p:cNvSpPr>
          <p:nvPr/>
        </p:nvSpPr>
        <p:spPr>
          <a:xfrm>
            <a:off x="687060" y="2712607"/>
            <a:ext cx="4877494" cy="3131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Jos luokan N2 kaide tarvitaan vain silta- tai betonikaiteen päähän törmäämisen estämiseksi, luokan N2 kaiteen pituus (ennakkopidennys) on: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penkereellä vähintään 30 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moottoriväylien leikkauksessa 50 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muiden teiden leikkauksissa 40 m.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35C9FB5-3922-4084-9F55-20CCF9BD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/>
          <a:p>
            <a:r>
              <a:rPr lang="fi-FI" sz="3200" dirty="0"/>
              <a:t>Teräskaiteen aloitus ja pituus</a:t>
            </a:r>
          </a:p>
        </p:txBody>
      </p:sp>
    </p:spTree>
    <p:extLst>
      <p:ext uri="{BB962C8B-B14F-4D97-AF65-F5344CB8AC3E}">
        <p14:creationId xmlns:p14="http://schemas.microsoft.com/office/powerpoint/2010/main" val="40633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689" y="373244"/>
            <a:ext cx="9399612" cy="1325563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Luokan N2 kaiteen ennakkopidennys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13</a:t>
            </a:fld>
            <a:endParaRPr lang="fi-FI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DC2FD1F1-EC35-458F-9A69-8B9D0D4ECA68}"/>
              </a:ext>
            </a:extLst>
          </p:cNvPr>
          <p:cNvSpPr txBox="1">
            <a:spLocks/>
          </p:cNvSpPr>
          <p:nvPr/>
        </p:nvSpPr>
        <p:spPr>
          <a:xfrm>
            <a:off x="8437621" y="2370015"/>
            <a:ext cx="3216116" cy="37820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Mittoihin sisältyvät viisteet, </a:t>
            </a:r>
            <a:r>
              <a:rPr lang="fi-FI" sz="20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kokoonpai-nuvat</a:t>
            </a:r>
            <a:r>
              <a:rPr lang="fi-FI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kaiteen päät sekä tiekaiteen siirtymäosuudet.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Ennakkopidennys pidentyy aiemmasta ohjeesta lähinnä nopeustasolla 100…110 km/h tai kun KVL &gt; 6000, ei kuitenkaan </a:t>
            </a:r>
            <a:r>
              <a:rPr lang="fi-FI" sz="2000" dirty="0" err="1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-teillä.</a:t>
            </a:r>
            <a:r>
              <a:rPr lang="fi-FI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Kuva 12" descr="Taulukkokuva N2 kaiteen vaatimista ennakkopidennyksistä">
            <a:extLst>
              <a:ext uri="{FF2B5EF4-FFF2-40B4-BE49-F238E27FC236}">
                <a16:creationId xmlns:a16="http://schemas.microsoft.com/office/drawing/2014/main" id="{6AB549AE-B932-4D2F-80C2-38E16F705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48" y="1538793"/>
            <a:ext cx="7161341" cy="476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0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Luokan N2 kaiteen jälkipidennys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14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966" y="1595337"/>
            <a:ext cx="10734833" cy="45817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Kaksisuuntaisella ajoradalla kaiteen jälkipidennys on ajosuunnassa tien oikean-puoleisessa kaiteessa 30 % ennakkopidennystä lyhyempi jyrkkää pengerluiskaa lukuun ottamatta.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Yksisuuntaisella ajoradalla jälkipidennys on: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20 m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jyrkkäluiskaisen pengerluiskan päättymiskohdan jälkeen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20 m esteen tai muun vaarakohdan jälkeen, kun joustovara J on vaarakohdan päättymiskohdassa enintään 2 m, ja muulloin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vähintään 30 m – 5 x J vaarakohdan päättymisestä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cs typeface="Times New Roman" panose="02020603050405020304" pitchFamily="18" charset="0"/>
              </a:rPr>
              <a:t>Kaksiajorataisten teiden muutoskohdissa vastakkaisen ajoradan suunta tulkitaan kaksisuuntaiseksi matkalla, joka on kaksi kertaa kyseisen suunnan ajokaistojen ja pientareiden yhteisleveys.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cs typeface="Times New Roman" panose="02020603050405020304" pitchFamily="18" charset="0"/>
              </a:rPr>
              <a:t>Kun keski-, väli- tai erotusalue levenee niin, että kaidetta ei tarvita, täyskorkea kaide lopetetaan kohdassa, jossa alueen leveys ei enää edellytä kaiteen käyttöä.</a:t>
            </a:r>
          </a:p>
        </p:txBody>
      </p:sp>
    </p:spTree>
    <p:extLst>
      <p:ext uri="{BB962C8B-B14F-4D97-AF65-F5344CB8AC3E}">
        <p14:creationId xmlns:p14="http://schemas.microsoft.com/office/powerpoint/2010/main" val="300745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Betonikaiteen aloitus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15</a:t>
            </a:fld>
            <a:endParaRPr lang="fi-FI" dirty="0"/>
          </a:p>
        </p:txBody>
      </p:sp>
      <p:pic>
        <p:nvPicPr>
          <p:cNvPr id="5" name="Kuva 4" descr="Piirustuskuva betonikaiteen aloituksesta, kuvassa on betonikaiteita ja mitoituksia.">
            <a:extLst>
              <a:ext uri="{FF2B5EF4-FFF2-40B4-BE49-F238E27FC236}">
                <a16:creationId xmlns:a16="http://schemas.microsoft.com/office/drawing/2014/main" id="{9192B0B3-A280-4350-BD9F-BB46282FF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87" y="1622213"/>
            <a:ext cx="9685625" cy="468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25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Betonielementtikaiteen pään ankkurointi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16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ED6B39D-9577-4B48-BDEE-F73FF40335CB}"/>
              </a:ext>
            </a:extLst>
          </p:cNvPr>
          <p:cNvSpPr txBox="1">
            <a:spLocks/>
          </p:cNvSpPr>
          <p:nvPr/>
        </p:nvSpPr>
        <p:spPr>
          <a:xfrm>
            <a:off x="682085" y="1546698"/>
            <a:ext cx="10671714" cy="4737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Betonielementtikaiteen ankkurointi toteutetaan: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InfraRYL 32112 mukaisesti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kaiteen taakse tehtävällä paalutuksella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vastaavalla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betonikaidevalmistajan kehittämällä ankkuroinnilla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Betonielementtikaiteen </a:t>
            </a:r>
            <a:r>
              <a:rPr lang="fi-FI" sz="20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ensimmäisten elementtien kohdalle</a:t>
            </a:r>
            <a:r>
              <a:rPr lang="fi-FI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ankkurointi tulee toteuttaa, kun: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betonielementtikaide alkaa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jyrkän pengerluiskan kohdalla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betonielementtikaidetta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käytetään vähimmäispituutta lyhyempänä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lyhyt (&lt;15 m) betonielementtikaide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liitetään jäykkään tukimuuriin tai muuhun jäykempään betonirakenteeseen tai tunnelin elementtiseinään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Betonielementtikaiteen ankkurointia voidaan käyttää myös muualla: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kun on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tarve paikallisesti pienentää kaiteen sivusiirtymää ja toimintaleveyttä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kun liitetään pidempi betonielementtikaide jäykkään tukimuuriin tai muuhun jäykempään betonirakenteeseen.</a:t>
            </a:r>
          </a:p>
        </p:txBody>
      </p:sp>
    </p:spTree>
    <p:extLst>
      <p:ext uri="{BB962C8B-B14F-4D97-AF65-F5344CB8AC3E}">
        <p14:creationId xmlns:p14="http://schemas.microsoft.com/office/powerpoint/2010/main" val="508392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Jäykemmän kaiteen pituus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17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060" y="1519917"/>
            <a:ext cx="10383018" cy="14617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Koskee H2…4 lisäksi myös pylväsvälin muutoksia</a:t>
            </a:r>
            <a:endParaRPr lang="fi-FI" sz="2000" b="1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Betonielementtikaiteen vähimmäispituus aloitusrakenteineen on 55 m.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Voidaan toteuttaa lyhyempänä </a:t>
            </a: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kaiteen pään ankkuroinnilla tai törmäyskokeilla osoittaen 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lyhyemmän kaidepituuden riittävän. </a:t>
            </a:r>
          </a:p>
        </p:txBody>
      </p:sp>
      <p:pic>
        <p:nvPicPr>
          <p:cNvPr id="6" name="Kuva 5" descr="Kuva betonielementtikaiteen pituuden mitoituksesta. ">
            <a:extLst>
              <a:ext uri="{FF2B5EF4-FFF2-40B4-BE49-F238E27FC236}">
                <a16:creationId xmlns:a16="http://schemas.microsoft.com/office/drawing/2014/main" id="{263127B2-11AD-484C-BAEF-4B654FF33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38" y="3150290"/>
            <a:ext cx="7270562" cy="32634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97386A6-03EF-4337-A988-8A1A03C4F1C0}"/>
              </a:ext>
            </a:extLst>
          </p:cNvPr>
          <p:cNvSpPr txBox="1">
            <a:spLocks/>
          </p:cNvSpPr>
          <p:nvPr/>
        </p:nvSpPr>
        <p:spPr>
          <a:xfrm>
            <a:off x="3848930" y="2845480"/>
            <a:ext cx="7795459" cy="2784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Ennakkopidennys valitaan luokan N2 kaiteen taulukosta vaarakohdan laadun ja luiskamuodon perusteella.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Valintaperusteet poikkeavat.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Kaksisuuntaisella ajoradalla jälkipidennys 30 % ennakkopidennystä lyhyempi.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Yksisuuntaisella ajoradalla jäykempi kaide päättyy aikaisintaan 10 m - 2 x J vaarakohdan päättymisestä.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Kun J &gt; 5 m, kaide voi päättyä ennen esteen päättymistä. </a:t>
            </a:r>
          </a:p>
        </p:txBody>
      </p:sp>
    </p:spTree>
    <p:extLst>
      <p:ext uri="{BB962C8B-B14F-4D97-AF65-F5344CB8AC3E}">
        <p14:creationId xmlns:p14="http://schemas.microsoft.com/office/powerpoint/2010/main" val="636255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29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68840" cy="1325563"/>
          </a:xfrm>
        </p:spPr>
        <p:txBody>
          <a:bodyPr>
            <a:normAutofit fontScale="90000"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/>
              <a:t>Kaidetila</a:t>
            </a:r>
            <a:br>
              <a:rPr lang="fi-FI" sz="3200" dirty="0"/>
            </a:br>
            <a:r>
              <a:rPr lang="fi-FI" sz="2700" dirty="0"/>
              <a:t>(esitetään ohjeessa Tien poikkileikkauksen suunnittelu 2021)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2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65171"/>
            <a:ext cx="7264940" cy="50563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Teräskaide reunassa (0,25 m; 0,5 m tai 0,75 m)</a:t>
            </a:r>
            <a:endParaRPr lang="fi-FI" sz="2200" b="1" dirty="0"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Kaiteen leveys (b) sisältyy taustapientareeseen (</a:t>
            </a:r>
            <a:r>
              <a:rPr lang="fi-FI" sz="1800" dirty="0" err="1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</a:t>
            </a:r>
            <a:r>
              <a:rPr lang="fi-FI" sz="1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). 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Kaiteen etutila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n leveys (</a:t>
            </a: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Ke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0 tai 0,25 m) riippuu alkuperäisestä piennarleveydestä (&gt; tai &lt;1,75 m).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Taustapiennar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(</a:t>
            </a:r>
            <a:r>
              <a:rPr lang="fi-FI" sz="1800" b="1" dirty="0" err="1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</a:t>
            </a:r>
            <a:r>
              <a:rPr lang="fi-FI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0,25 tai 0,5 m) riippuu luiskakaltevuudesta (&gt; tai &lt;1:2,5 m).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Betonikaide reunassa (0,9…1,35 m)</a:t>
            </a:r>
            <a:endParaRPr lang="fi-FI" sz="2200" b="1" dirty="0"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Kaiteen leveys (~0,6 m) ei sisälly taustapientareeseen (</a:t>
            </a:r>
            <a:r>
              <a:rPr lang="fi-FI" sz="1800" dirty="0" err="1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</a:t>
            </a:r>
            <a:r>
              <a:rPr lang="fi-FI" sz="1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). 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Kaiteen etutila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n leveys (</a:t>
            </a: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Ke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, 0 tai 0,25 m) riippuu alkuperäisestä piennarleveydestä (&gt; tai &lt;3,0 m).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Taustapiennar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(</a:t>
            </a:r>
            <a:r>
              <a:rPr lang="fi-FI" sz="1800" b="1" dirty="0" err="1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</a:t>
            </a:r>
            <a:r>
              <a:rPr lang="fi-FI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) on normaalisti 0,5 m, nykyisellä tiellä joskus 0,3 m ja ankkuroiduissa kohdissa 0 m.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Keskikaide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Putkipalkkikaiteen kaidetila (</a:t>
            </a:r>
            <a:r>
              <a:rPr lang="fi-FI" sz="1800" dirty="0" err="1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Tk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) on 0,3 m.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Kiinteän betonikaiteen kaidetila (</a:t>
            </a:r>
            <a:r>
              <a:rPr lang="fi-FI" sz="1800" dirty="0" err="1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Bk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) on 0,6 m.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Liikuteltavan betoni- tai teräsarkkukaiteen kaidetila riippuu tuotteesta.</a:t>
            </a:r>
          </a:p>
        </p:txBody>
      </p:sp>
      <p:pic>
        <p:nvPicPr>
          <p:cNvPr id="8" name="Kuva 7" descr="Kuva kaidetilasta">
            <a:extLst>
              <a:ext uri="{FF2B5EF4-FFF2-40B4-BE49-F238E27FC236}">
                <a16:creationId xmlns:a16="http://schemas.microsoft.com/office/drawing/2014/main" id="{00A251BF-4A30-4D6D-B4E1-F067B122F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49" y="2096761"/>
            <a:ext cx="3027050" cy="392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4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Teräskaiteen sijoittaminen tien reunaan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3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49814" y="1431149"/>
            <a:ext cx="4409870" cy="44117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Kaidetila muodostuu kaiteen etutilasta (</a:t>
            </a:r>
            <a:r>
              <a:rPr lang="fi-FI" sz="2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sekä taustapientareesta (</a:t>
            </a:r>
            <a:r>
              <a:rPr lang="fi-FI" sz="20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i-FI" sz="20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Kaiteen etutila on 0,25 m piennar-leveyden ollessa </a:t>
            </a:r>
            <a:r>
              <a:rPr lang="fi-FI" sz="18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&lt;1,75 m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Taustapiennar on loivaluiskaisessa poikkileikkauksessa 0,25 m (</a:t>
            </a:r>
            <a:r>
              <a:rPr lang="fi-FI" sz="1800" dirty="0" err="1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vas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) ja jyrkkäluiskaisessa 0,5 m (</a:t>
            </a:r>
            <a:r>
              <a:rPr lang="fi-FI" sz="1800" dirty="0" err="1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oik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).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Nykyisellä tiellä </a:t>
            </a:r>
            <a:r>
              <a:rPr lang="fi-FI" sz="1800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loivaan luiskaan 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tehdään murskeesta pullistuma.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Uudella tiellä </a:t>
            </a:r>
            <a:r>
              <a:rPr lang="fi-FI" sz="18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luiska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alkaa yleensä kaidetilasta.</a:t>
            </a:r>
          </a:p>
        </p:txBody>
      </p:sp>
      <p:pic>
        <p:nvPicPr>
          <p:cNvPr id="5" name="Kuva 4" descr="Kuva kaidetilasta, loivaluiskaisella taustapientareella">
            <a:extLst>
              <a:ext uri="{FF2B5EF4-FFF2-40B4-BE49-F238E27FC236}">
                <a16:creationId xmlns:a16="http://schemas.microsoft.com/office/drawing/2014/main" id="{F8519D35-5E30-492F-A176-675ABAA0B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4" y="1787046"/>
            <a:ext cx="3027050" cy="3926810"/>
          </a:xfrm>
          <a:prstGeom prst="rect">
            <a:avLst/>
          </a:prstGeom>
        </p:spPr>
      </p:pic>
      <p:pic>
        <p:nvPicPr>
          <p:cNvPr id="8" name="Kuva 7" descr="Kuva kaidetilasta, jyrkkäluiskaisella taustapientareella">
            <a:extLst>
              <a:ext uri="{FF2B5EF4-FFF2-40B4-BE49-F238E27FC236}">
                <a16:creationId xmlns:a16="http://schemas.microsoft.com/office/drawing/2014/main" id="{973A7F4D-1F03-46B9-BDB7-F5C24A0A2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684" y="2028996"/>
            <a:ext cx="3414409" cy="3813901"/>
          </a:xfrm>
          <a:prstGeom prst="rect">
            <a:avLst/>
          </a:prstGeom>
        </p:spPr>
      </p:pic>
      <p:cxnSp>
        <p:nvCxnSpPr>
          <p:cNvPr id="6" name="Suora yhdysviiva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351429" y="4066645"/>
            <a:ext cx="2699568" cy="700337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977814" y="4149532"/>
            <a:ext cx="2073183" cy="5020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/>
          <p:cNvSpPr txBox="1"/>
          <p:nvPr/>
        </p:nvSpPr>
        <p:spPr>
          <a:xfrm>
            <a:off x="564776" y="5842897"/>
            <a:ext cx="8130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cs typeface="Times New Roman" panose="02020603050405020304" pitchFamily="18" charset="0"/>
              </a:rPr>
              <a:t>Tien tasauksen notkokohdissa tehdään tarvittaessa päällysteen </a:t>
            </a:r>
          </a:p>
          <a:p>
            <a:r>
              <a:rPr lang="fi-FI" b="1" dirty="0">
                <a:cs typeface="Times New Roman" panose="02020603050405020304" pitchFamily="18" charset="0"/>
              </a:rPr>
              <a:t>levennys, joka ulottuu 0,1 m päähän kaiteesta (eroosiosuojalevike).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178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Kaide luiskassa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4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3748" y="1690688"/>
            <a:ext cx="7798549" cy="46656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Luiskaan sijoittamista tulisi välttää lumisilla alueilla.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Kaide voi jäädä aurauslumivallin sisään.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Nykyistä tietä parannettaessa tilaaja voi antaa luvan sijoittaa kaide luiskaan esimerkiksi erikoiskuljetusten takia.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Luiskan enimmäiskaltevuus on (kaide enintään 1 metrin etäisyydellä tien reunasta):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luiskasijoitukseen hyväksyttävästi testatulla kaidetuotteella 1:4 (1:3)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kaksiputkikaiteilla 1:6 (1:4)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normaalijohteisella teräspalkkikaiteella 1:8 (1:6)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matalajohteisella teräspalkkikaiteella ja putkipalkkikaiteella 1:10 (1:6).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Suluissa oleva kaltevuus on sallittu ilman eri lupaa vain sivuun käännetyissä kaiteen päissä.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7FBF57-93E1-4AD2-8503-3115C24AA603}"/>
              </a:ext>
            </a:extLst>
          </p:cNvPr>
          <p:cNvSpPr txBox="1">
            <a:spLocks/>
          </p:cNvSpPr>
          <p:nvPr/>
        </p:nvSpPr>
        <p:spPr>
          <a:xfrm>
            <a:off x="282881" y="4710114"/>
            <a:ext cx="4149460" cy="17020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9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Pehmeän maa-aineksen vuoksi: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pylväsväli puolitetaan,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kaiteen sijaintia muutetaan tai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Pehmeä maa-aines korvataan murskeella (InfraRYL).</a:t>
            </a:r>
          </a:p>
        </p:txBody>
      </p:sp>
      <p:pic>
        <p:nvPicPr>
          <p:cNvPr id="5" name="Kuva 4" descr="Kuva kaiteesta luiskassa">
            <a:extLst>
              <a:ext uri="{FF2B5EF4-FFF2-40B4-BE49-F238E27FC236}">
                <a16:creationId xmlns:a16="http://schemas.microsoft.com/office/drawing/2014/main" id="{E0173631-B990-4E61-94D2-5A08B23B0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00" y="1690688"/>
            <a:ext cx="3253048" cy="294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3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Betonikaiteen sijoittaminen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5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97723"/>
            <a:ext cx="5426413" cy="52237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Kiinteä betonikaide asennetaan:</a:t>
            </a:r>
            <a:endParaRPr lang="fi-FI" sz="1800" b="1" dirty="0"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vaakasuoraan kantavan kerroksen päälle tasatun murskekerroksen päälle tai alimman päällystekerroksen päälle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STEP-kaiteen k-mitta on 250…270 mm (liukuvaletulla kaiteella 230…330 mm).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Kiinteän betonikaiteen etäisyys ajoradan reunasta saa olla enintään 5 m, sisäkaarteessa enintään 6 m</a:t>
            </a:r>
            <a:endParaRPr lang="fi-FI" sz="1800" b="1" dirty="0">
              <a:solidFill>
                <a:schemeClr val="bg1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Suositeltavin etäisyys on 2…3,5 m pientareen leveydestä riippuen.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Pysäkkien ja muiden vastaavien levikkeiden kohdalla etäisyys voi olla suurempi.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Betonikaiteen käyttöä liittymän kohdalla on rajoitettu.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800" b="1" dirty="0">
                <a:cs typeface="Times New Roman" panose="02020603050405020304" pitchFamily="18" charset="0"/>
              </a:rPr>
              <a:t>Liikuteltava betonikaide asennetaan ylimmän päällystekerroksen päälle.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fi-FI" sz="1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uva 4" descr="Kuva betonikaiteesta ja sen kaidetilasta">
            <a:extLst>
              <a:ext uri="{FF2B5EF4-FFF2-40B4-BE49-F238E27FC236}">
                <a16:creationId xmlns:a16="http://schemas.microsoft.com/office/drawing/2014/main" id="{322CF106-0819-4F5D-925D-C23BBE58D7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5"/>
          <a:stretch/>
        </p:blipFill>
        <p:spPr>
          <a:xfrm>
            <a:off x="6170330" y="1775463"/>
            <a:ext cx="5833603" cy="428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9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3142593" y="5000877"/>
            <a:ext cx="8658637" cy="1297185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  <a:spcBef>
                <a:spcPts val="0"/>
              </a:spcBef>
            </a:pPr>
            <a:r>
              <a:rPr lang="fi-FI" sz="2400" dirty="0"/>
              <a:t>Tiekaiteiden suunnittelu</a:t>
            </a:r>
            <a:br>
              <a:rPr lang="fi-FI" sz="2800" dirty="0"/>
            </a:br>
            <a:r>
              <a:rPr lang="fi-FI" sz="3200" dirty="0"/>
              <a:t>Kaiteen aloitus ja lopetus sekä pituus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1.11.2021</a:t>
            </a:r>
          </a:p>
        </p:txBody>
      </p:sp>
      <p:pic>
        <p:nvPicPr>
          <p:cNvPr id="7" name="Kuva 6" descr="Kuvassa tie, jossa on erilaisia kaiteita">
            <a:extLst>
              <a:ext uri="{FF2B5EF4-FFF2-40B4-BE49-F238E27FC236}">
                <a16:creationId xmlns:a16="http://schemas.microsoft.com/office/drawing/2014/main" id="{8D1BF978-07AA-463C-A1CF-C7F6B1D340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8" b="30741"/>
          <a:stretch/>
        </p:blipFill>
        <p:spPr>
          <a:xfrm>
            <a:off x="0" y="0"/>
            <a:ext cx="12276306" cy="4805644"/>
          </a:xfrm>
          <a:prstGeom prst="rect">
            <a:avLst/>
          </a:prstGeom>
        </p:spPr>
      </p:pic>
      <p:pic>
        <p:nvPicPr>
          <p:cNvPr id="8" name="Kuva 7" descr="Plaana">
            <a:extLst>
              <a:ext uri="{FF2B5EF4-FFF2-40B4-BE49-F238E27FC236}">
                <a16:creationId xmlns:a16="http://schemas.microsoft.com/office/drawing/2014/main" id="{C92BFD50-D4F5-4713-A9BE-84BE5075E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235" y="5107882"/>
            <a:ext cx="1694704" cy="4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1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Teräskaiteen pään ankkurointi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7</a:t>
            </a:fld>
            <a:endParaRPr lang="fi-FI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46C907A-0860-436A-9960-42A5F4557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2085" y="1661074"/>
            <a:ext cx="3938553" cy="10005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Teräskaiteiden kumpikin pää on ankkuroitava yleensä viisteellä maahan.</a:t>
            </a:r>
          </a:p>
        </p:txBody>
      </p:sp>
      <p:pic>
        <p:nvPicPr>
          <p:cNvPr id="6" name="Kuva 5" descr="Kuvassa on piirustus maahan viistetystä kaiteesta. ">
            <a:extLst>
              <a:ext uri="{FF2B5EF4-FFF2-40B4-BE49-F238E27FC236}">
                <a16:creationId xmlns:a16="http://schemas.microsoft.com/office/drawing/2014/main" id="{67E0C7DA-E1E0-45B8-8F66-0CF7CA970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38" y="1661073"/>
            <a:ext cx="7108325" cy="100054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ED6B39D-9577-4B48-BDEE-F73FF40335CB}"/>
              </a:ext>
            </a:extLst>
          </p:cNvPr>
          <p:cNvSpPr txBox="1">
            <a:spLocks/>
          </p:cNvSpPr>
          <p:nvPr/>
        </p:nvSpPr>
        <p:spPr>
          <a:xfrm>
            <a:off x="682085" y="2661615"/>
            <a:ext cx="6467745" cy="3684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Viisteen sijaan ankkurointiin voidaan käyttää tai on käytettävä: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kokoonpainuvaa kaiteen päätä (sisältää viisteen tai vetotangon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törmäysvaimenninta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jatkeena olevaa kaidetuotteeseen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jäykkää alkupylvästä (jos ei törmäysvaaraa).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U-liitosta sallita, kun nopeustaso on 60 km/h tai korkeampi.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Törmäyksessä voi tunkeutua autoon.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Ei toimi päätyankkurointina.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fi-FI" sz="20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Kuva 9" descr="Kuvassa vanhan mallisesti u-tyylillä yhdistetyt kaiteet ja ruksi päällä.">
            <a:extLst>
              <a:ext uri="{FF2B5EF4-FFF2-40B4-BE49-F238E27FC236}">
                <a16:creationId xmlns:a16="http://schemas.microsoft.com/office/drawing/2014/main" id="{C4AD4953-788D-4F21-9942-954E388DFC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143"/>
          <a:stretch/>
        </p:blipFill>
        <p:spPr>
          <a:xfrm>
            <a:off x="7149830" y="3399824"/>
            <a:ext cx="4172780" cy="2268469"/>
          </a:xfrm>
          <a:prstGeom prst="rect">
            <a:avLst/>
          </a:prstGeom>
        </p:spPr>
      </p:pic>
      <p:cxnSp>
        <p:nvCxnSpPr>
          <p:cNvPr id="12" name="Suora yhdysviiva 11" descr="Kuvassa on vanhat u-mallisesti yhdistetyt kaiteet ja ruksi päällä.">
            <a:extLst>
              <a:ext uri="{FF2B5EF4-FFF2-40B4-BE49-F238E27FC236}">
                <a16:creationId xmlns:a16="http://schemas.microsoft.com/office/drawing/2014/main" id="{62411EE0-489E-4160-96E6-E37AC2D067B3}"/>
              </a:ext>
            </a:extLst>
          </p:cNvPr>
          <p:cNvCxnSpPr>
            <a:cxnSpLocks/>
          </p:cNvCxnSpPr>
          <p:nvPr/>
        </p:nvCxnSpPr>
        <p:spPr>
          <a:xfrm>
            <a:off x="7149830" y="3399823"/>
            <a:ext cx="4172780" cy="22684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B96EC389-981D-43BD-A054-E31BB1F1D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162076" y="3399822"/>
            <a:ext cx="4160534" cy="22684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69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Viiste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8</a:t>
            </a:fld>
            <a:endParaRPr lang="fi-FI" dirty="0"/>
          </a:p>
        </p:txBody>
      </p:sp>
      <p:pic>
        <p:nvPicPr>
          <p:cNvPr id="11" name="Kuva 10" descr="Piirustuskuva kaiteen viisteestä ">
            <a:extLst>
              <a:ext uri="{FF2B5EF4-FFF2-40B4-BE49-F238E27FC236}">
                <a16:creationId xmlns:a16="http://schemas.microsoft.com/office/drawing/2014/main" id="{59907F0F-E710-4A66-B50E-0E3AB6ADD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69" y="4488216"/>
            <a:ext cx="7493540" cy="168394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BCD590E-039A-410E-9521-31542EBAA7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140" y="1559786"/>
            <a:ext cx="10495720" cy="29284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Teräskaiteen viisteen pituus on 1</a:t>
            </a:r>
            <a:r>
              <a:rPr lang="fi-FI" sz="2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…20 kertaa kaiteen korkeus.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Lyhyempää viistettä voidaan käyttää mm. vähäliikenteisillä yksityistiellä sekä jalankulku- ja pyöräteillä.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Betonikaiteen viisteessä kaiteen korkeus tien pinnasta on aloituskohdassa enintään 0,1 m ja viisteosuuden pituus on 5…10 kertaa kaiteen korkeus.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Voidaan käyttää,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kun nopeustaso on enintään 70 km/h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tai linja-autopysäkin kohdalla, kun nopeustaso on enintään 90 km/h.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Betonikaiteen viistettä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ei yleensä käännetä sivuun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659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207" y="346346"/>
            <a:ext cx="5338864" cy="1325563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  <a:spcBef>
                <a:spcPts val="0"/>
              </a:spcBef>
            </a:pPr>
            <a:r>
              <a:rPr lang="fi-FI" sz="3200" dirty="0">
                <a:effectLst/>
              </a:rPr>
              <a:t>Sivuun käännetty kaiteen pää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9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ED6B39D-9577-4B48-BDEE-F73FF40335CB}"/>
              </a:ext>
            </a:extLst>
          </p:cNvPr>
          <p:cNvSpPr txBox="1">
            <a:spLocks/>
          </p:cNvSpPr>
          <p:nvPr/>
        </p:nvSpPr>
        <p:spPr>
          <a:xfrm>
            <a:off x="4095344" y="1798605"/>
            <a:ext cx="7704307" cy="4271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Koostuu alku- tai loppuviisteestä sekä sen jatkeena sisäluiskaan tai keskialueelle viistoon asennetusta täyskorkeasta kaidejaksosta.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Voidaan käyttää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vain leveillä keskialueilla, moottori-väylien sivuojien luiskissa sekä levikkeiden reunassa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Kaapeleiden sijoittaminen rajoittaa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käyttö- ja korjausmahdollisuuksia muilla teillä.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Huomioitava myös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kaiteen pään ankkuroinnin varmistaminen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sekä </a:t>
            </a:r>
            <a:r>
              <a:rPr lang="fi-FI" sz="2000" b="1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pehmeiden maa-ainesten vaikutus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toteutukseen.</a:t>
            </a:r>
          </a:p>
        </p:txBody>
      </p:sp>
      <p:pic>
        <p:nvPicPr>
          <p:cNvPr id="5" name="Kuva 4" descr="Mitoituskuva kaiteista, joiden päät on sivuun käännetyt.">
            <a:extLst>
              <a:ext uri="{FF2B5EF4-FFF2-40B4-BE49-F238E27FC236}">
                <a16:creationId xmlns:a16="http://schemas.microsoft.com/office/drawing/2014/main" id="{81DE9300-2894-4D8B-922D-5F571AFC7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42" y="456406"/>
            <a:ext cx="3568901" cy="62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16931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VÄYLÄ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49C2F0"/>
      </a:accent1>
      <a:accent2>
        <a:srgbClr val="00B0CC"/>
      </a:accent2>
      <a:accent3>
        <a:srgbClr val="009BFF"/>
      </a:accent3>
      <a:accent4>
        <a:srgbClr val="0065AF"/>
      </a:accent4>
      <a:accent5>
        <a:srgbClr val="DD38F2"/>
      </a:accent5>
      <a:accent6>
        <a:srgbClr val="FFC3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8EB0EC0F-F87B-4669-99BC-20139C8DDA63}" vid="{452C571C-DF5F-46DF-A0EE-4D51849383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/>
</file>

<file path=customXml/item2.xml><?xml version="1.0" encoding="utf-8"?>
<livi_kameleon xmlns="" xmlns:xsi="http://www.w3.org/2001/XMLSchema-instance">
  <tyyppi>Esitys</tyyppi>
  <title/>
  <author/>
  <paivays>7.1.2019</paivays>
</livi_kameleon>
</file>

<file path=customXml/itemProps1.xml><?xml version="1.0" encoding="utf-8"?>
<ds:datastoreItem xmlns:ds="http://schemas.openxmlformats.org/officeDocument/2006/customXml" ds:itemID="{0AA1EAC9-E5A1-48EA-94F7-E86BC706204D}">
  <ds:schemaRefs/>
</ds:datastoreItem>
</file>

<file path=customXml/itemProps2.xml><?xml version="1.0" encoding="utf-8"?>
<ds:datastoreItem xmlns:ds="http://schemas.openxmlformats.org/officeDocument/2006/customXml" ds:itemID="{1F0E2274-EE07-4885-A7FD-B1D04F0C417E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2108</TotalTime>
  <Words>1195</Words>
  <Application>Microsoft Office PowerPoint</Application>
  <PresentationFormat>Laajakuva</PresentationFormat>
  <Paragraphs>138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4" baseType="lpstr">
      <vt:lpstr>Arial</vt:lpstr>
      <vt:lpstr>Calibri</vt:lpstr>
      <vt:lpstr>Exo 2</vt:lpstr>
      <vt:lpstr>Felbridge Pro</vt:lpstr>
      <vt:lpstr>Tahoma</vt:lpstr>
      <vt:lpstr>vayla</vt:lpstr>
      <vt:lpstr>Tiekaiteiden suunnittelu Kaiteen sijainti tien poikkileikkauksessa</vt:lpstr>
      <vt:lpstr>Kaidetila (esitetään ohjeessa Tien poikkileikkauksen suunnittelu 2021)</vt:lpstr>
      <vt:lpstr>Teräskaiteen sijoittaminen tien reunaan</vt:lpstr>
      <vt:lpstr>Kaide luiskassa</vt:lpstr>
      <vt:lpstr>Betonikaiteen sijoittaminen</vt:lpstr>
      <vt:lpstr>Tiekaiteiden suunnittelu Kaiteen aloitus ja lopetus sekä pituus</vt:lpstr>
      <vt:lpstr>Teräskaiteen pään ankkurointi</vt:lpstr>
      <vt:lpstr>Viiste</vt:lpstr>
      <vt:lpstr>Sivuun käännetty kaiteen pää</vt:lpstr>
      <vt:lpstr>Kokoonpainuva kaiteen pää</vt:lpstr>
      <vt:lpstr>Törmäysvaimennin</vt:lpstr>
      <vt:lpstr>Teräskaiteen aloitus ja pituus</vt:lpstr>
      <vt:lpstr>Luokan N2 kaiteen ennakkopidennys</vt:lpstr>
      <vt:lpstr>Luokan N2 kaiteen jälkipidennys</vt:lpstr>
      <vt:lpstr>Betonikaiteen aloitus</vt:lpstr>
      <vt:lpstr>Betonielementtikaiteen pään ankkurointi</vt:lpstr>
      <vt:lpstr>Jäykemmän kaiteen pituus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Kiikka Sinikka</dc:creator>
  <cp:keywords>Esitys</cp:keywords>
  <cp:lastModifiedBy>Jussi Kauppinen</cp:lastModifiedBy>
  <cp:revision>69</cp:revision>
  <cp:lastPrinted>2021-09-06T16:42:24Z</cp:lastPrinted>
  <dcterms:created xsi:type="dcterms:W3CDTF">2019-01-07T05:46:51Z</dcterms:created>
  <dcterms:modified xsi:type="dcterms:W3CDTF">2021-11-03T13:16:42Z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473.85.02.021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Fname">
    <vt:lpwstr/>
  </property>
  <property fmtid="{D5CDD505-2E9C-101B-9397-08002B2CF9AE}" pid="25" name="dvDULname">
    <vt:lpwstr/>
  </property>
  <property fmtid="{D5CDD505-2E9C-101B-9397-08002B2CF9AE}" pid="26" name="dvDUBusinessarea">
    <vt:lpwstr/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/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tyyppi">
    <vt:lpwstr>Esitys</vt:lpwstr>
  </property>
  <property fmtid="{D5CDD505-2E9C-101B-9397-08002B2CF9AE}" pid="34" name="author">
    <vt:lpwstr/>
  </property>
  <property fmtid="{D5CDD505-2E9C-101B-9397-08002B2CF9AE}" pid="35" name="paivays">
    <vt:filetime>2019-01-06T22:00:00Z</vt:filetime>
  </property>
</Properties>
</file>