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5"/>
  </p:notesMasterIdLst>
  <p:sldIdLst>
    <p:sldId id="256" r:id="rId4"/>
    <p:sldId id="310" r:id="rId5"/>
    <p:sldId id="309" r:id="rId6"/>
    <p:sldId id="308" r:id="rId7"/>
    <p:sldId id="312" r:id="rId8"/>
    <p:sldId id="299" r:id="rId9"/>
    <p:sldId id="314" r:id="rId10"/>
    <p:sldId id="307" r:id="rId11"/>
    <p:sldId id="313" r:id="rId12"/>
    <p:sldId id="311" r:id="rId13"/>
    <p:sldId id="263" r:id="rId14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807" autoAdjust="0"/>
  </p:normalViewPr>
  <p:slideViewPr>
    <p:cSldViewPr snapToGrid="0">
      <p:cViewPr varScale="1">
        <p:scale>
          <a:sx n="105" d="100"/>
          <a:sy n="105" d="100"/>
        </p:scale>
        <p:origin x="120" y="570"/>
      </p:cViewPr>
      <p:guideLst/>
    </p:cSldViewPr>
  </p:slideViewPr>
  <p:outlineViewPr>
    <p:cViewPr>
      <p:scale>
        <a:sx n="33" d="100"/>
        <a:sy n="33" d="100"/>
      </p:scale>
      <p:origin x="0" y="-48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2DAC96E-1DC8-4EA3-9268-8EA7D1653612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915763"/>
            <a:ext cx="1794727" cy="161597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06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5030331"/>
            <a:ext cx="1794727" cy="1386834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3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9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äyläviras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6" y="1654055"/>
            <a:ext cx="3577632" cy="3221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bg>
      <p:bgPr>
        <a:solidFill>
          <a:srgbClr val="049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äyläviras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28" y="2277059"/>
            <a:ext cx="2557638" cy="19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7" name="Picture 6" descr="Väylävirast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95" y="425314"/>
            <a:ext cx="1191433" cy="9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743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05" r:id="rId43"/>
    <p:sldLayoutId id="2147483708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3142593" y="5000877"/>
            <a:ext cx="8658637" cy="1297185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fi-FI" sz="2400" dirty="0"/>
              <a:t>Tiekaiteiden suunnittelu</a:t>
            </a:r>
            <a:br>
              <a:rPr lang="fi-FI" sz="2800" dirty="0"/>
            </a:br>
            <a:r>
              <a:rPr lang="fi-FI" sz="3200" dirty="0"/>
              <a:t>Kaiteiden luokitukset ja valinta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1.11.2021</a:t>
            </a:r>
          </a:p>
        </p:txBody>
      </p:sp>
      <p:pic>
        <p:nvPicPr>
          <p:cNvPr id="10" name="Kuva 9" descr="Maisemakuva jossa on järvimaisemassa sijaitseva tie, vanhoilla kaiteilla varustettuna.">
            <a:extLst>
              <a:ext uri="{FF2B5EF4-FFF2-40B4-BE49-F238E27FC236}">
                <a16:creationId xmlns:a16="http://schemas.microsoft.com/office/drawing/2014/main" id="{4FFC6F99-FEF5-4241-B538-E9CA5A3D0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5315"/>
          <a:stretch/>
        </p:blipFill>
        <p:spPr>
          <a:xfrm>
            <a:off x="0" y="0"/>
            <a:ext cx="12194626" cy="4876800"/>
          </a:xfrm>
          <a:prstGeom prst="rect">
            <a:avLst/>
          </a:prstGeom>
        </p:spPr>
      </p:pic>
      <p:pic>
        <p:nvPicPr>
          <p:cNvPr id="7" name="Kuva 6" descr="Plaana">
            <a:extLst>
              <a:ext uri="{FF2B5EF4-FFF2-40B4-BE49-F238E27FC236}">
                <a16:creationId xmlns:a16="http://schemas.microsoft.com/office/drawing/2014/main" id="{D66100C3-F60D-4144-AA69-498243A26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375" y="5676901"/>
            <a:ext cx="1694704" cy="4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Kaide jalankulku- ja pyöräteillä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10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4" y="1488332"/>
            <a:ext cx="7652289" cy="51070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Jalankulku- ja pyöräteillä kaide ei ole välttämättä turvallisin tapa estää suistuminen liikenneväylältä.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Vaihtoehtoisina suojaustapoina jalankulku- ja pyörätietä voidaan leventää tai vaarakohta sijoittaa riittävän etäälle sekä esimerkiksi tiheän pensasrivin, ulkoluiskan tai vallin taakse.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Erillisillä jalankulku- ja pyöräteillä sekä muilla teillä, joilla on runsaasti (?) jalankulku- ja pyöräliikennettä </a:t>
            </a:r>
            <a:r>
              <a:rPr lang="fi-FI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käytetään korotusosallista kaidetta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silloin, kun väylän vieressä 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korkea pengerluiska (≥1:2 ja yli 3 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pitkän (50 m) alamäen jälkeen penkereen juurella tai jyrkässä kaarteessa vesistö.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Kaiteena on yleensä aurauskestävyysluokan 4 tiekaide, johon on asennettu korotusosa.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Taajamien keskustassa tienpitäjä voi </a:t>
            </a:r>
            <a:r>
              <a:rPr lang="fi-FI" sz="180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hyväksyä ulkonäkösyiden 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perusteella huonommin aurausta kestävän kaiteen.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Korotusosassa ei saa olla pistäviä johteen päitä.</a:t>
            </a:r>
          </a:p>
        </p:txBody>
      </p:sp>
      <p:pic>
        <p:nvPicPr>
          <p:cNvPr id="5" name="Kuva 4" descr="Kuva on jalankulu- ja pyörätien kaiteesta.">
            <a:extLst>
              <a:ext uri="{FF2B5EF4-FFF2-40B4-BE49-F238E27FC236}">
                <a16:creationId xmlns:a16="http://schemas.microsoft.com/office/drawing/2014/main" id="{28F1395A-087F-4AA0-826C-6D8BF1717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1"/>
          <a:stretch/>
        </p:blipFill>
        <p:spPr>
          <a:xfrm>
            <a:off x="8334374" y="1690688"/>
            <a:ext cx="3019425" cy="43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2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9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Törmäyskestävyys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2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35675" cy="43442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Yleensä käytetään </a:t>
            </a:r>
            <a:r>
              <a:rPr lang="fi-FI" sz="2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törmäyskestä-vyysluokan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N2 kaiteita.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Luokan N1 kaiteita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ei hyväksytä käytettäväksi maanteillä muutoin kuin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tilapäisissä kaiteissa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Törmäyskestävyysluokan H2 kaiteiden vähimmäiskorkeus on Suomen tiekaiteissa 1,0 m ja siltakaiteissa 1,2 m.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näkemien järjestämiseksi luokan H2 betonikaiteen korkeus voi olla 0,8 m, kun korotetaan tarvittaessa yläjohteella (esitetään tarkemmin ohjeessa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Siltakaiteiden suunnittelu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05548E-E96F-488E-A1A0-476B2F7A9119}"/>
              </a:ext>
            </a:extLst>
          </p:cNvPr>
          <p:cNvSpPr txBox="1">
            <a:spLocks/>
          </p:cNvSpPr>
          <p:nvPr/>
        </p:nvSpPr>
        <p:spPr>
          <a:xfrm>
            <a:off x="5873875" y="5650418"/>
            <a:ext cx="3720164" cy="37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1400" b="1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kapp</a:t>
            </a:r>
            <a:r>
              <a:rPr lang="fi-FI" sz="14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puoliperävaunuyhdistelmä</a:t>
            </a:r>
          </a:p>
        </p:txBody>
      </p:sp>
      <p:pic>
        <p:nvPicPr>
          <p:cNvPr id="5" name="Kuva 4" descr="Taulukko kaiteiden törmäyskestävyysluokista ja niiden vaatimuksista.">
            <a:extLst>
              <a:ext uri="{FF2B5EF4-FFF2-40B4-BE49-F238E27FC236}">
                <a16:creationId xmlns:a16="http://schemas.microsoft.com/office/drawing/2014/main" id="{828ECB5D-38A7-4416-A379-6A19976CB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9"/>
          <a:stretch/>
        </p:blipFill>
        <p:spPr>
          <a:xfrm>
            <a:off x="5873876" y="1690688"/>
            <a:ext cx="5653402" cy="39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8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Toimintaleveys, sivusiirtymä ja</a:t>
            </a:r>
            <a:br>
              <a:rPr lang="fi-FI" sz="3200" dirty="0">
                <a:effectLst/>
              </a:rPr>
            </a:br>
            <a:r>
              <a:rPr lang="fi-FI" sz="3200" dirty="0">
                <a:effectLst/>
              </a:rPr>
              <a:t>ajoneuvon ulottuma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3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48051"/>
            <a:ext cx="6652097" cy="4508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Kaiteen toimintaleveys (W</a:t>
            </a:r>
            <a:r>
              <a:rPr lang="fi-FI" sz="18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Etäisyys alkuperäisestä etupinnasta törmäyskokeessa hetkellisesti pullistuneeseen takapintaan.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Tarvittaessa 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erotellaan N2W</a:t>
            </a:r>
            <a:r>
              <a:rPr lang="fi-FI" sz="1800" baseline="-25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H2W</a:t>
            </a:r>
            <a:r>
              <a:rPr lang="fi-FI" sz="1800" baseline="-25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TB11W</a:t>
            </a:r>
            <a:r>
              <a:rPr lang="fi-FI" sz="1800" baseline="-25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Kaiteen sivusiirtymä (D</a:t>
            </a:r>
            <a:r>
              <a:rPr lang="fi-FI" sz="18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Kaiteen etureunan enimmäissiirtymä törmäyskokeessa.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Tarvitaan siirtymärakenteita valittaessa.</a:t>
            </a:r>
            <a:endParaRPr lang="fi-FI" sz="1800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Ajoneuvon ulottuma (VI</a:t>
            </a:r>
            <a:r>
              <a:rPr lang="fi-FI" sz="1800" b="1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Huomioitava erityisen suojaustarpeen kohteissa.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Joustovara (J)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 kaiteen ominaisuus, vaan etäisyys kaiteen etupinnasta siltapilariin tms.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Toimintaleveys ei saa olla suurempi kuin joustovara</a:t>
            </a:r>
            <a:endParaRPr lang="fi-FI" sz="1800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uva 4" descr="Kuvassa on kuorma-auto kallistumassa kaiteen yli. Selitteinä on toimintaleveys, sivusiirtymä ja ajoneuvon ulottuma. ">
            <a:extLst>
              <a:ext uri="{FF2B5EF4-FFF2-40B4-BE49-F238E27FC236}">
                <a16:creationId xmlns:a16="http://schemas.microsoft.com/office/drawing/2014/main" id="{64AE0E66-CDAC-4D24-A713-E16C6CAB86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28" y="2081719"/>
            <a:ext cx="4398651" cy="386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13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Kaidetyyppi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4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758" y="1845076"/>
            <a:ext cx="5568946" cy="48763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Teräspalkkikaide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(1a ja 2a)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Käytetään tavallisesti reunakaiteena (1a).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Putkipalkkikaide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(1b ja 2b)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Käytetään tavallisesti keskikaiteellisella tiellä keskikaiteena (2b).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Kaksiputkikaide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(1c ja 2c)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Vaijerikaide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(1d ja 2d)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Kiinteä betonikaide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(1e ja 2e)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elementti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liukuvalu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erillisen suunnitelman mukainen paikallavalu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Liikuteltava betonikaide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(2f)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uva 5" descr="Kuvassa on erilaisia kaidetyyppejä.">
            <a:extLst>
              <a:ext uri="{FF2B5EF4-FFF2-40B4-BE49-F238E27FC236}">
                <a16:creationId xmlns:a16="http://schemas.microsoft.com/office/drawing/2014/main" id="{9D061C3A-A929-4FFB-83E0-B81D00C488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64" y="1845076"/>
            <a:ext cx="5194830" cy="34258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05548E-E96F-488E-A1A0-476B2F7A9119}"/>
              </a:ext>
            </a:extLst>
          </p:cNvPr>
          <p:cNvSpPr txBox="1">
            <a:spLocks/>
          </p:cNvSpPr>
          <p:nvPr/>
        </p:nvSpPr>
        <p:spPr>
          <a:xfrm>
            <a:off x="6216112" y="5425307"/>
            <a:ext cx="4878404" cy="74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Vaijerikaidetta (1d ja 2d) ei sallita käytettäväksi uusissa kohteissa.</a:t>
            </a:r>
          </a:p>
        </p:txBody>
      </p:sp>
    </p:spTree>
    <p:extLst>
      <p:ext uri="{BB962C8B-B14F-4D97-AF65-F5344CB8AC3E}">
        <p14:creationId xmlns:p14="http://schemas.microsoft.com/office/powerpoint/2010/main" val="385769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Kaidetuote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5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286" y="1947795"/>
            <a:ext cx="4463374" cy="44085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Oppaassa </a:t>
            </a:r>
            <a:r>
              <a:rPr lang="fi-FI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Markkinoilla olevia kaidetuotteita 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 esitetty kaidetyypeittäin kaidetuotteita, joita on markkinoitu Suomessa.</a:t>
            </a:r>
            <a:endParaRPr lang="fi-FI" sz="2000" b="1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Opasta ei saa käyttää laatuvaatimuksena hankinnassa.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Opasta päivitetään uusien kaidetuotteiden osalta ja tuodaan lisäksi tietoja markkinoilla olevista kokoon-painuvista kaiteen päistä ja törmäysvaimentimista.</a:t>
            </a:r>
            <a:endParaRPr lang="fi-FI" sz="2000" b="1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uva 4" descr="Taulukkokuva markkinoilla olevista kaidetuotteista.">
            <a:extLst>
              <a:ext uri="{FF2B5EF4-FFF2-40B4-BE49-F238E27FC236}">
                <a16:creationId xmlns:a16="http://schemas.microsoft.com/office/drawing/2014/main" id="{8384839A-0415-4750-A837-EFD096B7D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743" y="2091447"/>
            <a:ext cx="6347935" cy="37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6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Kaiteen valinta tien reunaan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6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6" y="1581421"/>
            <a:ext cx="6438562" cy="48021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Esteen ja jyrkän pengerluiskan kohdalla käytetään tavallisesti luokan N2 teräspalkkikaidetta.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Muita kaidetyyppejä voidaan käyttää tai on käytettävä, kun: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kaide toimii melu-, häikäisy- tai pohjaveden suojausrakenteena (betonikaide)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tarvitaan jäykempi (silta- tai betoni)kaide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 tarpeen järjestää kulkuaukkoja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 erityinen suojaustarve (linja-autot, heikot siltapilarit, suurjännitejohdon pylväät tms.)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ongelmana on kinostuminen (2-putkikaide)</a:t>
            </a:r>
            <a:endParaRPr lang="fi-FI" sz="20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 erityisiä vaatimuksia kaiteen ulkonäön tai näkemien suhteen (2-putkikaide tai puulla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verh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5" name="Kuva 4" descr="Kuva teräskaiteesta">
            <a:extLst>
              <a:ext uri="{FF2B5EF4-FFF2-40B4-BE49-F238E27FC236}">
                <a16:creationId xmlns:a16="http://schemas.microsoft.com/office/drawing/2014/main" id="{F5832302-591F-4AB3-904C-48585790B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48" y="1780672"/>
            <a:ext cx="4233152" cy="41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9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Vaarakohdan tai käyttötarkoituksen edellyttämä kaide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7</a:t>
            </a:fld>
            <a:endParaRPr lang="fi-FI" dirty="0"/>
          </a:p>
        </p:txBody>
      </p:sp>
      <p:pic>
        <p:nvPicPr>
          <p:cNvPr id="6" name="Kuva 5" descr="Taulukkokuva erilaisten tapausten edellyttämistä kaiteiden törmäyskestävyyksistä / joustovarojen tarpeista. ">
            <a:extLst>
              <a:ext uri="{FF2B5EF4-FFF2-40B4-BE49-F238E27FC236}">
                <a16:creationId xmlns:a16="http://schemas.microsoft.com/office/drawing/2014/main" id="{AC34190B-2F9B-4D50-9A3C-57D052738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" b="9896"/>
          <a:stretch/>
        </p:blipFill>
        <p:spPr>
          <a:xfrm>
            <a:off x="2108472" y="1712067"/>
            <a:ext cx="7048975" cy="403877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38200" y="5750841"/>
            <a:ext cx="8558753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fi-FI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Tarkemmat ohjeet luettava tapausten A…J teksteistä </a:t>
            </a:r>
            <a:r>
              <a:rPr lang="fi-FI" b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viereisiltä sivuilta!</a:t>
            </a:r>
            <a:endParaRPr lang="fi-FI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5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Keskikaiteen valinta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8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5" y="2026568"/>
            <a:ext cx="6475460" cy="43297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Ensisijaisesti käytetään luokan H1 putkipalkkikaidetta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Ohjeessa putkipalkkikaide on määritelty toimivuusvaatimusten avulla.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Poikkeuksellisesti voidaan käyttää tai on käytettävä: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kiinteää luokan H2…4 betonikaidetta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liikuteltavaa betonikaidetta (luokka N2…H2)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TB32-törmäyskokeessa testattua kaksipuolista teräspalkki- tai kaksiputkikaidetta</a:t>
            </a:r>
          </a:p>
        </p:txBody>
      </p:sp>
      <p:pic>
        <p:nvPicPr>
          <p:cNvPr id="9" name="Kuva 8" descr="Kuva keskikaiteesta">
            <a:extLst>
              <a:ext uri="{FF2B5EF4-FFF2-40B4-BE49-F238E27FC236}">
                <a16:creationId xmlns:a16="http://schemas.microsoft.com/office/drawing/2014/main" id="{5E3217D2-A591-470C-911C-EA869202C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91" y="2026569"/>
            <a:ext cx="4248020" cy="37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3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Betonikaiteen valinta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9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994" y="1415374"/>
            <a:ext cx="7726431" cy="52380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Kiinteää betonikaidetta voidaan käyttää: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jäykempänä kaiteena vaarakohdan kohdalla tai erityisen suojaustarpeen kohteissa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meluntorjunnassa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pohjaveden suojauksessa.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Maanteillä suositeltavin kiinteän betonikaiteen muoto on STEP.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Liikuteltavaa betonikaidetta voidaan käyttää: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tien keskellä sekä sekoittumiskaistan tai jalankulku- ja pyörätien erottamisessa päätiestä väliaikaisena ratkaisuna, tai jos liikuteltava betonikaide on pysyvänä ratkaisuna muuten kokonaistaloudellisesti edullisempi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kun uudelleenpäällystämistyö edellyttää kapeassa tien kohdassa kaiteen poistamista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erikoiskuljetusten edellyttämissä kulkuaukoissa.</a:t>
            </a:r>
          </a:p>
        </p:txBody>
      </p:sp>
      <p:pic>
        <p:nvPicPr>
          <p:cNvPr id="6" name="Kuva 5" descr="Kuva betonikaiteen mitoista">
            <a:extLst>
              <a:ext uri="{FF2B5EF4-FFF2-40B4-BE49-F238E27FC236}">
                <a16:creationId xmlns:a16="http://schemas.microsoft.com/office/drawing/2014/main" id="{334DA0C9-9853-4A2E-97D1-386C32F68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r="27378" b="33531"/>
          <a:stretch/>
        </p:blipFill>
        <p:spPr bwMode="auto">
          <a:xfrm>
            <a:off x="8414425" y="1608176"/>
            <a:ext cx="3216039" cy="4653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07743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8EB0EC0F-F87B-4669-99BC-20139C8DDA63}" vid="{452C571C-DF5F-46DF-A0EE-4D51849383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/>
</file>

<file path=customXml/item2.xml><?xml version="1.0" encoding="utf-8"?>
<livi_kameleon xmlns="" xmlns:xsi="http://www.w3.org/2001/XMLSchema-instance">
  <tyyppi>Esitys</tyyppi>
  <title/>
  <author/>
  <paivays>7.1.2019</paivays>
</livi_kameleon>
</file>

<file path=customXml/itemProps1.xml><?xml version="1.0" encoding="utf-8"?>
<ds:datastoreItem xmlns:ds="http://schemas.openxmlformats.org/officeDocument/2006/customXml" ds:itemID="{0AA1EAC9-E5A1-48EA-94F7-E86BC706204D}">
  <ds:schemaRefs/>
</ds:datastoreItem>
</file>

<file path=customXml/itemProps2.xml><?xml version="1.0" encoding="utf-8"?>
<ds:datastoreItem xmlns:ds="http://schemas.openxmlformats.org/officeDocument/2006/customXml" ds:itemID="{1F0E2274-EE07-4885-A7FD-B1D04F0C417E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1843</TotalTime>
  <Words>578</Words>
  <Application>Microsoft Office PowerPoint</Application>
  <PresentationFormat>Laajakuva</PresentationFormat>
  <Paragraphs>83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Exo 2</vt:lpstr>
      <vt:lpstr>Felbridge Pro</vt:lpstr>
      <vt:lpstr>Tahoma</vt:lpstr>
      <vt:lpstr>vayla</vt:lpstr>
      <vt:lpstr>Tiekaiteiden suunnittelu Kaiteiden luokitukset ja valinta</vt:lpstr>
      <vt:lpstr>Törmäyskestävyys</vt:lpstr>
      <vt:lpstr>Toimintaleveys, sivusiirtymä ja ajoneuvon ulottuma</vt:lpstr>
      <vt:lpstr>Kaidetyyppi</vt:lpstr>
      <vt:lpstr>Kaidetuote</vt:lpstr>
      <vt:lpstr>Kaiteen valinta tien reunaan</vt:lpstr>
      <vt:lpstr>Vaarakohdan tai käyttötarkoituksen edellyttämä kaide</vt:lpstr>
      <vt:lpstr>Keskikaiteen valinta</vt:lpstr>
      <vt:lpstr>Betonikaiteen valinta</vt:lpstr>
      <vt:lpstr>Kaide jalankulku- ja pyöräteillä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Kiikka Sinikka</dc:creator>
  <cp:keywords>Esitys</cp:keywords>
  <cp:lastModifiedBy>Jussi Kauppinen</cp:lastModifiedBy>
  <cp:revision>56</cp:revision>
  <cp:lastPrinted>2021-09-06T16:42:24Z</cp:lastPrinted>
  <dcterms:created xsi:type="dcterms:W3CDTF">2019-01-07T05:46:51Z</dcterms:created>
  <dcterms:modified xsi:type="dcterms:W3CDTF">2021-11-03T13:14:59Z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473.85.02.021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/>
  </property>
  <property fmtid="{D5CDD505-2E9C-101B-9397-08002B2CF9AE}" pid="35" name="paivays">
    <vt:filetime>2019-01-06T22:00:00Z</vt:filetime>
  </property>
</Properties>
</file>