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1"/>
  </p:notesMasterIdLst>
  <p:sldIdLst>
    <p:sldId id="278" r:id="rId4"/>
    <p:sldId id="256" r:id="rId5"/>
    <p:sldId id="274" r:id="rId6"/>
    <p:sldId id="277" r:id="rId7"/>
    <p:sldId id="306" r:id="rId8"/>
    <p:sldId id="276" r:id="rId9"/>
    <p:sldId id="310" r:id="rId10"/>
    <p:sldId id="315" r:id="rId11"/>
    <p:sldId id="307" r:id="rId12"/>
    <p:sldId id="304" r:id="rId13"/>
    <p:sldId id="279" r:id="rId14"/>
    <p:sldId id="313" r:id="rId15"/>
    <p:sldId id="299" r:id="rId16"/>
    <p:sldId id="308" r:id="rId17"/>
    <p:sldId id="309" r:id="rId18"/>
    <p:sldId id="314" r:id="rId19"/>
    <p:sldId id="263" r:id="rId20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i Marttila" initials="JM" lastIdx="1" clrIdx="0">
    <p:extLst>
      <p:ext uri="{19B8F6BF-5375-455C-9EA6-DF929625EA0E}">
        <p15:presenceInfo xmlns:p15="http://schemas.microsoft.com/office/powerpoint/2012/main" userId="S::jari.marttila@plaana.fi::b1ea2fee-fef3-4ebe-945e-3f5a9e65c8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6807" autoAdjust="0"/>
  </p:normalViewPr>
  <p:slideViewPr>
    <p:cSldViewPr snapToGrid="0">
      <p:cViewPr varScale="1">
        <p:scale>
          <a:sx n="105" d="100"/>
          <a:sy n="105" d="100"/>
        </p:scale>
        <p:origin x="120" y="570"/>
      </p:cViewPr>
      <p:guideLst/>
    </p:cSldViewPr>
  </p:slideViewPr>
  <p:outlineViewPr>
    <p:cViewPr>
      <p:scale>
        <a:sx n="33" d="100"/>
        <a:sy n="33" d="100"/>
      </p:scale>
      <p:origin x="0" y="-86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2DAC96E-1DC8-4EA3-9268-8EA7D1653612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915763"/>
            <a:ext cx="1794727" cy="161597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06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5030331"/>
            <a:ext cx="1794727" cy="1386834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3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9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6" y="1654055"/>
            <a:ext cx="3577632" cy="3221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bg>
      <p:bgPr>
        <a:solidFill>
          <a:srgbClr val="049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äylävirast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28" y="2277059"/>
            <a:ext cx="2557638" cy="19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7" name="Picture 6" descr="Väylävirast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95" y="425314"/>
            <a:ext cx="1191433" cy="9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743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05" r:id="rId43"/>
    <p:sldLayoutId id="2147483708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67422"/>
          </a:xfrm>
        </p:spPr>
        <p:txBody>
          <a:bodyPr>
            <a:normAutofit/>
          </a:bodyPr>
          <a:lstStyle/>
          <a:p>
            <a:r>
              <a:rPr lang="fi-FI" b="1" dirty="0"/>
              <a:t>Tiekaiteiden suunnittelu -</a:t>
            </a:r>
            <a:br>
              <a:rPr lang="fi-FI" b="1" dirty="0"/>
            </a:br>
            <a:r>
              <a:rPr lang="fi-FI" sz="2800" b="1" dirty="0"/>
              <a:t>2.11.2021 koulutustilaisuuden ohjelma</a:t>
            </a:r>
            <a:endParaRPr lang="fi-FI" sz="2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</a:t>
            </a:fld>
            <a:endParaRPr lang="en-US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3EF46659-58C6-465C-83AD-37602F6AE7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8451" y="1902718"/>
            <a:ext cx="8087326" cy="459015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Muuttuneet kohdat ja käsitteitä</a:t>
            </a:r>
            <a:r>
              <a:rPr lang="fi-FI" sz="2000" dirty="0"/>
              <a:t>			9:05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Materiaalit</a:t>
            </a:r>
            <a:r>
              <a:rPr lang="fi-FI" sz="2000" dirty="0"/>
              <a:t>					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Kaiteiden luokitukset ja valinta</a:t>
            </a:r>
            <a:r>
              <a:rPr lang="fi-FI" sz="2000" dirty="0"/>
              <a:t>			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Kaiteen sijainti tien poikkileikkauksessa</a:t>
            </a:r>
            <a:r>
              <a:rPr lang="fi-FI" sz="2000" dirty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Kaiteen aloitus ja lopetus sekä pituus 		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KESKUSTELU ja TAUKO					10:25-10:45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sz="2000" dirty="0"/>
              <a:t>Siirtymärakenteet					10:45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sz="2000" dirty="0"/>
              <a:t>Liittymät, pysäkit ja aukot				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sz="2000" dirty="0"/>
              <a:t>Kaiteiden kunnostus					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sz="2000" dirty="0"/>
              <a:t>Hankintamenettely ja kaideluettelo			</a:t>
            </a:r>
          </a:p>
          <a:p>
            <a:pPr marL="0" indent="0">
              <a:buNone/>
            </a:pPr>
            <a:r>
              <a:rPr lang="fi-FI" sz="2000" dirty="0"/>
              <a:t>KESKUSTELU ja LOPETUS				11:50-12:00</a:t>
            </a:r>
          </a:p>
        </p:txBody>
      </p:sp>
    </p:spTree>
    <p:extLst>
      <p:ext uri="{BB962C8B-B14F-4D97-AF65-F5344CB8AC3E}">
        <p14:creationId xmlns:p14="http://schemas.microsoft.com/office/powerpoint/2010/main" val="407612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Nykyisten kaiteiden kunnostus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10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690688"/>
            <a:ext cx="6750539" cy="445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Kaidekunnostusten kiireellisyysjärjestys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Noudatetaan silloin, kun tienpitäjä on päättänyt laatia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kaiteita koskevan tarveselvityksen tai kaiteiden kunnostamiseen liittyvän rakennussuunnitelman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oidaan arvioida nykyisiin kaiteisiin liittyviä vaarakohtia ja riskirakenteita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sekä niiden vakavuusastetta liikenneturvallisuuden kannalta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fi-FI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Oletustoimenpiteet parannettavalla tiellä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suurehkossa investointihankkeessa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kunnostettavia nykyisiä tieosuuksia.</a:t>
            </a:r>
            <a:endParaRPr lang="fi-FI" sz="16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uva 7" descr="Kuva virheellisestä betonikaiteen ja teräskaiteen liitoskohdasta. ">
            <a:extLst>
              <a:ext uri="{FF2B5EF4-FFF2-40B4-BE49-F238E27FC236}">
                <a16:creationId xmlns:a16="http://schemas.microsoft.com/office/drawing/2014/main" id="{EB45B5EB-81AA-4732-A2AE-A3E5463F982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t="16098" r="7070" b="14068"/>
          <a:stretch/>
        </p:blipFill>
        <p:spPr bwMode="auto">
          <a:xfrm rot="5400000">
            <a:off x="7224100" y="2352310"/>
            <a:ext cx="4457213" cy="3133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98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Tiekaiteiden suunnittelu,</a:t>
            </a:r>
            <a:br>
              <a:rPr lang="fi-FI" sz="3200" dirty="0"/>
            </a:br>
            <a:r>
              <a:rPr lang="fi-FI" sz="3200" dirty="0"/>
              <a:t>hankinta ja inframallit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4513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Hankintaan ja inframalleihin liittyviä asioita: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On kuvattu miten hankintalain 71 §:n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vaatimus toimivuusvaatimusten käytöstä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 otetaan huomioon tilaajan suunnitelmassa (käytettävä toimivuusvaatimuksia, jotka perustuvat ensisijaisesti EN-standardeihin; tuotteen nimeäminen sallittu vain erikoistapauksissa).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On laadittava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kaideluettelo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, jonka avulla nähdään kaideosuuskohtaisesti toimivuusvaatimus ja urakoitsijan valitsema tuote ja sen ominaisuudet sekä eri tuotteiden väliset siirtymärakenteet (vaadittu aikaisemmin vain isoissa hankkeissa).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Kaiteiden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toimivuus- ja tuoteominaisuudet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 on esitetty alustavasti jo nykyisen </a:t>
            </a:r>
            <a:r>
              <a:rPr lang="fi-FI" sz="2000" b="1" dirty="0" err="1">
                <a:solidFill>
                  <a:schemeClr val="bg1">
                    <a:lumMod val="50000"/>
                  </a:schemeClr>
                </a:solidFill>
              </a:rPr>
              <a:t>YIV:n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 liitteessä 3.1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On kuvattu, miten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inframalliohjelmia ja niitä koskevia standardeja tulee kehittää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 niin, että kaideluettelo ja Velho-rekisterin vaatimat tiedot voidaan tuottaa inframallista helposti.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3142593" y="5000877"/>
            <a:ext cx="8658637" cy="1297185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fi-FI" sz="2400" dirty="0"/>
              <a:t>Tiekaiteiden suunnittelu</a:t>
            </a:r>
            <a:br>
              <a:rPr lang="fi-FI" sz="2800" dirty="0"/>
            </a:br>
            <a:r>
              <a:rPr lang="fi-FI" sz="3200" dirty="0"/>
              <a:t>Kaiteiden materiaalit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1.11.2021</a:t>
            </a:r>
          </a:p>
        </p:txBody>
      </p:sp>
      <p:pic>
        <p:nvPicPr>
          <p:cNvPr id="17" name="Kuva 16" descr="Plaana">
            <a:extLst>
              <a:ext uri="{FF2B5EF4-FFF2-40B4-BE49-F238E27FC236}">
                <a16:creationId xmlns:a16="http://schemas.microsoft.com/office/drawing/2014/main" id="{30370782-F92A-4205-82CA-3034689D1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89" y="5603132"/>
            <a:ext cx="2204341" cy="581145"/>
          </a:xfrm>
          <a:prstGeom prst="rect">
            <a:avLst/>
          </a:prstGeom>
        </p:spPr>
      </p:pic>
      <p:pic>
        <p:nvPicPr>
          <p:cNvPr id="10" name="Kuva 9" descr="Maisemakuva jossa on järvimaisemassa sijaitseva tie vanhoilla kaiteilla varustettuna.">
            <a:extLst>
              <a:ext uri="{FF2B5EF4-FFF2-40B4-BE49-F238E27FC236}">
                <a16:creationId xmlns:a16="http://schemas.microsoft.com/office/drawing/2014/main" id="{4FFC6F99-FEF5-4241-B538-E9CA5A3D0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5315"/>
          <a:stretch/>
        </p:blipFill>
        <p:spPr>
          <a:xfrm>
            <a:off x="0" y="0"/>
            <a:ext cx="1219462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4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Aurauskestävyys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>
                <a:solidFill>
                  <a:schemeClr val="bg1">
                    <a:lumMod val="50000"/>
                  </a:schemeClr>
                </a:solidFill>
              </a:rPr>
              <a:t>13</a:t>
            </a:fld>
            <a:endParaRPr lang="fi-F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4" y="1628032"/>
            <a:ext cx="10981379" cy="7704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Kaiteiden aurauskestävyys määritetään kaidetuotteen materiaaliominaisuuksien perusteella standardin SFS-EN 1317-5 mukaisesti.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0AAC92-1E32-4D85-9F67-0BAE09F541E4}"/>
              </a:ext>
            </a:extLst>
          </p:cNvPr>
          <p:cNvSpPr txBox="1">
            <a:spLocks/>
          </p:cNvSpPr>
          <p:nvPr/>
        </p:nvSpPr>
        <p:spPr>
          <a:xfrm>
            <a:off x="682084" y="5122391"/>
            <a:ext cx="10981379" cy="1511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Aurauskestävyysluokassa 4: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teräskaiteen johteen etureunan on ulotuttava vähintään 40 mm pylvään etupuolelle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matalan (&lt;120 mm) johteen taivutusvastus saa olla 50 % pienempi, jos aura ei osu siihen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betonikaiteen kulmat tulee viistää.</a:t>
            </a:r>
          </a:p>
        </p:txBody>
      </p:sp>
      <p:pic>
        <p:nvPicPr>
          <p:cNvPr id="8" name="Kuva 7" descr="Taulukko kaideiden aurauskestävyydestä ja materiaaleista. ">
            <a:extLst>
              <a:ext uri="{FF2B5EF4-FFF2-40B4-BE49-F238E27FC236}">
                <a16:creationId xmlns:a16="http://schemas.microsoft.com/office/drawing/2014/main" id="{9107CC49-3050-413B-A5BA-9A8841D2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1" y="2535137"/>
            <a:ext cx="5905500" cy="24993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17F84B6-6155-46AD-B8CD-F697347345EB}"/>
              </a:ext>
            </a:extLst>
          </p:cNvPr>
          <p:cNvSpPr txBox="1">
            <a:spLocks/>
          </p:cNvSpPr>
          <p:nvPr/>
        </p:nvSpPr>
        <p:spPr>
          <a:xfrm>
            <a:off x="6675201" y="2383277"/>
            <a:ext cx="5143905" cy="3083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Maanteillä vaaditaan luokka 4.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Ei koske kokoonpainuvia kaiteen päitä eikä törmäysvaimentimia.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Poikkeuksia myös mm. puulla verhoiltujen kaiteiden ja aukkototeutusten osalta.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Kaiteen </a:t>
            </a:r>
            <a:r>
              <a:rPr lang="fi-FI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etupinnassa ei saa olla ruuveja tai rosoja</a:t>
            </a:r>
            <a:r>
              <a:rPr lang="fi-FI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, jotka estävät auran liukumisen.</a:t>
            </a:r>
          </a:p>
        </p:txBody>
      </p:sp>
    </p:spTree>
    <p:extLst>
      <p:ext uri="{BB962C8B-B14F-4D97-AF65-F5344CB8AC3E}">
        <p14:creationId xmlns:p14="http://schemas.microsoft.com/office/powerpoint/2010/main" val="125469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Teräskaiteiden materiaalit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14</a:t>
            </a:fld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0AAC92-1E32-4D85-9F67-0BAE09F541E4}"/>
              </a:ext>
            </a:extLst>
          </p:cNvPr>
          <p:cNvSpPr txBox="1">
            <a:spLocks/>
          </p:cNvSpPr>
          <p:nvPr/>
        </p:nvSpPr>
        <p:spPr>
          <a:xfrm>
            <a:off x="838199" y="1586285"/>
            <a:ext cx="6392893" cy="4914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Suomeen toimitettavien teräskaiteiden </a:t>
            </a:r>
            <a:r>
              <a:rPr lang="fi-FI" sz="20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johteissa</a:t>
            </a: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käytetyn teräksen iskusitkeyden tulee vastata vähintään luokkaa J2 (iskusitkeys on todettu -20 °C tai kylmemmässä).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Ei koske kokoonpainuvia kaiteen päitä ja törmäysvaimentimia eikä puulla verhoiltujen kaiteiden teräsosia.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J-luokan saa vaihtaa törmäyskokeen jälkeen.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Teräskaiteiden osien ja kiinnitystarvikkeiden tulee olla kuumasinkittyjä. </a:t>
            </a:r>
            <a:endParaRPr lang="fi-FI" sz="20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Poraus- ja leikkauspintoja ei tarvitse suojata erikseen.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Ruostumattoman teräksen käyttö on sallittua vain, jos se on otettu huomioon törmäyskokeissa.</a:t>
            </a:r>
          </a:p>
        </p:txBody>
      </p:sp>
      <p:pic>
        <p:nvPicPr>
          <p:cNvPr id="10" name="Kuva 9" descr="Kuva teräskaiteesta.">
            <a:extLst>
              <a:ext uri="{FF2B5EF4-FFF2-40B4-BE49-F238E27FC236}">
                <a16:creationId xmlns:a16="http://schemas.microsoft.com/office/drawing/2014/main" id="{73473533-CC31-429D-9CF9-34A620F70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0" b="31897"/>
          <a:stretch/>
        </p:blipFill>
        <p:spPr>
          <a:xfrm>
            <a:off x="7231093" y="1975225"/>
            <a:ext cx="3770890" cy="40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9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Betonikaiteiden materiaalit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15</a:t>
            </a:fld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0AAC92-1E32-4D85-9F67-0BAE09F541E4}"/>
              </a:ext>
            </a:extLst>
          </p:cNvPr>
          <p:cNvSpPr txBox="1">
            <a:spLocks/>
          </p:cNvSpPr>
          <p:nvPr/>
        </p:nvSpPr>
        <p:spPr>
          <a:xfrm>
            <a:off x="838200" y="1332571"/>
            <a:ext cx="6846650" cy="5311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Kiinteissä betonikaiteissa betonin lujuusluokka-vaatimus on C35/45 ja P-luku vähintään P50.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Liukuvalettavassa betonikaiteessa sallitaan Väyläviraston hyväksymän ennakko-koemenetelmän mukaisen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vakioseossuhteisen betonin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käyttö.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Liikuteltavan betonikaiteen betonin P-luku on vähintään P30.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Vaihtoehtoisesti liikuteltavan betonikaiteen tulee täyttää rasitusluokkien XF 4 ja XD 3 vaatimukset.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Liukuvalettavassa betonikaiteessa liikuntasaumojen pääteräkset korroosiosuojataan.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Liikuntasaumoja ei saumata.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Betonielementti- ja paikallavalettavaan </a:t>
            </a:r>
            <a:r>
              <a:rPr lang="fi-FI" sz="2000" b="1" dirty="0" err="1">
                <a:cs typeface="Times New Roman" panose="02020603050405020304" pitchFamily="18" charset="0"/>
              </a:rPr>
              <a:t>kaitee-seen</a:t>
            </a:r>
            <a:r>
              <a:rPr lang="fi-FI" sz="2000" b="1" dirty="0">
                <a:cs typeface="Times New Roman" panose="02020603050405020304" pitchFamily="18" charset="0"/>
              </a:rPr>
              <a:t> valuankkurit teräskaiteen kiinnittämiseksi.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Liukuvalettaviin ja liikuteltaviin betonikaiteisiin toteutetaan läpireiät. </a:t>
            </a:r>
            <a:endParaRPr lang="fi-FI" sz="2000" b="1" dirty="0">
              <a:cs typeface="Times New Roman" panose="02020603050405020304" pitchFamily="18" charset="0"/>
            </a:endParaRPr>
          </a:p>
        </p:txBody>
      </p:sp>
      <p:pic>
        <p:nvPicPr>
          <p:cNvPr id="5" name="Kuva 4" descr="Kuva betonikaiteen muotista">
            <a:extLst>
              <a:ext uri="{FF2B5EF4-FFF2-40B4-BE49-F238E27FC236}">
                <a16:creationId xmlns:a16="http://schemas.microsoft.com/office/drawing/2014/main" id="{0039A674-19D6-4E54-827F-5082F1F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50" y="1690688"/>
            <a:ext cx="3287950" cy="43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6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Betonikaiteiden pinnan käsittely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16</a:t>
            </a:fld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0AAC92-1E32-4D85-9F67-0BAE09F541E4}"/>
              </a:ext>
            </a:extLst>
          </p:cNvPr>
          <p:cNvSpPr txBox="1">
            <a:spLocks/>
          </p:cNvSpPr>
          <p:nvPr/>
        </p:nvSpPr>
        <p:spPr>
          <a:xfrm>
            <a:off x="838200" y="1401293"/>
            <a:ext cx="9891409" cy="488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Muottia vasten betonoidun pinnan laatuluokka on yleensä MUO-A ja liukuvaletun betonikaiteen pinnan laatuluokka on LV-A.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Pinnan laatuluokka arvioidaan uutena.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Betonikaiteiden arvonmuutoksiin ei käytetä sillanrakentamisen ja -korjaamisen arvonmuutosperusteita (SAP).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Betonikaiteen pintaan alle 0,8 m korkeudelle ei sallita tien puolella pystyurituksia, rimoituksia tai ritilöitä. </a:t>
            </a:r>
            <a:endParaRPr lang="fi-FI" sz="20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Voivat lisätä kaiteen ja törmänneen auton välistä kitkaa ja siten kääntää autoa poikkeavasti.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Rimat tai ritilät voivat irrota törmäyksessä tai aurauksen ja ikääntymisen vaikutuksesta.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Vaakaupotukset ja vaakasuorat koristemuotoilut</a:t>
            </a:r>
            <a:r>
              <a:rPr lang="fi-FI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fi-FI" sz="2000" b="1" dirty="0">
                <a:cs typeface="Times New Roman" panose="02020603050405020304" pitchFamily="18" charset="0"/>
              </a:rPr>
              <a:t>ovat sallittuja.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Betonikaiteen koristeluja tai upotuksia ei käytetä,</a:t>
            </a:r>
            <a:r>
              <a:rPr lang="fi-FI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kun nopeustaso on 100 km/h tai korkeampi.</a:t>
            </a:r>
          </a:p>
        </p:txBody>
      </p:sp>
      <p:pic>
        <p:nvPicPr>
          <p:cNvPr id="7" name="Kuva 6" descr="Kuva betonikaiteesta">
            <a:extLst>
              <a:ext uri="{FF2B5EF4-FFF2-40B4-BE49-F238E27FC236}">
                <a16:creationId xmlns:a16="http://schemas.microsoft.com/office/drawing/2014/main" id="{D8B5B63A-BA4D-4E4A-83A9-25E82BB6B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5" t="6112" b="21262"/>
          <a:stretch/>
        </p:blipFill>
        <p:spPr>
          <a:xfrm>
            <a:off x="7642972" y="4829107"/>
            <a:ext cx="3710827" cy="15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8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9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2265769" y="5000877"/>
            <a:ext cx="9535461" cy="1297185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fi-FI" sz="2400" dirty="0"/>
              <a:t>Tiekaiteiden suunnittelu 1.7.2021</a:t>
            </a:r>
            <a:br>
              <a:rPr lang="fi-FI" sz="2800" dirty="0"/>
            </a:br>
            <a:r>
              <a:rPr lang="fi-FI" sz="2800" dirty="0"/>
              <a:t>M</a:t>
            </a:r>
            <a:r>
              <a:rPr lang="fi-FI" sz="3200" dirty="0"/>
              <a:t>uuttuneet kohdat ja käsitteitä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1.11.2021</a:t>
            </a:r>
          </a:p>
        </p:txBody>
      </p:sp>
      <p:pic>
        <p:nvPicPr>
          <p:cNvPr id="17" name="Kuva 16" descr="Plaana">
            <a:extLst>
              <a:ext uri="{FF2B5EF4-FFF2-40B4-BE49-F238E27FC236}">
                <a16:creationId xmlns:a16="http://schemas.microsoft.com/office/drawing/2014/main" id="{30370782-F92A-4205-82CA-3034689D13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231" y="5639410"/>
            <a:ext cx="1694704" cy="446786"/>
          </a:xfrm>
          <a:prstGeom prst="rect">
            <a:avLst/>
          </a:prstGeom>
        </p:spPr>
      </p:pic>
      <p:pic>
        <p:nvPicPr>
          <p:cNvPr id="3" name="Kuva 2" descr="Teksti väyläviraston ohjeita 32k/2021 Tiekaiteiden suunnittelu">
            <a:extLst>
              <a:ext uri="{FF2B5EF4-FFF2-40B4-BE49-F238E27FC236}">
                <a16:creationId xmlns:a16="http://schemas.microsoft.com/office/drawing/2014/main" id="{EC6A65B8-6E90-4030-98E0-C913B08B2B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/>
          <a:stretch/>
        </p:blipFill>
        <p:spPr>
          <a:xfrm>
            <a:off x="0" y="-101228"/>
            <a:ext cx="12192000" cy="47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br>
              <a:rPr lang="fi-FI" sz="1800" dirty="0">
                <a:effectLst/>
                <a:latin typeface="Exo 2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800" dirty="0">
                <a:effectLst/>
                <a:latin typeface="Exo 2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1800" dirty="0">
                <a:effectLst/>
                <a:latin typeface="Exo 2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>
                <a:effectLst/>
                <a:latin typeface="Tahoma" panose="020B0604030504040204" pitchFamily="34" charset="0"/>
              </a:rPr>
              <a:t>Ohjeen sisältö ja muut ohjeet</a:t>
            </a:r>
            <a:br>
              <a:rPr lang="fi-FI" dirty="0">
                <a:effectLst/>
                <a:latin typeface="Tahoma" panose="020B0604030504040204" pitchFamily="34" charset="0"/>
              </a:rPr>
            </a:b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3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818C74-D59F-4CA5-9149-11CD87F3A4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7192" y="1690688"/>
            <a:ext cx="5161132" cy="46656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Tien poikkileikkauksen suunnittelu</a:t>
            </a:r>
            <a:endParaRPr lang="fi-FI" sz="2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Turvaetäisyys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Kaiteen tarve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Kaidetila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Kaiteen sijainti poikkileikkauksessa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Kaiteen sijainti reunatuen kohdalla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Tie- ja poikkileikkaustyyppien muutoskohdat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Jakautuu ohjeisiin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Tien poikkileikkauksen suunnittelu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Tien suuntauksen suunnittelu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sekä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Ohituskaistojen suunnittelu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16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2000" b="1" dirty="0">
                <a:cs typeface="Times New Roman" panose="02020603050405020304" pitchFamily="18" charset="0"/>
              </a:rPr>
              <a:t>Keskialueen kulkuaukkojen tarve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1600" b="1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uva 8" descr="Sisällysluettelo kuvana">
            <a:extLst>
              <a:ext uri="{FF2B5EF4-FFF2-40B4-BE49-F238E27FC236}">
                <a16:creationId xmlns:a16="http://schemas.microsoft.com/office/drawing/2014/main" id="{38720E3A-5530-47B9-A908-109DA9810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5158"/>
            <a:ext cx="5673920" cy="47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4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Lisättyjä ja päivitettyjä määritelmiä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4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9"/>
            <a:ext cx="10644739" cy="46656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Kaiteen pituus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Sisältää nyt pääsääntöisesti myös viisteen pituuden.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Kaidetila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Ohjeessa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Tien poikkileikkauksen suunnittelu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määritelty.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Sisältää kaiteen etutilan sekä taustapientareen.</a:t>
            </a:r>
            <a:endParaRPr lang="fi-FI" sz="2000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Nopeustaso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iikenteen todellisia ajonopeuksia kuvaava nopeus on nyt määritelty tarkemmin.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Huomioitava erityisesti: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alenevan nopeusrajoituksen muutoskohdissa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pitkissä ja jyrkissä alamäissä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kun tieympäristö ei tue asetettua nopeusrajoitusta (ylinopeudet yleisiä)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rampeilla asteittain muuttuva.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Nopeusrajoitusten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ylitykset ovat suurimmat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kun rajoitus on enintään 80 km/h.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18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7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Kaidetuotteet		Kaidetyypit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9379" y="5422289"/>
            <a:ext cx="4953000" cy="6659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Hankinnassa saa vaatia tietyn kaidetyypin käyttöä.</a:t>
            </a:r>
          </a:p>
        </p:txBody>
      </p:sp>
      <p:pic>
        <p:nvPicPr>
          <p:cNvPr id="6" name="Kuva 5" descr="Kuva erityyppisistä kaideratkaisuista">
            <a:extLst>
              <a:ext uri="{FF2B5EF4-FFF2-40B4-BE49-F238E27FC236}">
                <a16:creationId xmlns:a16="http://schemas.microsoft.com/office/drawing/2014/main" id="{9D061C3A-A929-4FFB-83E0-B81D00C488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10" y="2346431"/>
            <a:ext cx="4765230" cy="27530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iruutu 2"/>
          <p:cNvSpPr txBox="1"/>
          <p:nvPr/>
        </p:nvSpPr>
        <p:spPr>
          <a:xfrm>
            <a:off x="1050131" y="2328863"/>
            <a:ext cx="38147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Valmistajan markkinoima kaidetuote.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Hankinnassa ei saa vaatia, että urakassa käytetään: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tiettyä kaidetuotetta tai,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että tuotteen on oltava jossakin luettelossa.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DB0A3BA-BDA3-41AC-B913-9CE6F6DAB2E4}"/>
              </a:ext>
            </a:extLst>
          </p:cNvPr>
          <p:cNvSpPr txBox="1"/>
          <p:nvPr/>
        </p:nvSpPr>
        <p:spPr>
          <a:xfrm>
            <a:off x="5646040" y="1638545"/>
            <a:ext cx="38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Ohjeessa määritelty kaideratkaisu.</a:t>
            </a:r>
          </a:p>
        </p:txBody>
      </p:sp>
    </p:spTree>
    <p:extLst>
      <p:ext uri="{BB962C8B-B14F-4D97-AF65-F5344CB8AC3E}">
        <p14:creationId xmlns:p14="http://schemas.microsoft.com/office/powerpoint/2010/main" val="32402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Tiekaiteiden suunnittelu, yleiset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8200" y="1602995"/>
            <a:ext cx="10856495" cy="48898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Ohje on päivitetty yhtä aikaa InfraRYL lukujen 32100 Kaiteet ja törmäyssuojat kanssa.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Suurimmat yleiset muutokset: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Kokoonpainuvia kaiteen päitä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 vaaditaan hiukan useammin kuin ennen, koska hinta on pudonnut merkittävästi. Viisteestä auto voi lähteä ilmalentoon.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Kaiteiden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laskennallisia pituusvaatimuksia on suurennettu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, mutta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viistekin lasketaan nyt pituuteen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. Todellinen kaidepituus kasvaa vain, jos vaaditaan kokoonpainuva kaiteen pää (nopeustaso 100 km/h tai KVL yli 6000 ajon/vrk).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Teräksisen tiekaiteen pituus on vähintään 35 m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, vaikka törmäyskokeessa olisi ollut pidempi (perustuu simulointeihin).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Vaatimusteksteistä on tullut monimutkaisempia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, koska niiden tulee soveltua eri valmistajien erilaille tuotteille, eikä voida viitata tyyppipiirustuksiin.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On kuvattu, miksi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liittymää ei pitäisi sijoittaa kaiteelliselle kohdalle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(auto voi ajautua teräskaiteesta läpi tai törmäys liittymäkaarteen betonikaiteeseen on vakava)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Poikkileikkauksen muutoskohdat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on esitetty tarkemmin.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8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83258" cy="1325563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Liittymien kaideongelmat esitetään perusteellisemmin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7</a:t>
            </a:fld>
            <a:endParaRPr lang="fi-FI" dirty="0"/>
          </a:p>
        </p:txBody>
      </p:sp>
      <p:pic>
        <p:nvPicPr>
          <p:cNvPr id="8" name="Kuva 7" descr="Liittymien kaideongelmien suunnat kuvana">
            <a:extLst>
              <a:ext uri="{FF2B5EF4-FFF2-40B4-BE49-F238E27FC236}">
                <a16:creationId xmlns:a16="http://schemas.microsoft.com/office/drawing/2014/main" id="{C0A4C0E8-76F0-4F34-A79B-AAD1A925A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42" y="1597262"/>
            <a:ext cx="8319853" cy="4490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uoli: Oikea 2" descr="Nuoli päätiellä oikealle alaviistoon">
            <a:extLst>
              <a:ext uri="{FF2B5EF4-FFF2-40B4-BE49-F238E27FC236}">
                <a16:creationId xmlns:a16="http://schemas.microsoft.com/office/drawing/2014/main" id="{EFB95347-D50A-4360-81D7-2C09E7B8A13F}"/>
              </a:ext>
            </a:extLst>
          </p:cNvPr>
          <p:cNvSpPr/>
          <p:nvPr/>
        </p:nvSpPr>
        <p:spPr>
          <a:xfrm rot="314025">
            <a:off x="6625576" y="3342842"/>
            <a:ext cx="2600761" cy="385010"/>
          </a:xfrm>
          <a:prstGeom prst="rightArrow">
            <a:avLst/>
          </a:prstGeom>
          <a:solidFill>
            <a:schemeClr val="accent4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Oikea 8" descr="Nuoli sivutien liittymässä oikealle alaviistoon">
            <a:extLst>
              <a:ext uri="{FF2B5EF4-FFF2-40B4-BE49-F238E27FC236}">
                <a16:creationId xmlns:a16="http://schemas.microsoft.com/office/drawing/2014/main" id="{ACD68081-94E8-43BA-94AD-442208405CA5}"/>
              </a:ext>
            </a:extLst>
          </p:cNvPr>
          <p:cNvSpPr/>
          <p:nvPr/>
        </p:nvSpPr>
        <p:spPr>
          <a:xfrm rot="1036390">
            <a:off x="2698394" y="3820945"/>
            <a:ext cx="3404324" cy="422670"/>
          </a:xfrm>
          <a:prstGeom prst="right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ADD85A0-59E2-4F98-97B0-1D471E20DE81}"/>
              </a:ext>
            </a:extLst>
          </p:cNvPr>
          <p:cNvSpPr txBox="1"/>
          <p:nvPr/>
        </p:nvSpPr>
        <p:spPr>
          <a:xfrm>
            <a:off x="4793473" y="1409566"/>
            <a:ext cx="3169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D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7C66FE1-831A-41DE-9036-2590F6EEB493}"/>
              </a:ext>
            </a:extLst>
          </p:cNvPr>
          <p:cNvSpPr txBox="1"/>
          <p:nvPr/>
        </p:nvSpPr>
        <p:spPr>
          <a:xfrm>
            <a:off x="3317533" y="4621770"/>
            <a:ext cx="3169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C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6EC6C4B-1697-4E92-94E6-622857047AB0}"/>
              </a:ext>
            </a:extLst>
          </p:cNvPr>
          <p:cNvSpPr txBox="1"/>
          <p:nvPr/>
        </p:nvSpPr>
        <p:spPr>
          <a:xfrm>
            <a:off x="8486730" y="4075241"/>
            <a:ext cx="3169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2C6ED3A-FAA0-442D-BA6B-1E8E99FA7CBE}"/>
              </a:ext>
            </a:extLst>
          </p:cNvPr>
          <p:cNvSpPr txBox="1"/>
          <p:nvPr/>
        </p:nvSpPr>
        <p:spPr>
          <a:xfrm>
            <a:off x="6362543" y="4519770"/>
            <a:ext cx="3169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B</a:t>
            </a:r>
          </a:p>
        </p:txBody>
      </p:sp>
      <p:sp>
        <p:nvSpPr>
          <p:cNvPr id="13" name="Nuoli: Oikea 12" descr="Nuoli sivutien liittymässä vasemmalle alaviistoon ">
            <a:extLst>
              <a:ext uri="{FF2B5EF4-FFF2-40B4-BE49-F238E27FC236}">
                <a16:creationId xmlns:a16="http://schemas.microsoft.com/office/drawing/2014/main" id="{F62A9E25-8EBC-4827-B47E-3CB485BC5275}"/>
              </a:ext>
            </a:extLst>
          </p:cNvPr>
          <p:cNvSpPr/>
          <p:nvPr/>
        </p:nvSpPr>
        <p:spPr>
          <a:xfrm rot="9473430">
            <a:off x="3835429" y="3491519"/>
            <a:ext cx="5202086" cy="42267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Oikea 13" descr="Nuoli liittymässä suoraan">
            <a:extLst>
              <a:ext uri="{FF2B5EF4-FFF2-40B4-BE49-F238E27FC236}">
                <a16:creationId xmlns:a16="http://schemas.microsoft.com/office/drawing/2014/main" id="{60F15E13-AAF7-4B23-A688-8F89A44EB9E4}"/>
              </a:ext>
            </a:extLst>
          </p:cNvPr>
          <p:cNvSpPr/>
          <p:nvPr/>
        </p:nvSpPr>
        <p:spPr>
          <a:xfrm rot="16200000">
            <a:off x="3665371" y="3820945"/>
            <a:ext cx="3404324" cy="422670"/>
          </a:xfrm>
          <a:prstGeom prst="rightArrow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78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Tiekaiteiden suunnittelu, teräskaiteet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66775" y="1905000"/>
            <a:ext cx="9692140" cy="43321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Suurimmat muutokset teräskaiteille: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Pehmeässä maassa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 ei pidennetä pylväitä, vaan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puolitetaan pylväsväli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(helpompi toteuttaa ja valvoa, toimii paremmin).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Vetotanko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 liittymissä, kun nopeustaso on 80 km/h tai korkeampi (varmistaa ankkurointia kaiteellisissa pienikaarresäteisissä kohdissa).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Sähköradan läheisyydessä vaadittava sähköeristys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tuotu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</a:rPr>
              <a:t>InfraRYLiin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 (ennen erillispiirustus).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Keskikaiteeseen tehtäviin erikoiskuljetusaukkoihin on esitetty liikuteltava kaide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 (on toivottu jo pitkään).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Myös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lyhyempiin avattaviin keskikaiteen kohtiin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on annettu tarkemmat ohjeet.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4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Tiekaiteiden suunnittelu, betonikaiteet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8200" y="1573162"/>
            <a:ext cx="10808368" cy="4571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Suurimmat muutokset betonikaiteilla: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Betonikaiteen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alkuelementteihin valuankkurit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, joihin teräskaide kiinnitetään. Puolet nykyisistä kiila-ankkureista varissut irti 10 vuodessa. Liukuvalettuun tehdään läpireikä.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Liukuvaletun betonikaiteen liikuntasaumoihin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korroosiota kestävät pääteräkset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, koska liikuntasaumoja ei voi saumata tiiviiksi. Liukuvaletun betonille aletaan soveltaa Infrabetoniohjetta.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Betonikaiteen päälle rakennettu meluseinä on kallistettava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niin, että linja-auto ei osu, kun nopeustaso ei alhainen (perustuu törmäyssimulointeihin).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Betonielementtikaiteen päät on ankkuroitava korkealla penkereellä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maahan, ettei letka putoa alas, jos raskas auto törmää betonikaiteen päähän.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Tunneleiden suuaukoissa ja ennen tukimuuria betonielementit on ankkuroitava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maahan ja korkeutta on kasvatettava viistosti.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</a:rPr>
              <a:t>Betonikaiteen käyttöä on rajoitettu liittymissä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, kun nopeustaso ylittää 60 km/h.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5192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8EB0EC0F-F87B-4669-99BC-20139C8DDA63}" vid="{452C571C-DF5F-46DF-A0EE-4D51849383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/>
</file>

<file path=customXml/item2.xml><?xml version="1.0" encoding="utf-8"?>
<livi_kameleon xmlns="" xmlns:xsi="http://www.w3.org/2001/XMLSchema-instance">
  <tyyppi>Esitys</tyyppi>
  <title/>
  <author/>
  <paivays>7.1.2019</paivays>
</livi_kameleon>
</file>

<file path=customXml/itemProps1.xml><?xml version="1.0" encoding="utf-8"?>
<ds:datastoreItem xmlns:ds="http://schemas.openxmlformats.org/officeDocument/2006/customXml" ds:itemID="{0AA1EAC9-E5A1-48EA-94F7-E86BC706204D}">
  <ds:schemaRefs/>
</ds:datastoreItem>
</file>

<file path=customXml/itemProps2.xml><?xml version="1.0" encoding="utf-8"?>
<ds:datastoreItem xmlns:ds="http://schemas.openxmlformats.org/officeDocument/2006/customXml" ds:itemID="{1F0E2274-EE07-4885-A7FD-B1D04F0C417E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1394</TotalTime>
  <Words>1109</Words>
  <Application>Microsoft Office PowerPoint</Application>
  <PresentationFormat>Laajakuva</PresentationFormat>
  <Paragraphs>140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Calibri</vt:lpstr>
      <vt:lpstr>Exo 2</vt:lpstr>
      <vt:lpstr>Felbridge Pro</vt:lpstr>
      <vt:lpstr>Tahoma</vt:lpstr>
      <vt:lpstr>vayla</vt:lpstr>
      <vt:lpstr>Tiekaiteiden suunnittelu - 2.11.2021 koulutustilaisuuden ohjelma</vt:lpstr>
      <vt:lpstr>Tiekaiteiden suunnittelu 1.7.2021 Muuttuneet kohdat ja käsitteitä</vt:lpstr>
      <vt:lpstr>   Ohjeen sisältö ja muut ohjeet </vt:lpstr>
      <vt:lpstr>Lisättyjä ja päivitettyjä määritelmiä</vt:lpstr>
      <vt:lpstr>Kaidetuotteet  Kaidetyypit</vt:lpstr>
      <vt:lpstr>Tiekaiteiden suunnittelu, yleiset </vt:lpstr>
      <vt:lpstr>Liittymien kaideongelmat esitetään perusteellisemmin</vt:lpstr>
      <vt:lpstr>Tiekaiteiden suunnittelu, teräskaiteet</vt:lpstr>
      <vt:lpstr>Tiekaiteiden suunnittelu, betonikaiteet</vt:lpstr>
      <vt:lpstr>Nykyisten kaiteiden kunnostus</vt:lpstr>
      <vt:lpstr>Tiekaiteiden suunnittelu, hankinta ja inframallit</vt:lpstr>
      <vt:lpstr>Tiekaiteiden suunnittelu Kaiteiden materiaalit</vt:lpstr>
      <vt:lpstr>Aurauskestävyys</vt:lpstr>
      <vt:lpstr>Teräskaiteiden materiaalit</vt:lpstr>
      <vt:lpstr>Betonikaiteiden materiaalit</vt:lpstr>
      <vt:lpstr>Betonikaiteiden pinnan käsittely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Kiikka Sinikka</dc:creator>
  <cp:keywords>Esitys</cp:keywords>
  <cp:lastModifiedBy>Jussi Kauppinen</cp:lastModifiedBy>
  <cp:revision>55</cp:revision>
  <cp:lastPrinted>2021-09-06T16:42:24Z</cp:lastPrinted>
  <dcterms:created xsi:type="dcterms:W3CDTF">2019-01-07T05:46:51Z</dcterms:created>
  <dcterms:modified xsi:type="dcterms:W3CDTF">2021-11-03T13:13:35Z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473.85.02.021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/>
  </property>
  <property fmtid="{D5CDD505-2E9C-101B-9397-08002B2CF9AE}" pid="35" name="paivays">
    <vt:filetime>2019-01-06T22:00:00Z</vt:filetime>
  </property>
</Properties>
</file>