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2"/>
  </p:sldMasterIdLst>
  <p:notesMasterIdLst>
    <p:notesMasterId r:id="rId16"/>
  </p:notesMasterIdLst>
  <p:sldIdLst>
    <p:sldId id="256" r:id="rId3"/>
    <p:sldId id="268" r:id="rId4"/>
    <p:sldId id="348" r:id="rId5"/>
    <p:sldId id="350" r:id="rId6"/>
    <p:sldId id="349" r:id="rId7"/>
    <p:sldId id="283" r:id="rId8"/>
    <p:sldId id="287" r:id="rId9"/>
    <p:sldId id="288" r:id="rId10"/>
    <p:sldId id="364" r:id="rId11"/>
    <p:sldId id="366" r:id="rId12"/>
    <p:sldId id="368" r:id="rId13"/>
    <p:sldId id="374" r:id="rId14"/>
    <p:sldId id="390" r:id="rId15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369" autoAdjust="0"/>
    <p:restoredTop sz="94660"/>
  </p:normalViewPr>
  <p:slideViewPr>
    <p:cSldViewPr snapToGrid="0">
      <p:cViewPr varScale="1">
        <p:scale>
          <a:sx n="86" d="100"/>
          <a:sy n="86" d="100"/>
        </p:scale>
        <p:origin x="269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D239C9-9AD9-4F01-8FC0-BB8163250A0F}" type="datetimeFigureOut">
              <a:rPr lang="fi-FI" smtClean="0"/>
              <a:t>18.3.2021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4F2B60-7938-427D-836F-16AC9DD7E3C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822727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dia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0" y="1044463"/>
            <a:ext cx="12203324" cy="58769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i-FI"/>
          </a:p>
        </p:txBody>
      </p:sp>
      <p:sp>
        <p:nvSpPr>
          <p:cNvPr id="6" name="Otsikko 6"/>
          <p:cNvSpPr>
            <a:spLocks noGrp="1"/>
          </p:cNvSpPr>
          <p:nvPr>
            <p:ph type="title" hasCustomPrompt="1"/>
          </p:nvPr>
        </p:nvSpPr>
        <p:spPr>
          <a:xfrm>
            <a:off x="1055440" y="2744924"/>
            <a:ext cx="7200800" cy="1656184"/>
          </a:xfrm>
          <a:prstGeom prst="rect">
            <a:avLst/>
          </a:prstGeom>
        </p:spPr>
        <p:txBody>
          <a:bodyPr/>
          <a:lstStyle>
            <a:lvl1pPr algn="ctr">
              <a:defRPr sz="3600" baseline="0">
                <a:solidFill>
                  <a:schemeClr val="bg1"/>
                </a:solidFill>
              </a:defRPr>
            </a:lvl1pPr>
          </a:lstStyle>
          <a:p>
            <a:r>
              <a:rPr lang="fi-FI" noProof="0" dirty="0"/>
              <a:t>Lisää otsikko</a:t>
            </a:r>
          </a:p>
        </p:txBody>
      </p:sp>
      <p:sp>
        <p:nvSpPr>
          <p:cNvPr id="8" name="Platshållare för datum 3"/>
          <p:cNvSpPr>
            <a:spLocks noGrp="1"/>
          </p:cNvSpPr>
          <p:nvPr>
            <p:ph type="dt" sz="half" idx="13"/>
          </p:nvPr>
        </p:nvSpPr>
        <p:spPr>
          <a:xfrm>
            <a:off x="1055440" y="6417332"/>
            <a:ext cx="7200800" cy="360040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03/2021</a:t>
            </a:r>
          </a:p>
        </p:txBody>
      </p:sp>
      <p:sp>
        <p:nvSpPr>
          <p:cNvPr id="9" name="Platshållare för sidfot 4"/>
          <p:cNvSpPr>
            <a:spLocks noGrp="1"/>
          </p:cNvSpPr>
          <p:nvPr>
            <p:ph type="ftr" sz="quarter" idx="14"/>
          </p:nvPr>
        </p:nvSpPr>
        <p:spPr>
          <a:xfrm>
            <a:off x="1055440" y="6057292"/>
            <a:ext cx="7200800" cy="360040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Kaakkois-Suomen ELY-keskus</a:t>
            </a:r>
          </a:p>
        </p:txBody>
      </p:sp>
      <p:pic>
        <p:nvPicPr>
          <p:cNvPr id="2" name="Kuva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773"/>
          <a:stretch/>
        </p:blipFill>
        <p:spPr>
          <a:xfrm>
            <a:off x="9588388" y="1952836"/>
            <a:ext cx="2628292" cy="4428492"/>
          </a:xfrm>
          <a:prstGeom prst="rect">
            <a:avLst/>
          </a:prstGeom>
        </p:spPr>
      </p:pic>
      <p:sp>
        <p:nvSpPr>
          <p:cNvPr id="11" name="Alaotsikko 2"/>
          <p:cNvSpPr>
            <a:spLocks noGrp="1"/>
          </p:cNvSpPr>
          <p:nvPr>
            <p:ph type="subTitle" idx="1"/>
          </p:nvPr>
        </p:nvSpPr>
        <p:spPr>
          <a:xfrm>
            <a:off x="1054800" y="4582800"/>
            <a:ext cx="7200000" cy="1440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</p:spTree>
    <p:extLst>
      <p:ext uri="{BB962C8B-B14F-4D97-AF65-F5344CB8AC3E}">
        <p14:creationId xmlns:p14="http://schemas.microsoft.com/office/powerpoint/2010/main" val="1128226466"/>
      </p:ext>
    </p:extLst>
  </p:cSld>
  <p:clrMapOvr>
    <a:masterClrMapping/>
  </p:clrMapOvr>
  <p:hf hd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4_Otsikko ja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1091444" y="4947046"/>
            <a:ext cx="8832980" cy="498178"/>
          </a:xfrm>
          <a:prstGeom prst="rect">
            <a:avLst/>
          </a:prstGeom>
        </p:spPr>
        <p:txBody>
          <a:bodyPr anchor="b"/>
          <a:lstStyle>
            <a:lvl1pPr algn="l">
              <a:defRPr sz="2200" b="0">
                <a:solidFill>
                  <a:schemeClr val="tx1"/>
                </a:solidFill>
              </a:defRPr>
            </a:lvl1pPr>
          </a:lstStyle>
          <a:p>
            <a:r>
              <a:rPr lang="fi-FI" dirty="0"/>
              <a:t>Muokkaa perustyyliä napsauttamalla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091443" y="1268760"/>
            <a:ext cx="8832981" cy="3600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091444" y="5511354"/>
            <a:ext cx="8832980" cy="5099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9" name="Platshållare för sidfot 4"/>
          <p:cNvSpPr>
            <a:spLocks noGrp="1"/>
          </p:cNvSpPr>
          <p:nvPr>
            <p:ph type="ftr" sz="quarter" idx="14"/>
          </p:nvPr>
        </p:nvSpPr>
        <p:spPr>
          <a:xfrm>
            <a:off x="1086925" y="6376243"/>
            <a:ext cx="8837500" cy="365125"/>
          </a:xfrm>
        </p:spPr>
        <p:txBody>
          <a:bodyPr/>
          <a:lstStyle/>
          <a:p>
            <a:pPr>
              <a:defRPr/>
            </a:pPr>
            <a:r>
              <a:rPr lang="fi-FI" dirty="0"/>
              <a:t>Valtatien 26 ja maantien 387 kehittäminen toiminnalliseksi tiepariksi Haminan ja Lappeenrannan välillä, Toimenpidesuunnitelma</a:t>
            </a:r>
          </a:p>
        </p:txBody>
      </p:sp>
      <p:sp>
        <p:nvSpPr>
          <p:cNvPr id="10" name="Dian numeron paikkamerkki 9"/>
          <p:cNvSpPr>
            <a:spLocks noGrp="1"/>
          </p:cNvSpPr>
          <p:nvPr>
            <p:ph type="sldNum" sz="quarter" idx="12"/>
          </p:nvPr>
        </p:nvSpPr>
        <p:spPr>
          <a:xfrm>
            <a:off x="270012" y="6381328"/>
            <a:ext cx="533400" cy="36004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C89A02-2183-4EC2-9978-996C81F899C4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312242177"/>
      </p:ext>
    </p:extLst>
  </p:cSld>
  <p:clrMapOvr>
    <a:masterClrMapping/>
  </p:clrMapOvr>
  <p:hf hd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335360" y="260648"/>
            <a:ext cx="11521280" cy="5328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335360" y="5661248"/>
            <a:ext cx="11521280" cy="5099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9" name="Platshållare för sidfot 4"/>
          <p:cNvSpPr>
            <a:spLocks noGrp="1"/>
          </p:cNvSpPr>
          <p:nvPr>
            <p:ph type="ftr" sz="quarter" idx="14"/>
          </p:nvPr>
        </p:nvSpPr>
        <p:spPr>
          <a:xfrm>
            <a:off x="1086925" y="6376243"/>
            <a:ext cx="8837500" cy="365125"/>
          </a:xfrm>
        </p:spPr>
        <p:txBody>
          <a:bodyPr/>
          <a:lstStyle/>
          <a:p>
            <a:pPr>
              <a:defRPr/>
            </a:pPr>
            <a:r>
              <a:rPr lang="fi-FI" dirty="0"/>
              <a:t>Valtatien 26 ja maantien 387 kehittäminen toiminnalliseksi tiepariksi Haminan ja Lappeenrannan välillä, Toimenpidesuunnitelma</a:t>
            </a:r>
          </a:p>
        </p:txBody>
      </p:sp>
      <p:sp>
        <p:nvSpPr>
          <p:cNvPr id="10" name="Dian numeron paikkamerkki 9"/>
          <p:cNvSpPr>
            <a:spLocks noGrp="1"/>
          </p:cNvSpPr>
          <p:nvPr>
            <p:ph type="sldNum" sz="quarter" idx="12"/>
          </p:nvPr>
        </p:nvSpPr>
        <p:spPr>
          <a:xfrm>
            <a:off x="270012" y="6381328"/>
            <a:ext cx="533400" cy="36004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C89A02-2183-4EC2-9978-996C81F899C4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919774835"/>
      </p:ext>
    </p:extLst>
  </p:cSld>
  <p:clrMapOvr>
    <a:masterClrMapping/>
  </p:clrMapOvr>
  <p:hf hd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 otsikko ja sisältöloke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335360" y="1268760"/>
            <a:ext cx="11137237" cy="1143000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chemeClr val="tx1"/>
                </a:solidFill>
              </a:defRPr>
            </a:lvl1pPr>
          </a:lstStyle>
          <a:p>
            <a:r>
              <a:rPr lang="fi-FI" noProof="0" dirty="0"/>
              <a:t>Lisää otsikko</a:t>
            </a:r>
            <a:endParaRPr lang="fi-FI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35360" y="2564904"/>
            <a:ext cx="11164821" cy="3268960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 sz="2200"/>
            </a:lvl1pPr>
            <a:lvl2pPr>
              <a:buClr>
                <a:schemeClr val="tx2"/>
              </a:buClr>
              <a:defRPr sz="2200"/>
            </a:lvl2pPr>
            <a:lvl3pPr>
              <a:buClr>
                <a:schemeClr val="accent1"/>
              </a:buClr>
              <a:defRPr sz="1800"/>
            </a:lvl3pPr>
            <a:lvl4pPr>
              <a:buClr>
                <a:schemeClr val="tx2"/>
              </a:buClr>
              <a:defRPr sz="1800"/>
            </a:lvl4pPr>
            <a:lvl5pPr>
              <a:buClr>
                <a:schemeClr val="accent1"/>
              </a:buClr>
              <a:defRPr/>
            </a:lvl5pPr>
            <a:lvl6pPr>
              <a:buClr>
                <a:schemeClr val="accent1"/>
              </a:buClr>
              <a:defRPr/>
            </a:lvl6pPr>
            <a:lvl7pPr>
              <a:buClr>
                <a:schemeClr val="accent1"/>
              </a:buClr>
              <a:defRPr/>
            </a:lvl7pPr>
            <a:lvl8pPr>
              <a:buClr>
                <a:schemeClr val="accent1"/>
              </a:buClr>
              <a:defRPr/>
            </a:lvl8pPr>
            <a:lvl9pPr>
              <a:buClr>
                <a:schemeClr val="accent1"/>
              </a:buClr>
              <a:defRPr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8" name="Platshållare för sidfot 4"/>
          <p:cNvSpPr>
            <a:spLocks noGrp="1"/>
          </p:cNvSpPr>
          <p:nvPr>
            <p:ph type="ftr" sz="quarter" idx="14"/>
          </p:nvPr>
        </p:nvSpPr>
        <p:spPr>
          <a:xfrm>
            <a:off x="1086925" y="6376243"/>
            <a:ext cx="8837500" cy="365125"/>
          </a:xfrm>
        </p:spPr>
        <p:txBody>
          <a:bodyPr/>
          <a:lstStyle/>
          <a:p>
            <a:pPr>
              <a:defRPr/>
            </a:pPr>
            <a:r>
              <a:rPr lang="fi-FI" dirty="0"/>
              <a:t>Valtatien 26 ja maantien 387 kehittäminen toiminnalliseksi tiepariksi Haminan ja Lappeenrannan välillä, Toimenpidesuunnitelma</a:t>
            </a:r>
          </a:p>
        </p:txBody>
      </p:sp>
      <p:sp>
        <p:nvSpPr>
          <p:cNvPr id="9" name="Dian numeron paikkamerkki 9"/>
          <p:cNvSpPr>
            <a:spLocks noGrp="1"/>
          </p:cNvSpPr>
          <p:nvPr>
            <p:ph type="sldNum" sz="quarter" idx="12"/>
          </p:nvPr>
        </p:nvSpPr>
        <p:spPr>
          <a:xfrm>
            <a:off x="270012" y="6381328"/>
            <a:ext cx="533400" cy="36004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C89A02-2183-4EC2-9978-996C81F899C4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186270954"/>
      </p:ext>
    </p:extLst>
  </p:cSld>
  <p:clrMapOvr>
    <a:masterClrMapping/>
  </p:clrMapOvr>
  <p:hf hd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5_ Otsikko ja kaksi sisältölokero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335360" y="980728"/>
            <a:ext cx="11425269" cy="1008112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chemeClr val="tx1"/>
                </a:solidFill>
              </a:defRPr>
            </a:lvl1pPr>
          </a:lstStyle>
          <a:p>
            <a:r>
              <a:rPr lang="fi-FI" noProof="0" dirty="0"/>
              <a:t>Lisää otsikko</a:t>
            </a:r>
            <a:endParaRPr lang="fi-FI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335360" y="1988841"/>
            <a:ext cx="5672832" cy="4320480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buFont typeface="Wingdings" pitchFamily="2" charset="2"/>
              <a:buChar char="§"/>
              <a:defRPr sz="2200"/>
            </a:lvl1pPr>
            <a:lvl2pPr>
              <a:buClr>
                <a:schemeClr val="tx2"/>
              </a:buClr>
              <a:defRPr sz="2200"/>
            </a:lvl2pPr>
            <a:lvl3pPr>
              <a:buClr>
                <a:schemeClr val="accent1"/>
              </a:buClr>
              <a:defRPr sz="1800"/>
            </a:lvl3pPr>
            <a:lvl4pPr>
              <a:buClr>
                <a:schemeClr val="tx2"/>
              </a:buClr>
              <a:defRPr sz="1800"/>
            </a:lvl4pPr>
            <a:lvl5pPr>
              <a:buClr>
                <a:schemeClr val="accent1"/>
              </a:buClr>
              <a:defRPr sz="1800"/>
            </a:lvl5pPr>
            <a:lvl6pPr>
              <a:buClr>
                <a:schemeClr val="accent1"/>
              </a:buClr>
              <a:defRPr sz="1800"/>
            </a:lvl6pPr>
            <a:lvl7pPr>
              <a:buClr>
                <a:schemeClr val="accent1"/>
              </a:buClr>
              <a:defRPr sz="1800"/>
            </a:lvl7pPr>
            <a:lvl8pPr>
              <a:buClr>
                <a:schemeClr val="accent1"/>
              </a:buClr>
              <a:defRPr sz="1800"/>
            </a:lvl8pPr>
            <a:lvl9pPr>
              <a:buClr>
                <a:schemeClr val="accent1"/>
              </a:buCl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096000" y="1988841"/>
            <a:ext cx="5664629" cy="4320480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 sz="2200"/>
            </a:lvl1pPr>
            <a:lvl2pPr>
              <a:buClr>
                <a:schemeClr val="tx2"/>
              </a:buClr>
              <a:defRPr sz="2200"/>
            </a:lvl2pPr>
            <a:lvl3pPr>
              <a:buClr>
                <a:schemeClr val="accent1"/>
              </a:buClr>
              <a:defRPr sz="1800"/>
            </a:lvl3pPr>
            <a:lvl4pPr>
              <a:buClr>
                <a:schemeClr val="tx2"/>
              </a:buClr>
              <a:defRPr sz="1800"/>
            </a:lvl4pPr>
            <a:lvl5pPr>
              <a:buClr>
                <a:schemeClr val="accent1"/>
              </a:buClr>
              <a:defRPr sz="1800"/>
            </a:lvl5pPr>
            <a:lvl6pPr>
              <a:buClr>
                <a:schemeClr val="accent1"/>
              </a:buClr>
              <a:defRPr sz="1800"/>
            </a:lvl6pPr>
            <a:lvl7pPr>
              <a:buClr>
                <a:schemeClr val="accent1"/>
              </a:buClr>
              <a:defRPr sz="1800"/>
            </a:lvl7pPr>
            <a:lvl8pPr>
              <a:buClr>
                <a:schemeClr val="accent1"/>
              </a:buClr>
              <a:defRPr sz="1800"/>
            </a:lvl8pPr>
            <a:lvl9pPr>
              <a:buClr>
                <a:schemeClr val="accent1"/>
              </a:buCl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9" name="Platshållare för sidfot 4"/>
          <p:cNvSpPr>
            <a:spLocks noGrp="1"/>
          </p:cNvSpPr>
          <p:nvPr>
            <p:ph type="ftr" sz="quarter" idx="14"/>
          </p:nvPr>
        </p:nvSpPr>
        <p:spPr>
          <a:xfrm>
            <a:off x="1086925" y="6376243"/>
            <a:ext cx="8837500" cy="365125"/>
          </a:xfrm>
        </p:spPr>
        <p:txBody>
          <a:bodyPr/>
          <a:lstStyle/>
          <a:p>
            <a:pPr>
              <a:defRPr/>
            </a:pPr>
            <a:r>
              <a:rPr lang="fi-FI" dirty="0"/>
              <a:t>Valtatien 26 ja maantien 387 kehittäminen toiminnalliseksi tiepariksi Haminan ja Lappeenrannan välillä, Toimenpidesuunnitelma</a:t>
            </a:r>
          </a:p>
        </p:txBody>
      </p:sp>
      <p:sp>
        <p:nvSpPr>
          <p:cNvPr id="10" name="Dian numeron paikkamerkki 9"/>
          <p:cNvSpPr>
            <a:spLocks noGrp="1"/>
          </p:cNvSpPr>
          <p:nvPr>
            <p:ph type="sldNum" sz="quarter" idx="12"/>
          </p:nvPr>
        </p:nvSpPr>
        <p:spPr>
          <a:xfrm>
            <a:off x="270012" y="6381328"/>
            <a:ext cx="533400" cy="36004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C89A02-2183-4EC2-9978-996C81F899C4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835269764"/>
      </p:ext>
    </p:extLst>
  </p:cSld>
  <p:clrMapOvr>
    <a:masterClrMapping/>
  </p:clrMapOvr>
  <p:hf hd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 Otsikot ja kaksi sisältölokero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335360" y="1196752"/>
            <a:ext cx="11521280" cy="576064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chemeClr val="tx1"/>
                </a:solidFill>
              </a:defRPr>
            </a:lvl1pPr>
          </a:lstStyle>
          <a:p>
            <a:r>
              <a:rPr lang="fi-FI" noProof="0" dirty="0"/>
              <a:t>Lisää otsikko</a:t>
            </a:r>
            <a:endParaRPr lang="fi-FI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335360" y="1988840"/>
            <a:ext cx="5664629" cy="72008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335360" y="2894956"/>
            <a:ext cx="5664629" cy="3414365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 sz="2200"/>
            </a:lvl1pPr>
            <a:lvl2pPr>
              <a:buClr>
                <a:schemeClr val="tx2"/>
              </a:buClr>
              <a:defRPr sz="2200"/>
            </a:lvl2pPr>
            <a:lvl3pPr>
              <a:buClr>
                <a:schemeClr val="accent1"/>
              </a:buClr>
              <a:defRPr sz="1800"/>
            </a:lvl3pPr>
            <a:lvl4pPr>
              <a:buClr>
                <a:schemeClr val="tx2"/>
              </a:buClr>
              <a:defRPr sz="1800"/>
            </a:lvl4pPr>
            <a:lvl5pPr>
              <a:buClr>
                <a:schemeClr val="accent1"/>
              </a:buClr>
              <a:defRPr sz="1600"/>
            </a:lvl5pPr>
            <a:lvl6pPr>
              <a:buClr>
                <a:schemeClr val="accent1"/>
              </a:buClr>
              <a:defRPr sz="1600"/>
            </a:lvl6pPr>
            <a:lvl7pPr>
              <a:buClr>
                <a:schemeClr val="accent1"/>
              </a:buClr>
              <a:defRPr sz="1600"/>
            </a:lvl7pPr>
            <a:lvl8pPr>
              <a:buClr>
                <a:schemeClr val="accent1"/>
              </a:buClr>
              <a:defRPr sz="1600"/>
            </a:lvl8pPr>
            <a:lvl9pPr>
              <a:buClr>
                <a:schemeClr val="accent1"/>
              </a:buCl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92011" y="1988840"/>
            <a:ext cx="5664629" cy="71177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1" name="Platshållare för sidfot 4"/>
          <p:cNvSpPr>
            <a:spLocks noGrp="1"/>
          </p:cNvSpPr>
          <p:nvPr>
            <p:ph type="ftr" sz="quarter" idx="14"/>
          </p:nvPr>
        </p:nvSpPr>
        <p:spPr>
          <a:xfrm>
            <a:off x="1086925" y="6376243"/>
            <a:ext cx="8837500" cy="365125"/>
          </a:xfrm>
        </p:spPr>
        <p:txBody>
          <a:bodyPr/>
          <a:lstStyle/>
          <a:p>
            <a:pPr>
              <a:defRPr/>
            </a:pPr>
            <a:r>
              <a:rPr lang="fi-FI" dirty="0"/>
              <a:t>Valtatien 26 ja maantien 387 kehittäminen toiminnalliseksi tiepariksi Haminan ja Lappeenrannan välillä, Toimenpidesuunnitelma</a:t>
            </a:r>
          </a:p>
        </p:txBody>
      </p:sp>
      <p:sp>
        <p:nvSpPr>
          <p:cNvPr id="12" name="Dian numeron paikkamerkki 9"/>
          <p:cNvSpPr>
            <a:spLocks noGrp="1"/>
          </p:cNvSpPr>
          <p:nvPr>
            <p:ph type="sldNum" sz="quarter" idx="12"/>
          </p:nvPr>
        </p:nvSpPr>
        <p:spPr>
          <a:xfrm>
            <a:off x="270012" y="6381328"/>
            <a:ext cx="533400" cy="36004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C89A02-2183-4EC2-9978-996C81F899C4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  <p:sp>
        <p:nvSpPr>
          <p:cNvPr id="10" name="Platshållare för innehåll 3"/>
          <p:cNvSpPr>
            <a:spLocks noGrp="1"/>
          </p:cNvSpPr>
          <p:nvPr>
            <p:ph sz="half" idx="15"/>
          </p:nvPr>
        </p:nvSpPr>
        <p:spPr>
          <a:xfrm>
            <a:off x="6192011" y="2894956"/>
            <a:ext cx="5664629" cy="3414365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 sz="2200"/>
            </a:lvl1pPr>
            <a:lvl2pPr>
              <a:buClr>
                <a:schemeClr val="tx2"/>
              </a:buClr>
              <a:defRPr sz="2200"/>
            </a:lvl2pPr>
            <a:lvl3pPr>
              <a:buClr>
                <a:schemeClr val="accent1"/>
              </a:buClr>
              <a:defRPr sz="1800"/>
            </a:lvl3pPr>
            <a:lvl4pPr>
              <a:buClr>
                <a:schemeClr val="tx2"/>
              </a:buClr>
              <a:defRPr sz="1800"/>
            </a:lvl4pPr>
            <a:lvl5pPr>
              <a:buClr>
                <a:schemeClr val="accent1"/>
              </a:buClr>
              <a:defRPr sz="1600" baseline="0"/>
            </a:lvl5pPr>
            <a:lvl6pPr>
              <a:buClr>
                <a:schemeClr val="accent1"/>
              </a:buClr>
              <a:defRPr sz="1600"/>
            </a:lvl6pPr>
            <a:lvl7pPr>
              <a:buClr>
                <a:schemeClr val="accent1"/>
              </a:buClr>
              <a:defRPr sz="1600"/>
            </a:lvl7pPr>
            <a:lvl8pPr>
              <a:buClr>
                <a:schemeClr val="accent1"/>
              </a:buClr>
              <a:defRPr sz="1600"/>
            </a:lvl8pPr>
            <a:lvl9pPr>
              <a:buClr>
                <a:schemeClr val="accent1"/>
              </a:buCl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707991760"/>
      </p:ext>
    </p:extLst>
  </p:cSld>
  <p:clrMapOvr>
    <a:masterClrMapping/>
  </p:clrMapOvr>
  <p:hf hdr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5_ Otsikko ja kaksi erikokoista  sisältölokero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335360" y="1268760"/>
            <a:ext cx="5376597" cy="792088"/>
          </a:xfrm>
          <a:prstGeom prst="rect">
            <a:avLst/>
          </a:prstGeom>
        </p:spPr>
        <p:txBody>
          <a:bodyPr anchor="b"/>
          <a:lstStyle>
            <a:lvl1pPr algn="l">
              <a:defRPr sz="2200" b="0">
                <a:solidFill>
                  <a:schemeClr val="tx1"/>
                </a:solidFill>
              </a:defRPr>
            </a:lvl1pPr>
          </a:lstStyle>
          <a:p>
            <a:r>
              <a:rPr lang="fi-FI" noProof="0" dirty="0"/>
              <a:t>Lisää otsikko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096000" y="404665"/>
            <a:ext cx="5760640" cy="5760640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 sz="2200"/>
            </a:lvl1pPr>
            <a:lvl2pPr>
              <a:buClr>
                <a:schemeClr val="tx2"/>
              </a:buClr>
              <a:defRPr sz="2200"/>
            </a:lvl2pPr>
            <a:lvl3pPr>
              <a:buClr>
                <a:schemeClr val="accent1"/>
              </a:buClr>
              <a:defRPr sz="1800"/>
            </a:lvl3pPr>
            <a:lvl4pPr>
              <a:buClr>
                <a:schemeClr val="tx2"/>
              </a:buClr>
              <a:defRPr sz="1800"/>
            </a:lvl4pPr>
            <a:lvl5pPr>
              <a:buClr>
                <a:schemeClr val="accent1"/>
              </a:buClr>
              <a:defRPr sz="2000"/>
            </a:lvl5pPr>
            <a:lvl6pPr>
              <a:buClr>
                <a:schemeClr val="accent1"/>
              </a:buClr>
              <a:defRPr sz="2000"/>
            </a:lvl6pPr>
            <a:lvl7pPr>
              <a:buClr>
                <a:schemeClr val="accent1"/>
              </a:buClr>
              <a:defRPr sz="2000"/>
            </a:lvl7pPr>
            <a:lvl8pPr>
              <a:buClr>
                <a:schemeClr val="accent1"/>
              </a:buClr>
              <a:defRPr sz="2000"/>
            </a:lvl8pPr>
            <a:lvl9pPr>
              <a:buClr>
                <a:schemeClr val="accent1"/>
              </a:buCl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335360" y="2204864"/>
            <a:ext cx="5376597" cy="39604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9" name="Platshållare för sidfot 4"/>
          <p:cNvSpPr>
            <a:spLocks noGrp="1"/>
          </p:cNvSpPr>
          <p:nvPr>
            <p:ph type="ftr" sz="quarter" idx="14"/>
          </p:nvPr>
        </p:nvSpPr>
        <p:spPr>
          <a:xfrm>
            <a:off x="1086925" y="6376243"/>
            <a:ext cx="8837500" cy="365125"/>
          </a:xfrm>
        </p:spPr>
        <p:txBody>
          <a:bodyPr/>
          <a:lstStyle/>
          <a:p>
            <a:pPr>
              <a:defRPr/>
            </a:pPr>
            <a:r>
              <a:rPr lang="fi-FI" dirty="0"/>
              <a:t>Valtatien 26 ja maantien 387 kehittäminen toiminnalliseksi tiepariksi Haminan ja Lappeenrannan välillä, Toimenpidesuunnitelma</a:t>
            </a:r>
          </a:p>
        </p:txBody>
      </p:sp>
      <p:sp>
        <p:nvSpPr>
          <p:cNvPr id="10" name="Dian numeron paikkamerkki 9"/>
          <p:cNvSpPr>
            <a:spLocks noGrp="1"/>
          </p:cNvSpPr>
          <p:nvPr>
            <p:ph type="sldNum" sz="quarter" idx="12"/>
          </p:nvPr>
        </p:nvSpPr>
        <p:spPr>
          <a:xfrm>
            <a:off x="270012" y="6381328"/>
            <a:ext cx="533400" cy="36004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C89A02-2183-4EC2-9978-996C81F899C4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98175367"/>
      </p:ext>
    </p:extLst>
  </p:cSld>
  <p:clrMapOvr>
    <a:masterClrMapping/>
  </p:clrMapOvr>
  <p:hf hdr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sidfot 4"/>
          <p:cNvSpPr>
            <a:spLocks noGrp="1"/>
          </p:cNvSpPr>
          <p:nvPr>
            <p:ph type="ftr" sz="quarter" idx="14"/>
          </p:nvPr>
        </p:nvSpPr>
        <p:spPr>
          <a:xfrm>
            <a:off x="1086925" y="6376243"/>
            <a:ext cx="8837500" cy="365125"/>
          </a:xfrm>
        </p:spPr>
        <p:txBody>
          <a:bodyPr/>
          <a:lstStyle/>
          <a:p>
            <a:pPr>
              <a:defRPr/>
            </a:pPr>
            <a:r>
              <a:rPr lang="fi-FI" dirty="0"/>
              <a:t>Valtatien 26 ja maantien 387 kehittäminen toiminnalliseksi tiepariksi Haminan ja Lappeenrannan välillä, Toimenpidesuunnitelma</a:t>
            </a:r>
          </a:p>
        </p:txBody>
      </p:sp>
      <p:sp>
        <p:nvSpPr>
          <p:cNvPr id="7" name="Dian numeron paikkamerkki 9"/>
          <p:cNvSpPr>
            <a:spLocks noGrp="1"/>
          </p:cNvSpPr>
          <p:nvPr>
            <p:ph type="sldNum" sz="quarter" idx="12"/>
          </p:nvPr>
        </p:nvSpPr>
        <p:spPr>
          <a:xfrm>
            <a:off x="270012" y="6381328"/>
            <a:ext cx="533400" cy="36004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C89A02-2183-4EC2-9978-996C81F899C4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13218644"/>
      </p:ext>
    </p:extLst>
  </p:cSld>
  <p:clrMapOvr>
    <a:masterClrMapping/>
  </p:clrMapOvr>
  <p:hf hd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sidfot 4"/>
          <p:cNvSpPr>
            <a:spLocks noGrp="1"/>
          </p:cNvSpPr>
          <p:nvPr>
            <p:ph type="ftr" sz="quarter" idx="14"/>
          </p:nvPr>
        </p:nvSpPr>
        <p:spPr>
          <a:xfrm>
            <a:off x="1091445" y="6376243"/>
            <a:ext cx="9325036" cy="365125"/>
          </a:xfrm>
        </p:spPr>
        <p:txBody>
          <a:bodyPr/>
          <a:lstStyle/>
          <a:p>
            <a:pPr>
              <a:defRPr/>
            </a:pPr>
            <a:r>
              <a:rPr lang="fi-FI" dirty="0"/>
              <a:t>Valtatien 26 ja maantien 387 kehittäminen toiminnalliseksi tiepariksi Haminan ja Lappeenrannan välillä, Toimenpidesuunnitelma</a:t>
            </a:r>
          </a:p>
        </p:txBody>
      </p:sp>
      <p:sp>
        <p:nvSpPr>
          <p:cNvPr id="8" name="Dian numeron paikkamerkki 9"/>
          <p:cNvSpPr>
            <a:spLocks noGrp="1"/>
          </p:cNvSpPr>
          <p:nvPr>
            <p:ph type="sldNum" sz="quarter" idx="12"/>
          </p:nvPr>
        </p:nvSpPr>
        <p:spPr>
          <a:xfrm>
            <a:off x="270012" y="6381328"/>
            <a:ext cx="533400" cy="36004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C89A02-2183-4EC2-9978-996C81F899C4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  <p:sp>
        <p:nvSpPr>
          <p:cNvPr id="10" name="Otsikko 6"/>
          <p:cNvSpPr>
            <a:spLocks noGrp="1"/>
          </p:cNvSpPr>
          <p:nvPr>
            <p:ph type="title" hasCustomPrompt="1"/>
          </p:nvPr>
        </p:nvSpPr>
        <p:spPr>
          <a:xfrm>
            <a:off x="1091445" y="1278951"/>
            <a:ext cx="9325036" cy="642942"/>
          </a:xfrm>
          <a:prstGeom prst="rect">
            <a:avLst/>
          </a:prstGeom>
        </p:spPr>
        <p:txBody>
          <a:bodyPr/>
          <a:lstStyle>
            <a:lvl1pPr>
              <a:defRPr lang="fi-FI" sz="3000" dirty="0">
                <a:solidFill>
                  <a:schemeClr val="tx1"/>
                </a:solidFill>
              </a:defRPr>
            </a:lvl1pPr>
          </a:lstStyle>
          <a:p>
            <a:r>
              <a:rPr lang="fi-FI" noProof="0" dirty="0"/>
              <a:t>Lisää otsikko</a:t>
            </a:r>
            <a:endParaRPr lang="fi-FI" dirty="0"/>
          </a:p>
        </p:txBody>
      </p:sp>
      <p:sp>
        <p:nvSpPr>
          <p:cNvPr id="11" name="Tekstin paikkamerkki 16"/>
          <p:cNvSpPr>
            <a:spLocks noGrp="1"/>
          </p:cNvSpPr>
          <p:nvPr>
            <p:ph type="body" sz="quarter" idx="10"/>
          </p:nvPr>
        </p:nvSpPr>
        <p:spPr>
          <a:xfrm>
            <a:off x="1091444" y="2060848"/>
            <a:ext cx="9325037" cy="3937050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buFont typeface="Wingdings" pitchFamily="2" charset="2"/>
              <a:buChar char="§"/>
              <a:defRPr sz="2200" baseline="0">
                <a:solidFill>
                  <a:schemeClr val="tx1"/>
                </a:solidFill>
              </a:defRPr>
            </a:lvl1pPr>
            <a:lvl2pPr marL="800100" indent="-342900">
              <a:buFont typeface="Arial" panose="020B0604020202020204" pitchFamily="34" charset="0"/>
              <a:buChar char="–"/>
              <a:defRPr sz="2200"/>
            </a:lvl2pPr>
            <a:lvl3pPr>
              <a:buClr>
                <a:schemeClr val="accent1"/>
              </a:buClr>
              <a:defRPr/>
            </a:lvl3pPr>
            <a:lvl4pPr marL="1600200" indent="-228600">
              <a:buFont typeface="Arial" panose="020B0604020202020204" pitchFamily="34" charset="0"/>
              <a:buChar char="–"/>
              <a:defRPr/>
            </a:lvl4pPr>
            <a:lvl5pPr>
              <a:buClr>
                <a:schemeClr val="accent1"/>
              </a:buClr>
              <a:defRPr/>
            </a:lvl5pPr>
            <a:lvl6pPr marL="2628900" indent="-3429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6pPr>
            <a:lvl7pPr>
              <a:buClr>
                <a:schemeClr val="accent1"/>
              </a:buClr>
              <a:defRPr/>
            </a:lvl7pPr>
            <a:lvl8pPr>
              <a:buClr>
                <a:schemeClr val="accent1"/>
              </a:buClr>
              <a:defRPr/>
            </a:lvl8pPr>
            <a:lvl9pPr>
              <a:buClr>
                <a:schemeClr val="accent1"/>
              </a:buClr>
              <a:defRPr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468941616"/>
      </p:ext>
    </p:extLst>
  </p:cSld>
  <p:clrMapOvr>
    <a:masterClrMapping/>
  </p:clrMapOvr>
  <p:hf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tsikko ja sisältö hankelogoi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6"/>
          <p:cNvSpPr>
            <a:spLocks noGrp="1"/>
          </p:cNvSpPr>
          <p:nvPr>
            <p:ph type="title" hasCustomPrompt="1"/>
          </p:nvPr>
        </p:nvSpPr>
        <p:spPr>
          <a:xfrm>
            <a:off x="1091444" y="1268760"/>
            <a:ext cx="9330377" cy="642942"/>
          </a:xfrm>
          <a:prstGeom prst="rect">
            <a:avLst/>
          </a:prstGeom>
        </p:spPr>
        <p:txBody>
          <a:bodyPr/>
          <a:lstStyle>
            <a:lvl1pPr>
              <a:defRPr lang="fi-FI" sz="3000" dirty="0">
                <a:solidFill>
                  <a:schemeClr val="tx1"/>
                </a:solidFill>
              </a:defRPr>
            </a:lvl1pPr>
          </a:lstStyle>
          <a:p>
            <a:r>
              <a:rPr lang="fi-FI" noProof="0" dirty="0"/>
              <a:t>Lisää otsikko</a:t>
            </a:r>
            <a:endParaRPr lang="fi-FI" dirty="0"/>
          </a:p>
        </p:txBody>
      </p:sp>
      <p:sp>
        <p:nvSpPr>
          <p:cNvPr id="16" name="Platshållare för sidfot 4"/>
          <p:cNvSpPr>
            <a:spLocks noGrp="1"/>
          </p:cNvSpPr>
          <p:nvPr>
            <p:ph type="ftr" sz="quarter" idx="14"/>
          </p:nvPr>
        </p:nvSpPr>
        <p:spPr>
          <a:xfrm>
            <a:off x="1089268" y="6376243"/>
            <a:ext cx="9327212" cy="365125"/>
          </a:xfrm>
        </p:spPr>
        <p:txBody>
          <a:bodyPr/>
          <a:lstStyle/>
          <a:p>
            <a:pPr>
              <a:defRPr/>
            </a:pPr>
            <a:r>
              <a:rPr lang="fi-FI" dirty="0"/>
              <a:t>Valtatien 26 ja maantien 387 kehittäminen toiminnalliseksi tiepariksi Haminan ja Lappeenrannan välillä, Toimenpidesuunnitelma</a:t>
            </a:r>
          </a:p>
        </p:txBody>
      </p:sp>
      <p:sp>
        <p:nvSpPr>
          <p:cNvPr id="17" name="Dian numeron paikkamerkki 9"/>
          <p:cNvSpPr>
            <a:spLocks noGrp="1"/>
          </p:cNvSpPr>
          <p:nvPr>
            <p:ph type="sldNum" sz="quarter" idx="12"/>
          </p:nvPr>
        </p:nvSpPr>
        <p:spPr>
          <a:xfrm>
            <a:off x="270012" y="6381328"/>
            <a:ext cx="533400" cy="36004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C89A02-2183-4EC2-9978-996C81F899C4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  <p:pic>
        <p:nvPicPr>
          <p:cNvPr id="8" name="Kuva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68509" y="147396"/>
            <a:ext cx="853081" cy="88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Kuva 8" descr="VipuvoimaaEU_2014_2020_rgb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9259136" y="188640"/>
            <a:ext cx="1049332" cy="742796"/>
          </a:xfrm>
          <a:prstGeom prst="rect">
            <a:avLst/>
          </a:prstGeom>
        </p:spPr>
      </p:pic>
      <p:sp>
        <p:nvSpPr>
          <p:cNvPr id="10" name="Tekstin paikkamerkki 16"/>
          <p:cNvSpPr>
            <a:spLocks noGrp="1"/>
          </p:cNvSpPr>
          <p:nvPr>
            <p:ph type="body" sz="quarter" idx="10"/>
          </p:nvPr>
        </p:nvSpPr>
        <p:spPr>
          <a:xfrm>
            <a:off x="1091444" y="2060848"/>
            <a:ext cx="9325037" cy="3937050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buFont typeface="Wingdings" pitchFamily="2" charset="2"/>
              <a:buChar char="§"/>
              <a:defRPr sz="2200" baseline="0">
                <a:solidFill>
                  <a:schemeClr val="tx1"/>
                </a:solidFill>
              </a:defRPr>
            </a:lvl1pPr>
            <a:lvl2pPr marL="800100" indent="-342900">
              <a:buFont typeface="Arial" panose="020B0604020202020204" pitchFamily="34" charset="0"/>
              <a:buChar char="–"/>
              <a:defRPr sz="2200"/>
            </a:lvl2pPr>
            <a:lvl3pPr>
              <a:buClr>
                <a:schemeClr val="accent1"/>
              </a:buClr>
              <a:defRPr/>
            </a:lvl3pPr>
            <a:lvl4pPr marL="1600200" indent="-228600">
              <a:buFont typeface="Arial" panose="020B0604020202020204" pitchFamily="34" charset="0"/>
              <a:buChar char="–"/>
              <a:defRPr/>
            </a:lvl4pPr>
            <a:lvl5pPr>
              <a:buClr>
                <a:schemeClr val="accent1"/>
              </a:buClr>
              <a:defRPr/>
            </a:lvl5pPr>
            <a:lvl6pPr marL="2628900" indent="-3429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6pPr>
            <a:lvl7pPr>
              <a:buClr>
                <a:schemeClr val="accent1"/>
              </a:buClr>
              <a:defRPr/>
            </a:lvl7pPr>
            <a:lvl8pPr>
              <a:buClr>
                <a:schemeClr val="accent1"/>
              </a:buClr>
              <a:defRPr/>
            </a:lvl8pPr>
            <a:lvl9pPr>
              <a:buClr>
                <a:schemeClr val="accent1"/>
              </a:buClr>
              <a:defRPr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725965467"/>
      </p:ext>
    </p:extLst>
  </p:cSld>
  <p:clrMapOvr>
    <a:masterClrMapping/>
  </p:clrMapOvr>
  <p:hf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Otsikko ja sisältö_ilman logo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6"/>
          <p:cNvSpPr>
            <a:spLocks noGrp="1"/>
          </p:cNvSpPr>
          <p:nvPr>
            <p:ph type="title" hasCustomPrompt="1"/>
          </p:nvPr>
        </p:nvSpPr>
        <p:spPr>
          <a:xfrm>
            <a:off x="1091444" y="587655"/>
            <a:ext cx="9330377" cy="648072"/>
          </a:xfrm>
          <a:prstGeom prst="rect">
            <a:avLst/>
          </a:prstGeom>
        </p:spPr>
        <p:txBody>
          <a:bodyPr/>
          <a:lstStyle>
            <a:lvl1pPr>
              <a:defRPr sz="3000" baseline="0">
                <a:solidFill>
                  <a:schemeClr val="tx1"/>
                </a:solidFill>
              </a:defRPr>
            </a:lvl1pPr>
          </a:lstStyle>
          <a:p>
            <a:r>
              <a:rPr lang="fi-FI" noProof="0" dirty="0"/>
              <a:t>Lisää otsikko</a:t>
            </a:r>
            <a:endParaRPr lang="fi-FI" dirty="0"/>
          </a:p>
        </p:txBody>
      </p:sp>
      <p:sp>
        <p:nvSpPr>
          <p:cNvPr id="11" name="Platshållare för sidfot 4"/>
          <p:cNvSpPr>
            <a:spLocks noGrp="1"/>
          </p:cNvSpPr>
          <p:nvPr>
            <p:ph type="ftr" sz="quarter" idx="14"/>
          </p:nvPr>
        </p:nvSpPr>
        <p:spPr>
          <a:xfrm>
            <a:off x="1091444" y="6376243"/>
            <a:ext cx="9330377" cy="365125"/>
          </a:xfrm>
        </p:spPr>
        <p:txBody>
          <a:bodyPr/>
          <a:lstStyle/>
          <a:p>
            <a:pPr>
              <a:defRPr/>
            </a:pPr>
            <a:r>
              <a:rPr lang="fi-FI" dirty="0"/>
              <a:t>Valtatien 26 ja maantien 387 kehittäminen toiminnalliseksi tiepariksi Haminan ja Lappeenrannan välillä, Toimenpidesuunnitelma</a:t>
            </a:r>
          </a:p>
        </p:txBody>
      </p:sp>
      <p:sp>
        <p:nvSpPr>
          <p:cNvPr id="12" name="Dian numeron paikkamerkki 9"/>
          <p:cNvSpPr>
            <a:spLocks noGrp="1"/>
          </p:cNvSpPr>
          <p:nvPr>
            <p:ph type="sldNum" sz="quarter" idx="12"/>
          </p:nvPr>
        </p:nvSpPr>
        <p:spPr>
          <a:xfrm>
            <a:off x="270012" y="6381328"/>
            <a:ext cx="533400" cy="36004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C89A02-2183-4EC2-9978-996C81F899C4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  <p:sp>
        <p:nvSpPr>
          <p:cNvPr id="8" name="Tekstin paikkamerkki 16"/>
          <p:cNvSpPr>
            <a:spLocks noGrp="1"/>
          </p:cNvSpPr>
          <p:nvPr>
            <p:ph type="body" sz="quarter" idx="10"/>
          </p:nvPr>
        </p:nvSpPr>
        <p:spPr>
          <a:xfrm>
            <a:off x="1091444" y="2060848"/>
            <a:ext cx="9325037" cy="3937050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buFont typeface="Wingdings" pitchFamily="2" charset="2"/>
              <a:buChar char="§"/>
              <a:defRPr sz="2200" baseline="0">
                <a:solidFill>
                  <a:schemeClr val="tx1"/>
                </a:solidFill>
              </a:defRPr>
            </a:lvl1pPr>
            <a:lvl2pPr marL="800100" indent="-342900">
              <a:buFont typeface="Arial" panose="020B0604020202020204" pitchFamily="34" charset="0"/>
              <a:buChar char="–"/>
              <a:defRPr sz="2200"/>
            </a:lvl2pPr>
            <a:lvl3pPr>
              <a:buClr>
                <a:schemeClr val="accent1"/>
              </a:buClr>
              <a:defRPr/>
            </a:lvl3pPr>
            <a:lvl4pPr marL="1600200" indent="-228600">
              <a:buFont typeface="Arial" panose="020B0604020202020204" pitchFamily="34" charset="0"/>
              <a:buChar char="–"/>
              <a:defRPr/>
            </a:lvl4pPr>
            <a:lvl5pPr>
              <a:buClr>
                <a:schemeClr val="accent1"/>
              </a:buClr>
              <a:defRPr/>
            </a:lvl5pPr>
            <a:lvl6pPr marL="2628900" indent="-3429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6pPr>
            <a:lvl7pPr>
              <a:buClr>
                <a:schemeClr val="accent1"/>
              </a:buClr>
              <a:defRPr/>
            </a:lvl7pPr>
            <a:lvl8pPr>
              <a:buClr>
                <a:schemeClr val="accent1"/>
              </a:buClr>
              <a:defRPr/>
            </a:lvl8pPr>
            <a:lvl9pPr>
              <a:buClr>
                <a:schemeClr val="accent1"/>
              </a:buClr>
              <a:defRPr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896606337"/>
      </p:ext>
    </p:extLst>
  </p:cSld>
  <p:clrMapOvr>
    <a:masterClrMapping/>
  </p:clrMapOvr>
  <p:hf hd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otsikko ja sisältö_keskitet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1091442" y="1989181"/>
            <a:ext cx="9289034" cy="1470025"/>
          </a:xfrm>
          <a:prstGeom prst="rect">
            <a:avLst/>
          </a:prstGeom>
        </p:spPr>
        <p:txBody>
          <a:bodyPr/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fi-FI" noProof="0" dirty="0"/>
              <a:t>Lisää otsikko</a:t>
            </a:r>
            <a:endParaRPr lang="fi-FI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1091444" y="3825044"/>
            <a:ext cx="9289034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dirty="0"/>
              <a:t>Muokkaa alaotsikon perustyyliä napsauttamalla</a:t>
            </a:r>
          </a:p>
        </p:txBody>
      </p:sp>
      <p:sp>
        <p:nvSpPr>
          <p:cNvPr id="8" name="Platshållare för sidfot 4"/>
          <p:cNvSpPr>
            <a:spLocks noGrp="1"/>
          </p:cNvSpPr>
          <p:nvPr>
            <p:ph type="ftr" sz="quarter" idx="14"/>
          </p:nvPr>
        </p:nvSpPr>
        <p:spPr>
          <a:xfrm>
            <a:off x="1091444" y="6376243"/>
            <a:ext cx="9289032" cy="365125"/>
          </a:xfrm>
        </p:spPr>
        <p:txBody>
          <a:bodyPr/>
          <a:lstStyle/>
          <a:p>
            <a:pPr>
              <a:defRPr/>
            </a:pPr>
            <a:r>
              <a:rPr lang="fi-FI" dirty="0"/>
              <a:t>Valtatien 26 ja maantien 387 kehittäminen toiminnalliseksi tiepariksi Haminan ja Lappeenrannan välillä, Toimenpidesuunnitelma</a:t>
            </a:r>
          </a:p>
        </p:txBody>
      </p:sp>
      <p:sp>
        <p:nvSpPr>
          <p:cNvPr id="9" name="Dian numeron paikkamerkki 9"/>
          <p:cNvSpPr>
            <a:spLocks noGrp="1"/>
          </p:cNvSpPr>
          <p:nvPr>
            <p:ph type="sldNum" sz="quarter" idx="12"/>
          </p:nvPr>
        </p:nvSpPr>
        <p:spPr>
          <a:xfrm>
            <a:off x="270012" y="6381328"/>
            <a:ext cx="533400" cy="36004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C89A02-2183-4EC2-9978-996C81F899C4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818496948"/>
      </p:ext>
    </p:extLst>
  </p:cSld>
  <p:clrMapOvr>
    <a:masterClrMapping/>
  </p:clrMapOvr>
  <p:hf hd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Vain iso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1091445" y="1268760"/>
            <a:ext cx="9325036" cy="446449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 dirty="0"/>
              <a:t>Muokkaa perustyyliä napsauttamalla</a:t>
            </a:r>
          </a:p>
        </p:txBody>
      </p:sp>
      <p:sp>
        <p:nvSpPr>
          <p:cNvPr id="6" name="Platshållare för sidfot 4"/>
          <p:cNvSpPr>
            <a:spLocks noGrp="1"/>
          </p:cNvSpPr>
          <p:nvPr>
            <p:ph type="ftr" sz="quarter" idx="14"/>
          </p:nvPr>
        </p:nvSpPr>
        <p:spPr>
          <a:xfrm>
            <a:off x="1086925" y="6376243"/>
            <a:ext cx="8477249" cy="365125"/>
          </a:xfrm>
        </p:spPr>
        <p:txBody>
          <a:bodyPr/>
          <a:lstStyle/>
          <a:p>
            <a:pPr>
              <a:defRPr/>
            </a:pPr>
            <a:r>
              <a:rPr lang="fi-FI" dirty="0"/>
              <a:t>Valtatien 26 ja maantien 387 kehittäminen toiminnalliseksi tiepariksi Haminan ja Lappeenrannan välillä, Toimenpidesuunnitelma</a:t>
            </a:r>
          </a:p>
        </p:txBody>
      </p:sp>
      <p:sp>
        <p:nvSpPr>
          <p:cNvPr id="8" name="Dian numeron paikkamerkki 9"/>
          <p:cNvSpPr>
            <a:spLocks noGrp="1"/>
          </p:cNvSpPr>
          <p:nvPr>
            <p:ph type="sldNum" sz="quarter" idx="12"/>
          </p:nvPr>
        </p:nvSpPr>
        <p:spPr>
          <a:xfrm>
            <a:off x="270012" y="6381328"/>
            <a:ext cx="533400" cy="36004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C89A02-2183-4EC2-9978-996C81F899C4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456534478"/>
      </p:ext>
    </p:extLst>
  </p:cSld>
  <p:clrMapOvr>
    <a:masterClrMapping/>
  </p:clrMapOvr>
  <p:hf hd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tsikko ja sisältö elementillä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ktangel 10"/>
          <p:cNvSpPr/>
          <p:nvPr/>
        </p:nvSpPr>
        <p:spPr>
          <a:xfrm>
            <a:off x="10956540" y="0"/>
            <a:ext cx="123546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i-FI"/>
          </a:p>
        </p:txBody>
      </p:sp>
      <p:sp>
        <p:nvSpPr>
          <p:cNvPr id="6" name="Otsikko 6"/>
          <p:cNvSpPr>
            <a:spLocks noGrp="1"/>
          </p:cNvSpPr>
          <p:nvPr userDrawn="1">
            <p:ph type="title" hasCustomPrompt="1"/>
          </p:nvPr>
        </p:nvSpPr>
        <p:spPr>
          <a:xfrm>
            <a:off x="1091445" y="1267841"/>
            <a:ext cx="8832981" cy="648072"/>
          </a:xfrm>
          <a:prstGeom prst="rect">
            <a:avLst/>
          </a:prstGeom>
        </p:spPr>
        <p:txBody>
          <a:bodyPr/>
          <a:lstStyle>
            <a:lvl1pPr>
              <a:defRPr sz="3000" baseline="0">
                <a:solidFill>
                  <a:schemeClr val="tx1"/>
                </a:solidFill>
              </a:defRPr>
            </a:lvl1pPr>
          </a:lstStyle>
          <a:p>
            <a:r>
              <a:rPr lang="fi-FI" noProof="0" dirty="0"/>
              <a:t>Lisää otsikko</a:t>
            </a:r>
            <a:endParaRPr lang="fi-FI" dirty="0"/>
          </a:p>
        </p:txBody>
      </p:sp>
      <p:pic>
        <p:nvPicPr>
          <p:cNvPr id="10" name="Kuva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13" t="964" r="33343" b="-964"/>
          <a:stretch/>
        </p:blipFill>
        <p:spPr>
          <a:xfrm>
            <a:off x="10956540" y="2960948"/>
            <a:ext cx="1225485" cy="3735478"/>
          </a:xfrm>
          <a:prstGeom prst="rect">
            <a:avLst/>
          </a:prstGeom>
        </p:spPr>
      </p:pic>
      <p:sp>
        <p:nvSpPr>
          <p:cNvPr id="14" name="Platshållare för sidfot 4"/>
          <p:cNvSpPr>
            <a:spLocks noGrp="1"/>
          </p:cNvSpPr>
          <p:nvPr>
            <p:ph type="ftr" sz="quarter" idx="14"/>
          </p:nvPr>
        </p:nvSpPr>
        <p:spPr>
          <a:xfrm>
            <a:off x="1086925" y="6376243"/>
            <a:ext cx="8837500" cy="365125"/>
          </a:xfrm>
        </p:spPr>
        <p:txBody>
          <a:bodyPr/>
          <a:lstStyle/>
          <a:p>
            <a:pPr>
              <a:defRPr/>
            </a:pPr>
            <a:r>
              <a:rPr lang="fi-FI" dirty="0"/>
              <a:t>Valtatien 26 ja maantien 387 kehittäminen toiminnalliseksi tiepariksi Haminan ja Lappeenrannan välillä, Toimenpidesuunnitelma</a:t>
            </a:r>
          </a:p>
        </p:txBody>
      </p:sp>
      <p:sp>
        <p:nvSpPr>
          <p:cNvPr id="15" name="Dian numeron paikkamerkki 9"/>
          <p:cNvSpPr>
            <a:spLocks noGrp="1"/>
          </p:cNvSpPr>
          <p:nvPr>
            <p:ph type="sldNum" sz="quarter" idx="12"/>
          </p:nvPr>
        </p:nvSpPr>
        <p:spPr>
          <a:xfrm>
            <a:off x="270012" y="6381328"/>
            <a:ext cx="533400" cy="36004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C89A02-2183-4EC2-9978-996C81F899C4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  <p:sp>
        <p:nvSpPr>
          <p:cNvPr id="9" name="Tekstin paikkamerkki 16"/>
          <p:cNvSpPr>
            <a:spLocks noGrp="1"/>
          </p:cNvSpPr>
          <p:nvPr>
            <p:ph type="body" sz="quarter" idx="10"/>
          </p:nvPr>
        </p:nvSpPr>
        <p:spPr>
          <a:xfrm>
            <a:off x="1091444" y="2060848"/>
            <a:ext cx="9325037" cy="3937050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buFont typeface="Wingdings" pitchFamily="2" charset="2"/>
              <a:buChar char="§"/>
              <a:defRPr sz="2200" baseline="0">
                <a:solidFill>
                  <a:schemeClr val="tx1"/>
                </a:solidFill>
              </a:defRPr>
            </a:lvl1pPr>
            <a:lvl2pPr marL="800100" indent="-342900">
              <a:buFont typeface="Arial" panose="020B0604020202020204" pitchFamily="34" charset="0"/>
              <a:buChar char="–"/>
              <a:defRPr sz="2200"/>
            </a:lvl2pPr>
            <a:lvl3pPr>
              <a:buClr>
                <a:schemeClr val="accent1"/>
              </a:buClr>
              <a:defRPr/>
            </a:lvl3pPr>
            <a:lvl4pPr marL="1600200" indent="-228600">
              <a:buFont typeface="Arial" panose="020B0604020202020204" pitchFamily="34" charset="0"/>
              <a:buChar char="–"/>
              <a:defRPr/>
            </a:lvl4pPr>
            <a:lvl5pPr>
              <a:buClr>
                <a:schemeClr val="accent1"/>
              </a:buClr>
              <a:defRPr/>
            </a:lvl5pPr>
            <a:lvl6pPr marL="2628900" indent="-3429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6pPr>
            <a:lvl7pPr>
              <a:buClr>
                <a:schemeClr val="accent1"/>
              </a:buClr>
              <a:defRPr/>
            </a:lvl7pPr>
            <a:lvl8pPr>
              <a:buClr>
                <a:schemeClr val="accent1"/>
              </a:buClr>
              <a:defRPr/>
            </a:lvl8pPr>
            <a:lvl9pPr>
              <a:buClr>
                <a:schemeClr val="accent1"/>
              </a:buClr>
              <a:defRPr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48362064"/>
      </p:ext>
    </p:extLst>
  </p:cSld>
  <p:clrMapOvr>
    <a:masterClrMapping/>
  </p:clrMapOvr>
  <p:hf hd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tsikko ja sisältö elementillä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930"/>
          <a:stretch/>
        </p:blipFill>
        <p:spPr>
          <a:xfrm>
            <a:off x="10572346" y="3983580"/>
            <a:ext cx="1619654" cy="2736000"/>
          </a:xfrm>
          <a:prstGeom prst="rect">
            <a:avLst/>
          </a:prstGeom>
        </p:spPr>
      </p:pic>
      <p:sp>
        <p:nvSpPr>
          <p:cNvPr id="10" name="Otsikko 6"/>
          <p:cNvSpPr>
            <a:spLocks noGrp="1"/>
          </p:cNvSpPr>
          <p:nvPr>
            <p:ph type="title" hasCustomPrompt="1"/>
          </p:nvPr>
        </p:nvSpPr>
        <p:spPr>
          <a:xfrm>
            <a:off x="1091445" y="1267841"/>
            <a:ext cx="8832981" cy="648072"/>
          </a:xfrm>
          <a:prstGeom prst="rect">
            <a:avLst/>
          </a:prstGeom>
        </p:spPr>
        <p:txBody>
          <a:bodyPr/>
          <a:lstStyle>
            <a:lvl1pPr>
              <a:defRPr sz="3000" baseline="0">
                <a:solidFill>
                  <a:schemeClr val="tx1"/>
                </a:solidFill>
              </a:defRPr>
            </a:lvl1pPr>
          </a:lstStyle>
          <a:p>
            <a:r>
              <a:rPr lang="fi-FI" noProof="0" dirty="0"/>
              <a:t>Lisää otsikko</a:t>
            </a:r>
            <a:endParaRPr lang="fi-FI" dirty="0"/>
          </a:p>
        </p:txBody>
      </p:sp>
      <p:sp>
        <p:nvSpPr>
          <p:cNvPr id="13" name="Platshållare för sidfot 4"/>
          <p:cNvSpPr>
            <a:spLocks noGrp="1"/>
          </p:cNvSpPr>
          <p:nvPr>
            <p:ph type="ftr" sz="quarter" idx="14"/>
          </p:nvPr>
        </p:nvSpPr>
        <p:spPr>
          <a:xfrm>
            <a:off x="1086925" y="6376243"/>
            <a:ext cx="8837500" cy="365125"/>
          </a:xfrm>
        </p:spPr>
        <p:txBody>
          <a:bodyPr/>
          <a:lstStyle/>
          <a:p>
            <a:pPr>
              <a:defRPr/>
            </a:pPr>
            <a:r>
              <a:rPr lang="fi-FI" dirty="0"/>
              <a:t>Valtatien 26 ja maantien 387 kehittäminen toiminnalliseksi tiepariksi Haminan ja Lappeenrannan välillä, Toimenpidesuunnitelma</a:t>
            </a:r>
          </a:p>
        </p:txBody>
      </p:sp>
      <p:sp>
        <p:nvSpPr>
          <p:cNvPr id="14" name="Dian numeron paikkamerkki 9"/>
          <p:cNvSpPr>
            <a:spLocks noGrp="1"/>
          </p:cNvSpPr>
          <p:nvPr>
            <p:ph type="sldNum" sz="quarter" idx="12"/>
          </p:nvPr>
        </p:nvSpPr>
        <p:spPr>
          <a:xfrm>
            <a:off x="270012" y="6381328"/>
            <a:ext cx="533400" cy="36004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C89A02-2183-4EC2-9978-996C81F899C4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  <p:sp>
        <p:nvSpPr>
          <p:cNvPr id="7" name="Tekstin paikkamerkki 16"/>
          <p:cNvSpPr>
            <a:spLocks noGrp="1"/>
          </p:cNvSpPr>
          <p:nvPr>
            <p:ph type="body" sz="quarter" idx="10"/>
          </p:nvPr>
        </p:nvSpPr>
        <p:spPr>
          <a:xfrm>
            <a:off x="1091444" y="2060848"/>
            <a:ext cx="9325037" cy="3937050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buFont typeface="Wingdings" pitchFamily="2" charset="2"/>
              <a:buChar char="§"/>
              <a:defRPr sz="2200" baseline="0">
                <a:solidFill>
                  <a:schemeClr val="tx1"/>
                </a:solidFill>
              </a:defRPr>
            </a:lvl1pPr>
            <a:lvl2pPr marL="800100" indent="-342900">
              <a:buFont typeface="Arial" panose="020B0604020202020204" pitchFamily="34" charset="0"/>
              <a:buChar char="–"/>
              <a:defRPr sz="2200"/>
            </a:lvl2pPr>
            <a:lvl3pPr>
              <a:buClr>
                <a:schemeClr val="accent1"/>
              </a:buClr>
              <a:defRPr/>
            </a:lvl3pPr>
            <a:lvl4pPr marL="1600200" indent="-228600">
              <a:buFont typeface="Arial" panose="020B0604020202020204" pitchFamily="34" charset="0"/>
              <a:buChar char="–"/>
              <a:defRPr/>
            </a:lvl4pPr>
            <a:lvl5pPr>
              <a:buClr>
                <a:schemeClr val="accent1"/>
              </a:buClr>
              <a:defRPr/>
            </a:lvl5pPr>
            <a:lvl6pPr marL="2628900" indent="-3429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6pPr>
            <a:lvl7pPr>
              <a:buClr>
                <a:schemeClr val="accent1"/>
              </a:buClr>
              <a:defRPr/>
            </a:lvl7pPr>
            <a:lvl8pPr>
              <a:buClr>
                <a:schemeClr val="accent1"/>
              </a:buClr>
              <a:defRPr/>
            </a:lvl8pPr>
            <a:lvl9pPr>
              <a:buClr>
                <a:schemeClr val="accent1"/>
              </a:buClr>
              <a:defRPr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646944420"/>
      </p:ext>
    </p:extLst>
  </p:cSld>
  <p:clrMapOvr>
    <a:masterClrMapping/>
  </p:clrMapOvr>
  <p:hf hd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tsikko ja sisältö kuva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tshållare för bild 2"/>
          <p:cNvSpPr>
            <a:spLocks noGrp="1"/>
          </p:cNvSpPr>
          <p:nvPr>
            <p:ph type="pic" idx="1"/>
          </p:nvPr>
        </p:nvSpPr>
        <p:spPr>
          <a:xfrm>
            <a:off x="9732404" y="0"/>
            <a:ext cx="2448272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10" name="Otsikko 6"/>
          <p:cNvSpPr>
            <a:spLocks noGrp="1"/>
          </p:cNvSpPr>
          <p:nvPr>
            <p:ph type="title" hasCustomPrompt="1"/>
          </p:nvPr>
        </p:nvSpPr>
        <p:spPr>
          <a:xfrm>
            <a:off x="1091446" y="1267841"/>
            <a:ext cx="8244916" cy="648072"/>
          </a:xfrm>
          <a:prstGeom prst="rect">
            <a:avLst/>
          </a:prstGeom>
        </p:spPr>
        <p:txBody>
          <a:bodyPr/>
          <a:lstStyle>
            <a:lvl1pPr>
              <a:defRPr sz="3000" baseline="0">
                <a:solidFill>
                  <a:schemeClr val="tx1"/>
                </a:solidFill>
              </a:defRPr>
            </a:lvl1pPr>
          </a:lstStyle>
          <a:p>
            <a:r>
              <a:rPr lang="fi-FI" noProof="0" dirty="0"/>
              <a:t>Lisää otsikko</a:t>
            </a:r>
            <a:endParaRPr lang="fi-FI" dirty="0"/>
          </a:p>
        </p:txBody>
      </p:sp>
      <p:sp>
        <p:nvSpPr>
          <p:cNvPr id="13" name="Platshållare för sidfot 4"/>
          <p:cNvSpPr>
            <a:spLocks noGrp="1"/>
          </p:cNvSpPr>
          <p:nvPr>
            <p:ph type="ftr" sz="quarter" idx="14"/>
          </p:nvPr>
        </p:nvSpPr>
        <p:spPr>
          <a:xfrm>
            <a:off x="1086925" y="6376243"/>
            <a:ext cx="8249436" cy="365125"/>
          </a:xfrm>
        </p:spPr>
        <p:txBody>
          <a:bodyPr/>
          <a:lstStyle/>
          <a:p>
            <a:pPr>
              <a:defRPr/>
            </a:pPr>
            <a:r>
              <a:rPr lang="fi-FI" dirty="0"/>
              <a:t>Valtatien 26 ja maantien 387 kehittäminen toiminnalliseksi tiepariksi Haminan ja Lappeenrannan välillä, Toimenpidesuunnitelma</a:t>
            </a:r>
          </a:p>
        </p:txBody>
      </p:sp>
      <p:sp>
        <p:nvSpPr>
          <p:cNvPr id="14" name="Dian numeron paikkamerkki 9"/>
          <p:cNvSpPr>
            <a:spLocks noGrp="1"/>
          </p:cNvSpPr>
          <p:nvPr>
            <p:ph type="sldNum" sz="quarter" idx="12"/>
          </p:nvPr>
        </p:nvSpPr>
        <p:spPr>
          <a:xfrm>
            <a:off x="270012" y="6381328"/>
            <a:ext cx="533400" cy="36004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C89A02-2183-4EC2-9978-996C81F899C4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  <p:sp>
        <p:nvSpPr>
          <p:cNvPr id="7" name="Tekstin paikkamerkki 16"/>
          <p:cNvSpPr>
            <a:spLocks noGrp="1"/>
          </p:cNvSpPr>
          <p:nvPr>
            <p:ph type="body" sz="quarter" idx="10"/>
          </p:nvPr>
        </p:nvSpPr>
        <p:spPr>
          <a:xfrm>
            <a:off x="1091444" y="2060848"/>
            <a:ext cx="8244917" cy="3937050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buFont typeface="Wingdings" pitchFamily="2" charset="2"/>
              <a:buChar char="§"/>
              <a:defRPr sz="2200" baseline="0">
                <a:solidFill>
                  <a:schemeClr val="tx1"/>
                </a:solidFill>
              </a:defRPr>
            </a:lvl1pPr>
            <a:lvl2pPr marL="800100" indent="-342900">
              <a:buFont typeface="Arial" panose="020B0604020202020204" pitchFamily="34" charset="0"/>
              <a:buChar char="–"/>
              <a:defRPr sz="2200"/>
            </a:lvl2pPr>
            <a:lvl3pPr>
              <a:buClr>
                <a:schemeClr val="accent1"/>
              </a:buClr>
              <a:defRPr/>
            </a:lvl3pPr>
            <a:lvl4pPr marL="1600200" indent="-228600">
              <a:buFont typeface="Arial" panose="020B0604020202020204" pitchFamily="34" charset="0"/>
              <a:buChar char="–"/>
              <a:defRPr/>
            </a:lvl4pPr>
            <a:lvl5pPr>
              <a:buClr>
                <a:schemeClr val="accent1"/>
              </a:buClr>
              <a:defRPr/>
            </a:lvl5pPr>
            <a:lvl6pPr marL="2628900" indent="-3429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6pPr>
            <a:lvl7pPr>
              <a:buClr>
                <a:schemeClr val="accent1"/>
              </a:buClr>
              <a:defRPr/>
            </a:lvl7pPr>
            <a:lvl8pPr>
              <a:buClr>
                <a:schemeClr val="accent1"/>
              </a:buClr>
              <a:defRPr/>
            </a:lvl8pPr>
            <a:lvl9pPr>
              <a:buClr>
                <a:schemeClr val="accent1"/>
              </a:buClr>
              <a:defRPr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77999726"/>
      </p:ext>
    </p:extLst>
  </p:cSld>
  <p:clrMapOvr>
    <a:masterClrMapping/>
  </p:clrMapOvr>
  <p:hf hd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01" name="Text Box 9"/>
          <p:cNvSpPr txBox="1">
            <a:spLocks noChangeArrowheads="1"/>
          </p:cNvSpPr>
          <p:nvPr/>
        </p:nvSpPr>
        <p:spPr bwMode="auto">
          <a:xfrm>
            <a:off x="431800" y="6021389"/>
            <a:ext cx="2592917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fi-FI">
              <a:cs typeface="+mn-cs"/>
            </a:endParaRP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2"/>
          </p:nvPr>
        </p:nvSpPr>
        <p:spPr>
          <a:xfrm>
            <a:off x="8951384" y="6357939"/>
            <a:ext cx="108105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aseline="0" dirty="0">
                <a:solidFill>
                  <a:schemeClr val="tx1"/>
                </a:solidFill>
                <a:cs typeface="+mn-cs"/>
              </a:defRPr>
            </a:lvl1pPr>
          </a:lstStyle>
          <a:p>
            <a:pPr>
              <a:defRPr/>
            </a:pPr>
            <a:r>
              <a:rPr lang="fi-FI" dirty="0"/>
              <a:t>01/2021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3"/>
          </p:nvPr>
        </p:nvSpPr>
        <p:spPr>
          <a:xfrm>
            <a:off x="378885" y="6357939"/>
            <a:ext cx="84772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aseline="0" smtClean="0">
                <a:solidFill>
                  <a:schemeClr val="tx1"/>
                </a:solidFill>
                <a:cs typeface="+mn-cs"/>
              </a:defRPr>
            </a:lvl1pPr>
          </a:lstStyle>
          <a:p>
            <a:pPr>
              <a:defRPr/>
            </a:pPr>
            <a:r>
              <a:rPr lang="fi-FI" dirty="0"/>
              <a:t>Valtatien 26 ja maantien 387 kehittäminen toiminnalliseksi tiepariksi Haminan ja Lappeenrannan välillä, Toimenpidesuunnitelma</a:t>
            </a:r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4"/>
          </p:nvPr>
        </p:nvSpPr>
        <p:spPr>
          <a:xfrm>
            <a:off x="10320469" y="6381328"/>
            <a:ext cx="533400" cy="36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aseline="0" smtClean="0">
                <a:solidFill>
                  <a:schemeClr val="tx1"/>
                </a:solidFill>
                <a:cs typeface="+mn-cs"/>
              </a:defRPr>
            </a:lvl1pPr>
          </a:lstStyle>
          <a:p>
            <a:pPr>
              <a:defRPr/>
            </a:pPr>
            <a:fld id="{1F70512E-3501-4C97-9457-F6C16E24E41E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  <p:pic>
        <p:nvPicPr>
          <p:cNvPr id="9" name="Kuva 8" descr="ELY_LB01_FiSvEn_3L_B3___RGB_tresprak.jpg"/>
          <p:cNvPicPr>
            <a:picLocks noChangeAspect="1"/>
          </p:cNvPicPr>
          <p:nvPr userDrawn="1"/>
        </p:nvPicPr>
        <p:blipFill>
          <a:blip r:embed="rId18" cstate="print"/>
          <a:stretch>
            <a:fillRect/>
          </a:stretch>
        </p:blipFill>
        <p:spPr>
          <a:xfrm>
            <a:off x="191344" y="8620"/>
            <a:ext cx="5069360" cy="108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231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150000"/>
        <a:buFont typeface="Wingdings" pitchFamily="2" charset="2"/>
        <a:buChar char="§"/>
        <a:defRPr sz="26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150000"/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15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15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15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15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15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vayla.fi/tieparin-vt26-ja-mt387-muodostaman-liikennekaytavan-toimenpidesuunnitelma-luumaki-lappeenranta-miehikkala-virolahti-hamina-ja-kouvola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3200" dirty="0"/>
              <a:t>Valtatien 26 ja maantien 387 kehittäminen toiminnalliseksi tiepariksi Haminan ja Lappeenrannan välillä	</a:t>
            </a:r>
            <a:endParaRPr lang="fi-FI" sz="5400" dirty="0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fi-FI" dirty="0"/>
              <a:t>2021</a:t>
            </a:r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fi-FI" sz="1400" dirty="0"/>
              <a:t>Kaakkois-Suomen ELY-keskus</a:t>
            </a:r>
          </a:p>
        </p:txBody>
      </p:sp>
      <p:sp>
        <p:nvSpPr>
          <p:cNvPr id="5" name="Otsikko 1">
            <a:extLst>
              <a:ext uri="{FF2B5EF4-FFF2-40B4-BE49-F238E27FC236}">
                <a16:creationId xmlns:a16="http://schemas.microsoft.com/office/drawing/2014/main" id="{E3C5CB30-81F9-4DBC-9B51-497E6ADFDCFA}"/>
              </a:ext>
            </a:extLst>
          </p:cNvPr>
          <p:cNvSpPr txBox="1">
            <a:spLocks/>
          </p:cNvSpPr>
          <p:nvPr/>
        </p:nvSpPr>
        <p:spPr>
          <a:xfrm>
            <a:off x="1268800" y="4473116"/>
            <a:ext cx="7200800" cy="606884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6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Verdana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Verdana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Verdana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Verdana" pitchFamily="34" charset="0"/>
              </a:defRPr>
            </a:lvl9pPr>
          </a:lstStyle>
          <a:p>
            <a:r>
              <a:rPr lang="fi-FI" sz="2400" kern="0" dirty="0"/>
              <a:t>Toimenpidesuunnitelma</a:t>
            </a:r>
            <a:r>
              <a:rPr lang="fi-FI" sz="3200" kern="0" dirty="0"/>
              <a:t>	</a:t>
            </a:r>
            <a:endParaRPr lang="fi-FI" sz="5400" kern="0" dirty="0"/>
          </a:p>
        </p:txBody>
      </p:sp>
    </p:spTree>
    <p:extLst>
      <p:ext uri="{BB962C8B-B14F-4D97-AF65-F5344CB8AC3E}">
        <p14:creationId xmlns:p14="http://schemas.microsoft.com/office/powerpoint/2010/main" val="21326562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25499346-FCD8-43C2-9585-C7C717C946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0012" y="1122744"/>
            <a:ext cx="10668063" cy="1273215"/>
          </a:xfrm>
        </p:spPr>
        <p:txBody>
          <a:bodyPr/>
          <a:lstStyle/>
          <a:p>
            <a:r>
              <a:rPr lang="fi-FI" b="1" dirty="0"/>
              <a:t>III vaiheen toimenpidekori: </a:t>
            </a:r>
            <a:br>
              <a:rPr lang="fi-FI" b="1" dirty="0"/>
            </a:br>
            <a:r>
              <a:rPr lang="fi-FI" sz="2000" dirty="0"/>
              <a:t>Toimenpiteiden alustava toteutusaikataulu: 2028-2035</a:t>
            </a:r>
            <a:br>
              <a:rPr lang="fi-FI" sz="2000" dirty="0"/>
            </a:br>
            <a:r>
              <a:rPr lang="fi-FI" sz="2000" dirty="0"/>
              <a:t>Kustannusarvio 25,5 M€</a:t>
            </a:r>
            <a:br>
              <a:rPr lang="fi-FI" b="1" dirty="0"/>
            </a:br>
            <a:endParaRPr lang="fi-FI" dirty="0"/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B0D81B36-8616-4276-8CEE-0EB226D53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C89A02-2183-4EC2-9978-996C81F899C4}" type="slidenum">
              <a:rPr lang="fi-FI" smtClean="0"/>
              <a:pPr>
                <a:defRPr/>
              </a:pPr>
              <a:t>10</a:t>
            </a:fld>
            <a:endParaRPr lang="fi-FI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39CEAA8D-2924-45ED-863B-E8EE0FE632E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0011" y="2463303"/>
            <a:ext cx="10668064" cy="4194937"/>
          </a:xfrm>
          <a:solidFill>
            <a:schemeClr val="bg1"/>
          </a:solidFill>
        </p:spPr>
        <p:txBody>
          <a:bodyPr/>
          <a:lstStyle/>
          <a:p>
            <a:pPr marL="0" indent="0">
              <a:buNone/>
            </a:pPr>
            <a:r>
              <a:rPr lang="fi-FI" dirty="0"/>
              <a:t>Koriin kuuluu mm. seuraavia toimenpiteitä</a:t>
            </a:r>
          </a:p>
          <a:p>
            <a:pPr marL="342900" lvl="1" defTabSz="54000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50000"/>
              <a:buFont typeface="Wingdings" pitchFamily="2" charset="2"/>
              <a:buChar char="§"/>
            </a:pPr>
            <a:r>
              <a:rPr lang="fi-FI" dirty="0" err="1">
                <a:ea typeface="+mn-ea"/>
                <a:cs typeface="+mn-cs"/>
              </a:rPr>
              <a:t>Muurikkalan</a:t>
            </a:r>
            <a:r>
              <a:rPr lang="fi-FI" dirty="0">
                <a:ea typeface="+mn-ea"/>
                <a:cs typeface="+mn-cs"/>
              </a:rPr>
              <a:t> liittymän parannus ja </a:t>
            </a:r>
            <a:r>
              <a:rPr lang="fi-FI" dirty="0" err="1">
                <a:ea typeface="+mn-ea"/>
                <a:cs typeface="+mn-cs"/>
              </a:rPr>
              <a:t>Lötsänmäen</a:t>
            </a:r>
            <a:r>
              <a:rPr lang="fi-FI" dirty="0">
                <a:ea typeface="+mn-ea"/>
                <a:cs typeface="+mn-cs"/>
              </a:rPr>
              <a:t> ohitustie </a:t>
            </a:r>
            <a:r>
              <a:rPr lang="fi-FI" dirty="0" err="1">
                <a:ea typeface="+mn-ea"/>
                <a:cs typeface="+mn-cs"/>
              </a:rPr>
              <a:t>mt</a:t>
            </a:r>
            <a:r>
              <a:rPr lang="fi-FI" dirty="0">
                <a:ea typeface="+mn-ea"/>
                <a:cs typeface="+mn-cs"/>
              </a:rPr>
              <a:t> 387, jotta nopeustaso saadaan nostettua 60-80 · </a:t>
            </a:r>
          </a:p>
          <a:p>
            <a:pPr marL="342900" lvl="1" defTabSz="54000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50000"/>
              <a:buFont typeface="Wingdings" pitchFamily="2" charset="2"/>
              <a:buChar char="§"/>
            </a:pPr>
            <a:r>
              <a:rPr lang="fi-FI" dirty="0" err="1">
                <a:ea typeface="+mn-ea"/>
                <a:cs typeface="+mn-cs"/>
              </a:rPr>
              <a:t>Jkpp</a:t>
            </a:r>
            <a:r>
              <a:rPr lang="fi-FI" dirty="0">
                <a:ea typeface="+mn-ea"/>
                <a:cs typeface="+mn-cs"/>
              </a:rPr>
              <a:t>-väylät </a:t>
            </a:r>
            <a:r>
              <a:rPr lang="fi-FI" dirty="0" err="1">
                <a:ea typeface="+mn-ea"/>
                <a:cs typeface="+mn-cs"/>
              </a:rPr>
              <a:t>Muurikkalaan</a:t>
            </a:r>
            <a:r>
              <a:rPr lang="fi-FI" dirty="0">
                <a:ea typeface="+mn-ea"/>
                <a:cs typeface="+mn-cs"/>
              </a:rPr>
              <a:t> ja välille Hytti-Lappeenranta </a:t>
            </a:r>
          </a:p>
          <a:p>
            <a:pPr marL="342900" lvl="1" defTabSz="54000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50000"/>
              <a:buFont typeface="Wingdings" pitchFamily="2" charset="2"/>
              <a:buChar char="§"/>
            </a:pPr>
            <a:r>
              <a:rPr lang="fi-FI" dirty="0">
                <a:ea typeface="+mn-ea"/>
                <a:cs typeface="+mn-cs"/>
              </a:rPr>
              <a:t>Myllykylän tietilan parantaminen ja Myllykylän pohjoispuolen liittymäparannukset sekä tasauksen korjauksen, nopeusrajoituksen nostaminen 60-80 ja pohjaveden suojaus ja </a:t>
            </a:r>
            <a:r>
              <a:rPr lang="fi-FI" dirty="0" err="1">
                <a:ea typeface="+mn-ea"/>
                <a:cs typeface="+mn-cs"/>
              </a:rPr>
              <a:t>Kurvilan</a:t>
            </a:r>
            <a:r>
              <a:rPr lang="fi-FI" dirty="0">
                <a:ea typeface="+mn-ea"/>
                <a:cs typeface="+mn-cs"/>
              </a:rPr>
              <a:t> pystygeometrian parantaminen raskaan liikenteen sujuvoittamiseksi valtatiellä 26 </a:t>
            </a:r>
          </a:p>
          <a:p>
            <a:pPr marL="342900" lvl="1" defTabSz="54000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50000"/>
              <a:buFont typeface="Wingdings" pitchFamily="2" charset="2"/>
              <a:buChar char="§"/>
            </a:pPr>
            <a:r>
              <a:rPr lang="fi-FI" dirty="0">
                <a:ea typeface="+mn-ea"/>
                <a:cs typeface="+mn-cs"/>
              </a:rPr>
              <a:t>Mattilaan Kiertoliittymä</a:t>
            </a:r>
          </a:p>
          <a:p>
            <a:pPr marL="0" indent="0">
              <a:buNone/>
            </a:pPr>
            <a:endParaRPr lang="fi-FI" sz="1800" dirty="0"/>
          </a:p>
          <a:p>
            <a:pPr marL="0" lvl="1" indent="0" defTabSz="540000">
              <a:buNone/>
            </a:pPr>
            <a:endParaRPr lang="fi-FI" sz="1800" dirty="0"/>
          </a:p>
        </p:txBody>
      </p:sp>
    </p:spTree>
    <p:extLst>
      <p:ext uri="{BB962C8B-B14F-4D97-AF65-F5344CB8AC3E}">
        <p14:creationId xmlns:p14="http://schemas.microsoft.com/office/powerpoint/2010/main" val="16514046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25499346-FCD8-43C2-9585-C7C717C946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0013" y="1127464"/>
            <a:ext cx="9654414" cy="788449"/>
          </a:xfrm>
        </p:spPr>
        <p:txBody>
          <a:bodyPr/>
          <a:lstStyle/>
          <a:p>
            <a:r>
              <a:rPr lang="fi-FI" b="1" dirty="0"/>
              <a:t>IV vaiheen toimenpidekori: </a:t>
            </a:r>
            <a:br>
              <a:rPr lang="fi-FI" b="1" dirty="0"/>
            </a:br>
            <a:r>
              <a:rPr lang="fi-FI" sz="2000" dirty="0"/>
              <a:t>Toimenpiteiden alustava toteutusaikataulu: 2035-2045</a:t>
            </a:r>
            <a:br>
              <a:rPr lang="fi-FI" sz="2000" dirty="0"/>
            </a:br>
            <a:r>
              <a:rPr lang="fi-FI" sz="2000" dirty="0"/>
              <a:t>Kustannusarvio 22,6 M€</a:t>
            </a:r>
            <a:br>
              <a:rPr lang="fi-FI" b="1" dirty="0"/>
            </a:br>
            <a:endParaRPr lang="fi-FI" dirty="0"/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B0D81B36-8616-4276-8CEE-0EB226D53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C89A02-2183-4EC2-9978-996C81F899C4}" type="slidenum">
              <a:rPr lang="fi-FI" smtClean="0"/>
              <a:pPr>
                <a:defRPr/>
              </a:pPr>
              <a:t>11</a:t>
            </a:fld>
            <a:endParaRPr lang="fi-FI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39CEAA8D-2924-45ED-863B-E8EE0FE632E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0012" y="2624298"/>
            <a:ext cx="10146469" cy="3820890"/>
          </a:xfrm>
          <a:solidFill>
            <a:schemeClr val="bg1"/>
          </a:solidFill>
        </p:spPr>
        <p:txBody>
          <a:bodyPr/>
          <a:lstStyle/>
          <a:p>
            <a:pPr marL="0" lvl="1" indent="0" defTabSz="54000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50000"/>
              <a:buNone/>
            </a:pPr>
            <a:r>
              <a:rPr lang="fi-FI" dirty="0"/>
              <a:t>Koriin kuuluu mm. seuraavia toimenpiteitä</a:t>
            </a:r>
          </a:p>
          <a:p>
            <a:pPr marL="342900" lvl="1" defTabSz="54000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50000"/>
              <a:buFont typeface="Wingdings" pitchFamily="2" charset="2"/>
              <a:buChar char="§"/>
            </a:pPr>
            <a:r>
              <a:rPr lang="fi-FI" dirty="0" err="1">
                <a:ea typeface="+mn-ea"/>
                <a:cs typeface="+mn-cs"/>
              </a:rPr>
              <a:t>Jkpp</a:t>
            </a:r>
            <a:r>
              <a:rPr lang="fi-FI" dirty="0">
                <a:ea typeface="+mn-ea"/>
                <a:cs typeface="+mn-cs"/>
              </a:rPr>
              <a:t>-väylä ja valaistus välille Myllykylä-Paijärvi valtatiellä 26 </a:t>
            </a:r>
          </a:p>
          <a:p>
            <a:pPr marL="342900" lvl="1" defTabSz="54000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50000"/>
              <a:buFont typeface="Wingdings" pitchFamily="2" charset="2"/>
              <a:buChar char="§"/>
            </a:pPr>
            <a:r>
              <a:rPr lang="fi-FI" dirty="0">
                <a:ea typeface="+mn-ea"/>
                <a:cs typeface="+mn-cs"/>
              </a:rPr>
              <a:t>Paijärven ohituskaistapari valtatiellä 26 </a:t>
            </a:r>
          </a:p>
          <a:p>
            <a:pPr marL="342900" lvl="1" defTabSz="54000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50000"/>
              <a:buFont typeface="Wingdings" pitchFamily="2" charset="2"/>
              <a:buChar char="§"/>
            </a:pPr>
            <a:r>
              <a:rPr lang="fi-FI" dirty="0" err="1">
                <a:ea typeface="+mn-ea"/>
                <a:cs typeface="+mn-cs"/>
              </a:rPr>
              <a:t>Ihamaan</a:t>
            </a:r>
            <a:r>
              <a:rPr lang="fi-FI" dirty="0">
                <a:ea typeface="+mn-ea"/>
                <a:cs typeface="+mn-cs"/>
              </a:rPr>
              <a:t> pohjoispuolen pystygeometrian parantaminen polttoainetehokkuuden ja ohitusmahdollisuuksien parantamiseksi </a:t>
            </a:r>
            <a:r>
              <a:rPr lang="fi-FI" dirty="0" err="1">
                <a:ea typeface="+mn-ea"/>
                <a:cs typeface="+mn-cs"/>
              </a:rPr>
              <a:t>vt</a:t>
            </a:r>
            <a:r>
              <a:rPr lang="fi-FI" dirty="0">
                <a:ea typeface="+mn-ea"/>
                <a:cs typeface="+mn-cs"/>
              </a:rPr>
              <a:t> 26 </a:t>
            </a:r>
          </a:p>
          <a:p>
            <a:pPr marL="342900" lvl="1" defTabSz="54000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50000"/>
              <a:buFont typeface="Wingdings" pitchFamily="2" charset="2"/>
              <a:buChar char="§"/>
            </a:pPr>
            <a:r>
              <a:rPr lang="fi-FI" dirty="0">
                <a:ea typeface="+mn-ea"/>
                <a:cs typeface="+mn-cs"/>
              </a:rPr>
              <a:t> Kärppämäen tasauksen parantaminen valtatiellä 26 </a:t>
            </a:r>
          </a:p>
          <a:p>
            <a:pPr marL="342900" lvl="1" defTabSz="54000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50000"/>
              <a:buFont typeface="Wingdings" pitchFamily="2" charset="2"/>
              <a:buChar char="§"/>
            </a:pPr>
            <a:r>
              <a:rPr lang="fi-FI" dirty="0" err="1">
                <a:ea typeface="+mn-ea"/>
                <a:cs typeface="+mn-cs"/>
              </a:rPr>
              <a:t>Jkpp</a:t>
            </a:r>
            <a:r>
              <a:rPr lang="fi-FI" dirty="0">
                <a:ea typeface="+mn-ea"/>
                <a:cs typeface="+mn-cs"/>
              </a:rPr>
              <a:t>-väylä välille </a:t>
            </a:r>
            <a:r>
              <a:rPr lang="fi-FI" dirty="0" err="1">
                <a:ea typeface="+mn-ea"/>
                <a:cs typeface="+mn-cs"/>
              </a:rPr>
              <a:t>Muurikkala-Hujakkala</a:t>
            </a:r>
            <a:r>
              <a:rPr lang="fi-FI" dirty="0">
                <a:ea typeface="+mn-ea"/>
                <a:cs typeface="+mn-cs"/>
              </a:rPr>
              <a:t> maantiellä 387 </a:t>
            </a:r>
          </a:p>
          <a:p>
            <a:pPr marL="342900" lvl="1" defTabSz="54000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50000"/>
              <a:buFont typeface="Wingdings" pitchFamily="2" charset="2"/>
              <a:buChar char="§"/>
            </a:pPr>
            <a:r>
              <a:rPr lang="fi-FI" dirty="0">
                <a:ea typeface="+mn-ea"/>
                <a:cs typeface="+mn-cs"/>
              </a:rPr>
              <a:t>Pystygeometriakorjaukset Juurikorvenmäki</a:t>
            </a:r>
          </a:p>
          <a:p>
            <a:pPr marL="0" indent="0" defTabSz="1188000">
              <a:buNone/>
            </a:pPr>
            <a:r>
              <a:rPr lang="fi-FI" sz="1800" dirty="0"/>
              <a:t> </a:t>
            </a:r>
          </a:p>
          <a:p>
            <a:pPr marL="0" indent="0">
              <a:buNone/>
            </a:pPr>
            <a:endParaRPr lang="fi-FI" sz="1800" dirty="0"/>
          </a:p>
        </p:txBody>
      </p:sp>
      <p:sp>
        <p:nvSpPr>
          <p:cNvPr id="6" name="Alatunnisteen paikkamerkki 4">
            <a:extLst>
              <a:ext uri="{FF2B5EF4-FFF2-40B4-BE49-F238E27FC236}">
                <a16:creationId xmlns:a16="http://schemas.microsoft.com/office/drawing/2014/main" id="{83F94F7B-8B2C-4110-B774-BD6A7312F348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086925" y="6376243"/>
            <a:ext cx="8837500" cy="365125"/>
          </a:xfrm>
        </p:spPr>
        <p:txBody>
          <a:bodyPr/>
          <a:lstStyle/>
          <a:p>
            <a:pPr>
              <a:defRPr/>
            </a:pPr>
            <a:r>
              <a:rPr lang="fi-FI" dirty="0"/>
              <a:t>Valtatien 26 ja maantien 387 kehittäminen toiminnalliseksi tiepariksi Haminan ja Lappeenrannan välillä, Toimenpidesuunnitelma</a:t>
            </a:r>
          </a:p>
        </p:txBody>
      </p:sp>
    </p:spTree>
    <p:extLst>
      <p:ext uri="{BB962C8B-B14F-4D97-AF65-F5344CB8AC3E}">
        <p14:creationId xmlns:p14="http://schemas.microsoft.com/office/powerpoint/2010/main" val="9151035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E71B1D7-B09A-42CA-8137-CE099880B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Jatkotoimenpiteet</a:t>
            </a:r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7A0B93C6-82DC-4003-BB5D-D9A0B746646B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>
              <a:defRPr/>
            </a:pPr>
            <a:r>
              <a:rPr lang="fi-FI"/>
              <a:t>Valtatien 26 ja maantien 387 kehittäminen toiminnalliseksi tiepariksi Haminan ja Lappeenrannan välillä, Toimenpidesuunnitelma</a:t>
            </a:r>
            <a:endParaRPr lang="fi-FI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7551D8E5-2288-4AB5-8708-7C30C4FED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C89A02-2183-4EC2-9978-996C81F899C4}" type="slidenum">
              <a:rPr lang="fi-FI" smtClean="0"/>
              <a:pPr>
                <a:defRPr/>
              </a:pPr>
              <a:t>12</a:t>
            </a:fld>
            <a:endParaRPr lang="fi-FI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DBF672BD-BDC2-4460-B3AF-81408872BA9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91444" y="1915913"/>
            <a:ext cx="9325037" cy="4081985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fi-FI" dirty="0"/>
              <a:t>Kunta- ja maakuntaliittoneuvottelut</a:t>
            </a:r>
          </a:p>
          <a:p>
            <a:pPr>
              <a:lnSpc>
                <a:spcPct val="150000"/>
              </a:lnSpc>
            </a:pPr>
            <a:r>
              <a:rPr lang="fi-FI" dirty="0"/>
              <a:t>Muu suunnittelu</a:t>
            </a:r>
          </a:p>
          <a:p>
            <a:pPr lvl="1">
              <a:spcBef>
                <a:spcPts val="300"/>
              </a:spcBef>
              <a:spcAft>
                <a:spcPts val="300"/>
              </a:spcAft>
            </a:pPr>
            <a:r>
              <a:rPr lang="fi-FI" dirty="0"/>
              <a:t>Liikenteen reittivalinnan seurantatutkimus</a:t>
            </a:r>
          </a:p>
          <a:p>
            <a:pPr lvl="1">
              <a:spcBef>
                <a:spcPts val="300"/>
              </a:spcBef>
              <a:spcAft>
                <a:spcPts val="300"/>
              </a:spcAft>
            </a:pPr>
            <a:r>
              <a:rPr lang="fi-FI" dirty="0"/>
              <a:t>Kaavoitus</a:t>
            </a:r>
          </a:p>
          <a:p>
            <a:pPr lvl="1">
              <a:spcBef>
                <a:spcPts val="300"/>
              </a:spcBef>
              <a:spcAft>
                <a:spcPts val="300"/>
              </a:spcAft>
            </a:pPr>
            <a:r>
              <a:rPr lang="fi-FI" dirty="0"/>
              <a:t>Selvitys nopeusrajoitusten nostamisesta päästöjen vähentämiseen</a:t>
            </a:r>
          </a:p>
          <a:p>
            <a:r>
              <a:rPr lang="fi-FI" dirty="0"/>
              <a:t>Ympäristövaikutusten arviointi ja ympäristöselvitykset</a:t>
            </a:r>
          </a:p>
          <a:p>
            <a:pPr>
              <a:lnSpc>
                <a:spcPct val="150000"/>
              </a:lnSpc>
            </a:pPr>
            <a:r>
              <a:rPr lang="fi-FI" dirty="0"/>
              <a:t>Yleissuunnitelmatarpeen arviointi</a:t>
            </a:r>
          </a:p>
          <a:p>
            <a:pPr>
              <a:lnSpc>
                <a:spcPct val="150000"/>
              </a:lnSpc>
            </a:pPr>
            <a:r>
              <a:rPr lang="fi-FI" dirty="0"/>
              <a:t>Tiesuunnitelmat</a:t>
            </a:r>
          </a:p>
          <a:p>
            <a:pPr>
              <a:lnSpc>
                <a:spcPct val="150000"/>
              </a:lnSpc>
            </a:pPr>
            <a:r>
              <a:rPr lang="fi-FI" dirty="0"/>
              <a:t>Rakennussuunnitelmat</a:t>
            </a:r>
          </a:p>
          <a:p>
            <a:pPr lvl="1"/>
            <a:endParaRPr lang="fi-FI" dirty="0"/>
          </a:p>
          <a:p>
            <a:pPr lvl="1"/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148730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1A3F359-9BB6-4B00-AE4D-881F4621AB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Lisätietoa</a:t>
            </a:r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5FB3B787-0C69-4C27-BFAF-C140CD3A9F4F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>
              <a:defRPr/>
            </a:pPr>
            <a:r>
              <a:rPr lang="fi-FI"/>
              <a:t>Valtatien 26 ja maantien 387 kehittäminen toiminnalliseksi tiepariksi Haminan ja Lappeenrannan välillä, Toimenpidesuunnitelma</a:t>
            </a:r>
            <a:endParaRPr lang="fi-FI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CC86CE30-A15A-4590-9DC2-BABCEB5A5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C89A02-2183-4EC2-9978-996C81F899C4}" type="slidenum">
              <a:rPr lang="fi-FI" smtClean="0"/>
              <a:pPr>
                <a:defRPr/>
              </a:pPr>
              <a:t>13</a:t>
            </a:fld>
            <a:endParaRPr lang="fi-FI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FF08239E-B199-44CD-A387-61115226231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i-FI" dirty="0"/>
              <a:t>Väyläviraston nettisivuilta</a:t>
            </a:r>
          </a:p>
          <a:p>
            <a:pPr marL="360000" indent="0">
              <a:buNone/>
            </a:pPr>
            <a:r>
              <a:rPr lang="fi-FI" dirty="0">
                <a:hlinkClick r:id="rId2"/>
              </a:rPr>
              <a:t>https://vayla.fi/tieparin-vt26-ja-mt387-muodostaman-liikennekaytavan-toimenpidesuunnitelma-luumaki-lappeenranta-miehikkala-virolahti-hamina-ja-kouvola</a:t>
            </a:r>
            <a:endParaRPr lang="fi-FI" dirty="0"/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849881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tsikko 17">
            <a:extLst>
              <a:ext uri="{FF2B5EF4-FFF2-40B4-BE49-F238E27FC236}">
                <a16:creationId xmlns:a16="http://schemas.microsoft.com/office/drawing/2014/main" id="{A91AE92B-120D-4108-8B1E-3998D6765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Tieparin muodostama liikennekäytävä</a:t>
            </a:r>
          </a:p>
        </p:txBody>
      </p:sp>
      <p:sp>
        <p:nvSpPr>
          <p:cNvPr id="19" name="Sisällön paikkamerkki 18">
            <a:extLst>
              <a:ext uri="{FF2B5EF4-FFF2-40B4-BE49-F238E27FC236}">
                <a16:creationId xmlns:a16="http://schemas.microsoft.com/office/drawing/2014/main" id="{EB8D4A22-098D-4B43-8FEE-F5F642FA3AC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fi-FI" dirty="0"/>
              <a:t>Valtatie 26 ja maantie 387 muodostavat liikennekäytävän ja keskenään vaihtoehtoisen reitin Haminan ja Lappeenrannan sekä laajemmin pääkaupunkiseudun ja itäisen Suomen välillä</a:t>
            </a:r>
          </a:p>
          <a:p>
            <a:r>
              <a:rPr lang="fi-FI" dirty="0"/>
              <a:t>Matka-aikojen erot Haminasta Lappeenrantaan tieparin vaihtoehtoisten reittien välillä ovat pienet valtateiden 6 ja 7 jo toteutuneiden kehittämishankkeiden valmistuminen myötä. </a:t>
            </a:r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DA84BE3F-EA76-4B2C-A512-1B4E8A455E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C89A02-2183-4EC2-9978-996C81F899C4}" type="slidenum">
              <a:rPr lang="fi-FI" smtClean="0"/>
              <a:pPr>
                <a:defRPr/>
              </a:pPr>
              <a:t>2</a:t>
            </a:fld>
            <a:endParaRPr lang="fi-FI" dirty="0"/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A1305D4-FAC0-459A-947A-607B24D3172D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086925" y="6376243"/>
            <a:ext cx="8837500" cy="365125"/>
          </a:xfrm>
        </p:spPr>
        <p:txBody>
          <a:bodyPr/>
          <a:lstStyle/>
          <a:p>
            <a:pPr>
              <a:defRPr/>
            </a:pPr>
            <a:r>
              <a:rPr lang="fi-FI" dirty="0"/>
              <a:t>Valtatien 26 ja maantien 387 kehittäminen toiminnalliseksi tiepariksi Haminan ja Lappeenrannan välillä, Toimenpidesuunnitelma</a:t>
            </a:r>
          </a:p>
        </p:txBody>
      </p:sp>
      <p:pic>
        <p:nvPicPr>
          <p:cNvPr id="10" name="Picture 14">
            <a:extLst>
              <a:ext uri="{FF2B5EF4-FFF2-40B4-BE49-F238E27FC236}">
                <a16:creationId xmlns:a16="http://schemas.microsoft.com/office/drawing/2014/main" id="{26A970EF-1266-4726-882B-B4BC164706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1705" y="1715574"/>
            <a:ext cx="5248992" cy="4660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64582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4CAD4ED-841A-4DF9-A08B-B18FD97AAA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Prosessikuvaus</a:t>
            </a:r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1DBD1E5C-E93E-4F8A-9B3E-E219E21A7B74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>
              <a:defRPr/>
            </a:pPr>
            <a:r>
              <a:rPr lang="fi-FI"/>
              <a:t>Valtatien 26 ja maantien 387 kehittäminen toiminnalliseksi tiepariksi Haminan ja Lappeenrannan välillä, Toimenpidesuunnitelma</a:t>
            </a:r>
            <a:endParaRPr lang="fi-FI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B75A7DAB-29C8-4029-886E-3A8D334F1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C89A02-2183-4EC2-9978-996C81F899C4}" type="slidenum">
              <a:rPr lang="fi-FI" smtClean="0"/>
              <a:pPr>
                <a:defRPr/>
              </a:pPr>
              <a:t>3</a:t>
            </a:fld>
            <a:endParaRPr lang="fi-FI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AB856C29-AA51-4912-9183-FEBFA6685EA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i-FI" kern="1200" dirty="0"/>
              <a:t>Tavoitteena on esittää </a:t>
            </a:r>
            <a:r>
              <a:rPr lang="fi-FI" b="1" kern="1200" dirty="0"/>
              <a:t>toimenpiteet ja kehittämispolku tieparin tehokkuuden ja sujuvuuden ja liikenneturvallisuuden parantamiselle</a:t>
            </a:r>
            <a:r>
              <a:rPr lang="fi-FI" kern="1200" dirty="0"/>
              <a:t>. </a:t>
            </a:r>
          </a:p>
          <a:p>
            <a:r>
              <a:rPr lang="fi-FI" b="1" kern="1200" dirty="0" err="1"/>
              <a:t>Vt</a:t>
            </a:r>
            <a:r>
              <a:rPr lang="fi-FI" b="1" kern="1200" dirty="0"/>
              <a:t> 26 ja seututietä 387 kehitetään siten, että ne muodostavat toiminnallisen tieparin</a:t>
            </a:r>
            <a:r>
              <a:rPr lang="fi-FI" kern="1200" dirty="0"/>
              <a:t> </a:t>
            </a:r>
            <a:r>
              <a:rPr lang="fi-FI" b="1" kern="1200" dirty="0"/>
              <a:t>yhteysvälille Hamina-Lappeenranta.</a:t>
            </a:r>
          </a:p>
          <a:p>
            <a:r>
              <a:rPr lang="fi-FI" kern="1200" dirty="0"/>
              <a:t>Suunnittelualueelle ehdotetut toimenpiteet jakautuvat </a:t>
            </a:r>
            <a:r>
              <a:rPr lang="fi-FI" b="1" kern="1200" dirty="0"/>
              <a:t>koko liikennekäytävää koskeviin toimenpiteisiin sekä kummallekin tielle yksittäin.</a:t>
            </a:r>
          </a:p>
          <a:p>
            <a:r>
              <a:rPr lang="fi-FI" kern="1200" dirty="0"/>
              <a:t>Hankeryhmään kuuluivat Väylävirasto, maakuntaliitot, kunnat sekä kauppakamarit</a:t>
            </a:r>
          </a:p>
          <a:p>
            <a:endParaRPr lang="fi-FI" sz="2400" kern="1200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2818522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0B3B03D6-749B-4A80-A63E-1B9A91AFD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Liikennekäytävän reittivalinnat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376ECED-5CB1-448A-99B6-BBF3E1C5A6E5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>
              <a:defRPr/>
            </a:pPr>
            <a:r>
              <a:rPr lang="fi-FI"/>
              <a:t>Valtatien 26 ja maantien 387 kehittäminen toiminnalliseksi tiepariksi Haminan ja Lappeenrannan välillä, Toimenpidesuunnitelma</a:t>
            </a:r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9A6BD48-A1CE-435D-B2F0-8264228CE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C89A02-2183-4EC2-9978-996C81F899C4}" type="slidenum">
              <a:rPr lang="fi-FI" smtClean="0"/>
              <a:pPr>
                <a:defRPr/>
              </a:pPr>
              <a:t>4</a:t>
            </a:fld>
            <a:endParaRPr lang="fi-FI" dirty="0"/>
          </a:p>
        </p:txBody>
      </p:sp>
      <p:sp>
        <p:nvSpPr>
          <p:cNvPr id="8" name="Tekstin paikkamerkki 7">
            <a:extLst>
              <a:ext uri="{FF2B5EF4-FFF2-40B4-BE49-F238E27FC236}">
                <a16:creationId xmlns:a16="http://schemas.microsoft.com/office/drawing/2014/main" id="{825FC428-E5B2-4D8F-B8FC-169348D2F62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91444" y="2060848"/>
            <a:ext cx="9696872" cy="3937050"/>
          </a:xfrm>
        </p:spPr>
        <p:txBody>
          <a:bodyPr/>
          <a:lstStyle/>
          <a:p>
            <a:r>
              <a:rPr lang="fi-FI" b="1" dirty="0"/>
              <a:t>Matka-aikojen erot </a:t>
            </a:r>
            <a:r>
              <a:rPr lang="fi-FI" dirty="0"/>
              <a:t>Lappeenrannasta Haminaan tieparin vaihtoehtoisten reittien välillä ovat </a:t>
            </a:r>
            <a:r>
              <a:rPr lang="fi-FI" b="1" dirty="0"/>
              <a:t>pienet </a:t>
            </a:r>
            <a:r>
              <a:rPr lang="fi-FI" dirty="0"/>
              <a:t>varsinkin valtateiden 6 ja 7 jo toteutuneiden kehittämishankkeiden valmistuminen myötä.</a:t>
            </a:r>
          </a:p>
          <a:p>
            <a:endParaRPr lang="fi-FI" sz="1000" dirty="0"/>
          </a:p>
          <a:p>
            <a:r>
              <a:rPr lang="fi-FI" b="1" dirty="0"/>
              <a:t>Vaikuttanut autoilijoiden reittivalintoihin Kaakkois- ja Itä-Suomen päätieverkolla. </a:t>
            </a:r>
            <a:r>
              <a:rPr lang="fi-FI" dirty="0" err="1"/>
              <a:t>Vt</a:t>
            </a:r>
            <a:r>
              <a:rPr lang="fi-FI" dirty="0"/>
              <a:t> 7 parantaminen moottoritieksi Vaalimaalle asti on siirtänyt osan henkilöautoliikenteestä käyttämään </a:t>
            </a:r>
            <a:r>
              <a:rPr lang="fi-FI" dirty="0" err="1"/>
              <a:t>mt</a:t>
            </a:r>
            <a:r>
              <a:rPr lang="fi-FI" dirty="0"/>
              <a:t> 387, joka geometrialtaan on parempi </a:t>
            </a:r>
            <a:r>
              <a:rPr lang="fi-FI" dirty="0" err="1"/>
              <a:t>vt</a:t>
            </a:r>
            <a:r>
              <a:rPr lang="fi-FI" dirty="0"/>
              <a:t> 26 pienipiirteiseen geometriaan verrattuna.</a:t>
            </a:r>
          </a:p>
          <a:p>
            <a:endParaRPr lang="fi-FI" sz="600" dirty="0"/>
          </a:p>
          <a:p>
            <a:endParaRPr lang="fi-FI" sz="200" dirty="0"/>
          </a:p>
          <a:p>
            <a:r>
              <a:rPr lang="fi-FI" dirty="0" err="1"/>
              <a:t>Vt</a:t>
            </a:r>
            <a:r>
              <a:rPr lang="fi-FI" dirty="0"/>
              <a:t> 26 muutostöiden, päällystys ja ohituskaistat, rakentamisen aikana </a:t>
            </a:r>
            <a:r>
              <a:rPr lang="fi-FI" b="1" dirty="0"/>
              <a:t>liikennettä on siirtynyt käyttämään </a:t>
            </a:r>
            <a:r>
              <a:rPr lang="fi-FI" b="1" dirty="0" err="1"/>
              <a:t>mt</a:t>
            </a:r>
            <a:r>
              <a:rPr lang="fi-FI" b="1" dirty="0"/>
              <a:t> 387 reittiä. </a:t>
            </a:r>
            <a:r>
              <a:rPr lang="fi-FI" dirty="0"/>
              <a:t>Valtateiden 6 ja 7 hankkeet eivät ole kuitenkaan vaikuttaneet merkittävästi raskaan liikenteen reittivalintoihin </a:t>
            </a:r>
            <a:r>
              <a:rPr lang="fi-FI" dirty="0" err="1"/>
              <a:t>vt</a:t>
            </a:r>
            <a:r>
              <a:rPr lang="fi-FI" dirty="0"/>
              <a:t> 26 reitin ollessa </a:t>
            </a:r>
            <a:r>
              <a:rPr lang="fi-FI" dirty="0" err="1"/>
              <a:t>mt</a:t>
            </a:r>
            <a:r>
              <a:rPr lang="fi-FI" dirty="0"/>
              <a:t> 387 reittiä lyhyempi.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396604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tsikko 16">
            <a:extLst>
              <a:ext uri="{FF2B5EF4-FFF2-40B4-BE49-F238E27FC236}">
                <a16:creationId xmlns:a16="http://schemas.microsoft.com/office/drawing/2014/main" id="{4816BD7A-7106-49E3-BBB0-58F2755EB8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Liikennekäytävän nykytila</a:t>
            </a:r>
          </a:p>
        </p:txBody>
      </p:sp>
      <p:sp>
        <p:nvSpPr>
          <p:cNvPr id="18" name="Sisällön paikkamerkki 17">
            <a:extLst>
              <a:ext uri="{FF2B5EF4-FFF2-40B4-BE49-F238E27FC236}">
                <a16:creationId xmlns:a16="http://schemas.microsoft.com/office/drawing/2014/main" id="{040E2DF5-6AA5-40E7-BD02-FF39B5501A8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fi-FI" dirty="0"/>
              <a:t>Teiden pysty- ja vaakageometrioissa on puutteita ja liittymiä on paljon.</a:t>
            </a:r>
          </a:p>
          <a:p>
            <a:r>
              <a:rPr lang="fi-FI" dirty="0"/>
              <a:t>Liittymänäkemät ovat monissa kohdin heikot. </a:t>
            </a:r>
          </a:p>
          <a:p>
            <a:r>
              <a:rPr lang="fi-FI" dirty="0"/>
              <a:t>Muutoksista tieympäristössä johtuen nopeusrajoitukset vaihtelevat usein. </a:t>
            </a:r>
          </a:p>
          <a:p>
            <a:r>
              <a:rPr lang="fi-FI" dirty="0"/>
              <a:t>Jalankulun ja pyöräilyn yhteydet ovat vähäiset ja kapeat pientareet tekevät jalankulun ja pyöräilyn teiden varrella turvattomaksi.</a:t>
            </a:r>
          </a:p>
          <a:p>
            <a:endParaRPr lang="fi-FI" dirty="0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2F12AAAB-2568-4AE2-B07E-0DAB446605FA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>
              <a:defRPr/>
            </a:pPr>
            <a:r>
              <a:rPr lang="fi-FI"/>
              <a:t>Valtatien 26 ja maantien 387 kehittäminen toiminnalliseksi tiepariksi Haminan ja Lappeenrannan välillä, Toimenpidesuunnitelma</a:t>
            </a:r>
            <a:endParaRPr lang="fi-FI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E86235F0-5A10-4ED2-AA49-4F2857530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C89A02-2183-4EC2-9978-996C81F899C4}" type="slidenum">
              <a:rPr lang="fi-FI" smtClean="0"/>
              <a:pPr>
                <a:defRPr/>
              </a:pPr>
              <a:t>5</a:t>
            </a:fld>
            <a:endParaRPr lang="fi-FI" dirty="0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71DEB605-D0FD-4B72-A1A4-1ED08DF6C5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6946" y="405951"/>
            <a:ext cx="5819694" cy="2541444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702229F-CBC7-4CD7-ABCD-6B2D3C01B9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2957" y="2927124"/>
            <a:ext cx="5923683" cy="3460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1400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3">
            <a:extLst>
              <a:ext uri="{FF2B5EF4-FFF2-40B4-BE49-F238E27FC236}">
                <a16:creationId xmlns:a16="http://schemas.microsoft.com/office/drawing/2014/main" id="{C2E57C40-480D-42D8-B88B-067E608592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3200" b="1" dirty="0"/>
              <a:t>Tieparin kehittämisen keinot</a:t>
            </a:r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0BC1B2CD-7EDE-421F-B017-823415BCE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C89A02-2183-4EC2-9978-996C81F899C4}" type="slidenum">
              <a:rPr lang="fi-FI" smtClean="0"/>
              <a:pPr>
                <a:defRPr/>
              </a:pPr>
              <a:t>6</a:t>
            </a:fld>
            <a:endParaRPr lang="fi-FI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A284CC5E-1CF6-4CC4-9DAC-96D7553801C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i-FI" dirty="0"/>
              <a:t>Toimenpidekorien muodostuksessa on otettu huomioon toimenpiteiden </a:t>
            </a:r>
            <a:r>
              <a:rPr lang="fi-FI" b="1" dirty="0"/>
              <a:t>kiireellisyys, tärkeys ja hyöty-kustannussuhteet.</a:t>
            </a:r>
          </a:p>
          <a:p>
            <a:r>
              <a:rPr lang="fi-FI" b="1" dirty="0"/>
              <a:t>Raskaan liikenteen olosuhteita kehitetään matkanopeutta tasaistaen </a:t>
            </a:r>
            <a:r>
              <a:rPr lang="fi-FI" dirty="0"/>
              <a:t>vähentämällä nopeusrajoitusalueiden vaihteluita sekä polttoainetaloutta parantaen korjaamalla tien geometriaa ongelmallisimmissa kohdissa. </a:t>
            </a:r>
          </a:p>
          <a:p>
            <a:r>
              <a:rPr lang="fi-FI" b="1" dirty="0"/>
              <a:t>Henkilöajoneuvoliikenteen edellytyksiä parannetaan kasvattamalla välityskykyä </a:t>
            </a:r>
            <a:r>
              <a:rPr lang="fi-FI" dirty="0"/>
              <a:t>tasaisemman nopeusrajoitusalueilla ja ohituspaikkoja lisäämällä.</a:t>
            </a:r>
          </a:p>
          <a:p>
            <a:r>
              <a:rPr lang="fi-FI" b="1" dirty="0"/>
              <a:t>Jalankulun ja pyöräilyn olosuhteita parannetaan </a:t>
            </a:r>
            <a:r>
              <a:rPr lang="fi-FI" dirty="0"/>
              <a:t>kylien ja taajamien kohdilla.</a:t>
            </a:r>
          </a:p>
          <a:p>
            <a:endParaRPr lang="fi-FI" b="1" dirty="0"/>
          </a:p>
          <a:p>
            <a:endParaRPr lang="fi-FI" dirty="0"/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80FA5285-4BE4-4730-8B16-3F40CDE56E8F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086925" y="6376243"/>
            <a:ext cx="8837500" cy="365125"/>
          </a:xfrm>
        </p:spPr>
        <p:txBody>
          <a:bodyPr/>
          <a:lstStyle/>
          <a:p>
            <a:pPr>
              <a:defRPr/>
            </a:pPr>
            <a:r>
              <a:rPr lang="fi-FI" dirty="0"/>
              <a:t>Valtatien 26 ja maantien 387 kehittäminen toiminnalliseksi tiepariksi Haminan ja Lappeenrannan välillä, Toimenpidesuunnitelma</a:t>
            </a:r>
          </a:p>
        </p:txBody>
      </p:sp>
    </p:spTree>
    <p:extLst>
      <p:ext uri="{BB962C8B-B14F-4D97-AF65-F5344CB8AC3E}">
        <p14:creationId xmlns:p14="http://schemas.microsoft.com/office/powerpoint/2010/main" val="9756941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A9718011-032F-4AA1-9D75-DE1EBD9F2B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1" dirty="0"/>
              <a:t>Tieparin kehittämisen toimenpidekorit </a:t>
            </a:r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40B2EF4F-0B5E-4186-93DB-487683589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C89A02-2183-4EC2-9978-996C81F899C4}" type="slidenum">
              <a:rPr lang="fi-FI" smtClean="0"/>
              <a:pPr>
                <a:defRPr/>
              </a:pPr>
              <a:t>7</a:t>
            </a:fld>
            <a:endParaRPr lang="fi-FI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683359BA-9A5E-4534-9207-24CC60034EE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b="1" dirty="0"/>
              <a:t>I vaiheen toimenpidekori: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i-FI" dirty="0"/>
              <a:t>välttämättömät nopeasti toteutettavat toimenpiteet </a:t>
            </a:r>
          </a:p>
          <a:p>
            <a:pPr marL="0" indent="0">
              <a:buNone/>
            </a:pPr>
            <a:r>
              <a:rPr lang="fi-FI" b="1" dirty="0"/>
              <a:t>II vaiheen toimenpidekori: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i-FI" dirty="0"/>
              <a:t>Elinkeinoelämän (tavaraliikenteen kuljetusten) sujuvuutta sekä liikenneympäristön turvallisuutta parantavat ensisijaiset toimenpiteet  13 M€ </a:t>
            </a:r>
          </a:p>
          <a:p>
            <a:pPr marL="0" indent="0">
              <a:buNone/>
            </a:pPr>
            <a:r>
              <a:rPr lang="fi-FI" b="1" dirty="0"/>
              <a:t>III vaiheen toimenpidekori: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i-FI" dirty="0"/>
              <a:t>Tieparin roolien vahvistaminen 25,5 M€  </a:t>
            </a:r>
          </a:p>
          <a:p>
            <a:pPr marL="0" lvl="1" indent="0">
              <a:buClr>
                <a:schemeClr val="accent1"/>
              </a:buClr>
              <a:buSzPct val="150000"/>
              <a:buNone/>
            </a:pPr>
            <a:r>
              <a:rPr lang="fi-FI" b="1" dirty="0">
                <a:ea typeface="+mn-ea"/>
                <a:cs typeface="+mn-cs"/>
              </a:rPr>
              <a:t>IV vaiheen toimenpidekori: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i-FI" dirty="0"/>
              <a:t> Kohti tasaisempaa ja monimuotoisempaa liikennevirtaa  22,6 M€</a:t>
            </a:r>
          </a:p>
        </p:txBody>
      </p:sp>
      <p:sp>
        <p:nvSpPr>
          <p:cNvPr id="6" name="Alatunnisteen paikkamerkki 4">
            <a:extLst>
              <a:ext uri="{FF2B5EF4-FFF2-40B4-BE49-F238E27FC236}">
                <a16:creationId xmlns:a16="http://schemas.microsoft.com/office/drawing/2014/main" id="{3BDB839A-9B2C-4359-BD2A-C2CD38A23E44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086925" y="6376243"/>
            <a:ext cx="8837500" cy="365125"/>
          </a:xfrm>
        </p:spPr>
        <p:txBody>
          <a:bodyPr/>
          <a:lstStyle/>
          <a:p>
            <a:pPr>
              <a:defRPr/>
            </a:pPr>
            <a:r>
              <a:rPr lang="fi-FI" dirty="0"/>
              <a:t>Valtatien 26 ja maantien 387 kehittäminen toiminnalliseksi tiepariksi Haminan ja Lappeenrannan välillä, Toimenpidesuunnitelma</a:t>
            </a:r>
          </a:p>
        </p:txBody>
      </p:sp>
    </p:spTree>
    <p:extLst>
      <p:ext uri="{BB962C8B-B14F-4D97-AF65-F5344CB8AC3E}">
        <p14:creationId xmlns:p14="http://schemas.microsoft.com/office/powerpoint/2010/main" val="42598075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25499346-FCD8-43C2-9585-C7C717C946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0012" y="1122744"/>
            <a:ext cx="10668063" cy="1273215"/>
          </a:xfrm>
        </p:spPr>
        <p:txBody>
          <a:bodyPr/>
          <a:lstStyle/>
          <a:p>
            <a:r>
              <a:rPr lang="fi-FI" b="1" dirty="0"/>
              <a:t>I vaiheen toimenpidekori: </a:t>
            </a:r>
            <a:br>
              <a:rPr lang="fi-FI" b="1" dirty="0"/>
            </a:br>
            <a:r>
              <a:rPr lang="fi-FI" sz="2000" dirty="0"/>
              <a:t>Toimenpiteiden alustava toteutusaikataulu: 2021-2023 </a:t>
            </a:r>
            <a:br>
              <a:rPr lang="fi-FI" sz="3200" dirty="0"/>
            </a:br>
            <a:br>
              <a:rPr lang="fi-FI" b="1" dirty="0"/>
            </a:br>
            <a:endParaRPr lang="fi-FI" dirty="0"/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B0D81B36-8616-4276-8CEE-0EB226D53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C89A02-2183-4EC2-9978-996C81F899C4}" type="slidenum">
              <a:rPr lang="fi-FI" smtClean="0"/>
              <a:pPr>
                <a:defRPr/>
              </a:pPr>
              <a:t>8</a:t>
            </a:fld>
            <a:endParaRPr lang="fi-FI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39CEAA8D-2924-45ED-863B-E8EE0FE632E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0012" y="2271975"/>
            <a:ext cx="10668063" cy="3826984"/>
          </a:xfrm>
          <a:solidFill>
            <a:schemeClr val="bg1"/>
          </a:solidFill>
        </p:spPr>
        <p:txBody>
          <a:bodyPr/>
          <a:lstStyle/>
          <a:p>
            <a:pPr marL="0" indent="0">
              <a:buNone/>
            </a:pPr>
            <a:r>
              <a:rPr lang="fi-FI" dirty="0"/>
              <a:t>Koriin kuuluu mm. seuraavia toimenpiteitä</a:t>
            </a:r>
          </a:p>
          <a:p>
            <a:pPr marL="342900" lvl="1" defTabSz="540000">
              <a:lnSpc>
                <a:spcPct val="150000"/>
              </a:lnSpc>
              <a:buClr>
                <a:schemeClr val="accent1"/>
              </a:buClr>
              <a:buSzPct val="150000"/>
              <a:buFont typeface="Wingdings" pitchFamily="2" charset="2"/>
              <a:buChar char="§"/>
            </a:pPr>
            <a:r>
              <a:rPr lang="fi-FI" dirty="0">
                <a:ea typeface="+mn-ea"/>
                <a:cs typeface="+mn-cs"/>
              </a:rPr>
              <a:t>Väylänhoito (sis. näkemäraivaukset) tieparilla </a:t>
            </a:r>
          </a:p>
          <a:p>
            <a:pPr marL="342900" lvl="1" defTabSz="540000">
              <a:lnSpc>
                <a:spcPct val="150000"/>
              </a:lnSpc>
              <a:buClr>
                <a:schemeClr val="accent1"/>
              </a:buClr>
              <a:buSzPct val="150000"/>
              <a:buFont typeface="Wingdings" pitchFamily="2" charset="2"/>
              <a:buChar char="§"/>
            </a:pPr>
            <a:r>
              <a:rPr lang="fi-FI" dirty="0">
                <a:ea typeface="+mn-ea"/>
                <a:cs typeface="+mn-cs"/>
              </a:rPr>
              <a:t>Maantien 387 tieluokan nosto kantatieksi  </a:t>
            </a:r>
          </a:p>
          <a:p>
            <a:pPr marL="342900" lvl="1" defTabSz="540000">
              <a:lnSpc>
                <a:spcPct val="150000"/>
              </a:lnSpc>
              <a:buClr>
                <a:schemeClr val="accent1"/>
              </a:buClr>
              <a:buSzPct val="150000"/>
              <a:buFont typeface="Wingdings" pitchFamily="2" charset="2"/>
              <a:buChar char="§"/>
            </a:pPr>
            <a:r>
              <a:rPr lang="fi-FI" dirty="0">
                <a:ea typeface="+mn-ea"/>
                <a:cs typeface="+mn-cs"/>
              </a:rPr>
              <a:t>Talvikunnossapidon erityistä huomioita vaativien kohtien kehittäminen </a:t>
            </a:r>
          </a:p>
          <a:p>
            <a:pPr marL="342900" lvl="1" defTabSz="540000">
              <a:lnSpc>
                <a:spcPct val="150000"/>
              </a:lnSpc>
              <a:buClr>
                <a:schemeClr val="accent1"/>
              </a:buClr>
              <a:buSzPct val="150000"/>
              <a:buFont typeface="Wingdings" pitchFamily="2" charset="2"/>
              <a:buChar char="§"/>
            </a:pPr>
            <a:r>
              <a:rPr lang="fi-FI" dirty="0">
                <a:ea typeface="+mn-ea"/>
                <a:cs typeface="+mn-cs"/>
              </a:rPr>
              <a:t>(Raskaan liikenteen) nykyisten palvelualueiden pienet, nopeat kehitystoimenpiteet</a:t>
            </a:r>
          </a:p>
          <a:p>
            <a:pPr marL="342900" lvl="1" defTabSz="540000">
              <a:lnSpc>
                <a:spcPct val="150000"/>
              </a:lnSpc>
              <a:buClr>
                <a:schemeClr val="accent1"/>
              </a:buClr>
              <a:buSzPct val="150000"/>
              <a:buFont typeface="Wingdings" pitchFamily="2" charset="2"/>
              <a:buChar char="§"/>
            </a:pPr>
            <a:r>
              <a:rPr lang="fi-FI" dirty="0">
                <a:ea typeface="+mn-ea"/>
                <a:cs typeface="+mn-cs"/>
              </a:rPr>
              <a:t>Huonokuntoisten siltojen kunnostus tehdään siltojen kunnossapito-ohjelman mukaisesti. </a:t>
            </a:r>
          </a:p>
          <a:p>
            <a:pPr marL="0" lvl="1" indent="0" defTabSz="540000">
              <a:buNone/>
            </a:pPr>
            <a:endParaRPr lang="fi-FI" sz="1800" dirty="0"/>
          </a:p>
        </p:txBody>
      </p:sp>
      <p:sp>
        <p:nvSpPr>
          <p:cNvPr id="6" name="Alatunnisteen paikkamerkki 4">
            <a:extLst>
              <a:ext uri="{FF2B5EF4-FFF2-40B4-BE49-F238E27FC236}">
                <a16:creationId xmlns:a16="http://schemas.microsoft.com/office/drawing/2014/main" id="{2AA62C31-D1AA-44FD-BB2A-600A7E440966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086925" y="6376243"/>
            <a:ext cx="8837500" cy="365125"/>
          </a:xfrm>
        </p:spPr>
        <p:txBody>
          <a:bodyPr/>
          <a:lstStyle/>
          <a:p>
            <a:pPr>
              <a:defRPr/>
            </a:pPr>
            <a:r>
              <a:rPr lang="fi-FI" dirty="0"/>
              <a:t>Valtatien 26 ja maantien 387 kehittäminen toiminnalliseksi tiepariksi Haminan ja Lappeenrannan välillä, Toimenpidesuunnitelma</a:t>
            </a:r>
          </a:p>
        </p:txBody>
      </p:sp>
    </p:spTree>
    <p:extLst>
      <p:ext uri="{BB962C8B-B14F-4D97-AF65-F5344CB8AC3E}">
        <p14:creationId xmlns:p14="http://schemas.microsoft.com/office/powerpoint/2010/main" val="9249149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25499346-FCD8-43C2-9585-C7C717C946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0012" y="1122744"/>
            <a:ext cx="10668063" cy="1273215"/>
          </a:xfrm>
        </p:spPr>
        <p:txBody>
          <a:bodyPr/>
          <a:lstStyle/>
          <a:p>
            <a:r>
              <a:rPr lang="fi-FI" b="1" dirty="0"/>
              <a:t>II vaiheen toimenpidekori: </a:t>
            </a:r>
            <a:br>
              <a:rPr lang="fi-FI" b="1" dirty="0"/>
            </a:br>
            <a:r>
              <a:rPr lang="fi-FI" sz="2000" dirty="0"/>
              <a:t>Toimenpiteiden alustava toteutusaikataulu: 2023-2028</a:t>
            </a:r>
            <a:br>
              <a:rPr lang="fi-FI" sz="2000" dirty="0"/>
            </a:br>
            <a:r>
              <a:rPr lang="fi-FI" sz="2000" dirty="0"/>
              <a:t>Kustannusarvio 13,1 M€</a:t>
            </a:r>
            <a:br>
              <a:rPr lang="fi-FI" sz="3200" dirty="0"/>
            </a:br>
            <a:br>
              <a:rPr lang="fi-FI" b="1" dirty="0"/>
            </a:br>
            <a:endParaRPr lang="fi-FI" dirty="0"/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B0D81B36-8616-4276-8CEE-0EB226D53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C89A02-2183-4EC2-9978-996C81F899C4}" type="slidenum">
              <a:rPr lang="fi-FI" smtClean="0"/>
              <a:pPr>
                <a:defRPr/>
              </a:pPr>
              <a:t>9</a:t>
            </a:fld>
            <a:endParaRPr lang="fi-FI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39CEAA8D-2924-45ED-863B-E8EE0FE632E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0011" y="2395959"/>
            <a:ext cx="10668064" cy="3853921"/>
          </a:xfrm>
          <a:solidFill>
            <a:schemeClr val="bg1"/>
          </a:solidFill>
        </p:spPr>
        <p:txBody>
          <a:bodyPr/>
          <a:lstStyle/>
          <a:p>
            <a:pPr marL="0" indent="0">
              <a:buNone/>
            </a:pPr>
            <a:r>
              <a:rPr lang="fi-FI" dirty="0"/>
              <a:t>Koriin kuuluu mm. seuraavia toimenpiteitä</a:t>
            </a:r>
          </a:p>
          <a:p>
            <a:pPr marL="342900" lvl="1" defTabSz="540000">
              <a:lnSpc>
                <a:spcPct val="150000"/>
              </a:lnSpc>
              <a:buClr>
                <a:schemeClr val="accent1"/>
              </a:buClr>
              <a:buSzPct val="150000"/>
              <a:buFont typeface="Wingdings" pitchFamily="2" charset="2"/>
              <a:buChar char="§"/>
            </a:pPr>
            <a:r>
              <a:rPr lang="fi-FI" dirty="0">
                <a:ea typeface="+mn-ea"/>
                <a:cs typeface="+mn-cs"/>
              </a:rPr>
              <a:t>Lankilan geometriakorjaukset valtatiellä 26</a:t>
            </a:r>
          </a:p>
          <a:p>
            <a:pPr marL="342900" lvl="1" defTabSz="540000">
              <a:lnSpc>
                <a:spcPct val="150000"/>
              </a:lnSpc>
              <a:buClr>
                <a:schemeClr val="accent1"/>
              </a:buClr>
              <a:buSzPct val="150000"/>
              <a:buFont typeface="Wingdings" pitchFamily="2" charset="2"/>
              <a:buChar char="§"/>
            </a:pPr>
            <a:r>
              <a:rPr lang="fi-FI" dirty="0" err="1">
                <a:ea typeface="+mn-ea"/>
                <a:cs typeface="+mn-cs"/>
              </a:rPr>
              <a:t>Töytärin</a:t>
            </a:r>
            <a:r>
              <a:rPr lang="fi-FI" dirty="0">
                <a:ea typeface="+mn-ea"/>
                <a:cs typeface="+mn-cs"/>
              </a:rPr>
              <a:t> risteyksen porrastus, alikulku ja nopeusrajoituksen nosto 60-80 sekä</a:t>
            </a:r>
          </a:p>
          <a:p>
            <a:pPr marL="342900" lvl="1" defTabSz="540000">
              <a:lnSpc>
                <a:spcPct val="150000"/>
              </a:lnSpc>
              <a:buClr>
                <a:schemeClr val="accent1"/>
              </a:buClr>
              <a:buSzPct val="150000"/>
              <a:buFont typeface="Wingdings" pitchFamily="2" charset="2"/>
              <a:buChar char="§"/>
            </a:pPr>
            <a:r>
              <a:rPr lang="fi-FI" dirty="0">
                <a:ea typeface="+mn-ea"/>
                <a:cs typeface="+mn-cs"/>
              </a:rPr>
              <a:t>Jalankulku- ja polkupyöräilyväylä välille Husula-Myllykylä valtatiellä 26</a:t>
            </a:r>
          </a:p>
          <a:p>
            <a:pPr marL="342900" lvl="1" defTabSz="540000">
              <a:lnSpc>
                <a:spcPct val="150000"/>
              </a:lnSpc>
              <a:buClr>
                <a:schemeClr val="accent1"/>
              </a:buClr>
              <a:buSzPct val="150000"/>
              <a:buFont typeface="Wingdings" pitchFamily="2" charset="2"/>
              <a:buChar char="§"/>
            </a:pPr>
            <a:r>
              <a:rPr lang="fi-FI" dirty="0" err="1">
                <a:ea typeface="+mn-ea"/>
                <a:cs typeface="+mn-cs"/>
              </a:rPr>
              <a:t>Moitjärven</a:t>
            </a:r>
            <a:r>
              <a:rPr lang="fi-FI" dirty="0">
                <a:ea typeface="+mn-ea"/>
                <a:cs typeface="+mn-cs"/>
              </a:rPr>
              <a:t> 60 km/h alueen parantaminen 80 km/h:ksi valtatiellä 26</a:t>
            </a:r>
          </a:p>
          <a:p>
            <a:pPr marL="342900" lvl="1" defTabSz="540000">
              <a:lnSpc>
                <a:spcPct val="150000"/>
              </a:lnSpc>
              <a:buClr>
                <a:schemeClr val="accent1"/>
              </a:buClr>
              <a:buSzPct val="150000"/>
              <a:buFont typeface="Wingdings" pitchFamily="2" charset="2"/>
              <a:buChar char="§"/>
            </a:pPr>
            <a:r>
              <a:rPr lang="fi-FI" dirty="0"/>
              <a:t>Paijärven tasoliittymän parantaminen ja kevyen liikenteen alikulku </a:t>
            </a:r>
            <a:r>
              <a:rPr lang="fi-FI" dirty="0" err="1"/>
              <a:t>vt</a:t>
            </a:r>
            <a:r>
              <a:rPr lang="fi-FI" dirty="0"/>
              <a:t> 26:lle</a:t>
            </a:r>
          </a:p>
          <a:p>
            <a:pPr marL="342900" lvl="1" defTabSz="540000">
              <a:lnSpc>
                <a:spcPct val="150000"/>
              </a:lnSpc>
              <a:buClr>
                <a:schemeClr val="accent1"/>
              </a:buClr>
              <a:buSzPct val="150000"/>
              <a:buFont typeface="Wingdings" pitchFamily="2" charset="2"/>
              <a:buChar char="§"/>
            </a:pPr>
            <a:r>
              <a:rPr lang="fi-FI" dirty="0">
                <a:ea typeface="+mn-ea"/>
                <a:cs typeface="+mn-cs"/>
              </a:rPr>
              <a:t>automaattivalvonnan kehittäminen</a:t>
            </a:r>
          </a:p>
          <a:p>
            <a:pPr marL="0" lvl="1" indent="0" defTabSz="540000">
              <a:buNone/>
            </a:pPr>
            <a:endParaRPr lang="fi-FI" sz="1800" dirty="0"/>
          </a:p>
        </p:txBody>
      </p:sp>
      <p:sp>
        <p:nvSpPr>
          <p:cNvPr id="6" name="Alatunnisteen paikkamerkki 4">
            <a:extLst>
              <a:ext uri="{FF2B5EF4-FFF2-40B4-BE49-F238E27FC236}">
                <a16:creationId xmlns:a16="http://schemas.microsoft.com/office/drawing/2014/main" id="{4F49D211-B0FA-41FE-BDBB-F8CBFCB04C14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086925" y="6376243"/>
            <a:ext cx="8837500" cy="365125"/>
          </a:xfrm>
        </p:spPr>
        <p:txBody>
          <a:bodyPr/>
          <a:lstStyle/>
          <a:p>
            <a:pPr>
              <a:defRPr/>
            </a:pPr>
            <a:r>
              <a:rPr lang="fi-FI" dirty="0"/>
              <a:t>Valtatien 26 ja maantien 387 kehittäminen toiminnalliseksi tiepariksi Haminan ja Lappeenrannan välillä, Toimenpidesuunnitelma</a:t>
            </a:r>
          </a:p>
        </p:txBody>
      </p:sp>
    </p:spTree>
    <p:extLst>
      <p:ext uri="{BB962C8B-B14F-4D97-AF65-F5344CB8AC3E}">
        <p14:creationId xmlns:p14="http://schemas.microsoft.com/office/powerpoint/2010/main" val="1238349969"/>
      </p:ext>
    </p:extLst>
  </p:cSld>
  <p:clrMapOvr>
    <a:masterClrMapping/>
  </p:clrMapOvr>
</p:sld>
</file>

<file path=ppt/theme/theme1.xml><?xml version="1.0" encoding="utf-8"?>
<a:theme xmlns:a="http://schemas.openxmlformats.org/drawingml/2006/main" name="ELY_powerpoint_pohja">
  <a:themeElements>
    <a:clrScheme name="ELY_saatutettavuus">
      <a:dk1>
        <a:sysClr val="windowText" lastClr="000000"/>
      </a:dk1>
      <a:lt1>
        <a:srgbClr val="FFFFFF"/>
      </a:lt1>
      <a:dk2>
        <a:srgbClr val="58585A"/>
      </a:dk2>
      <a:lt2>
        <a:srgbClr val="D8D8D8"/>
      </a:lt2>
      <a:accent1>
        <a:srgbClr val="003883"/>
      </a:accent1>
      <a:accent2>
        <a:srgbClr val="779346"/>
      </a:accent2>
      <a:accent3>
        <a:srgbClr val="D9640C"/>
      </a:accent3>
      <a:accent4>
        <a:srgbClr val="4460A5"/>
      </a:accent4>
      <a:accent5>
        <a:srgbClr val="58585A"/>
      </a:accent5>
      <a:accent6>
        <a:srgbClr val="FDD078"/>
      </a:accent6>
      <a:hlink>
        <a:srgbClr val="003883"/>
      </a:hlink>
      <a:folHlink>
        <a:srgbClr val="58585A"/>
      </a:folHlink>
    </a:clrScheme>
    <a:fontScheme name="ELY_fonti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-teema 1">
        <a:dk1>
          <a:srgbClr val="59595B"/>
        </a:dk1>
        <a:lt1>
          <a:srgbClr val="FFFFFF"/>
        </a:lt1>
        <a:dk2>
          <a:srgbClr val="0081CC"/>
        </a:dk2>
        <a:lt2>
          <a:srgbClr val="A7A8AB"/>
        </a:lt2>
        <a:accent1>
          <a:srgbClr val="859FCB"/>
        </a:accent1>
        <a:accent2>
          <a:srgbClr val="D87F82"/>
        </a:accent2>
        <a:accent3>
          <a:srgbClr val="FFFFFF"/>
        </a:accent3>
        <a:accent4>
          <a:srgbClr val="4B4B4C"/>
        </a:accent4>
        <a:accent5>
          <a:srgbClr val="C2CDE2"/>
        </a:accent5>
        <a:accent6>
          <a:srgbClr val="C47275"/>
        </a:accent6>
        <a:hlink>
          <a:srgbClr val="7FD1ED"/>
        </a:hlink>
        <a:folHlink>
          <a:srgbClr val="F7BC7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ely_s.potx" id="{C85F04A8-72F4-4A0B-8371-0D00FFBED41D}" vid="{FDF717B6-1A21-4ECF-90DA-8600F7D763DC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xml_kameleon>
  <dokumentin_x0020_tila/>
  <dokumentin_x0020_tila/>
  <kieli>Suomi</kieli>
  <kehalaatija>Kailasto Jussi</kehalaatija>
  <päiväys>18.1.2021</päiväys>
  <dokumenttityyppi>Esitys</dokumenttityyppi>
  <laatijaorganisaatio>Kaakkois-Suomen ELY|d4cc5217-bf23-4253-be9f-724d4581aa03</laatijaorganisaatio>
</xml_kameleon>
</file>

<file path=customXml/itemProps1.xml><?xml version="1.0" encoding="utf-8"?>
<ds:datastoreItem xmlns:ds="http://schemas.openxmlformats.org/officeDocument/2006/customXml" ds:itemID="{413B6DDF-29B6-4A14-8018-1A5FF24DF3E7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5072</TotalTime>
  <Words>812</Words>
  <Application>Microsoft Office PowerPoint</Application>
  <PresentationFormat>Laajakuva</PresentationFormat>
  <Paragraphs>104</Paragraphs>
  <Slides>13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13</vt:i4>
      </vt:variant>
    </vt:vector>
  </HeadingPairs>
  <TitlesOfParts>
    <vt:vector size="18" baseType="lpstr">
      <vt:lpstr>Arial</vt:lpstr>
      <vt:lpstr>Calibri</vt:lpstr>
      <vt:lpstr>Verdana</vt:lpstr>
      <vt:lpstr>Wingdings</vt:lpstr>
      <vt:lpstr>ELY_powerpoint_pohja</vt:lpstr>
      <vt:lpstr>Valtatien 26 ja maantien 387 kehittäminen toiminnalliseksi tiepariksi Haminan ja Lappeenrannan välillä </vt:lpstr>
      <vt:lpstr>Tieparin muodostama liikennekäytävä</vt:lpstr>
      <vt:lpstr>Prosessikuvaus</vt:lpstr>
      <vt:lpstr>Liikennekäytävän reittivalinnat</vt:lpstr>
      <vt:lpstr>Liikennekäytävän nykytila</vt:lpstr>
      <vt:lpstr>Tieparin kehittämisen keinot</vt:lpstr>
      <vt:lpstr>Tieparin kehittämisen toimenpidekorit </vt:lpstr>
      <vt:lpstr>I vaiheen toimenpidekori:  Toimenpiteiden alustava toteutusaikataulu: 2021-2023   </vt:lpstr>
      <vt:lpstr>II vaiheen toimenpidekori:  Toimenpiteiden alustava toteutusaikataulu: 2023-2028 Kustannusarvio 13,1 M€  </vt:lpstr>
      <vt:lpstr>III vaiheen toimenpidekori:  Toimenpiteiden alustava toteutusaikataulu: 2028-2035 Kustannusarvio 25,5 M€ </vt:lpstr>
      <vt:lpstr>IV vaiheen toimenpidekori:  Toimenpiteiden alustava toteutusaikataulu: 2035-2045 Kustannusarvio 22,6 M€ </vt:lpstr>
      <vt:lpstr>Jatkotoimenpiteet</vt:lpstr>
      <vt:lpstr>Lisätietoa</vt:lpstr>
    </vt:vector>
  </TitlesOfParts>
  <Company>Kaakkois-Suomen ELY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Valtatien 26 ja maantien 387 kehittäminen toiminnalliseksi tiepariksi Haminan ja Lappeenrannan välillä</dc:title>
  <dc:creator>Kailasto Jussi</dc:creator>
  <cp:keywords/>
  <cp:lastModifiedBy>Lotta-Maija Salmelin</cp:lastModifiedBy>
  <cp:revision>260</cp:revision>
  <dcterms:created xsi:type="dcterms:W3CDTF">2020-08-17T05:20:52Z</dcterms:created>
  <dcterms:modified xsi:type="dcterms:W3CDTF">2021-03-18T10:12:08Z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vKameleonVerID">
    <vt:lpwstr>460.1003.02.001</vt:lpwstr>
  </property>
  <property fmtid="{D5CDD505-2E9C-101B-9397-08002B2CF9AE}" pid="3" name="dvSaved">
    <vt:lpwstr>1</vt:lpwstr>
  </property>
  <property fmtid="{D5CDD505-2E9C-101B-9397-08002B2CF9AE}" pid="4" name="dvLanguage">
    <vt:lpwstr>1035</vt:lpwstr>
  </property>
  <property fmtid="{D5CDD505-2E9C-101B-9397-08002B2CF9AE}" pid="5" name="dvTemplate">
    <vt:lpwstr>ely_s.potx</vt:lpwstr>
  </property>
  <property fmtid="{D5CDD505-2E9C-101B-9397-08002B2CF9AE}" pid="6" name="dvDefinition">
    <vt:lpwstr>999 (dd_default.xml)</vt:lpwstr>
  </property>
  <property fmtid="{D5CDD505-2E9C-101B-9397-08002B2CF9AE}" pid="7" name="dvDefinitionID">
    <vt:lpwstr>999</vt:lpwstr>
  </property>
  <property fmtid="{D5CDD505-2E9C-101B-9397-08002B2CF9AE}" pid="8" name="dvContentFile">
    <vt:lpwstr>dd_default.xml</vt:lpwstr>
  </property>
  <property fmtid="{D5CDD505-2E9C-101B-9397-08002B2CF9AE}" pid="9" name="dvGlobalVerID">
    <vt:lpwstr>460.90.02.218</vt:lpwstr>
  </property>
  <property fmtid="{D5CDD505-2E9C-101B-9397-08002B2CF9AE}" pid="10" name="dvDefinitionVersion">
    <vt:lpwstr>02.001 / 13.4.2016</vt:lpwstr>
  </property>
  <property fmtid="{D5CDD505-2E9C-101B-9397-08002B2CF9AE}" pid="11" name="filename">
    <vt:lpwstr>false</vt:lpwstr>
  </property>
  <property fmtid="{D5CDD505-2E9C-101B-9397-08002B2CF9AE}" pid="12" name="filenameandpath">
    <vt:lpwstr>false</vt:lpwstr>
  </property>
  <property fmtid="{D5CDD505-2E9C-101B-9397-08002B2CF9AE}" pid="13" name="dvPagenumberExist">
    <vt:lpwstr>1</vt:lpwstr>
  </property>
  <property fmtid="{D5CDD505-2E9C-101B-9397-08002B2CF9AE}" pid="14" name="dvAuthorExist">
    <vt:lpwstr>1</vt:lpwstr>
  </property>
  <property fmtid="{D5CDD505-2E9C-101B-9397-08002B2CF9AE}" pid="15" name="dvDateExist">
    <vt:lpwstr>-1</vt:lpwstr>
  </property>
  <property fmtid="{D5CDD505-2E9C-101B-9397-08002B2CF9AE}" pid="16" name="dvCategory">
    <vt:lpwstr>165</vt:lpwstr>
  </property>
  <property fmtid="{D5CDD505-2E9C-101B-9397-08002B2CF9AE}" pid="17" name="dvCategory_2">
    <vt:lpwstr>56</vt:lpwstr>
  </property>
  <property fmtid="{D5CDD505-2E9C-101B-9397-08002B2CF9AE}" pid="18" name="dvSavepath">
    <vt:lpwstr/>
  </property>
  <property fmtid="{D5CDD505-2E9C-101B-9397-08002B2CF9AE}" pid="19" name="dvUsed">
    <vt:lpwstr>1</vt:lpwstr>
  </property>
  <property fmtid="{D5CDD505-2E9C-101B-9397-08002B2CF9AE}" pid="20" name="dvCompany">
    <vt:lpwstr>ELY KAS</vt:lpwstr>
  </property>
  <property fmtid="{D5CDD505-2E9C-101B-9397-08002B2CF9AE}" pid="21" name="dvSite">
    <vt:lpwstr>Kouvola</vt:lpwstr>
  </property>
  <property fmtid="{D5CDD505-2E9C-101B-9397-08002B2CF9AE}" pid="22" name="dvNumbering">
    <vt:lpwstr>0</vt:lpwstr>
  </property>
  <property fmtid="{D5CDD505-2E9C-101B-9397-08002B2CF9AE}" pid="23" name="dvDUname">
    <vt:lpwstr>Kailasto Jussi</vt:lpwstr>
  </property>
  <property fmtid="{D5CDD505-2E9C-101B-9397-08002B2CF9AE}" pid="24" name="dvdufname">
    <vt:lpwstr>Jussi</vt:lpwstr>
  </property>
  <property fmtid="{D5CDD505-2E9C-101B-9397-08002B2CF9AE}" pid="25" name="dvdulname">
    <vt:lpwstr>Kailasto</vt:lpwstr>
  </property>
  <property fmtid="{D5CDD505-2E9C-101B-9397-08002B2CF9AE}" pid="26" name="dvDUdepartment">
    <vt:lpwstr/>
  </property>
  <property fmtid="{D5CDD505-2E9C-101B-9397-08002B2CF9AE}" pid="27" name="dvSaavutettavuusVari">
    <vt:lpwstr>1</vt:lpwstr>
  </property>
  <property fmtid="{D5CDD505-2E9C-101B-9397-08002B2CF9AE}" pid="28" name="dvLogoExist">
    <vt:lpwstr>0</vt:lpwstr>
  </property>
  <property fmtid="{D5CDD505-2E9C-101B-9397-08002B2CF9AE}" pid="29" name="dvCurrentlogo">
    <vt:lpwstr/>
  </property>
  <property fmtid="{D5CDD505-2E9C-101B-9397-08002B2CF9AE}" pid="30" name="Dokumentin_x0020_tila">
    <vt:lpwstr/>
  </property>
  <property fmtid="{D5CDD505-2E9C-101B-9397-08002B2CF9AE}" pid="31" name="Kieli">
    <vt:lpwstr>Suomi</vt:lpwstr>
  </property>
  <property fmtid="{D5CDD505-2E9C-101B-9397-08002B2CF9AE}" pid="32" name="KEHALaatija">
    <vt:lpwstr>Kailasto Jussi</vt:lpwstr>
  </property>
  <property fmtid="{D5CDD505-2E9C-101B-9397-08002B2CF9AE}" pid="33" name="Päiväys">
    <vt:filetime>2021-01-17T22:00:00Z</vt:filetime>
  </property>
  <property fmtid="{D5CDD505-2E9C-101B-9397-08002B2CF9AE}" pid="34" name="Asiakirjan tyyppi">
    <vt:lpwstr>Esitys</vt:lpwstr>
  </property>
  <property fmtid="{D5CDD505-2E9C-101B-9397-08002B2CF9AE}" pid="35" name="Dokumenttityyppi">
    <vt:lpwstr>Esitys</vt:lpwstr>
  </property>
  <property fmtid="{D5CDD505-2E9C-101B-9397-08002B2CF9AE}" pid="36" name="Laatijaorganisaatio">
    <vt:lpwstr>Kaakkois-Suomen ELY</vt:lpwstr>
  </property>
  <property fmtid="{D5CDD505-2E9C-101B-9397-08002B2CF9AE}" pid="37" name="dvSite_short">
    <vt:lpwstr>Kaakkois-Suomen ELY-keskus</vt:lpwstr>
  </property>
</Properties>
</file>