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6"/>
  </p:notesMasterIdLst>
  <p:sldIdLst>
    <p:sldId id="256" r:id="rId3"/>
    <p:sldId id="268" r:id="rId4"/>
    <p:sldId id="348" r:id="rId5"/>
    <p:sldId id="350" r:id="rId6"/>
    <p:sldId id="349" r:id="rId7"/>
    <p:sldId id="283" r:id="rId8"/>
    <p:sldId id="287" r:id="rId9"/>
    <p:sldId id="288" r:id="rId10"/>
    <p:sldId id="364" r:id="rId11"/>
    <p:sldId id="366" r:id="rId12"/>
    <p:sldId id="368" r:id="rId13"/>
    <p:sldId id="374" r:id="rId14"/>
    <p:sldId id="39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2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39C9-9AD9-4F01-8FC0-BB8163250A0F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F2B60-7938-427D-836F-16AC9DD7E3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272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1044463"/>
            <a:ext cx="12203324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6" name="Otsikko 6"/>
          <p:cNvSpPr>
            <a:spLocks noGrp="1"/>
          </p:cNvSpPr>
          <p:nvPr>
            <p:ph type="title" hasCustomPrompt="1"/>
          </p:nvPr>
        </p:nvSpPr>
        <p:spPr>
          <a:xfrm>
            <a:off x="1055440" y="2744924"/>
            <a:ext cx="7200800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dirty="0"/>
              <a:t>Lisää otsikko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1055440" y="6417332"/>
            <a:ext cx="7200800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03/2021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55440" y="6057292"/>
            <a:ext cx="7200800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Kaakkois-Suomen ELY-keskus</a:t>
            </a:r>
          </a:p>
        </p:txBody>
      </p:sp>
      <p:pic>
        <p:nvPicPr>
          <p:cNvPr id="2" name="Kuva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73"/>
          <a:stretch/>
        </p:blipFill>
        <p:spPr>
          <a:xfrm>
            <a:off x="9588388" y="1952836"/>
            <a:ext cx="2628292" cy="4428492"/>
          </a:xfrm>
          <a:prstGeom prst="rect">
            <a:avLst/>
          </a:prstGeom>
        </p:spPr>
      </p:pic>
      <p:sp>
        <p:nvSpPr>
          <p:cNvPr id="11" name="Alaotsikko 2"/>
          <p:cNvSpPr>
            <a:spLocks noGrp="1"/>
          </p:cNvSpPr>
          <p:nvPr>
            <p:ph type="subTitle" idx="1"/>
          </p:nvPr>
        </p:nvSpPr>
        <p:spPr>
          <a:xfrm>
            <a:off x="1054800" y="4582800"/>
            <a:ext cx="7200000" cy="144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128226466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091444" y="4947046"/>
            <a:ext cx="883298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091443" y="1268760"/>
            <a:ext cx="8832981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091444" y="5511354"/>
            <a:ext cx="883298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2242177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35360" y="260648"/>
            <a:ext cx="1152128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35360" y="5661248"/>
            <a:ext cx="1152128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774835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1268760"/>
            <a:ext cx="11137237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2564904"/>
            <a:ext cx="11164821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9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6270954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980728"/>
            <a:ext cx="11425269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35360" y="1988841"/>
            <a:ext cx="567283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800"/>
            </a:lvl5pPr>
            <a:lvl6pPr>
              <a:buClr>
                <a:schemeClr val="accent1"/>
              </a:buClr>
              <a:defRPr sz="1800"/>
            </a:lvl6pPr>
            <a:lvl7pPr>
              <a:buClr>
                <a:schemeClr val="accent1"/>
              </a:buClr>
              <a:defRPr sz="1800"/>
            </a:lvl7pPr>
            <a:lvl8pPr>
              <a:buClr>
                <a:schemeClr val="accent1"/>
              </a:buClr>
              <a:defRPr sz="1800"/>
            </a:lvl8pPr>
            <a:lvl9pPr>
              <a:buClr>
                <a:schemeClr val="accent1"/>
              </a:buCl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0" y="1988841"/>
            <a:ext cx="5664629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800"/>
            </a:lvl5pPr>
            <a:lvl6pPr>
              <a:buClr>
                <a:schemeClr val="accent1"/>
              </a:buClr>
              <a:defRPr sz="1800"/>
            </a:lvl6pPr>
            <a:lvl7pPr>
              <a:buClr>
                <a:schemeClr val="accent1"/>
              </a:buClr>
              <a:defRPr sz="1800"/>
            </a:lvl7pPr>
            <a:lvl8pPr>
              <a:buClr>
                <a:schemeClr val="accent1"/>
              </a:buClr>
              <a:defRPr sz="1800"/>
            </a:lvl8pPr>
            <a:lvl9pPr>
              <a:buClr>
                <a:schemeClr val="accent1"/>
              </a:buCl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5269764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1196752"/>
            <a:ext cx="1152128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35360" y="1988840"/>
            <a:ext cx="5664629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35360" y="2894956"/>
            <a:ext cx="5664629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600"/>
            </a:lvl5pPr>
            <a:lvl6pPr>
              <a:buClr>
                <a:schemeClr val="accent1"/>
              </a:buClr>
              <a:defRPr sz="1600"/>
            </a:lvl6pPr>
            <a:lvl7pPr>
              <a:buClr>
                <a:schemeClr val="accent1"/>
              </a:buClr>
              <a:defRPr sz="1600"/>
            </a:lvl7pPr>
            <a:lvl8pPr>
              <a:buClr>
                <a:schemeClr val="accent1"/>
              </a:buClr>
              <a:defRPr sz="1600"/>
            </a:lvl8pPr>
            <a:lvl9pPr>
              <a:buClr>
                <a:schemeClr val="accent1"/>
              </a:buCl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2011" y="1988840"/>
            <a:ext cx="5664629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2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Platshållare för innehåll 3"/>
          <p:cNvSpPr>
            <a:spLocks noGrp="1"/>
          </p:cNvSpPr>
          <p:nvPr>
            <p:ph sz="half" idx="15"/>
          </p:nvPr>
        </p:nvSpPr>
        <p:spPr>
          <a:xfrm>
            <a:off x="6192011" y="2894956"/>
            <a:ext cx="5664629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600" baseline="0"/>
            </a:lvl5pPr>
            <a:lvl6pPr>
              <a:buClr>
                <a:schemeClr val="accent1"/>
              </a:buClr>
              <a:defRPr sz="1600"/>
            </a:lvl6pPr>
            <a:lvl7pPr>
              <a:buClr>
                <a:schemeClr val="accent1"/>
              </a:buClr>
              <a:defRPr sz="1600"/>
            </a:lvl7pPr>
            <a:lvl8pPr>
              <a:buClr>
                <a:schemeClr val="accent1"/>
              </a:buClr>
              <a:defRPr sz="1600"/>
            </a:lvl8pPr>
            <a:lvl9pPr>
              <a:buClr>
                <a:schemeClr val="accent1"/>
              </a:buCl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7991760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1268760"/>
            <a:ext cx="5376597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0" y="404665"/>
            <a:ext cx="576064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2000"/>
            </a:lvl5pPr>
            <a:lvl6pPr>
              <a:buClr>
                <a:schemeClr val="accent1"/>
              </a:buClr>
              <a:defRPr sz="2000"/>
            </a:lvl6pPr>
            <a:lvl7pPr>
              <a:buClr>
                <a:schemeClr val="accent1"/>
              </a:buClr>
              <a:defRPr sz="2000"/>
            </a:lvl7pPr>
            <a:lvl8pPr>
              <a:buClr>
                <a:schemeClr val="accent1"/>
              </a:buClr>
              <a:defRPr sz="2000"/>
            </a:lvl8pPr>
            <a:lvl9pPr>
              <a:buClr>
                <a:schemeClr val="accent1"/>
              </a:buCl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35360" y="2204864"/>
            <a:ext cx="5376597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8175367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218644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91445" y="6376243"/>
            <a:ext cx="9325036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8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Otsikko 6"/>
          <p:cNvSpPr>
            <a:spLocks noGrp="1"/>
          </p:cNvSpPr>
          <p:nvPr>
            <p:ph type="title" hasCustomPrompt="1"/>
          </p:nvPr>
        </p:nvSpPr>
        <p:spPr>
          <a:xfrm>
            <a:off x="1091445" y="1278951"/>
            <a:ext cx="9325036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sp>
        <p:nvSpPr>
          <p:cNvPr id="11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8941616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 hasCustomPrompt="1"/>
          </p:nvPr>
        </p:nvSpPr>
        <p:spPr>
          <a:xfrm>
            <a:off x="1091444" y="1268760"/>
            <a:ext cx="9330377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9268" y="6376243"/>
            <a:ext cx="9327212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68509" y="147396"/>
            <a:ext cx="853081" cy="8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Kuva 8" descr="VipuvoimaaEU_2014_2020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259136" y="188640"/>
            <a:ext cx="1049332" cy="742796"/>
          </a:xfrm>
          <a:prstGeom prst="rect">
            <a:avLst/>
          </a:prstGeom>
        </p:spPr>
      </p:pic>
      <p:sp>
        <p:nvSpPr>
          <p:cNvPr id="10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5965467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 hasCustomPrompt="1"/>
          </p:nvPr>
        </p:nvSpPr>
        <p:spPr>
          <a:xfrm>
            <a:off x="1091444" y="587655"/>
            <a:ext cx="9330377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91444" y="6376243"/>
            <a:ext cx="9330377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2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6606337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91442" y="1989181"/>
            <a:ext cx="9289034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091444" y="3825044"/>
            <a:ext cx="9289034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napsauttamalla</a:t>
            </a:r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91444" y="6376243"/>
            <a:ext cx="9289032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9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8496948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091445" y="1268760"/>
            <a:ext cx="9325036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477249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8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6534478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10956540" y="0"/>
            <a:ext cx="123546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6" name="Otsikko 6"/>
          <p:cNvSpPr>
            <a:spLocks noGrp="1"/>
          </p:cNvSpPr>
          <p:nvPr userDrawn="1">
            <p:ph type="title" hasCustomPrompt="1"/>
          </p:nvPr>
        </p:nvSpPr>
        <p:spPr>
          <a:xfrm>
            <a:off x="1091445" y="1267841"/>
            <a:ext cx="8832981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13" t="964" r="33343" b="-964"/>
          <a:stretch/>
        </p:blipFill>
        <p:spPr>
          <a:xfrm>
            <a:off x="10956540" y="2960948"/>
            <a:ext cx="1225485" cy="3735478"/>
          </a:xfrm>
          <a:prstGeom prst="rect">
            <a:avLst/>
          </a:prstGeom>
        </p:spPr>
      </p:pic>
      <p:sp>
        <p:nvSpPr>
          <p:cNvPr id="14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5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836206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930"/>
          <a:stretch/>
        </p:blipFill>
        <p:spPr>
          <a:xfrm>
            <a:off x="10572346" y="3983580"/>
            <a:ext cx="1619654" cy="2736000"/>
          </a:xfrm>
          <a:prstGeom prst="rect">
            <a:avLst/>
          </a:prstGeom>
        </p:spPr>
      </p:pic>
      <p:sp>
        <p:nvSpPr>
          <p:cNvPr id="10" name="Otsikko 6"/>
          <p:cNvSpPr>
            <a:spLocks noGrp="1"/>
          </p:cNvSpPr>
          <p:nvPr>
            <p:ph type="title" hasCustomPrompt="1"/>
          </p:nvPr>
        </p:nvSpPr>
        <p:spPr>
          <a:xfrm>
            <a:off x="1091445" y="1267841"/>
            <a:ext cx="8832981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4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6944420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9732404" y="0"/>
            <a:ext cx="2448272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0" name="Otsikko 6"/>
          <p:cNvSpPr>
            <a:spLocks noGrp="1"/>
          </p:cNvSpPr>
          <p:nvPr>
            <p:ph type="title" hasCustomPrompt="1"/>
          </p:nvPr>
        </p:nvSpPr>
        <p:spPr>
          <a:xfrm>
            <a:off x="1091446" y="1267841"/>
            <a:ext cx="824491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/>
              <a:t>Lisää otsikko</a:t>
            </a:r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249436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14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824491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999726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431800" y="6021389"/>
            <a:ext cx="259291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8951384" y="6357939"/>
            <a:ext cx="1081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dirty="0"/>
              <a:t>01/2021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378885" y="6357939"/>
            <a:ext cx="8477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10320469" y="6381328"/>
            <a:ext cx="53340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9" name="Kuva 8" descr="ELY_LB01_FiSvEn_3L_B3___RGB_tresprak.jpg"/>
          <p:cNvPicPr>
            <a:picLocks noChangeAspect="1"/>
          </p:cNvPicPr>
          <p:nvPr userDrawn="1"/>
        </p:nvPicPr>
        <p:blipFill>
          <a:blip r:embed="rId18" cstate="print"/>
          <a:stretch>
            <a:fillRect/>
          </a:stretch>
        </p:blipFill>
        <p:spPr>
          <a:xfrm>
            <a:off x="191344" y="8620"/>
            <a:ext cx="506936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3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vayla.fi/tieparin-vt26-ja-mt387-muodostaman-liikennekaytavan-toimenpidesuunnitelma-luumaki-lappeenranta-miehikkala-virolahti-hamina-ja-kouvola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Valtatien 26 ja maantien 387 kehittäminen toiminnalliseksi tiepariksi Haminan ja Lappeenrannan välillä	</a:t>
            </a:r>
            <a:endParaRPr lang="fi-FI" sz="540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fi-FI" dirty="0"/>
              <a:t>2021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z="1400" dirty="0"/>
              <a:t>Kaakkois-Suomen ELY-keskus</a:t>
            </a:r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E3C5CB30-81F9-4DBC-9B51-497E6ADFDCFA}"/>
              </a:ext>
            </a:extLst>
          </p:cNvPr>
          <p:cNvSpPr txBox="1">
            <a:spLocks/>
          </p:cNvSpPr>
          <p:nvPr/>
        </p:nvSpPr>
        <p:spPr>
          <a:xfrm>
            <a:off x="1268800" y="4473116"/>
            <a:ext cx="7200800" cy="606884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fi-FI" sz="2400" kern="0" dirty="0"/>
              <a:t>Toimenpidesuunnitelma</a:t>
            </a:r>
            <a:r>
              <a:rPr lang="fi-FI" sz="3200" kern="0" dirty="0"/>
              <a:t>	</a:t>
            </a:r>
            <a:endParaRPr lang="fi-FI" sz="5400" kern="0" dirty="0"/>
          </a:p>
        </p:txBody>
      </p:sp>
    </p:spTree>
    <p:extLst>
      <p:ext uri="{BB962C8B-B14F-4D97-AF65-F5344CB8AC3E}">
        <p14:creationId xmlns:p14="http://schemas.microsoft.com/office/powerpoint/2010/main" val="2132656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5499346-FCD8-43C2-9585-C7C717C94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12" y="1122744"/>
            <a:ext cx="10668063" cy="1273215"/>
          </a:xfrm>
        </p:spPr>
        <p:txBody>
          <a:bodyPr/>
          <a:lstStyle/>
          <a:p>
            <a:r>
              <a:rPr lang="fi-FI" b="1" dirty="0"/>
              <a:t>III vaiheen toimenpidekori: </a:t>
            </a:r>
            <a:br>
              <a:rPr lang="fi-FI" b="1" dirty="0"/>
            </a:br>
            <a:r>
              <a:rPr lang="fi-FI" sz="2000" dirty="0"/>
              <a:t>Toimenpiteiden alustava toteutusaikataulu: 2028-2035</a:t>
            </a:r>
            <a:br>
              <a:rPr lang="fi-FI" sz="2000" dirty="0"/>
            </a:br>
            <a:r>
              <a:rPr lang="fi-FI" sz="2000" dirty="0"/>
              <a:t>Kustannusarvio 25,5 M€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0D81B36-8616-4276-8CEE-0EB226D5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9CEAA8D-2924-45ED-863B-E8EE0FE632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0011" y="2463303"/>
            <a:ext cx="10668064" cy="4194937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dirty="0"/>
              <a:t>Koriin kuuluu mm. seuraavia toimenpiteitä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 err="1">
                <a:ea typeface="+mn-ea"/>
                <a:cs typeface="+mn-cs"/>
              </a:rPr>
              <a:t>Muurikkalan</a:t>
            </a:r>
            <a:r>
              <a:rPr lang="fi-FI" dirty="0">
                <a:ea typeface="+mn-ea"/>
                <a:cs typeface="+mn-cs"/>
              </a:rPr>
              <a:t> liittymän parannus ja </a:t>
            </a:r>
            <a:r>
              <a:rPr lang="fi-FI" dirty="0" err="1">
                <a:ea typeface="+mn-ea"/>
                <a:cs typeface="+mn-cs"/>
              </a:rPr>
              <a:t>Lötsänmäen</a:t>
            </a:r>
            <a:r>
              <a:rPr lang="fi-FI" dirty="0">
                <a:ea typeface="+mn-ea"/>
                <a:cs typeface="+mn-cs"/>
              </a:rPr>
              <a:t> ohitustie </a:t>
            </a:r>
            <a:r>
              <a:rPr lang="fi-FI" dirty="0" err="1">
                <a:ea typeface="+mn-ea"/>
                <a:cs typeface="+mn-cs"/>
              </a:rPr>
              <a:t>mt</a:t>
            </a:r>
            <a:r>
              <a:rPr lang="fi-FI" dirty="0">
                <a:ea typeface="+mn-ea"/>
                <a:cs typeface="+mn-cs"/>
              </a:rPr>
              <a:t> 387, jotta nopeustaso saadaan nostettua 60-80 · 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 err="1">
                <a:ea typeface="+mn-ea"/>
                <a:cs typeface="+mn-cs"/>
              </a:rPr>
              <a:t>Jkpp</a:t>
            </a:r>
            <a:r>
              <a:rPr lang="fi-FI" dirty="0">
                <a:ea typeface="+mn-ea"/>
                <a:cs typeface="+mn-cs"/>
              </a:rPr>
              <a:t>-väylät </a:t>
            </a:r>
            <a:r>
              <a:rPr lang="fi-FI" dirty="0" err="1">
                <a:ea typeface="+mn-ea"/>
                <a:cs typeface="+mn-cs"/>
              </a:rPr>
              <a:t>Muurikkalaan</a:t>
            </a:r>
            <a:r>
              <a:rPr lang="fi-FI" dirty="0">
                <a:ea typeface="+mn-ea"/>
                <a:cs typeface="+mn-cs"/>
              </a:rPr>
              <a:t> ja välille Hytti-Lappeenranta 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Myllykylän tietilan parantaminen ja Myllykylän pohjoispuolen liittymäparannukset sekä tasauksen korjauksen, nopeusrajoituksen nostaminen 60-80 ja pohjaveden suojaus ja </a:t>
            </a:r>
            <a:r>
              <a:rPr lang="fi-FI" dirty="0" err="1">
                <a:ea typeface="+mn-ea"/>
                <a:cs typeface="+mn-cs"/>
              </a:rPr>
              <a:t>Kurvilan</a:t>
            </a:r>
            <a:r>
              <a:rPr lang="fi-FI" dirty="0">
                <a:ea typeface="+mn-ea"/>
                <a:cs typeface="+mn-cs"/>
              </a:rPr>
              <a:t> pystygeometrian parantaminen raskaan liikenteen sujuvoittamiseksi valtatiellä 26 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Mattilaan Kiertoliittymä</a:t>
            </a:r>
          </a:p>
          <a:p>
            <a:pPr marL="0" indent="0">
              <a:buNone/>
            </a:pPr>
            <a:endParaRPr lang="fi-FI" sz="1800" dirty="0"/>
          </a:p>
          <a:p>
            <a:pPr marL="0" lvl="1" indent="0" defTabSz="540000">
              <a:buNone/>
            </a:pP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651404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5499346-FCD8-43C2-9585-C7C717C94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13" y="1127464"/>
            <a:ext cx="9654414" cy="788449"/>
          </a:xfrm>
        </p:spPr>
        <p:txBody>
          <a:bodyPr/>
          <a:lstStyle/>
          <a:p>
            <a:r>
              <a:rPr lang="fi-FI" b="1" dirty="0"/>
              <a:t>IV vaiheen toimenpidekori: </a:t>
            </a:r>
            <a:br>
              <a:rPr lang="fi-FI" b="1" dirty="0"/>
            </a:br>
            <a:r>
              <a:rPr lang="fi-FI" sz="2000" dirty="0"/>
              <a:t>Toimenpiteiden alustava toteutusaikataulu: 2035-2045</a:t>
            </a:r>
            <a:br>
              <a:rPr lang="fi-FI" sz="2000" dirty="0"/>
            </a:br>
            <a:r>
              <a:rPr lang="fi-FI" sz="2000" dirty="0"/>
              <a:t>Kustannusarvio 22,6 M€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0D81B36-8616-4276-8CEE-0EB226D5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11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9CEAA8D-2924-45ED-863B-E8EE0FE632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0012" y="2624298"/>
            <a:ext cx="10146469" cy="3820890"/>
          </a:xfrm>
          <a:solidFill>
            <a:schemeClr val="bg1"/>
          </a:solidFill>
        </p:spPr>
        <p:txBody>
          <a:bodyPr/>
          <a:lstStyle/>
          <a:p>
            <a:pPr marL="0" lvl="1" indent="0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None/>
            </a:pPr>
            <a:r>
              <a:rPr lang="fi-FI" dirty="0"/>
              <a:t>Koriin kuuluu mm. seuraavia toimenpiteitä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 err="1">
                <a:ea typeface="+mn-ea"/>
                <a:cs typeface="+mn-cs"/>
              </a:rPr>
              <a:t>Jkpp</a:t>
            </a:r>
            <a:r>
              <a:rPr lang="fi-FI" dirty="0">
                <a:ea typeface="+mn-ea"/>
                <a:cs typeface="+mn-cs"/>
              </a:rPr>
              <a:t>-väylä ja valaistus välille Myllykylä-Paijärvi valtatiellä 26 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Paijärven ohituskaistapari valtatiellä 26 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 err="1">
                <a:ea typeface="+mn-ea"/>
                <a:cs typeface="+mn-cs"/>
              </a:rPr>
              <a:t>Ihamaan</a:t>
            </a:r>
            <a:r>
              <a:rPr lang="fi-FI" dirty="0">
                <a:ea typeface="+mn-ea"/>
                <a:cs typeface="+mn-cs"/>
              </a:rPr>
              <a:t> pohjoispuolen pystygeometrian parantaminen polttoainetehokkuuden ja ohitusmahdollisuuksien parantamiseksi </a:t>
            </a:r>
            <a:r>
              <a:rPr lang="fi-FI" dirty="0" err="1">
                <a:ea typeface="+mn-ea"/>
                <a:cs typeface="+mn-cs"/>
              </a:rPr>
              <a:t>vt</a:t>
            </a:r>
            <a:r>
              <a:rPr lang="fi-FI" dirty="0">
                <a:ea typeface="+mn-ea"/>
                <a:cs typeface="+mn-cs"/>
              </a:rPr>
              <a:t> 26 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 Kärppämäen tasauksen parantaminen valtatiellä 26 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 err="1">
                <a:ea typeface="+mn-ea"/>
                <a:cs typeface="+mn-cs"/>
              </a:rPr>
              <a:t>Jkpp</a:t>
            </a:r>
            <a:r>
              <a:rPr lang="fi-FI" dirty="0">
                <a:ea typeface="+mn-ea"/>
                <a:cs typeface="+mn-cs"/>
              </a:rPr>
              <a:t>-väylä välille </a:t>
            </a:r>
            <a:r>
              <a:rPr lang="fi-FI" dirty="0" err="1">
                <a:ea typeface="+mn-ea"/>
                <a:cs typeface="+mn-cs"/>
              </a:rPr>
              <a:t>Muurikkala-Hujakkala</a:t>
            </a:r>
            <a:r>
              <a:rPr lang="fi-FI" dirty="0">
                <a:ea typeface="+mn-ea"/>
                <a:cs typeface="+mn-cs"/>
              </a:rPr>
              <a:t> maantiellä 387 </a:t>
            </a:r>
          </a:p>
          <a:p>
            <a:pPr marL="342900" lvl="1" defTabSz="54000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Pystygeometriakorjaukset Juurikorvenmäki</a:t>
            </a:r>
          </a:p>
          <a:p>
            <a:pPr marL="0" indent="0" defTabSz="1188000">
              <a:buNone/>
            </a:pPr>
            <a:r>
              <a:rPr lang="fi-FI" sz="1800" dirty="0"/>
              <a:t> </a:t>
            </a:r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83F94F7B-8B2C-4110-B774-BD6A7312F34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</p:spTree>
    <p:extLst>
      <p:ext uri="{BB962C8B-B14F-4D97-AF65-F5344CB8AC3E}">
        <p14:creationId xmlns:p14="http://schemas.microsoft.com/office/powerpoint/2010/main" val="915103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1B1D7-B09A-42CA-8137-CE099880B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Jatkotoimenpiteet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A0B93C6-82DC-4003-BB5D-D9A0B746646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Valtatien 26 ja maantien 387 kehittäminen toiminnalliseksi tiepariksi Haminan ja Lappeenrannan välillä, Toimenpidesuunnitelma</a:t>
            </a: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51D8E5-2288-4AB5-8708-7C30C4FED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BF672BD-BDC2-4460-B3AF-81408872BA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91444" y="1915913"/>
            <a:ext cx="9325037" cy="408198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i-FI" dirty="0"/>
              <a:t>Kunta- ja maakuntaliittoneuvottelut</a:t>
            </a:r>
          </a:p>
          <a:p>
            <a:pPr>
              <a:lnSpc>
                <a:spcPct val="150000"/>
              </a:lnSpc>
            </a:pPr>
            <a:r>
              <a:rPr lang="fi-FI" dirty="0"/>
              <a:t>Muu suunnittelu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i-FI" dirty="0"/>
              <a:t>Liikenteen reittivalinnan seurantatutkimus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i-FI" dirty="0"/>
              <a:t>Kaavoitus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i-FI" dirty="0"/>
              <a:t>Selvitys nopeusrajoitusten nostamisesta päästöjen vähentämiseen</a:t>
            </a:r>
          </a:p>
          <a:p>
            <a:r>
              <a:rPr lang="fi-FI" dirty="0"/>
              <a:t>Ympäristövaikutusten arviointi ja ympäristöselvitykset</a:t>
            </a:r>
          </a:p>
          <a:p>
            <a:pPr>
              <a:lnSpc>
                <a:spcPct val="150000"/>
              </a:lnSpc>
            </a:pPr>
            <a:r>
              <a:rPr lang="fi-FI" dirty="0"/>
              <a:t>Yleissuunnitelmatarpeen arviointi</a:t>
            </a:r>
          </a:p>
          <a:p>
            <a:pPr>
              <a:lnSpc>
                <a:spcPct val="150000"/>
              </a:lnSpc>
            </a:pPr>
            <a:r>
              <a:rPr lang="fi-FI" dirty="0"/>
              <a:t>Tiesuunnitelmat</a:t>
            </a:r>
          </a:p>
          <a:p>
            <a:pPr>
              <a:lnSpc>
                <a:spcPct val="150000"/>
              </a:lnSpc>
            </a:pPr>
            <a:r>
              <a:rPr lang="fi-FI" dirty="0"/>
              <a:t>Rakennussuunnitelmat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4873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3F359-9BB6-4B00-AE4D-881F4621A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Lisätietoa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FB3B787-0C69-4C27-BFAF-C140CD3A9F4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Valtatien 26 ja maantien 387 kehittäminen toiminnalliseksi tiepariksi Haminan ja Lappeenrannan välillä, Toimenpidesuunnitelma</a:t>
            </a: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C86CE30-A15A-4590-9DC2-BABCEB5A5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13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F08239E-B199-44CD-A387-6111522623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/>
              <a:t>Väyläviraston nettisivuilta</a:t>
            </a:r>
          </a:p>
          <a:p>
            <a:pPr marL="360000" indent="0">
              <a:buNone/>
            </a:pPr>
            <a:r>
              <a:rPr lang="fi-FI" dirty="0">
                <a:hlinkClick r:id="rId2"/>
              </a:rPr>
              <a:t>https://vayla.fi/tieparin-vt26-ja-mt387-muodostaman-liikennekaytavan-toimenpidesuunnitelma-luumaki-lappeenranta-miehikkala-virolahti-hamina-ja-kouvola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9881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tsikko 17">
            <a:extLst>
              <a:ext uri="{FF2B5EF4-FFF2-40B4-BE49-F238E27FC236}">
                <a16:creationId xmlns:a16="http://schemas.microsoft.com/office/drawing/2014/main" id="{A91AE92B-120D-4108-8B1E-3998D6765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Tieparin muodostama liikennekäytävä</a:t>
            </a:r>
          </a:p>
        </p:txBody>
      </p:sp>
      <p:sp>
        <p:nvSpPr>
          <p:cNvPr id="19" name="Sisällön paikkamerkki 18">
            <a:extLst>
              <a:ext uri="{FF2B5EF4-FFF2-40B4-BE49-F238E27FC236}">
                <a16:creationId xmlns:a16="http://schemas.microsoft.com/office/drawing/2014/main" id="{EB8D4A22-098D-4B43-8FEE-F5F642FA3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Valtatie 26 ja maantie 387 muodostavat liikennekäytävän ja keskenään vaihtoehtoisen reitin Haminan ja Lappeenrannan sekä laajemmin pääkaupunkiseudun ja itäisen Suomen välillä</a:t>
            </a:r>
          </a:p>
          <a:p>
            <a:r>
              <a:rPr lang="fi-FI" dirty="0"/>
              <a:t>Matka-aikojen erot Haminasta Lappeenrantaan tieparin vaihtoehtoisten reittien välillä ovat pienet valtateiden 6 ja 7 jo toteutuneiden kehittämishankkeiden valmistuminen myötä. 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DA84BE3F-EA76-4B2C-A512-1B4E8A455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7" name="Alatunnisteen paikkamerkki 4">
            <a:extLst>
              <a:ext uri="{FF2B5EF4-FFF2-40B4-BE49-F238E27FC236}">
                <a16:creationId xmlns:a16="http://schemas.microsoft.com/office/drawing/2014/main" id="{7A1305D4-FAC0-459A-947A-607B24D3172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  <p:pic>
        <p:nvPicPr>
          <p:cNvPr id="10" name="Picture 14">
            <a:extLst>
              <a:ext uri="{FF2B5EF4-FFF2-40B4-BE49-F238E27FC236}">
                <a16:creationId xmlns:a16="http://schemas.microsoft.com/office/drawing/2014/main" id="{26A970EF-1266-4726-882B-B4BC164706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05" y="1715574"/>
            <a:ext cx="5248992" cy="4660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6458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CAD4ED-841A-4DF9-A08B-B18FD97AA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Prosessikuvaus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DBD1E5C-E93E-4F8A-9B3E-E219E21A7B7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Valtatien 26 ja maantien 387 kehittäminen toiminnalliseksi tiepariksi Haminan ja Lappeenrannan välillä, Toimenpidesuunnitelma</a:t>
            </a: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75A7DAB-29C8-4029-886E-3A8D334F1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B856C29-AA51-4912-9183-FEBFA6685E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kern="1200" dirty="0"/>
              <a:t>Tavoitteena on esittää </a:t>
            </a:r>
            <a:r>
              <a:rPr lang="fi-FI" b="1" kern="1200" dirty="0"/>
              <a:t>toimenpiteet ja kehittämispolku tieparin tehokkuuden ja sujuvuuden ja liikenneturvallisuuden parantamiselle</a:t>
            </a:r>
            <a:r>
              <a:rPr lang="fi-FI" kern="1200" dirty="0"/>
              <a:t>. </a:t>
            </a:r>
          </a:p>
          <a:p>
            <a:r>
              <a:rPr lang="fi-FI" b="1" kern="1200" dirty="0" err="1"/>
              <a:t>Vt</a:t>
            </a:r>
            <a:r>
              <a:rPr lang="fi-FI" b="1" kern="1200" dirty="0"/>
              <a:t> 26 ja seututietä 387 kehitetään siten, että ne muodostavat toiminnallisen tieparin</a:t>
            </a:r>
            <a:r>
              <a:rPr lang="fi-FI" kern="1200" dirty="0"/>
              <a:t> </a:t>
            </a:r>
            <a:r>
              <a:rPr lang="fi-FI" b="1" kern="1200" dirty="0"/>
              <a:t>yhteysvälille Hamina-Lappeenranta.</a:t>
            </a:r>
          </a:p>
          <a:p>
            <a:r>
              <a:rPr lang="fi-FI" kern="1200" dirty="0"/>
              <a:t>Suunnittelualueelle ehdotetut toimenpiteet jakautuvat </a:t>
            </a:r>
            <a:r>
              <a:rPr lang="fi-FI" b="1" kern="1200" dirty="0"/>
              <a:t>koko liikennekäytävää koskeviin toimenpiteisiin sekä kummallekin tielle yksittäin.</a:t>
            </a:r>
          </a:p>
          <a:p>
            <a:r>
              <a:rPr lang="fi-FI" kern="1200" dirty="0"/>
              <a:t>Hankeryhmään kuuluivat Väylävirasto, maakuntaliitot, kunnat sekä kauppakamarit</a:t>
            </a:r>
          </a:p>
          <a:p>
            <a:endParaRPr lang="fi-FI" sz="2400" kern="1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1852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0B3B03D6-749B-4A80-A63E-1B9A91AFD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Liikennekäytävän reittivalinnat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76ECED-5CB1-448A-99B6-BBF3E1C5A6E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Valtatien 26 ja maantien 387 kehittäminen toiminnalliseksi tiepariksi Haminan ja Lappeenrannan välillä, Toimenpidesuunnitelma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A6BD48-A1CE-435D-B2F0-8264228CE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825FC428-E5B2-4D8F-B8FC-169348D2F6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696872" cy="3937050"/>
          </a:xfrm>
        </p:spPr>
        <p:txBody>
          <a:bodyPr/>
          <a:lstStyle/>
          <a:p>
            <a:r>
              <a:rPr lang="fi-FI" b="1" dirty="0"/>
              <a:t>Matka-aikojen erot </a:t>
            </a:r>
            <a:r>
              <a:rPr lang="fi-FI" dirty="0"/>
              <a:t>Lappeenrannasta Haminaan tieparin vaihtoehtoisten reittien välillä ovat </a:t>
            </a:r>
            <a:r>
              <a:rPr lang="fi-FI" b="1" dirty="0"/>
              <a:t>pienet </a:t>
            </a:r>
            <a:r>
              <a:rPr lang="fi-FI" dirty="0"/>
              <a:t>varsinkin valtateiden 6 ja 7 jo toteutuneiden kehittämishankkeiden valmistuminen myötä.</a:t>
            </a:r>
          </a:p>
          <a:p>
            <a:endParaRPr lang="fi-FI" sz="1000" dirty="0"/>
          </a:p>
          <a:p>
            <a:r>
              <a:rPr lang="fi-FI" b="1" dirty="0"/>
              <a:t>Vaikuttanut autoilijoiden reittivalintoihin Kaakkois- ja Itä-Suomen päätieverkolla. </a:t>
            </a:r>
            <a:r>
              <a:rPr lang="fi-FI" dirty="0" err="1"/>
              <a:t>Vt</a:t>
            </a:r>
            <a:r>
              <a:rPr lang="fi-FI" dirty="0"/>
              <a:t> 7 parantaminen moottoritieksi Vaalimaalle asti on siirtänyt osan henkilöautoliikenteestä käyttämään </a:t>
            </a:r>
            <a:r>
              <a:rPr lang="fi-FI" dirty="0" err="1"/>
              <a:t>mt</a:t>
            </a:r>
            <a:r>
              <a:rPr lang="fi-FI" dirty="0"/>
              <a:t> 387, joka geometrialtaan on parempi </a:t>
            </a:r>
            <a:r>
              <a:rPr lang="fi-FI" dirty="0" err="1"/>
              <a:t>vt</a:t>
            </a:r>
            <a:r>
              <a:rPr lang="fi-FI" dirty="0"/>
              <a:t> 26 pienipiirteiseen geometriaan verrattuna.</a:t>
            </a:r>
          </a:p>
          <a:p>
            <a:endParaRPr lang="fi-FI" sz="600" dirty="0"/>
          </a:p>
          <a:p>
            <a:endParaRPr lang="fi-FI" sz="200" dirty="0"/>
          </a:p>
          <a:p>
            <a:r>
              <a:rPr lang="fi-FI" dirty="0" err="1"/>
              <a:t>Vt</a:t>
            </a:r>
            <a:r>
              <a:rPr lang="fi-FI" dirty="0"/>
              <a:t> 26 muutostöiden, päällystys ja ohituskaistat, rakentamisen aikana </a:t>
            </a:r>
            <a:r>
              <a:rPr lang="fi-FI" b="1" dirty="0"/>
              <a:t>liikennettä on siirtynyt käyttämään </a:t>
            </a:r>
            <a:r>
              <a:rPr lang="fi-FI" b="1" dirty="0" err="1"/>
              <a:t>mt</a:t>
            </a:r>
            <a:r>
              <a:rPr lang="fi-FI" b="1" dirty="0"/>
              <a:t> 387 reittiä. </a:t>
            </a:r>
            <a:r>
              <a:rPr lang="fi-FI" dirty="0"/>
              <a:t>Valtateiden 6 ja 7 hankkeet eivät ole kuitenkaan vaikuttaneet merkittävästi raskaan liikenteen reittivalintoihin </a:t>
            </a:r>
            <a:r>
              <a:rPr lang="fi-FI" dirty="0" err="1"/>
              <a:t>vt</a:t>
            </a:r>
            <a:r>
              <a:rPr lang="fi-FI" dirty="0"/>
              <a:t> 26 reitin ollessa </a:t>
            </a:r>
            <a:r>
              <a:rPr lang="fi-FI" dirty="0" err="1"/>
              <a:t>mt</a:t>
            </a:r>
            <a:r>
              <a:rPr lang="fi-FI" dirty="0"/>
              <a:t> 387 reittiä lyhyempi.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9660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tsikko 16">
            <a:extLst>
              <a:ext uri="{FF2B5EF4-FFF2-40B4-BE49-F238E27FC236}">
                <a16:creationId xmlns:a16="http://schemas.microsoft.com/office/drawing/2014/main" id="{4816BD7A-7106-49E3-BBB0-58F2755EB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Liikennekäytävän nykytila</a:t>
            </a:r>
          </a:p>
        </p:txBody>
      </p:sp>
      <p:sp>
        <p:nvSpPr>
          <p:cNvPr id="18" name="Sisällön paikkamerkki 17">
            <a:extLst>
              <a:ext uri="{FF2B5EF4-FFF2-40B4-BE49-F238E27FC236}">
                <a16:creationId xmlns:a16="http://schemas.microsoft.com/office/drawing/2014/main" id="{040E2DF5-6AA5-40E7-BD02-FF39B5501A8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Teiden pysty- ja vaakageometrioissa on puutteita ja liittymiä on paljon.</a:t>
            </a:r>
          </a:p>
          <a:p>
            <a:r>
              <a:rPr lang="fi-FI" dirty="0"/>
              <a:t>Liittymänäkemät ovat monissa kohdin heikot. </a:t>
            </a:r>
          </a:p>
          <a:p>
            <a:r>
              <a:rPr lang="fi-FI" dirty="0"/>
              <a:t>Muutoksista tieympäristössä johtuen nopeusrajoitukset vaihtelevat usein. </a:t>
            </a:r>
          </a:p>
          <a:p>
            <a:r>
              <a:rPr lang="fi-FI" dirty="0"/>
              <a:t>Jalankulun ja pyöräilyn yhteydet ovat vähäiset ja kapeat pientareet tekevät jalankulun ja pyöräilyn teiden varrella turvattomaksi.</a:t>
            </a:r>
          </a:p>
          <a:p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F12AAAB-2568-4AE2-B07E-0DAB446605F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Valtatien 26 ja maantien 387 kehittäminen toiminnalliseksi tiepariksi Haminan ja Lappeenrannan välillä, Toimenpidesuunnitelma</a:t>
            </a: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86235F0-5A10-4ED2-AA49-4F2857530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1DEB605-D0FD-4B72-A1A4-1ED08DF6C5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6946" y="405951"/>
            <a:ext cx="5819694" cy="2541444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0702229F-CBC7-4CD7-ABCD-6B2D3C01B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2957" y="2927124"/>
            <a:ext cx="5923683" cy="346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140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3">
            <a:extLst>
              <a:ext uri="{FF2B5EF4-FFF2-40B4-BE49-F238E27FC236}">
                <a16:creationId xmlns:a16="http://schemas.microsoft.com/office/drawing/2014/main" id="{C2E57C40-480D-42D8-B88B-067E60859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b="1" dirty="0"/>
              <a:t>Tieparin kehittämisen keinot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0BC1B2CD-7EDE-421F-B017-823415BCE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284CC5E-1CF6-4CC4-9DAC-96D7553801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/>
              <a:t>Toimenpidekorien muodostuksessa on otettu huomioon toimenpiteiden </a:t>
            </a:r>
            <a:r>
              <a:rPr lang="fi-FI" b="1" dirty="0"/>
              <a:t>kiireellisyys, tärkeys ja hyöty-kustannussuhteet.</a:t>
            </a:r>
          </a:p>
          <a:p>
            <a:r>
              <a:rPr lang="fi-FI" b="1" dirty="0"/>
              <a:t>Raskaan liikenteen olosuhteita kehitetään matkanopeutta tasaistaen </a:t>
            </a:r>
            <a:r>
              <a:rPr lang="fi-FI" dirty="0"/>
              <a:t>vähentämällä nopeusrajoitusalueiden vaihteluita sekä polttoainetaloutta parantaen korjaamalla tien geometriaa ongelmallisimmissa kohdissa. </a:t>
            </a:r>
          </a:p>
          <a:p>
            <a:r>
              <a:rPr lang="fi-FI" b="1" dirty="0"/>
              <a:t>Henkilöajoneuvoliikenteen edellytyksiä parannetaan kasvattamalla välityskykyä </a:t>
            </a:r>
            <a:r>
              <a:rPr lang="fi-FI" dirty="0"/>
              <a:t>tasaisemman nopeusrajoitusalueilla ja ohituspaikkoja lisäämällä.</a:t>
            </a:r>
          </a:p>
          <a:p>
            <a:r>
              <a:rPr lang="fi-FI" b="1" dirty="0"/>
              <a:t>Jalankulun ja pyöräilyn olosuhteita parannetaan </a:t>
            </a:r>
            <a:r>
              <a:rPr lang="fi-FI" dirty="0"/>
              <a:t>kylien ja taajamien kohdilla.</a:t>
            </a:r>
          </a:p>
          <a:p>
            <a:endParaRPr lang="fi-FI" b="1" dirty="0"/>
          </a:p>
          <a:p>
            <a:endParaRPr lang="fi-FI" dirty="0"/>
          </a:p>
        </p:txBody>
      </p:sp>
      <p:sp>
        <p:nvSpPr>
          <p:cNvPr id="7" name="Alatunnisteen paikkamerkki 4">
            <a:extLst>
              <a:ext uri="{FF2B5EF4-FFF2-40B4-BE49-F238E27FC236}">
                <a16:creationId xmlns:a16="http://schemas.microsoft.com/office/drawing/2014/main" id="{80FA5285-4BE4-4730-8B16-3F40CDE56E8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</p:spTree>
    <p:extLst>
      <p:ext uri="{BB962C8B-B14F-4D97-AF65-F5344CB8AC3E}">
        <p14:creationId xmlns:p14="http://schemas.microsoft.com/office/powerpoint/2010/main" val="975694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A9718011-032F-4AA1-9D75-DE1EBD9F2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Tieparin kehittämisen toimenpidekorit 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40B2EF4F-0B5E-4186-93DB-48768358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83359BA-9A5E-4534-9207-24CC60034E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I vaiheen toimenpidekori: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välttämättömät nopeasti toteutettavat toimenpiteet </a:t>
            </a:r>
          </a:p>
          <a:p>
            <a:pPr marL="0" indent="0">
              <a:buNone/>
            </a:pPr>
            <a:r>
              <a:rPr lang="fi-FI" b="1" dirty="0"/>
              <a:t>II vaiheen toimenpidekori: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Elinkeinoelämän (tavaraliikenteen kuljetusten) sujuvuutta sekä liikenneympäristön turvallisuutta parantavat ensisijaiset toimenpiteet  13 M€ </a:t>
            </a:r>
          </a:p>
          <a:p>
            <a:pPr marL="0" indent="0">
              <a:buNone/>
            </a:pPr>
            <a:r>
              <a:rPr lang="fi-FI" b="1" dirty="0"/>
              <a:t>III vaiheen toimenpidekori: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Tieparin roolien vahvistaminen 25,5 M€  </a:t>
            </a:r>
          </a:p>
          <a:p>
            <a:pPr marL="0" lvl="1" indent="0">
              <a:buClr>
                <a:schemeClr val="accent1"/>
              </a:buClr>
              <a:buSzPct val="150000"/>
              <a:buNone/>
            </a:pPr>
            <a:r>
              <a:rPr lang="fi-FI" b="1" dirty="0">
                <a:ea typeface="+mn-ea"/>
                <a:cs typeface="+mn-cs"/>
              </a:rPr>
              <a:t>IV vaiheen toimenpidekori: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 Kohti tasaisempaa ja monimuotoisempaa liikennevirtaa  22,6 M€</a:t>
            </a:r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3BDB839A-9B2C-4359-BD2A-C2CD38A23E4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</p:spTree>
    <p:extLst>
      <p:ext uri="{BB962C8B-B14F-4D97-AF65-F5344CB8AC3E}">
        <p14:creationId xmlns:p14="http://schemas.microsoft.com/office/powerpoint/2010/main" val="4259807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5499346-FCD8-43C2-9585-C7C717C94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12" y="1122744"/>
            <a:ext cx="10668063" cy="1273215"/>
          </a:xfrm>
        </p:spPr>
        <p:txBody>
          <a:bodyPr/>
          <a:lstStyle/>
          <a:p>
            <a:r>
              <a:rPr lang="fi-FI" b="1" dirty="0"/>
              <a:t>I vaiheen toimenpidekori: </a:t>
            </a:r>
            <a:br>
              <a:rPr lang="fi-FI" b="1" dirty="0"/>
            </a:br>
            <a:r>
              <a:rPr lang="fi-FI" sz="2000" dirty="0"/>
              <a:t>Toimenpiteiden alustava toteutusaikataulu: 2021-2023 </a:t>
            </a:r>
            <a:br>
              <a:rPr lang="fi-FI" sz="3200" dirty="0"/>
            </a:br>
            <a:br>
              <a:rPr lang="fi-FI" b="1" dirty="0"/>
            </a:br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0D81B36-8616-4276-8CEE-0EB226D5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9CEAA8D-2924-45ED-863B-E8EE0FE632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0012" y="2271975"/>
            <a:ext cx="10668063" cy="382698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dirty="0"/>
              <a:t>Koriin kuuluu mm. seuraavia toimenpiteitä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Väylänhoito (sis. näkemäraivaukset) tieparilla 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Maantien 387 tieluokan nosto kantatieksi  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Talvikunnossapidon erityistä huomioita vaativien kohtien kehittäminen 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(Raskaan liikenteen) nykyisten palvelualueiden pienet, nopeat kehitystoimenpiteet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Huonokuntoisten siltojen kunnostus tehdään siltojen kunnossapito-ohjelman mukaisesti. </a:t>
            </a:r>
          </a:p>
          <a:p>
            <a:pPr marL="0" lvl="1" indent="0" defTabSz="540000">
              <a:buNone/>
            </a:pPr>
            <a:endParaRPr lang="fi-FI" sz="1800" dirty="0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2AA62C31-D1AA-44FD-BB2A-600A7E44096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</p:spTree>
    <p:extLst>
      <p:ext uri="{BB962C8B-B14F-4D97-AF65-F5344CB8AC3E}">
        <p14:creationId xmlns:p14="http://schemas.microsoft.com/office/powerpoint/2010/main" val="924914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5499346-FCD8-43C2-9585-C7C717C94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12" y="1122744"/>
            <a:ext cx="10668063" cy="1273215"/>
          </a:xfrm>
        </p:spPr>
        <p:txBody>
          <a:bodyPr/>
          <a:lstStyle/>
          <a:p>
            <a:r>
              <a:rPr lang="fi-FI" b="1" dirty="0"/>
              <a:t>II vaiheen toimenpidekori: </a:t>
            </a:r>
            <a:br>
              <a:rPr lang="fi-FI" b="1" dirty="0"/>
            </a:br>
            <a:r>
              <a:rPr lang="fi-FI" sz="2000" dirty="0"/>
              <a:t>Toimenpiteiden alustava toteutusaikataulu: 2023-2028</a:t>
            </a:r>
            <a:br>
              <a:rPr lang="fi-FI" sz="2000" dirty="0"/>
            </a:br>
            <a:r>
              <a:rPr lang="fi-FI" sz="2000" dirty="0"/>
              <a:t>Kustannusarvio 13,1 M€</a:t>
            </a:r>
            <a:br>
              <a:rPr lang="fi-FI" sz="3200" dirty="0"/>
            </a:br>
            <a:br>
              <a:rPr lang="fi-FI" b="1" dirty="0"/>
            </a:br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0D81B36-8616-4276-8CEE-0EB226D5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9CEAA8D-2924-45ED-863B-E8EE0FE632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0011" y="2395959"/>
            <a:ext cx="10668064" cy="3853921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dirty="0"/>
              <a:t>Koriin kuuluu mm. seuraavia toimenpiteitä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Lankilan geometriakorjaukset valtatiellä 26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 err="1">
                <a:ea typeface="+mn-ea"/>
                <a:cs typeface="+mn-cs"/>
              </a:rPr>
              <a:t>Töytärin</a:t>
            </a:r>
            <a:r>
              <a:rPr lang="fi-FI" dirty="0">
                <a:ea typeface="+mn-ea"/>
                <a:cs typeface="+mn-cs"/>
              </a:rPr>
              <a:t> risteyksen porrastus, alikulku ja nopeusrajoituksen nosto 60-80 sekä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Jalankulku- ja polkupyöräilyväylä välille Husula-Myllykylä valtatiellä 26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 err="1">
                <a:ea typeface="+mn-ea"/>
                <a:cs typeface="+mn-cs"/>
              </a:rPr>
              <a:t>Moitjärven</a:t>
            </a:r>
            <a:r>
              <a:rPr lang="fi-FI" dirty="0">
                <a:ea typeface="+mn-ea"/>
                <a:cs typeface="+mn-cs"/>
              </a:rPr>
              <a:t> 60 km/h alueen parantaminen 80 km/h:ksi valtatiellä 26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/>
              <a:t>Paijärven tasoliittymän parantaminen ja kevyen liikenteen alikulku </a:t>
            </a:r>
            <a:r>
              <a:rPr lang="fi-FI" dirty="0" err="1"/>
              <a:t>vt</a:t>
            </a:r>
            <a:r>
              <a:rPr lang="fi-FI" dirty="0"/>
              <a:t> 26:lle</a:t>
            </a:r>
          </a:p>
          <a:p>
            <a:pPr marL="342900" lvl="1" defTabSz="540000">
              <a:lnSpc>
                <a:spcPct val="15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fi-FI" dirty="0">
                <a:ea typeface="+mn-ea"/>
                <a:cs typeface="+mn-cs"/>
              </a:rPr>
              <a:t>automaattivalvonnan kehittäminen</a:t>
            </a:r>
          </a:p>
          <a:p>
            <a:pPr marL="0" lvl="1" indent="0" defTabSz="540000">
              <a:buNone/>
            </a:pPr>
            <a:endParaRPr lang="fi-FI" sz="1800" dirty="0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4F49D211-B0FA-41FE-BDBB-F8CBFCB04C1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Valtatien 26 ja maantien 387 kehittäminen toiminnalliseksi tiepariksi Haminan ja Lappeenrannan välillä, Toimenpidesuunnitelma</a:t>
            </a:r>
          </a:p>
        </p:txBody>
      </p:sp>
    </p:spTree>
    <p:extLst>
      <p:ext uri="{BB962C8B-B14F-4D97-AF65-F5344CB8AC3E}">
        <p14:creationId xmlns:p14="http://schemas.microsoft.com/office/powerpoint/2010/main" val="1238349969"/>
      </p:ext>
    </p:extLst>
  </p:cSld>
  <p:clrMapOvr>
    <a:masterClrMapping/>
  </p:clrMapOvr>
</p:sld>
</file>

<file path=ppt/theme/theme1.xml><?xml version="1.0" encoding="utf-8"?>
<a:theme xmlns:a="http://schemas.openxmlformats.org/drawingml/2006/main" name="ELY_powerpoint_pohja">
  <a:themeElements>
    <a:clrScheme name="ELY_saatutettavuus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003883"/>
      </a:hlink>
      <a:folHlink>
        <a:srgbClr val="58585A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ly_s.potx" id="{C85F04A8-72F4-4A0B-8371-0D00FFBED41D}" vid="{FDF717B6-1A21-4ECF-90DA-8600F7D763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xml_kameleon>
  <dokumentin_x0020_tila/>
  <dokumentin_x0020_tila/>
  <kieli>Suomi</kieli>
  <kehalaatija>Kailasto Jussi</kehalaatija>
  <päiväys>18.1.2021</päiväys>
  <dokumenttityyppi>Esitys</dokumenttityyppi>
  <laatijaorganisaatio>Kaakkois-Suomen ELY|d4cc5217-bf23-4253-be9f-724d4581aa03</laatijaorganisaatio>
</xml_kameleon>
</file>

<file path=customXml/itemProps1.xml><?xml version="1.0" encoding="utf-8"?>
<ds:datastoreItem xmlns:ds="http://schemas.openxmlformats.org/officeDocument/2006/customXml" ds:itemID="{413B6DDF-29B6-4A14-8018-1A5FF24DF3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5072</TotalTime>
  <Words>812</Words>
  <Application>Microsoft Office PowerPoint</Application>
  <PresentationFormat>Laajakuva</PresentationFormat>
  <Paragraphs>104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Calibri</vt:lpstr>
      <vt:lpstr>Verdana</vt:lpstr>
      <vt:lpstr>Wingdings</vt:lpstr>
      <vt:lpstr>ELY_powerpoint_pohja</vt:lpstr>
      <vt:lpstr>Valtatien 26 ja maantien 387 kehittäminen toiminnalliseksi tiepariksi Haminan ja Lappeenrannan välillä </vt:lpstr>
      <vt:lpstr>Tieparin muodostama liikennekäytävä</vt:lpstr>
      <vt:lpstr>Prosessikuvaus</vt:lpstr>
      <vt:lpstr>Liikennekäytävän reittivalinnat</vt:lpstr>
      <vt:lpstr>Liikennekäytävän nykytila</vt:lpstr>
      <vt:lpstr>Tieparin kehittämisen keinot</vt:lpstr>
      <vt:lpstr>Tieparin kehittämisen toimenpidekorit </vt:lpstr>
      <vt:lpstr>I vaiheen toimenpidekori:  Toimenpiteiden alustava toteutusaikataulu: 2021-2023   </vt:lpstr>
      <vt:lpstr>II vaiheen toimenpidekori:  Toimenpiteiden alustava toteutusaikataulu: 2023-2028 Kustannusarvio 13,1 M€  </vt:lpstr>
      <vt:lpstr>III vaiheen toimenpidekori:  Toimenpiteiden alustava toteutusaikataulu: 2028-2035 Kustannusarvio 25,5 M€ </vt:lpstr>
      <vt:lpstr>IV vaiheen toimenpidekori:  Toimenpiteiden alustava toteutusaikataulu: 2035-2045 Kustannusarvio 22,6 M€ </vt:lpstr>
      <vt:lpstr>Jatkotoimenpiteet</vt:lpstr>
      <vt:lpstr>Lisätietoa</vt:lpstr>
    </vt:vector>
  </TitlesOfParts>
  <Company>Kaakkois-Suomen ELY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Valtatien 26 ja maantien 387 kehittäminen toiminnalliseksi tiepariksi Haminan ja Lappeenrannan välillä</dc:title>
  <dc:creator>Kailasto Jussi</dc:creator>
  <cp:keywords/>
  <cp:lastModifiedBy>Lotta-Maija Salmelin</cp:lastModifiedBy>
  <cp:revision>260</cp:revision>
  <dcterms:created xsi:type="dcterms:W3CDTF">2020-08-17T05:20:52Z</dcterms:created>
  <dcterms:modified xsi:type="dcterms:W3CDTF">2021-03-18T10:12:08Z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460.1003.02.001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ely_s.potx</vt:lpwstr>
  </property>
  <property fmtid="{D5CDD505-2E9C-101B-9397-08002B2CF9AE}" pid="6" name="dvDefinition">
    <vt:lpwstr>999 (dd_default.xml)</vt:lpwstr>
  </property>
  <property fmtid="{D5CDD505-2E9C-101B-9397-08002B2CF9AE}" pid="7" name="dvDefinitionID">
    <vt:lpwstr>999</vt:lpwstr>
  </property>
  <property fmtid="{D5CDD505-2E9C-101B-9397-08002B2CF9AE}" pid="8" name="dvContentFile">
    <vt:lpwstr>dd_default.xml</vt:lpwstr>
  </property>
  <property fmtid="{D5CDD505-2E9C-101B-9397-08002B2CF9AE}" pid="9" name="dvGlobalVerID">
    <vt:lpwstr>460.90.02.218</vt:lpwstr>
  </property>
  <property fmtid="{D5CDD505-2E9C-101B-9397-08002B2CF9AE}" pid="10" name="dvDefinitionVersion">
    <vt:lpwstr>02.001 / 13.4.2016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165</vt:lpwstr>
  </property>
  <property fmtid="{D5CDD505-2E9C-101B-9397-08002B2CF9AE}" pid="17" name="dvCategory_2">
    <vt:lpwstr>56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ELY KAS</vt:lpwstr>
  </property>
  <property fmtid="{D5CDD505-2E9C-101B-9397-08002B2CF9AE}" pid="21" name="dvSite">
    <vt:lpwstr>Kouvola</vt:lpwstr>
  </property>
  <property fmtid="{D5CDD505-2E9C-101B-9397-08002B2CF9AE}" pid="22" name="dvNumbering">
    <vt:lpwstr>0</vt:lpwstr>
  </property>
  <property fmtid="{D5CDD505-2E9C-101B-9397-08002B2CF9AE}" pid="23" name="dvDUname">
    <vt:lpwstr>Kailasto Jussi</vt:lpwstr>
  </property>
  <property fmtid="{D5CDD505-2E9C-101B-9397-08002B2CF9AE}" pid="24" name="dvdufname">
    <vt:lpwstr>Jussi</vt:lpwstr>
  </property>
  <property fmtid="{D5CDD505-2E9C-101B-9397-08002B2CF9AE}" pid="25" name="dvdulname">
    <vt:lpwstr>Kailasto</vt:lpwstr>
  </property>
  <property fmtid="{D5CDD505-2E9C-101B-9397-08002B2CF9AE}" pid="26" name="dvDUdepartment">
    <vt:lpwstr/>
  </property>
  <property fmtid="{D5CDD505-2E9C-101B-9397-08002B2CF9AE}" pid="27" name="dvSaavutettavuusVari">
    <vt:lpwstr>1</vt:lpwstr>
  </property>
  <property fmtid="{D5CDD505-2E9C-101B-9397-08002B2CF9AE}" pid="28" name="dvLogoExist">
    <vt:lpwstr>0</vt:lpwstr>
  </property>
  <property fmtid="{D5CDD505-2E9C-101B-9397-08002B2CF9AE}" pid="29" name="dvCurrentlogo">
    <vt:lpwstr/>
  </property>
  <property fmtid="{D5CDD505-2E9C-101B-9397-08002B2CF9AE}" pid="30" name="Dokumentin_x0020_tila">
    <vt:lpwstr/>
  </property>
  <property fmtid="{D5CDD505-2E9C-101B-9397-08002B2CF9AE}" pid="31" name="Kieli">
    <vt:lpwstr>Suomi</vt:lpwstr>
  </property>
  <property fmtid="{D5CDD505-2E9C-101B-9397-08002B2CF9AE}" pid="32" name="KEHALaatija">
    <vt:lpwstr>Kailasto Jussi</vt:lpwstr>
  </property>
  <property fmtid="{D5CDD505-2E9C-101B-9397-08002B2CF9AE}" pid="33" name="Päiväys">
    <vt:filetime>2021-01-17T22:00:00Z</vt:filetime>
  </property>
  <property fmtid="{D5CDD505-2E9C-101B-9397-08002B2CF9AE}" pid="34" name="Asiakirjan tyyppi">
    <vt:lpwstr>Esitys</vt:lpwstr>
  </property>
  <property fmtid="{D5CDD505-2E9C-101B-9397-08002B2CF9AE}" pid="35" name="Dokumenttityyppi">
    <vt:lpwstr>Esitys</vt:lpwstr>
  </property>
  <property fmtid="{D5CDD505-2E9C-101B-9397-08002B2CF9AE}" pid="36" name="Laatijaorganisaatio">
    <vt:lpwstr>Kaakkois-Suomen ELY</vt:lpwstr>
  </property>
  <property fmtid="{D5CDD505-2E9C-101B-9397-08002B2CF9AE}" pid="37" name="dvSite_short">
    <vt:lpwstr>Kaakkois-Suomen ELY-keskus</vt:lpwstr>
  </property>
</Properties>
</file>