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6"/>
  </p:sldMasterIdLst>
  <p:notesMasterIdLst>
    <p:notesMasterId r:id="rId27"/>
  </p:notesMasterIdLst>
  <p:handoutMasterIdLst>
    <p:handoutMasterId r:id="rId28"/>
  </p:handoutMasterIdLst>
  <p:sldIdLst>
    <p:sldId id="685" r:id="rId7"/>
    <p:sldId id="692" r:id="rId8"/>
    <p:sldId id="693" r:id="rId9"/>
    <p:sldId id="334" r:id="rId10"/>
    <p:sldId id="694" r:id="rId11"/>
    <p:sldId id="695" r:id="rId12"/>
    <p:sldId id="697" r:id="rId13"/>
    <p:sldId id="664" r:id="rId14"/>
    <p:sldId id="665" r:id="rId15"/>
    <p:sldId id="340" r:id="rId16"/>
    <p:sldId id="669" r:id="rId17"/>
    <p:sldId id="667" r:id="rId18"/>
    <p:sldId id="704" r:id="rId19"/>
    <p:sldId id="678" r:id="rId20"/>
    <p:sldId id="703" r:id="rId21"/>
    <p:sldId id="702" r:id="rId22"/>
    <p:sldId id="700" r:id="rId23"/>
    <p:sldId id="701" r:id="rId24"/>
    <p:sldId id="698" r:id="rId25"/>
    <p:sldId id="658" r:id="rId26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2F9169C-BCB2-84E0-C9B4-DC0B45BF77F0}" name="Tuominen Marko" initials="MT" userId="S::marko.tuominen@vayla.fi::e4577992-4422-4efa-b62e-c80d19d6531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manda Ahtiainen" initials="AA" lastIdx="2" clrIdx="0">
    <p:extLst>
      <p:ext uri="{19B8F6BF-5375-455C-9EA6-DF929625EA0E}">
        <p15:presenceInfo xmlns:p15="http://schemas.microsoft.com/office/powerpoint/2012/main" userId="Amanda Ahtiain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C2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41" autoAdjust="0"/>
    <p:restoredTop sz="83131" autoAdjust="0"/>
  </p:normalViewPr>
  <p:slideViewPr>
    <p:cSldViewPr snapToGrid="0">
      <p:cViewPr varScale="1">
        <p:scale>
          <a:sx n="55" d="100"/>
          <a:sy n="55" d="100"/>
        </p:scale>
        <p:origin x="760" y="48"/>
      </p:cViewPr>
      <p:guideLst/>
    </p:cSldViewPr>
  </p:slideViewPr>
  <p:outlineViewPr>
    <p:cViewPr>
      <p:scale>
        <a:sx n="33" d="100"/>
        <a:sy n="33" d="100"/>
      </p:scale>
      <p:origin x="0" y="-109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280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microsoft.com/office/2018/10/relationships/authors" Target="author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DAE809-BFED-470A-BB70-DBC3965101A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BF8A77-8EFF-4027-AE87-008AB85AAA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50B1A-2E76-4083-8C1F-14365BFFBCBE}" type="datetimeFigureOut">
              <a:rPr lang="fi-FI" smtClean="0"/>
              <a:t>26.11.2024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68A2CD-F4C2-4008-AF70-ABF6470F97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31BFC3-43BC-4C7E-89DB-CD3AFB70276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8CBF08-FC9C-4574-B237-348852A04FD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5436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AC96E-1DC8-4EA3-9268-8EA7D1653612}" type="datetimeFigureOut">
              <a:rPr lang="fi-FI" smtClean="0"/>
              <a:t>26.11.2024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8B9A-264D-4165-A769-848A3FBDC0C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927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9D0EB043-CA1E-AC09-354B-2AB400561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800" y="457200"/>
            <a:ext cx="5198400" cy="1602000"/>
          </a:xfrm>
        </p:spPr>
        <p:txBody>
          <a:bodyPr anchor="ctr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7" name="Alaotsikko 2">
            <a:extLst>
              <a:ext uri="{FF2B5EF4-FFF2-40B4-BE49-F238E27FC236}">
                <a16:creationId xmlns:a16="http://schemas.microsoft.com/office/drawing/2014/main" id="{C0A0CC28-71E9-C488-EDD5-3D5A405D3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800" y="2059200"/>
            <a:ext cx="3931200" cy="986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18" name="Footer Placeholder 8">
            <a:extLst>
              <a:ext uri="{FF2B5EF4-FFF2-40B4-BE49-F238E27FC236}">
                <a16:creationId xmlns:a16="http://schemas.microsoft.com/office/drawing/2014/main" id="{B3795109-526B-31FD-2547-2E8C6C62E7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28800" y="3096000"/>
            <a:ext cx="2160000" cy="216000"/>
          </a:xfrm>
        </p:spPr>
        <p:txBody>
          <a:bodyPr vert="horz" lIns="0" tIns="0" rIns="0" bIns="0" rtlCol="0" anchor="t" anchorCtr="0"/>
          <a:lstStyle>
            <a:lvl1pPr>
              <a:defRPr lang="en-US" sz="1400" smtClean="0"/>
            </a:lvl1pPr>
          </a:lstStyle>
          <a:p>
            <a:r>
              <a:rPr lang="fi-FI"/>
              <a:t>Joonas Tielinen</a:t>
            </a:r>
            <a:endParaRPr lang="fi-FI" dirty="0"/>
          </a:p>
        </p:txBody>
      </p:sp>
      <p:sp>
        <p:nvSpPr>
          <p:cNvPr id="15" name="duser_1">
            <a:extLst>
              <a:ext uri="{FF2B5EF4-FFF2-40B4-BE49-F238E27FC236}">
                <a16:creationId xmlns:a16="http://schemas.microsoft.com/office/drawing/2014/main" id="{384B469D-48C8-2202-9444-3E26CCDDE2E9}"/>
              </a:ext>
            </a:extLst>
          </p:cNvPr>
          <p:cNvSpPr txBox="1">
            <a:spLocks/>
          </p:cNvSpPr>
          <p:nvPr userDrawn="1"/>
        </p:nvSpPr>
        <p:spPr>
          <a:xfrm>
            <a:off x="928799" y="3420000"/>
            <a:ext cx="2160000" cy="2329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16" name="duser_2">
            <a:extLst>
              <a:ext uri="{FF2B5EF4-FFF2-40B4-BE49-F238E27FC236}">
                <a16:creationId xmlns:a16="http://schemas.microsoft.com/office/drawing/2014/main" id="{21C13BDF-CE13-A8A8-374A-828D070C76AB}"/>
              </a:ext>
            </a:extLst>
          </p:cNvPr>
          <p:cNvSpPr txBox="1">
            <a:spLocks/>
          </p:cNvSpPr>
          <p:nvPr userDrawn="1"/>
        </p:nvSpPr>
        <p:spPr>
          <a:xfrm>
            <a:off x="3239999" y="3096000"/>
            <a:ext cx="2160000" cy="2329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17" name="duser_3">
            <a:extLst>
              <a:ext uri="{FF2B5EF4-FFF2-40B4-BE49-F238E27FC236}">
                <a16:creationId xmlns:a16="http://schemas.microsoft.com/office/drawing/2014/main" id="{81945E5C-D926-6141-D2D2-B11128E22045}"/>
              </a:ext>
            </a:extLst>
          </p:cNvPr>
          <p:cNvSpPr txBox="1">
            <a:spLocks/>
          </p:cNvSpPr>
          <p:nvPr userDrawn="1"/>
        </p:nvSpPr>
        <p:spPr>
          <a:xfrm>
            <a:off x="3239999" y="3420000"/>
            <a:ext cx="216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C8758F4-D5A6-6EF5-F877-51D1432C64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800" y="3600000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6.2.2023</a:t>
            </a:r>
            <a:endParaRPr lang="en-US"/>
          </a:p>
        </p:txBody>
      </p:sp>
      <p:sp>
        <p:nvSpPr>
          <p:cNvPr id="11" name="DConfidentiality">
            <a:extLst>
              <a:ext uri="{FF2B5EF4-FFF2-40B4-BE49-F238E27FC236}">
                <a16:creationId xmlns:a16="http://schemas.microsoft.com/office/drawing/2014/main" id="{7CA352CF-2876-B635-B133-F5D57F3531C2}"/>
              </a:ext>
            </a:extLst>
          </p:cNvPr>
          <p:cNvSpPr txBox="1">
            <a:spLocks/>
          </p:cNvSpPr>
          <p:nvPr userDrawn="1"/>
        </p:nvSpPr>
        <p:spPr>
          <a:xfrm>
            <a:off x="838800" y="4320000"/>
            <a:ext cx="1811094" cy="216000"/>
          </a:xfrm>
          <a:prstGeom prst="rect">
            <a:avLst/>
          </a:prstGeom>
        </p:spPr>
        <p:txBody>
          <a:bodyPr vert="horz" lIns="91440" tIns="45720" rIns="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DDecree">
            <a:extLst>
              <a:ext uri="{FF2B5EF4-FFF2-40B4-BE49-F238E27FC236}">
                <a16:creationId xmlns:a16="http://schemas.microsoft.com/office/drawing/2014/main" id="{704FB1C0-8CE8-9326-EA85-86F137F51779}"/>
              </a:ext>
            </a:extLst>
          </p:cNvPr>
          <p:cNvSpPr txBox="1">
            <a:spLocks/>
          </p:cNvSpPr>
          <p:nvPr userDrawn="1"/>
        </p:nvSpPr>
        <p:spPr>
          <a:xfrm>
            <a:off x="2616249" y="4320000"/>
            <a:ext cx="232628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Secrecy">
            <a:extLst>
              <a:ext uri="{FF2B5EF4-FFF2-40B4-BE49-F238E27FC236}">
                <a16:creationId xmlns:a16="http://schemas.microsoft.com/office/drawing/2014/main" id="{36D4D699-55A8-C147-9313-552C607E8A0D}"/>
              </a:ext>
            </a:extLst>
          </p:cNvPr>
          <p:cNvSpPr txBox="1">
            <a:spLocks/>
          </p:cNvSpPr>
          <p:nvPr userDrawn="1"/>
        </p:nvSpPr>
        <p:spPr>
          <a:xfrm>
            <a:off x="838800" y="4572000"/>
            <a:ext cx="232628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ECF45415-D8F0-70FA-28BC-973F905675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37200" y="0"/>
            <a:ext cx="6156000" cy="2621118"/>
          </a:xfrm>
          <a:custGeom>
            <a:avLst/>
            <a:gdLst>
              <a:gd name="connsiteX0" fmla="*/ 0 w 6156000"/>
              <a:gd name="connsiteY0" fmla="*/ 0 h 2620800"/>
              <a:gd name="connsiteX1" fmla="*/ 6156000 w 6156000"/>
              <a:gd name="connsiteY1" fmla="*/ 0 h 2620800"/>
              <a:gd name="connsiteX2" fmla="*/ 6156000 w 6156000"/>
              <a:gd name="connsiteY2" fmla="*/ 2620800 h 2620800"/>
              <a:gd name="connsiteX3" fmla="*/ 0 w 6156000"/>
              <a:gd name="connsiteY3" fmla="*/ 2620800 h 2620800"/>
              <a:gd name="connsiteX4" fmla="*/ 0 w 6156000"/>
              <a:gd name="connsiteY4" fmla="*/ 0 h 2620800"/>
              <a:gd name="connsiteX0" fmla="*/ 0 w 6156000"/>
              <a:gd name="connsiteY0" fmla="*/ 0 h 2620800"/>
              <a:gd name="connsiteX1" fmla="*/ 6156000 w 6156000"/>
              <a:gd name="connsiteY1" fmla="*/ 0 h 2620800"/>
              <a:gd name="connsiteX2" fmla="*/ 6156000 w 6156000"/>
              <a:gd name="connsiteY2" fmla="*/ 2620800 h 2620800"/>
              <a:gd name="connsiteX3" fmla="*/ 0 w 6156000"/>
              <a:gd name="connsiteY3" fmla="*/ 2620800 h 2620800"/>
              <a:gd name="connsiteX4" fmla="*/ 0 w 6156000"/>
              <a:gd name="connsiteY4" fmla="*/ 0 h 2620800"/>
              <a:gd name="connsiteX0" fmla="*/ 0 w 6156000"/>
              <a:gd name="connsiteY0" fmla="*/ 3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56000 w 6156000"/>
              <a:gd name="connsiteY3" fmla="*/ 2621118 h 2621118"/>
              <a:gd name="connsiteX4" fmla="*/ 0 w 6156000"/>
              <a:gd name="connsiteY4" fmla="*/ 2621118 h 2621118"/>
              <a:gd name="connsiteX5" fmla="*/ 0 w 6156000"/>
              <a:gd name="connsiteY5" fmla="*/ 318 h 2621118"/>
              <a:gd name="connsiteX0" fmla="*/ 0 w 6156000"/>
              <a:gd name="connsiteY0" fmla="*/ 26211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56000 w 6156000"/>
              <a:gd name="connsiteY3" fmla="*/ 2621118 h 2621118"/>
              <a:gd name="connsiteX4" fmla="*/ 0 w 6156000"/>
              <a:gd name="connsiteY4" fmla="*/ 2621118 h 2621118"/>
              <a:gd name="connsiteX0" fmla="*/ 0 w 6156000"/>
              <a:gd name="connsiteY0" fmla="*/ 26211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47687 w 6156000"/>
              <a:gd name="connsiteY3" fmla="*/ 1739969 h 2621118"/>
              <a:gd name="connsiteX4" fmla="*/ 0 w 6156000"/>
              <a:gd name="connsiteY4" fmla="*/ 2621118 h 2621118"/>
              <a:gd name="connsiteX0" fmla="*/ 0 w 6164312"/>
              <a:gd name="connsiteY0" fmla="*/ 2621118 h 2621118"/>
              <a:gd name="connsiteX1" fmla="*/ 721043 w 6164312"/>
              <a:gd name="connsiteY1" fmla="*/ 0 h 2621118"/>
              <a:gd name="connsiteX2" fmla="*/ 6156000 w 6164312"/>
              <a:gd name="connsiteY2" fmla="*/ 318 h 2621118"/>
              <a:gd name="connsiteX3" fmla="*/ 6164312 w 6164312"/>
              <a:gd name="connsiteY3" fmla="*/ 1931162 h 2621118"/>
              <a:gd name="connsiteX4" fmla="*/ 0 w 6164312"/>
              <a:gd name="connsiteY4" fmla="*/ 2621118 h 2621118"/>
              <a:gd name="connsiteX0" fmla="*/ 0 w 6164312"/>
              <a:gd name="connsiteY0" fmla="*/ 2621118 h 2621118"/>
              <a:gd name="connsiteX1" fmla="*/ 679479 w 6164312"/>
              <a:gd name="connsiteY1" fmla="*/ 0 h 2621118"/>
              <a:gd name="connsiteX2" fmla="*/ 6156000 w 6164312"/>
              <a:gd name="connsiteY2" fmla="*/ 318 h 2621118"/>
              <a:gd name="connsiteX3" fmla="*/ 6164312 w 6164312"/>
              <a:gd name="connsiteY3" fmla="*/ 1931162 h 2621118"/>
              <a:gd name="connsiteX4" fmla="*/ 0 w 6164312"/>
              <a:gd name="connsiteY4" fmla="*/ 2621118 h 262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312" h="2621118">
                <a:moveTo>
                  <a:pt x="0" y="2621118"/>
                </a:moveTo>
                <a:lnTo>
                  <a:pt x="679479" y="0"/>
                </a:lnTo>
                <a:lnTo>
                  <a:pt x="6156000" y="318"/>
                </a:lnTo>
                <a:cubicBezTo>
                  <a:pt x="6158771" y="643933"/>
                  <a:pt x="6161541" y="1287547"/>
                  <a:pt x="6164312" y="1931162"/>
                </a:cubicBezTo>
                <a:lnTo>
                  <a:pt x="0" y="2621118"/>
                </a:lnTo>
                <a:close/>
              </a:path>
            </a:pathLst>
          </a:custGeom>
        </p:spPr>
        <p:txBody>
          <a:bodyPr/>
          <a:lstStyle>
            <a:lvl1pPr marL="0" indent="0" algn="r">
              <a:buFontTx/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1. kuva kuvagalleriasta, Väylän kuvapankista tai omista tiedostoista</a:t>
            </a:r>
            <a:endParaRPr lang="en-US" dirty="0"/>
          </a:p>
          <a:p>
            <a:endParaRPr lang="fi-FI" dirty="0"/>
          </a:p>
        </p:txBody>
      </p:sp>
      <p:sp>
        <p:nvSpPr>
          <p:cNvPr id="3" name="Kuvan paikkamerkki 11">
            <a:extLst>
              <a:ext uri="{FF2B5EF4-FFF2-40B4-BE49-F238E27FC236}">
                <a16:creationId xmlns:a16="http://schemas.microsoft.com/office/drawing/2014/main" id="{213398F5-290C-A9DF-6523-5B429DFCCF2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30289" y="1998000"/>
            <a:ext cx="6459311" cy="3207600"/>
          </a:xfrm>
          <a:custGeom>
            <a:avLst/>
            <a:gdLst>
              <a:gd name="connsiteX0" fmla="*/ 0 w 6469200"/>
              <a:gd name="connsiteY0" fmla="*/ 0 h 3207600"/>
              <a:gd name="connsiteX1" fmla="*/ 6469200 w 6469200"/>
              <a:gd name="connsiteY1" fmla="*/ 0 h 3207600"/>
              <a:gd name="connsiteX2" fmla="*/ 6469200 w 6469200"/>
              <a:gd name="connsiteY2" fmla="*/ 3207600 h 3207600"/>
              <a:gd name="connsiteX3" fmla="*/ 0 w 6469200"/>
              <a:gd name="connsiteY3" fmla="*/ 3207600 h 3207600"/>
              <a:gd name="connsiteX4" fmla="*/ 0 w 6469200"/>
              <a:gd name="connsiteY4" fmla="*/ 0 h 3207600"/>
              <a:gd name="connsiteX0" fmla="*/ 261257 w 6469200"/>
              <a:gd name="connsiteY0" fmla="*/ 718457 h 3207600"/>
              <a:gd name="connsiteX1" fmla="*/ 6469200 w 6469200"/>
              <a:gd name="connsiteY1" fmla="*/ 0 h 3207600"/>
              <a:gd name="connsiteX2" fmla="*/ 6469200 w 6469200"/>
              <a:gd name="connsiteY2" fmla="*/ 3207600 h 3207600"/>
              <a:gd name="connsiteX3" fmla="*/ 0 w 6469200"/>
              <a:gd name="connsiteY3" fmla="*/ 3207600 h 3207600"/>
              <a:gd name="connsiteX4" fmla="*/ 261257 w 6469200"/>
              <a:gd name="connsiteY4" fmla="*/ 718457 h 3207600"/>
              <a:gd name="connsiteX0" fmla="*/ 111968 w 6319911"/>
              <a:gd name="connsiteY0" fmla="*/ 718457 h 3207600"/>
              <a:gd name="connsiteX1" fmla="*/ 6319911 w 6319911"/>
              <a:gd name="connsiteY1" fmla="*/ 0 h 3207600"/>
              <a:gd name="connsiteX2" fmla="*/ 6319911 w 6319911"/>
              <a:gd name="connsiteY2" fmla="*/ 3207600 h 3207600"/>
              <a:gd name="connsiteX3" fmla="*/ 0 w 6319911"/>
              <a:gd name="connsiteY3" fmla="*/ 1770685 h 3207600"/>
              <a:gd name="connsiteX4" fmla="*/ 111968 w 6319911"/>
              <a:gd name="connsiteY4" fmla="*/ 718457 h 3207600"/>
              <a:gd name="connsiteX0" fmla="*/ 158621 w 6319911"/>
              <a:gd name="connsiteY0" fmla="*/ 699796 h 3207600"/>
              <a:gd name="connsiteX1" fmla="*/ 6319911 w 6319911"/>
              <a:gd name="connsiteY1" fmla="*/ 0 h 3207600"/>
              <a:gd name="connsiteX2" fmla="*/ 6319911 w 6319911"/>
              <a:gd name="connsiteY2" fmla="*/ 3207600 h 3207600"/>
              <a:gd name="connsiteX3" fmla="*/ 0 w 6319911"/>
              <a:gd name="connsiteY3" fmla="*/ 1770685 h 3207600"/>
              <a:gd name="connsiteX4" fmla="*/ 158621 w 6319911"/>
              <a:gd name="connsiteY4" fmla="*/ 699796 h 3207600"/>
              <a:gd name="connsiteX0" fmla="*/ 270589 w 6431879"/>
              <a:gd name="connsiteY0" fmla="*/ 699796 h 3207600"/>
              <a:gd name="connsiteX1" fmla="*/ 6431879 w 6431879"/>
              <a:gd name="connsiteY1" fmla="*/ 0 h 3207600"/>
              <a:gd name="connsiteX2" fmla="*/ 6431879 w 6431879"/>
              <a:gd name="connsiteY2" fmla="*/ 3207600 h 3207600"/>
              <a:gd name="connsiteX3" fmla="*/ 0 w 6431879"/>
              <a:gd name="connsiteY3" fmla="*/ 1696040 h 3207600"/>
              <a:gd name="connsiteX4" fmla="*/ 270589 w 6431879"/>
              <a:gd name="connsiteY4" fmla="*/ 699796 h 3207600"/>
              <a:gd name="connsiteX0" fmla="*/ 298021 w 6459311"/>
              <a:gd name="connsiteY0" fmla="*/ 699796 h 3207600"/>
              <a:gd name="connsiteX1" fmla="*/ 6459311 w 6459311"/>
              <a:gd name="connsiteY1" fmla="*/ 0 h 3207600"/>
              <a:gd name="connsiteX2" fmla="*/ 6459311 w 6459311"/>
              <a:gd name="connsiteY2" fmla="*/ 3207600 h 3207600"/>
              <a:gd name="connsiteX3" fmla="*/ 0 w 6459311"/>
              <a:gd name="connsiteY3" fmla="*/ 1824056 h 3207600"/>
              <a:gd name="connsiteX4" fmla="*/ 298021 w 6459311"/>
              <a:gd name="connsiteY4" fmla="*/ 699796 h 3207600"/>
              <a:gd name="connsiteX0" fmla="*/ 298021 w 6459311"/>
              <a:gd name="connsiteY0" fmla="*/ 699796 h 3207600"/>
              <a:gd name="connsiteX1" fmla="*/ 6459311 w 6459311"/>
              <a:gd name="connsiteY1" fmla="*/ 0 h 3207600"/>
              <a:gd name="connsiteX2" fmla="*/ 6459311 w 6459311"/>
              <a:gd name="connsiteY2" fmla="*/ 3207600 h 3207600"/>
              <a:gd name="connsiteX3" fmla="*/ 0 w 6459311"/>
              <a:gd name="connsiteY3" fmla="*/ 1824056 h 3207600"/>
              <a:gd name="connsiteX4" fmla="*/ 298021 w 6459311"/>
              <a:gd name="connsiteY4" fmla="*/ 699796 h 320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9311" h="3207600">
                <a:moveTo>
                  <a:pt x="298021" y="699796"/>
                </a:moveTo>
                <a:lnTo>
                  <a:pt x="6459311" y="0"/>
                </a:lnTo>
                <a:lnTo>
                  <a:pt x="6459311" y="3207600"/>
                </a:lnTo>
                <a:lnTo>
                  <a:pt x="0" y="1824056"/>
                </a:lnTo>
                <a:lnTo>
                  <a:pt x="298021" y="699796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FontTx/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2. kuva kuvagalleriasta, Väylän kuvapankista tai omista tiedostoista</a:t>
            </a:r>
            <a:endParaRPr lang="en-US" dirty="0"/>
          </a:p>
          <a:p>
            <a:endParaRPr lang="fi-FI" dirty="0"/>
          </a:p>
        </p:txBody>
      </p:sp>
      <p:pic>
        <p:nvPicPr>
          <p:cNvPr id="2" name="Picture 14" descr="Väyläviraston logo">
            <a:extLst>
              <a:ext uri="{FF2B5EF4-FFF2-40B4-BE49-F238E27FC236}">
                <a16:creationId xmlns:a16="http://schemas.microsoft.com/office/drawing/2014/main" id="{5E12AA34-FFF2-FE13-8019-1E02E25CACD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6" y="5124315"/>
            <a:ext cx="1673549" cy="1394625"/>
          </a:xfrm>
          <a:prstGeom prst="rect">
            <a:avLst/>
          </a:prstGeom>
        </p:spPr>
      </p:pic>
      <p:sp>
        <p:nvSpPr>
          <p:cNvPr id="35" name="eukarelialogoplaceholder">
            <a:extLst>
              <a:ext uri="{FF2B5EF4-FFF2-40B4-BE49-F238E27FC236}">
                <a16:creationId xmlns:a16="http://schemas.microsoft.com/office/drawing/2014/main" id="{831C392D-7A55-F2F2-6708-FC7C0AD60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364273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36" name="eulogotenplaceholder">
            <a:extLst>
              <a:ext uri="{FF2B5EF4-FFF2-40B4-BE49-F238E27FC236}">
                <a16:creationId xmlns:a16="http://schemas.microsoft.com/office/drawing/2014/main" id="{3E1949BE-72A6-B501-1B87-1ADB8B279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589741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37" name="eulogoplaceholder">
            <a:extLst>
              <a:ext uri="{FF2B5EF4-FFF2-40B4-BE49-F238E27FC236}">
                <a16:creationId xmlns:a16="http://schemas.microsoft.com/office/drawing/2014/main" id="{1B9C94C1-FC64-6CE5-CB5C-F93889A10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344806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38" name="eufinancelogoplaceholder">
            <a:extLst>
              <a:ext uri="{FF2B5EF4-FFF2-40B4-BE49-F238E27FC236}">
                <a16:creationId xmlns:a16="http://schemas.microsoft.com/office/drawing/2014/main" id="{8EB54258-FC49-62FB-FC67-94DFDD350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589741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4" name="Freeform: Shape 13">
            <a:extLst>
              <a:ext uri="{FF2B5EF4-FFF2-40B4-BE49-F238E27FC236}">
                <a16:creationId xmlns:a16="http://schemas.microsoft.com/office/drawing/2014/main" id="{1DF13E9C-88E0-9FAE-ED4D-11B2B2C4C7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42529" y="3889679"/>
            <a:ext cx="7249471" cy="2966677"/>
          </a:xfrm>
          <a:custGeom>
            <a:avLst/>
            <a:gdLst>
              <a:gd name="connsiteX0" fmla="*/ 7249471 w 7249471"/>
              <a:gd name="connsiteY0" fmla="*/ 1375031 h 2966677"/>
              <a:gd name="connsiteX1" fmla="*/ 7249471 w 7249471"/>
              <a:gd name="connsiteY1" fmla="*/ 2966677 h 2966677"/>
              <a:gd name="connsiteX2" fmla="*/ 0 w 7249471"/>
              <a:gd name="connsiteY2" fmla="*/ 2966677 h 2966677"/>
              <a:gd name="connsiteX3" fmla="*/ 765931 w 7249471"/>
              <a:gd name="connsiteY3" fmla="*/ 0 h 2966677"/>
              <a:gd name="connsiteX4" fmla="*/ 7249471 w 7249471"/>
              <a:gd name="connsiteY4" fmla="*/ 1375031 h 2966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49471" h="2966677">
                <a:moveTo>
                  <a:pt x="7249471" y="1375031"/>
                </a:moveTo>
                <a:lnTo>
                  <a:pt x="7249471" y="2966677"/>
                </a:lnTo>
                <a:lnTo>
                  <a:pt x="0" y="2966677"/>
                </a:lnTo>
                <a:lnTo>
                  <a:pt x="765931" y="0"/>
                </a:lnTo>
                <a:lnTo>
                  <a:pt x="7249471" y="1375031"/>
                </a:lnTo>
                <a:close/>
              </a:path>
            </a:pathLst>
          </a:custGeom>
          <a:gradFill>
            <a:gsLst>
              <a:gs pos="54000">
                <a:schemeClr val="tx2"/>
              </a:gs>
              <a:gs pos="100000">
                <a:schemeClr val="accent1"/>
              </a:gs>
            </a:gsLst>
            <a:lin ang="0" scaled="0"/>
          </a:gradFill>
          <a:ln w="4832" cap="flat">
            <a:noFill/>
            <a:prstDash val="solid"/>
            <a:miter/>
          </a:ln>
        </p:spPr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87197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ripalkki_teksti_vihrea" preserve="1" userDrawn="1">
  <p:cSld name="varipalkki_tekst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029575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813968"/>
            <a:ext cx="8029576" cy="4160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FE12A800-B557-2BF7-459A-AE820A3891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645719" y="0"/>
            <a:ext cx="2548020" cy="6858000"/>
            <a:chOff x="9645719" y="0"/>
            <a:chExt cx="2548020" cy="6858000"/>
          </a:xfrm>
        </p:grpSpPr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F3ED7395-83A3-3DD8-B91B-C6FD2DD512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7226" y="292735"/>
              <a:ext cx="1833562" cy="1571625"/>
            </a:xfrm>
            <a:prstGeom prst="rect">
              <a:avLst/>
            </a:prstGeom>
          </p:spPr>
        </p:pic>
        <p:grpSp>
          <p:nvGrpSpPr>
            <p:cNvPr id="3" name="Ryhmä 2">
              <a:extLst>
                <a:ext uri="{FF2B5EF4-FFF2-40B4-BE49-F238E27FC236}">
                  <a16:creationId xmlns:a16="http://schemas.microsoft.com/office/drawing/2014/main" id="{AE4EC138-9B2A-E5AC-E31B-690AB90F5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9645719" y="0"/>
              <a:ext cx="2548020" cy="6858000"/>
              <a:chOff x="9645719" y="0"/>
              <a:chExt cx="2548020" cy="6858000"/>
            </a:xfrm>
          </p:grpSpPr>
          <p:sp>
            <p:nvSpPr>
              <p:cNvPr id="9" name="Suorakulmio 8">
                <a:extLst>
                  <a:ext uri="{FF2B5EF4-FFF2-40B4-BE49-F238E27FC236}">
                    <a16:creationId xmlns:a16="http://schemas.microsoft.com/office/drawing/2014/main" id="{9B5879DD-5458-8E90-5B78-B61A4B3E2A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 userDrawn="1"/>
            </p:nvSpPr>
            <p:spPr>
              <a:xfrm>
                <a:off x="9645719" y="0"/>
                <a:ext cx="2548020" cy="6858000"/>
              </a:xfrm>
              <a:custGeom>
                <a:avLst/>
                <a:gdLst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0 w 2246811"/>
                  <a:gd name="connsiteY3" fmla="*/ 6858000 h 6858000"/>
                  <a:gd name="connsiteX4" fmla="*/ 0 w 2246811"/>
                  <a:gd name="connsiteY4" fmla="*/ 0 h 6858000"/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627017 w 2246811"/>
                  <a:gd name="connsiteY3" fmla="*/ 6858000 h 6858000"/>
                  <a:gd name="connsiteX4" fmla="*/ 0 w 2246811"/>
                  <a:gd name="connsiteY4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6811" h="6858000">
                    <a:moveTo>
                      <a:pt x="0" y="0"/>
                    </a:moveTo>
                    <a:lnTo>
                      <a:pt x="2246811" y="0"/>
                    </a:lnTo>
                    <a:lnTo>
                      <a:pt x="2246811" y="6858000"/>
                    </a:lnTo>
                    <a:lnTo>
                      <a:pt x="627017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bg2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3">
                <a:extLst>
                  <a:ext uri="{FF2B5EF4-FFF2-40B4-BE49-F238E27FC236}">
                    <a16:creationId xmlns:a16="http://schemas.microsoft.com/office/drawing/2014/main" id="{66BB957A-A95B-0424-ED14-DE7325DA53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7462" y="292735"/>
                <a:ext cx="1833562" cy="157162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65710695"/>
      </p:ext>
    </p:extLst>
  </p:cSld>
  <p:clrMapOvr>
    <a:masterClrMapping/>
  </p:clrMapOvr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ripalkki_teksti_pinkki" preserve="1" userDrawn="1">
  <p:cSld name="varipalkki_tekst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029575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813968"/>
            <a:ext cx="8029576" cy="4160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58E1E22-330C-39F9-E7F4-1D54989B96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655244" y="0"/>
            <a:ext cx="2548020" cy="6858000"/>
            <a:chOff x="9655244" y="0"/>
            <a:chExt cx="2548020" cy="6858000"/>
          </a:xfrm>
        </p:grpSpPr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F3ED7395-83A3-3DD8-B91B-C6FD2DD512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7226" y="292735"/>
              <a:ext cx="1833562" cy="1571625"/>
            </a:xfrm>
            <a:prstGeom prst="rect">
              <a:avLst/>
            </a:prstGeom>
          </p:spPr>
        </p:pic>
        <p:grpSp>
          <p:nvGrpSpPr>
            <p:cNvPr id="3" name="Ryhmä 2">
              <a:extLst>
                <a:ext uri="{FF2B5EF4-FFF2-40B4-BE49-F238E27FC236}">
                  <a16:creationId xmlns:a16="http://schemas.microsoft.com/office/drawing/2014/main" id="{6B19C80A-C58F-C557-85A0-970857495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9655244" y="0"/>
              <a:ext cx="2548020" cy="6858000"/>
              <a:chOff x="9636194" y="0"/>
              <a:chExt cx="2548020" cy="6858000"/>
            </a:xfrm>
          </p:grpSpPr>
          <p:sp>
            <p:nvSpPr>
              <p:cNvPr id="9" name="Suorakulmio 8">
                <a:extLst>
                  <a:ext uri="{FF2B5EF4-FFF2-40B4-BE49-F238E27FC236}">
                    <a16:creationId xmlns:a16="http://schemas.microsoft.com/office/drawing/2014/main" id="{9B5879DD-5458-8E90-5B78-B61A4B3E2A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 userDrawn="1"/>
            </p:nvSpPr>
            <p:spPr>
              <a:xfrm>
                <a:off x="9636194" y="0"/>
                <a:ext cx="2548020" cy="6858000"/>
              </a:xfrm>
              <a:custGeom>
                <a:avLst/>
                <a:gdLst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0 w 2246811"/>
                  <a:gd name="connsiteY3" fmla="*/ 6858000 h 6858000"/>
                  <a:gd name="connsiteX4" fmla="*/ 0 w 2246811"/>
                  <a:gd name="connsiteY4" fmla="*/ 0 h 6858000"/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627017 w 2246811"/>
                  <a:gd name="connsiteY3" fmla="*/ 6858000 h 6858000"/>
                  <a:gd name="connsiteX4" fmla="*/ 0 w 2246811"/>
                  <a:gd name="connsiteY4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6811" h="6858000">
                    <a:moveTo>
                      <a:pt x="0" y="0"/>
                    </a:moveTo>
                    <a:lnTo>
                      <a:pt x="2246811" y="0"/>
                    </a:lnTo>
                    <a:lnTo>
                      <a:pt x="2246811" y="6858000"/>
                    </a:lnTo>
                    <a:lnTo>
                      <a:pt x="627017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99500">
                    <a:srgbClr val="E50083"/>
                  </a:gs>
                  <a:gs pos="99000">
                    <a:schemeClr val="accent5">
                      <a:alpha val="72000"/>
                    </a:schemeClr>
                  </a:gs>
                  <a:gs pos="0">
                    <a:schemeClr val="accent5"/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3">
                <a:extLst>
                  <a:ext uri="{FF2B5EF4-FFF2-40B4-BE49-F238E27FC236}">
                    <a16:creationId xmlns:a16="http://schemas.microsoft.com/office/drawing/2014/main" id="{66BB957A-A95B-0424-ED14-DE7325DA53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7462" y="292735"/>
                <a:ext cx="1833562" cy="157162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70866581"/>
      </p:ext>
    </p:extLst>
  </p:cSld>
  <p:clrMapOvr>
    <a:masterClrMapping/>
  </p:clrMapOvr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_kaksi_kuvaa" preserve="1" userDrawn="1">
  <p:cSld name="teksti_kaksi_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57776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813968"/>
            <a:ext cx="4371975" cy="4160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525CEE5C-0ABB-5FAD-CD62-63A0C7F3CDC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792400" y="0"/>
            <a:ext cx="6399600" cy="3423600"/>
          </a:xfrm>
          <a:custGeom>
            <a:avLst/>
            <a:gdLst>
              <a:gd name="connsiteX0" fmla="*/ 0 w 6399600"/>
              <a:gd name="connsiteY0" fmla="*/ 0 h 3430800"/>
              <a:gd name="connsiteX1" fmla="*/ 6399600 w 6399600"/>
              <a:gd name="connsiteY1" fmla="*/ 0 h 3430800"/>
              <a:gd name="connsiteX2" fmla="*/ 6399600 w 6399600"/>
              <a:gd name="connsiteY2" fmla="*/ 3430800 h 3430800"/>
              <a:gd name="connsiteX3" fmla="*/ 0 w 6399600"/>
              <a:gd name="connsiteY3" fmla="*/ 3430800 h 3430800"/>
              <a:gd name="connsiteX4" fmla="*/ 0 w 6399600"/>
              <a:gd name="connsiteY4" fmla="*/ 0 h 3430800"/>
              <a:gd name="connsiteX0" fmla="*/ 504825 w 6399600"/>
              <a:gd name="connsiteY0" fmla="*/ 0 h 3430800"/>
              <a:gd name="connsiteX1" fmla="*/ 6399600 w 6399600"/>
              <a:gd name="connsiteY1" fmla="*/ 0 h 3430800"/>
              <a:gd name="connsiteX2" fmla="*/ 6399600 w 6399600"/>
              <a:gd name="connsiteY2" fmla="*/ 3430800 h 3430800"/>
              <a:gd name="connsiteX3" fmla="*/ 0 w 6399600"/>
              <a:gd name="connsiteY3" fmla="*/ 3430800 h 3430800"/>
              <a:gd name="connsiteX4" fmla="*/ 504825 w 6399600"/>
              <a:gd name="connsiteY4" fmla="*/ 0 h 3430800"/>
              <a:gd name="connsiteX0" fmla="*/ 581025 w 6399600"/>
              <a:gd name="connsiteY0" fmla="*/ 0 h 3440325"/>
              <a:gd name="connsiteX1" fmla="*/ 6399600 w 6399600"/>
              <a:gd name="connsiteY1" fmla="*/ 9525 h 3440325"/>
              <a:gd name="connsiteX2" fmla="*/ 6399600 w 6399600"/>
              <a:gd name="connsiteY2" fmla="*/ 3440325 h 3440325"/>
              <a:gd name="connsiteX3" fmla="*/ 0 w 6399600"/>
              <a:gd name="connsiteY3" fmla="*/ 3440325 h 3440325"/>
              <a:gd name="connsiteX4" fmla="*/ 581025 w 6399600"/>
              <a:gd name="connsiteY4" fmla="*/ 0 h 3440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99600" h="3440325">
                <a:moveTo>
                  <a:pt x="581025" y="0"/>
                </a:moveTo>
                <a:lnTo>
                  <a:pt x="6399600" y="9525"/>
                </a:lnTo>
                <a:lnTo>
                  <a:pt x="6399600" y="3440325"/>
                </a:lnTo>
                <a:lnTo>
                  <a:pt x="0" y="3440325"/>
                </a:lnTo>
                <a:lnTo>
                  <a:pt x="581025" y="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5AF"/>
              </a:buClr>
              <a:buSzTx/>
              <a:buFontTx/>
              <a:buNone/>
              <a:tabLst/>
              <a:defRPr/>
            </a:pPr>
            <a:r>
              <a:rPr lang="fi-FI" dirty="0"/>
              <a:t>Lisää kuva kuvagalleriasta, Väylän kuvapankista tai omista tiedostoista</a:t>
            </a:r>
            <a:endParaRPr lang="en-US" dirty="0"/>
          </a:p>
        </p:txBody>
      </p:sp>
      <p:sp>
        <p:nvSpPr>
          <p:cNvPr id="11" name="Kuvan paikkamerkki 6">
            <a:extLst>
              <a:ext uri="{FF2B5EF4-FFF2-40B4-BE49-F238E27FC236}">
                <a16:creationId xmlns:a16="http://schemas.microsoft.com/office/drawing/2014/main" id="{16011C4F-724D-8760-175C-BBD6FF19F17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211374" y="3456000"/>
            <a:ext cx="6980625" cy="3420000"/>
          </a:xfrm>
          <a:custGeom>
            <a:avLst/>
            <a:gdLst>
              <a:gd name="connsiteX0" fmla="*/ 0 w 6399600"/>
              <a:gd name="connsiteY0" fmla="*/ 0 h 3430800"/>
              <a:gd name="connsiteX1" fmla="*/ 6399600 w 6399600"/>
              <a:gd name="connsiteY1" fmla="*/ 0 h 3430800"/>
              <a:gd name="connsiteX2" fmla="*/ 6399600 w 6399600"/>
              <a:gd name="connsiteY2" fmla="*/ 3430800 h 3430800"/>
              <a:gd name="connsiteX3" fmla="*/ 0 w 6399600"/>
              <a:gd name="connsiteY3" fmla="*/ 3430800 h 3430800"/>
              <a:gd name="connsiteX4" fmla="*/ 0 w 6399600"/>
              <a:gd name="connsiteY4" fmla="*/ 0 h 3430800"/>
              <a:gd name="connsiteX0" fmla="*/ 504825 w 6399600"/>
              <a:gd name="connsiteY0" fmla="*/ 0 h 3430800"/>
              <a:gd name="connsiteX1" fmla="*/ 6399600 w 6399600"/>
              <a:gd name="connsiteY1" fmla="*/ 0 h 3430800"/>
              <a:gd name="connsiteX2" fmla="*/ 6399600 w 6399600"/>
              <a:gd name="connsiteY2" fmla="*/ 3430800 h 3430800"/>
              <a:gd name="connsiteX3" fmla="*/ 0 w 6399600"/>
              <a:gd name="connsiteY3" fmla="*/ 3430800 h 3430800"/>
              <a:gd name="connsiteX4" fmla="*/ 504825 w 6399600"/>
              <a:gd name="connsiteY4" fmla="*/ 0 h 3430800"/>
              <a:gd name="connsiteX0" fmla="*/ 581025 w 6399600"/>
              <a:gd name="connsiteY0" fmla="*/ 0 h 3440325"/>
              <a:gd name="connsiteX1" fmla="*/ 6399600 w 6399600"/>
              <a:gd name="connsiteY1" fmla="*/ 9525 h 3440325"/>
              <a:gd name="connsiteX2" fmla="*/ 6399600 w 6399600"/>
              <a:gd name="connsiteY2" fmla="*/ 3440325 h 3440325"/>
              <a:gd name="connsiteX3" fmla="*/ 0 w 6399600"/>
              <a:gd name="connsiteY3" fmla="*/ 3440325 h 3440325"/>
              <a:gd name="connsiteX4" fmla="*/ 581025 w 6399600"/>
              <a:gd name="connsiteY4" fmla="*/ 0 h 3440325"/>
              <a:gd name="connsiteX0" fmla="*/ 19050 w 6399600"/>
              <a:gd name="connsiteY0" fmla="*/ 0 h 3430800"/>
              <a:gd name="connsiteX1" fmla="*/ 6399600 w 6399600"/>
              <a:gd name="connsiteY1" fmla="*/ 0 h 3430800"/>
              <a:gd name="connsiteX2" fmla="*/ 6399600 w 6399600"/>
              <a:gd name="connsiteY2" fmla="*/ 3430800 h 3430800"/>
              <a:gd name="connsiteX3" fmla="*/ 0 w 6399600"/>
              <a:gd name="connsiteY3" fmla="*/ 3430800 h 3430800"/>
              <a:gd name="connsiteX4" fmla="*/ 19050 w 6399600"/>
              <a:gd name="connsiteY4" fmla="*/ 0 h 3430800"/>
              <a:gd name="connsiteX0" fmla="*/ 600075 w 6980625"/>
              <a:gd name="connsiteY0" fmla="*/ 0 h 3430800"/>
              <a:gd name="connsiteX1" fmla="*/ 6980625 w 6980625"/>
              <a:gd name="connsiteY1" fmla="*/ 0 h 3430800"/>
              <a:gd name="connsiteX2" fmla="*/ 6980625 w 6980625"/>
              <a:gd name="connsiteY2" fmla="*/ 3430800 h 3430800"/>
              <a:gd name="connsiteX3" fmla="*/ 0 w 6980625"/>
              <a:gd name="connsiteY3" fmla="*/ 3421275 h 3430800"/>
              <a:gd name="connsiteX4" fmla="*/ 600075 w 6980625"/>
              <a:gd name="connsiteY4" fmla="*/ 0 h 3430800"/>
              <a:gd name="connsiteX0" fmla="*/ 579979 w 6980625"/>
              <a:gd name="connsiteY0" fmla="*/ 0 h 3430800"/>
              <a:gd name="connsiteX1" fmla="*/ 6980625 w 6980625"/>
              <a:gd name="connsiteY1" fmla="*/ 0 h 3430800"/>
              <a:gd name="connsiteX2" fmla="*/ 6980625 w 6980625"/>
              <a:gd name="connsiteY2" fmla="*/ 3430800 h 3430800"/>
              <a:gd name="connsiteX3" fmla="*/ 0 w 6980625"/>
              <a:gd name="connsiteY3" fmla="*/ 3421275 h 3430800"/>
              <a:gd name="connsiteX4" fmla="*/ 579979 w 6980625"/>
              <a:gd name="connsiteY4" fmla="*/ 0 h 343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80625" h="3430800">
                <a:moveTo>
                  <a:pt x="579979" y="0"/>
                </a:moveTo>
                <a:lnTo>
                  <a:pt x="6980625" y="0"/>
                </a:lnTo>
                <a:lnTo>
                  <a:pt x="6980625" y="3430800"/>
                </a:lnTo>
                <a:lnTo>
                  <a:pt x="0" y="3421275"/>
                </a:lnTo>
                <a:lnTo>
                  <a:pt x="579979" y="0"/>
                </a:lnTo>
                <a:close/>
              </a:path>
            </a:pathLst>
          </a:cu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5AF"/>
              </a:buClr>
              <a:buSzTx/>
              <a:buFontTx/>
              <a:buNone/>
              <a:tabLst/>
              <a:defRPr/>
            </a:pPr>
            <a:r>
              <a:rPr lang="fi-FI" dirty="0"/>
              <a:t>Lisää kuva kuvagalleriasta, Väylän kuvapankista tai omista tiedostoista</a:t>
            </a:r>
            <a:endParaRPr lang="en-US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80185"/>
      </p:ext>
    </p:extLst>
  </p:cSld>
  <p:clrMapOvr>
    <a:masterClrMapping/>
  </p:clrMapOvr>
  <p:hf hd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dia" preserve="1" userDrawn="1">
  <p:cSld name="tekst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A08C71-DAD5-0172-0B72-20CFAEED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40000" cy="132556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5AEEA0D-4DDB-7C80-D5A9-2BC0F6746B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90688"/>
            <a:ext cx="5067300" cy="416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Tekstin paikkamerkki 6">
            <a:extLst>
              <a:ext uri="{FF2B5EF4-FFF2-40B4-BE49-F238E27FC236}">
                <a16:creationId xmlns:a16="http://schemas.microsoft.com/office/drawing/2014/main" id="{9952975F-EC22-4458-763E-93FFB91847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76950" y="1690688"/>
            <a:ext cx="5067300" cy="416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9" name="Picture 10" descr="Väyläviraston logo">
            <a:extLst>
              <a:ext uri="{FF2B5EF4-FFF2-40B4-BE49-F238E27FC236}">
                <a16:creationId xmlns:a16="http://schemas.microsoft.com/office/drawing/2014/main" id="{6FCB4996-D36E-B9B0-A1BC-A9C9A53035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69" y="381235"/>
            <a:ext cx="1673549" cy="13946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A835E9-4402-B8D6-CFD0-FE95BCF0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85430"/>
      </p:ext>
    </p:extLst>
  </p:cSld>
  <p:clrMapOvr>
    <a:masterClrMapping/>
  </p:clrMapOvr>
  <p:hf hd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_graafi" preserve="1" userDrawn="1">
  <p:cSld name="teksti_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A08C71-DAD5-0172-0B72-20CFAEED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40000" cy="132556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5AEEA0D-4DDB-7C80-D5A9-2BC0F6746B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775860"/>
            <a:ext cx="2486025" cy="416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10" name="Kaavion paikkamerkki 9">
            <a:extLst>
              <a:ext uri="{FF2B5EF4-FFF2-40B4-BE49-F238E27FC236}">
                <a16:creationId xmlns:a16="http://schemas.microsoft.com/office/drawing/2014/main" id="{CFB0F0F9-2B0C-1D59-6D78-D7BEBF88F50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3495674" y="1776413"/>
            <a:ext cx="8373600" cy="4161048"/>
          </a:xfrm>
        </p:spPr>
        <p:txBody>
          <a:bodyPr/>
          <a:lstStyle/>
          <a:p>
            <a:r>
              <a:rPr lang="en-US"/>
              <a:t>Click icon to add chart</a:t>
            </a:r>
            <a:endParaRPr lang="fi-FI"/>
          </a:p>
        </p:txBody>
      </p:sp>
      <p:pic>
        <p:nvPicPr>
          <p:cNvPr id="9" name="Picture 10" descr="Väyläviraston logo">
            <a:extLst>
              <a:ext uri="{FF2B5EF4-FFF2-40B4-BE49-F238E27FC236}">
                <a16:creationId xmlns:a16="http://schemas.microsoft.com/office/drawing/2014/main" id="{6FCB4996-D36E-B9B0-A1BC-A9C9A53035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69" y="381235"/>
            <a:ext cx="1673549" cy="13946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A835E9-4402-B8D6-CFD0-FE95BCF0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95581"/>
      </p:ext>
    </p:extLst>
  </p:cSld>
  <p:clrMapOvr>
    <a:masterClrMapping/>
  </p:clrMapOvr>
  <p:hf hd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afi" preserve="1" userDrawn="1">
  <p:cSld name="graaf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1A08C71-DAD5-0172-0B72-20CFAEED0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640000" cy="1325563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Kaavion paikkamerkki 9">
            <a:extLst>
              <a:ext uri="{FF2B5EF4-FFF2-40B4-BE49-F238E27FC236}">
                <a16:creationId xmlns:a16="http://schemas.microsoft.com/office/drawing/2014/main" id="{CFB0F0F9-2B0C-1D59-6D78-D7BEBF88F50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838200" y="1776413"/>
            <a:ext cx="11031074" cy="4172400"/>
          </a:xfrm>
        </p:spPr>
        <p:txBody>
          <a:bodyPr/>
          <a:lstStyle/>
          <a:p>
            <a:r>
              <a:rPr lang="en-US"/>
              <a:t>Click icon to add chart</a:t>
            </a:r>
            <a:endParaRPr lang="fi-FI"/>
          </a:p>
        </p:txBody>
      </p:sp>
      <p:pic>
        <p:nvPicPr>
          <p:cNvPr id="9" name="Picture 10" descr="Väyläviraston logo">
            <a:extLst>
              <a:ext uri="{FF2B5EF4-FFF2-40B4-BE49-F238E27FC236}">
                <a16:creationId xmlns:a16="http://schemas.microsoft.com/office/drawing/2014/main" id="{6FCB4996-D36E-B9B0-A1BC-A9C9A53035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469" y="381235"/>
            <a:ext cx="1673549" cy="1394625"/>
          </a:xfrm>
          <a:prstGeom prst="rect">
            <a:avLst/>
          </a:prstGeom>
        </p:spPr>
      </p:pic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EA835E9-4402-B8D6-CFD0-FE95BCF0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975914"/>
      </p:ext>
    </p:extLst>
  </p:cSld>
  <p:clrMapOvr>
    <a:masterClrMapping/>
  </p:clrMapOvr>
  <p:hf hd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vea_varipalkki_teksti_sininen" preserve="1" userDrawn="1">
  <p:cSld name="levea_varipalkki_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4998823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8" y="1813967"/>
            <a:ext cx="4998825" cy="416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E83F3351-3664-E6F2-DD7C-91425A800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14701" y="0"/>
            <a:ext cx="6174000" cy="6872927"/>
            <a:chOff x="6014701" y="0"/>
            <a:chExt cx="6174000" cy="6872927"/>
          </a:xfrm>
        </p:grpSpPr>
        <p:sp>
          <p:nvSpPr>
            <p:cNvPr id="9" name="Suorakulmio 8" descr="ogo&#10;&#10;Description automatically generated">
              <a:extLst>
                <a:ext uri="{FF2B5EF4-FFF2-40B4-BE49-F238E27FC236}">
                  <a16:creationId xmlns:a16="http://schemas.microsoft.com/office/drawing/2014/main" id="{9B5879DD-5458-8E90-5B78-B61A4B3E2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14701" y="0"/>
              <a:ext cx="6174000" cy="6872927"/>
            </a:xfrm>
            <a:custGeom>
              <a:avLst/>
              <a:gdLst>
                <a:gd name="connsiteX0" fmla="*/ 0 w 2246811"/>
                <a:gd name="connsiteY0" fmla="*/ 0 h 6858000"/>
                <a:gd name="connsiteX1" fmla="*/ 2246811 w 2246811"/>
                <a:gd name="connsiteY1" fmla="*/ 0 h 6858000"/>
                <a:gd name="connsiteX2" fmla="*/ 2246811 w 2246811"/>
                <a:gd name="connsiteY2" fmla="*/ 6858000 h 6858000"/>
                <a:gd name="connsiteX3" fmla="*/ 0 w 2246811"/>
                <a:gd name="connsiteY3" fmla="*/ 6858000 h 6858000"/>
                <a:gd name="connsiteX4" fmla="*/ 0 w 2246811"/>
                <a:gd name="connsiteY4" fmla="*/ 0 h 6858000"/>
                <a:gd name="connsiteX0" fmla="*/ 0 w 2246811"/>
                <a:gd name="connsiteY0" fmla="*/ 0 h 6858000"/>
                <a:gd name="connsiteX1" fmla="*/ 2246811 w 2246811"/>
                <a:gd name="connsiteY1" fmla="*/ 0 h 6858000"/>
                <a:gd name="connsiteX2" fmla="*/ 2246811 w 2246811"/>
                <a:gd name="connsiteY2" fmla="*/ 6858000 h 6858000"/>
                <a:gd name="connsiteX3" fmla="*/ 627017 w 2246811"/>
                <a:gd name="connsiteY3" fmla="*/ 6858000 h 6858000"/>
                <a:gd name="connsiteX4" fmla="*/ 0 w 2246811"/>
                <a:gd name="connsiteY4" fmla="*/ 0 h 6858000"/>
                <a:gd name="connsiteX0" fmla="*/ 0 w 1657542"/>
                <a:gd name="connsiteY0" fmla="*/ 28575 h 6858000"/>
                <a:gd name="connsiteX1" fmla="*/ 1657542 w 1657542"/>
                <a:gd name="connsiteY1" fmla="*/ 0 h 6858000"/>
                <a:gd name="connsiteX2" fmla="*/ 1657542 w 1657542"/>
                <a:gd name="connsiteY2" fmla="*/ 6858000 h 6858000"/>
                <a:gd name="connsiteX3" fmla="*/ 37748 w 1657542"/>
                <a:gd name="connsiteY3" fmla="*/ 6858000 h 6858000"/>
                <a:gd name="connsiteX4" fmla="*/ 0 w 1657542"/>
                <a:gd name="connsiteY4" fmla="*/ 28575 h 6858000"/>
                <a:gd name="connsiteX0" fmla="*/ 717903 w 2375445"/>
                <a:gd name="connsiteY0" fmla="*/ 28575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28575 h 6867525"/>
                <a:gd name="connsiteX0" fmla="*/ 717903 w 2375445"/>
                <a:gd name="connsiteY0" fmla="*/ 0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0 h 6867525"/>
                <a:gd name="connsiteX0" fmla="*/ 717903 w 2375445"/>
                <a:gd name="connsiteY0" fmla="*/ 0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0 h 6867525"/>
                <a:gd name="connsiteX0" fmla="*/ 472365 w 2375445"/>
                <a:gd name="connsiteY0" fmla="*/ 0 h 6886575"/>
                <a:gd name="connsiteX1" fmla="*/ 2375445 w 2375445"/>
                <a:gd name="connsiteY1" fmla="*/ 19050 h 6886575"/>
                <a:gd name="connsiteX2" fmla="*/ 2375445 w 2375445"/>
                <a:gd name="connsiteY2" fmla="*/ 6877050 h 6886575"/>
                <a:gd name="connsiteX3" fmla="*/ 0 w 2375445"/>
                <a:gd name="connsiteY3" fmla="*/ 6886575 h 6886575"/>
                <a:gd name="connsiteX4" fmla="*/ 472365 w 2375445"/>
                <a:gd name="connsiteY4" fmla="*/ 0 h 6886575"/>
                <a:gd name="connsiteX0" fmla="*/ 474991 w 2375445"/>
                <a:gd name="connsiteY0" fmla="*/ 0 h 6872927"/>
                <a:gd name="connsiteX1" fmla="*/ 2375445 w 2375445"/>
                <a:gd name="connsiteY1" fmla="*/ 5402 h 6872927"/>
                <a:gd name="connsiteX2" fmla="*/ 2375445 w 2375445"/>
                <a:gd name="connsiteY2" fmla="*/ 6863402 h 6872927"/>
                <a:gd name="connsiteX3" fmla="*/ 0 w 2375445"/>
                <a:gd name="connsiteY3" fmla="*/ 6872927 h 6872927"/>
                <a:gd name="connsiteX4" fmla="*/ 474991 w 2375445"/>
                <a:gd name="connsiteY4" fmla="*/ 0 h 687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445" h="6872927">
                  <a:moveTo>
                    <a:pt x="474991" y="0"/>
                  </a:moveTo>
                  <a:lnTo>
                    <a:pt x="2375445" y="5402"/>
                  </a:lnTo>
                  <a:lnTo>
                    <a:pt x="2375445" y="6863402"/>
                  </a:lnTo>
                  <a:lnTo>
                    <a:pt x="0" y="6872927"/>
                  </a:lnTo>
                  <a:lnTo>
                    <a:pt x="474991" y="0"/>
                  </a:lnTo>
                  <a:close/>
                </a:path>
              </a:pathLst>
            </a:custGeom>
            <a:gradFill>
              <a:gsLst>
                <a:gs pos="27000">
                  <a:schemeClr val="tx2"/>
                </a:gs>
                <a:gs pos="100000">
                  <a:schemeClr val="accent1"/>
                </a:gs>
              </a:gsLst>
              <a:lin ang="0" scaled="0"/>
            </a:gradFill>
            <a:ln>
              <a:gradFill flip="none" rotWithShape="1">
                <a:gsLst>
                  <a:gs pos="27000">
                    <a:schemeClr val="tx2"/>
                  </a:gs>
                  <a:gs pos="100000">
                    <a:schemeClr val="accent1"/>
                  </a:gs>
                </a:gsLst>
                <a:lin ang="0" scaled="0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 dirty="0"/>
            </a:p>
          </p:txBody>
        </p:sp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66BB957A-A95B-0424-ED14-DE7325DA5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462" y="292735"/>
              <a:ext cx="1833562" cy="1571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18576461"/>
      </p:ext>
    </p:extLst>
  </p:cSld>
  <p:clrMapOvr>
    <a:masterClrMapping/>
  </p:clrMapOvr>
  <p:hf hd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vea_varipalkki_teksti_vihrea" preserve="1" userDrawn="1">
  <p:cSld name="levea_varipalkki_teksti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4998823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8" y="1813968"/>
            <a:ext cx="4998825" cy="416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591FEF7D-CAD8-A887-CD45-EA3B051F0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024226" y="0"/>
            <a:ext cx="6174000" cy="6872927"/>
            <a:chOff x="6024226" y="0"/>
            <a:chExt cx="6174000" cy="6872927"/>
          </a:xfrm>
        </p:grpSpPr>
        <p:sp>
          <p:nvSpPr>
            <p:cNvPr id="9" name="Suorakulmio 8" descr="Logo&#10;&#10;Description automatically generated">
              <a:extLst>
                <a:ext uri="{FF2B5EF4-FFF2-40B4-BE49-F238E27FC236}">
                  <a16:creationId xmlns:a16="http://schemas.microsoft.com/office/drawing/2014/main" id="{9B5879DD-5458-8E90-5B78-B61A4B3E2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24226" y="0"/>
              <a:ext cx="6174000" cy="6872927"/>
            </a:xfrm>
            <a:custGeom>
              <a:avLst/>
              <a:gdLst>
                <a:gd name="connsiteX0" fmla="*/ 0 w 2246811"/>
                <a:gd name="connsiteY0" fmla="*/ 0 h 6858000"/>
                <a:gd name="connsiteX1" fmla="*/ 2246811 w 2246811"/>
                <a:gd name="connsiteY1" fmla="*/ 0 h 6858000"/>
                <a:gd name="connsiteX2" fmla="*/ 2246811 w 2246811"/>
                <a:gd name="connsiteY2" fmla="*/ 6858000 h 6858000"/>
                <a:gd name="connsiteX3" fmla="*/ 0 w 2246811"/>
                <a:gd name="connsiteY3" fmla="*/ 6858000 h 6858000"/>
                <a:gd name="connsiteX4" fmla="*/ 0 w 2246811"/>
                <a:gd name="connsiteY4" fmla="*/ 0 h 6858000"/>
                <a:gd name="connsiteX0" fmla="*/ 0 w 2246811"/>
                <a:gd name="connsiteY0" fmla="*/ 0 h 6858000"/>
                <a:gd name="connsiteX1" fmla="*/ 2246811 w 2246811"/>
                <a:gd name="connsiteY1" fmla="*/ 0 h 6858000"/>
                <a:gd name="connsiteX2" fmla="*/ 2246811 w 2246811"/>
                <a:gd name="connsiteY2" fmla="*/ 6858000 h 6858000"/>
                <a:gd name="connsiteX3" fmla="*/ 627017 w 2246811"/>
                <a:gd name="connsiteY3" fmla="*/ 6858000 h 6858000"/>
                <a:gd name="connsiteX4" fmla="*/ 0 w 2246811"/>
                <a:gd name="connsiteY4" fmla="*/ 0 h 6858000"/>
                <a:gd name="connsiteX0" fmla="*/ 0 w 1657542"/>
                <a:gd name="connsiteY0" fmla="*/ 28575 h 6858000"/>
                <a:gd name="connsiteX1" fmla="*/ 1657542 w 1657542"/>
                <a:gd name="connsiteY1" fmla="*/ 0 h 6858000"/>
                <a:gd name="connsiteX2" fmla="*/ 1657542 w 1657542"/>
                <a:gd name="connsiteY2" fmla="*/ 6858000 h 6858000"/>
                <a:gd name="connsiteX3" fmla="*/ 37748 w 1657542"/>
                <a:gd name="connsiteY3" fmla="*/ 6858000 h 6858000"/>
                <a:gd name="connsiteX4" fmla="*/ 0 w 1657542"/>
                <a:gd name="connsiteY4" fmla="*/ 28575 h 6858000"/>
                <a:gd name="connsiteX0" fmla="*/ 717903 w 2375445"/>
                <a:gd name="connsiteY0" fmla="*/ 28575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28575 h 6867525"/>
                <a:gd name="connsiteX0" fmla="*/ 717903 w 2375445"/>
                <a:gd name="connsiteY0" fmla="*/ 0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0 h 6867525"/>
                <a:gd name="connsiteX0" fmla="*/ 717903 w 2375445"/>
                <a:gd name="connsiteY0" fmla="*/ 0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0 h 6867525"/>
                <a:gd name="connsiteX0" fmla="*/ 472365 w 2375445"/>
                <a:gd name="connsiteY0" fmla="*/ 0 h 6886575"/>
                <a:gd name="connsiteX1" fmla="*/ 2375445 w 2375445"/>
                <a:gd name="connsiteY1" fmla="*/ 19050 h 6886575"/>
                <a:gd name="connsiteX2" fmla="*/ 2375445 w 2375445"/>
                <a:gd name="connsiteY2" fmla="*/ 6877050 h 6886575"/>
                <a:gd name="connsiteX3" fmla="*/ 0 w 2375445"/>
                <a:gd name="connsiteY3" fmla="*/ 6886575 h 6886575"/>
                <a:gd name="connsiteX4" fmla="*/ 472365 w 2375445"/>
                <a:gd name="connsiteY4" fmla="*/ 0 h 6886575"/>
                <a:gd name="connsiteX0" fmla="*/ 474991 w 2375445"/>
                <a:gd name="connsiteY0" fmla="*/ 0 h 6872927"/>
                <a:gd name="connsiteX1" fmla="*/ 2375445 w 2375445"/>
                <a:gd name="connsiteY1" fmla="*/ 5402 h 6872927"/>
                <a:gd name="connsiteX2" fmla="*/ 2375445 w 2375445"/>
                <a:gd name="connsiteY2" fmla="*/ 6863402 h 6872927"/>
                <a:gd name="connsiteX3" fmla="*/ 0 w 2375445"/>
                <a:gd name="connsiteY3" fmla="*/ 6872927 h 6872927"/>
                <a:gd name="connsiteX4" fmla="*/ 474991 w 2375445"/>
                <a:gd name="connsiteY4" fmla="*/ 0 h 687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445" h="6872927">
                  <a:moveTo>
                    <a:pt x="474991" y="0"/>
                  </a:moveTo>
                  <a:lnTo>
                    <a:pt x="2375445" y="5402"/>
                  </a:lnTo>
                  <a:lnTo>
                    <a:pt x="2375445" y="6863402"/>
                  </a:lnTo>
                  <a:lnTo>
                    <a:pt x="0" y="6872927"/>
                  </a:lnTo>
                  <a:lnTo>
                    <a:pt x="474991" y="0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bg2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66BB957A-A95B-0424-ED14-DE7325DA5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462" y="292735"/>
              <a:ext cx="1833562" cy="1571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7836350"/>
      </p:ext>
    </p:extLst>
  </p:cSld>
  <p:clrMapOvr>
    <a:masterClrMapping/>
  </p:clrMapOvr>
  <p:hf hdr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vea_varipalkki_teksti_pinkki" preserve="1" userDrawn="1">
  <p:cSld name="levea_varipalkki_teksti_pink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4998823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8" y="1813968"/>
            <a:ext cx="4998825" cy="416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0FF513F4-A0EE-7D01-E70F-9949F2BAC684}"/>
              </a:ext>
            </a:extLst>
          </p:cNvPr>
          <p:cNvGrpSpPr/>
          <p:nvPr userDrawn="1"/>
        </p:nvGrpSpPr>
        <p:grpSpPr>
          <a:xfrm>
            <a:off x="6024226" y="0"/>
            <a:ext cx="6174000" cy="6872927"/>
            <a:chOff x="6024226" y="0"/>
            <a:chExt cx="6174000" cy="6872927"/>
          </a:xfrm>
        </p:grpSpPr>
        <p:sp>
          <p:nvSpPr>
            <p:cNvPr id="9" name="Suorakulmio 8">
              <a:extLst>
                <a:ext uri="{FF2B5EF4-FFF2-40B4-BE49-F238E27FC236}">
                  <a16:creationId xmlns:a16="http://schemas.microsoft.com/office/drawing/2014/main" id="{9B5879DD-5458-8E90-5B78-B61A4B3E2A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6024226" y="0"/>
              <a:ext cx="6174000" cy="6872927"/>
            </a:xfrm>
            <a:custGeom>
              <a:avLst/>
              <a:gdLst>
                <a:gd name="connsiteX0" fmla="*/ 0 w 2246811"/>
                <a:gd name="connsiteY0" fmla="*/ 0 h 6858000"/>
                <a:gd name="connsiteX1" fmla="*/ 2246811 w 2246811"/>
                <a:gd name="connsiteY1" fmla="*/ 0 h 6858000"/>
                <a:gd name="connsiteX2" fmla="*/ 2246811 w 2246811"/>
                <a:gd name="connsiteY2" fmla="*/ 6858000 h 6858000"/>
                <a:gd name="connsiteX3" fmla="*/ 0 w 2246811"/>
                <a:gd name="connsiteY3" fmla="*/ 6858000 h 6858000"/>
                <a:gd name="connsiteX4" fmla="*/ 0 w 2246811"/>
                <a:gd name="connsiteY4" fmla="*/ 0 h 6858000"/>
                <a:gd name="connsiteX0" fmla="*/ 0 w 2246811"/>
                <a:gd name="connsiteY0" fmla="*/ 0 h 6858000"/>
                <a:gd name="connsiteX1" fmla="*/ 2246811 w 2246811"/>
                <a:gd name="connsiteY1" fmla="*/ 0 h 6858000"/>
                <a:gd name="connsiteX2" fmla="*/ 2246811 w 2246811"/>
                <a:gd name="connsiteY2" fmla="*/ 6858000 h 6858000"/>
                <a:gd name="connsiteX3" fmla="*/ 627017 w 2246811"/>
                <a:gd name="connsiteY3" fmla="*/ 6858000 h 6858000"/>
                <a:gd name="connsiteX4" fmla="*/ 0 w 2246811"/>
                <a:gd name="connsiteY4" fmla="*/ 0 h 6858000"/>
                <a:gd name="connsiteX0" fmla="*/ 0 w 1657542"/>
                <a:gd name="connsiteY0" fmla="*/ 28575 h 6858000"/>
                <a:gd name="connsiteX1" fmla="*/ 1657542 w 1657542"/>
                <a:gd name="connsiteY1" fmla="*/ 0 h 6858000"/>
                <a:gd name="connsiteX2" fmla="*/ 1657542 w 1657542"/>
                <a:gd name="connsiteY2" fmla="*/ 6858000 h 6858000"/>
                <a:gd name="connsiteX3" fmla="*/ 37748 w 1657542"/>
                <a:gd name="connsiteY3" fmla="*/ 6858000 h 6858000"/>
                <a:gd name="connsiteX4" fmla="*/ 0 w 1657542"/>
                <a:gd name="connsiteY4" fmla="*/ 28575 h 6858000"/>
                <a:gd name="connsiteX0" fmla="*/ 717903 w 2375445"/>
                <a:gd name="connsiteY0" fmla="*/ 28575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28575 h 6867525"/>
                <a:gd name="connsiteX0" fmla="*/ 717903 w 2375445"/>
                <a:gd name="connsiteY0" fmla="*/ 0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0 h 6867525"/>
                <a:gd name="connsiteX0" fmla="*/ 717903 w 2375445"/>
                <a:gd name="connsiteY0" fmla="*/ 0 h 6867525"/>
                <a:gd name="connsiteX1" fmla="*/ 2375445 w 2375445"/>
                <a:gd name="connsiteY1" fmla="*/ 0 h 6867525"/>
                <a:gd name="connsiteX2" fmla="*/ 2375445 w 2375445"/>
                <a:gd name="connsiteY2" fmla="*/ 6858000 h 6867525"/>
                <a:gd name="connsiteX3" fmla="*/ 0 w 2375445"/>
                <a:gd name="connsiteY3" fmla="*/ 6867525 h 6867525"/>
                <a:gd name="connsiteX4" fmla="*/ 717903 w 2375445"/>
                <a:gd name="connsiteY4" fmla="*/ 0 h 6867525"/>
                <a:gd name="connsiteX0" fmla="*/ 472365 w 2375445"/>
                <a:gd name="connsiteY0" fmla="*/ 0 h 6886575"/>
                <a:gd name="connsiteX1" fmla="*/ 2375445 w 2375445"/>
                <a:gd name="connsiteY1" fmla="*/ 19050 h 6886575"/>
                <a:gd name="connsiteX2" fmla="*/ 2375445 w 2375445"/>
                <a:gd name="connsiteY2" fmla="*/ 6877050 h 6886575"/>
                <a:gd name="connsiteX3" fmla="*/ 0 w 2375445"/>
                <a:gd name="connsiteY3" fmla="*/ 6886575 h 6886575"/>
                <a:gd name="connsiteX4" fmla="*/ 472365 w 2375445"/>
                <a:gd name="connsiteY4" fmla="*/ 0 h 6886575"/>
                <a:gd name="connsiteX0" fmla="*/ 474991 w 2375445"/>
                <a:gd name="connsiteY0" fmla="*/ 0 h 6872927"/>
                <a:gd name="connsiteX1" fmla="*/ 2375445 w 2375445"/>
                <a:gd name="connsiteY1" fmla="*/ 5402 h 6872927"/>
                <a:gd name="connsiteX2" fmla="*/ 2375445 w 2375445"/>
                <a:gd name="connsiteY2" fmla="*/ 6863402 h 6872927"/>
                <a:gd name="connsiteX3" fmla="*/ 0 w 2375445"/>
                <a:gd name="connsiteY3" fmla="*/ 6872927 h 6872927"/>
                <a:gd name="connsiteX4" fmla="*/ 474991 w 2375445"/>
                <a:gd name="connsiteY4" fmla="*/ 0 h 6872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5445" h="6872927">
                  <a:moveTo>
                    <a:pt x="474991" y="0"/>
                  </a:moveTo>
                  <a:lnTo>
                    <a:pt x="2375445" y="5402"/>
                  </a:lnTo>
                  <a:lnTo>
                    <a:pt x="2375445" y="6863402"/>
                  </a:lnTo>
                  <a:lnTo>
                    <a:pt x="0" y="6872927"/>
                  </a:lnTo>
                  <a:lnTo>
                    <a:pt x="474991" y="0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5">
                    <a:alpha val="63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4" name="Picture 3">
              <a:extLst>
                <a:ext uri="{FF2B5EF4-FFF2-40B4-BE49-F238E27FC236}">
                  <a16:creationId xmlns:a16="http://schemas.microsoft.com/office/drawing/2014/main" id="{66BB957A-A95B-0424-ED14-DE7325DA53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7462" y="292735"/>
              <a:ext cx="1833562" cy="15716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01605374"/>
      </p:ext>
    </p:extLst>
  </p:cSld>
  <p:clrMapOvr>
    <a:masterClrMapping/>
  </p:clrMapOvr>
  <p:hf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38200" y="1905000"/>
            <a:ext cx="10487025" cy="4010025"/>
          </a:xfrm>
        </p:spPr>
        <p:txBody>
          <a:bodyPr/>
          <a:lstStyle>
            <a:lvl1pPr>
              <a:defRPr sz="2400"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b="0" i="0"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5234" y="6356350"/>
            <a:ext cx="5185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eukarelialogoplaceholder"/>
          <p:cNvSpPr txBox="1"/>
          <p:nvPr userDrawn="1"/>
        </p:nvSpPr>
        <p:spPr>
          <a:xfrm>
            <a:off x="864000" y="6002532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5" name="eulogoplaceholder"/>
          <p:cNvSpPr txBox="1"/>
          <p:nvPr userDrawn="1"/>
        </p:nvSpPr>
        <p:spPr>
          <a:xfrm>
            <a:off x="864000" y="5983065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17" name="eulogotenplaceholder"/>
          <p:cNvSpPr txBox="1"/>
          <p:nvPr userDrawn="1"/>
        </p:nvSpPr>
        <p:spPr>
          <a:xfrm>
            <a:off x="864000" y="6228000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21" name="eufinancelogoplaceholder"/>
          <p:cNvSpPr txBox="1"/>
          <p:nvPr userDrawn="1"/>
        </p:nvSpPr>
        <p:spPr>
          <a:xfrm>
            <a:off x="864000" y="6228000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2983033729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2" preserve="1" userDrawn="1">
  <p:cSld name="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tsikko 1">
            <a:extLst>
              <a:ext uri="{FF2B5EF4-FFF2-40B4-BE49-F238E27FC236}">
                <a16:creationId xmlns:a16="http://schemas.microsoft.com/office/drawing/2014/main" id="{DFC2DB4D-F6F1-70BF-17DD-1AA29EFBCE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800" y="457200"/>
            <a:ext cx="5198400" cy="1602000"/>
          </a:xfrm>
        </p:spPr>
        <p:txBody>
          <a:bodyPr anchor="ctr">
            <a:normAutofit/>
          </a:bodyPr>
          <a:lstStyle>
            <a:lvl1pPr algn="l">
              <a:defRPr sz="32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7" name="Alaotsikko 2">
            <a:extLst>
              <a:ext uri="{FF2B5EF4-FFF2-40B4-BE49-F238E27FC236}">
                <a16:creationId xmlns:a16="http://schemas.microsoft.com/office/drawing/2014/main" id="{6F168DCC-AB8D-D777-5744-5D09315B00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800" y="2059200"/>
            <a:ext cx="3931200" cy="986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34" name="Footer Placeholder 8">
            <a:extLst>
              <a:ext uri="{FF2B5EF4-FFF2-40B4-BE49-F238E27FC236}">
                <a16:creationId xmlns:a16="http://schemas.microsoft.com/office/drawing/2014/main" id="{3CAC7758-6477-FDA0-A312-E39FBF533C9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928800" y="3096000"/>
            <a:ext cx="2160000" cy="216000"/>
          </a:xfrm>
        </p:spPr>
        <p:txBody>
          <a:bodyPr vert="horz" lIns="0" tIns="0" rIns="0" bIns="0" rtlCol="0" anchor="t" anchorCtr="0"/>
          <a:lstStyle>
            <a:lvl1pPr>
              <a:defRPr lang="en-US" sz="1400" smtClean="0"/>
            </a:lvl1pPr>
          </a:lstStyle>
          <a:p>
            <a:r>
              <a:rPr lang="fi-FI"/>
              <a:t>Joonas Tielinen</a:t>
            </a:r>
            <a:endParaRPr lang="fi-FI" dirty="0"/>
          </a:p>
        </p:txBody>
      </p:sp>
      <p:sp>
        <p:nvSpPr>
          <p:cNvPr id="22" name="duser_1">
            <a:extLst>
              <a:ext uri="{FF2B5EF4-FFF2-40B4-BE49-F238E27FC236}">
                <a16:creationId xmlns:a16="http://schemas.microsoft.com/office/drawing/2014/main" id="{96E05E4F-2793-6EFA-B9DE-D89A4CA0AA36}"/>
              </a:ext>
            </a:extLst>
          </p:cNvPr>
          <p:cNvSpPr txBox="1">
            <a:spLocks/>
          </p:cNvSpPr>
          <p:nvPr userDrawn="1"/>
        </p:nvSpPr>
        <p:spPr>
          <a:xfrm>
            <a:off x="928799" y="3420000"/>
            <a:ext cx="2160000" cy="2329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23" name="duser_2">
            <a:extLst>
              <a:ext uri="{FF2B5EF4-FFF2-40B4-BE49-F238E27FC236}">
                <a16:creationId xmlns:a16="http://schemas.microsoft.com/office/drawing/2014/main" id="{98E864E4-8ADA-E257-0001-5B72FE7C0F82}"/>
              </a:ext>
            </a:extLst>
          </p:cNvPr>
          <p:cNvSpPr txBox="1">
            <a:spLocks/>
          </p:cNvSpPr>
          <p:nvPr userDrawn="1"/>
        </p:nvSpPr>
        <p:spPr>
          <a:xfrm>
            <a:off x="3239999" y="3096000"/>
            <a:ext cx="2160000" cy="23291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33" name="duser_3">
            <a:extLst>
              <a:ext uri="{FF2B5EF4-FFF2-40B4-BE49-F238E27FC236}">
                <a16:creationId xmlns:a16="http://schemas.microsoft.com/office/drawing/2014/main" id="{909C2D96-06D0-78D4-C04E-8397680CD559}"/>
              </a:ext>
            </a:extLst>
          </p:cNvPr>
          <p:cNvSpPr txBox="1">
            <a:spLocks/>
          </p:cNvSpPr>
          <p:nvPr userDrawn="1"/>
        </p:nvSpPr>
        <p:spPr>
          <a:xfrm>
            <a:off x="3239999" y="3420000"/>
            <a:ext cx="2160000" cy="216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A6038138-08D9-D7C9-A694-E9CF3C1484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800" y="3600000"/>
            <a:ext cx="165078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6.2.2023</a:t>
            </a:r>
            <a:endParaRPr lang="en-US"/>
          </a:p>
        </p:txBody>
      </p:sp>
      <p:sp>
        <p:nvSpPr>
          <p:cNvPr id="19" name="DConfidentiality">
            <a:extLst>
              <a:ext uri="{FF2B5EF4-FFF2-40B4-BE49-F238E27FC236}">
                <a16:creationId xmlns:a16="http://schemas.microsoft.com/office/drawing/2014/main" id="{FC7A8C6D-1D34-6242-745E-73CE1B9BA5CC}"/>
              </a:ext>
            </a:extLst>
          </p:cNvPr>
          <p:cNvSpPr txBox="1">
            <a:spLocks/>
          </p:cNvSpPr>
          <p:nvPr userDrawn="1"/>
        </p:nvSpPr>
        <p:spPr>
          <a:xfrm>
            <a:off x="838800" y="4320000"/>
            <a:ext cx="1811094" cy="216000"/>
          </a:xfrm>
          <a:prstGeom prst="rect">
            <a:avLst/>
          </a:prstGeom>
        </p:spPr>
        <p:txBody>
          <a:bodyPr vert="horz" lIns="91440" tIns="45720" rIns="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DDecree">
            <a:extLst>
              <a:ext uri="{FF2B5EF4-FFF2-40B4-BE49-F238E27FC236}">
                <a16:creationId xmlns:a16="http://schemas.microsoft.com/office/drawing/2014/main" id="{B412038A-9C06-5541-DDE0-39817F62FBAB}"/>
              </a:ext>
            </a:extLst>
          </p:cNvPr>
          <p:cNvSpPr txBox="1">
            <a:spLocks/>
          </p:cNvSpPr>
          <p:nvPr userDrawn="1"/>
        </p:nvSpPr>
        <p:spPr>
          <a:xfrm>
            <a:off x="2616249" y="4320000"/>
            <a:ext cx="232628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DSecrecy">
            <a:extLst>
              <a:ext uri="{FF2B5EF4-FFF2-40B4-BE49-F238E27FC236}">
                <a16:creationId xmlns:a16="http://schemas.microsoft.com/office/drawing/2014/main" id="{31AB12EB-ADA8-E3EB-1FF2-07370C7A067C}"/>
              </a:ext>
            </a:extLst>
          </p:cNvPr>
          <p:cNvSpPr txBox="1">
            <a:spLocks/>
          </p:cNvSpPr>
          <p:nvPr userDrawn="1"/>
        </p:nvSpPr>
        <p:spPr>
          <a:xfrm>
            <a:off x="838800" y="4572000"/>
            <a:ext cx="2326280" cy="216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fi-FI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ECF45415-D8F0-70FA-28BC-973F9056751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37200" y="0"/>
            <a:ext cx="6156000" cy="2621118"/>
          </a:xfrm>
          <a:custGeom>
            <a:avLst/>
            <a:gdLst>
              <a:gd name="connsiteX0" fmla="*/ 0 w 6156000"/>
              <a:gd name="connsiteY0" fmla="*/ 0 h 2620800"/>
              <a:gd name="connsiteX1" fmla="*/ 6156000 w 6156000"/>
              <a:gd name="connsiteY1" fmla="*/ 0 h 2620800"/>
              <a:gd name="connsiteX2" fmla="*/ 6156000 w 6156000"/>
              <a:gd name="connsiteY2" fmla="*/ 2620800 h 2620800"/>
              <a:gd name="connsiteX3" fmla="*/ 0 w 6156000"/>
              <a:gd name="connsiteY3" fmla="*/ 2620800 h 2620800"/>
              <a:gd name="connsiteX4" fmla="*/ 0 w 6156000"/>
              <a:gd name="connsiteY4" fmla="*/ 0 h 2620800"/>
              <a:gd name="connsiteX0" fmla="*/ 0 w 6156000"/>
              <a:gd name="connsiteY0" fmla="*/ 0 h 2620800"/>
              <a:gd name="connsiteX1" fmla="*/ 6156000 w 6156000"/>
              <a:gd name="connsiteY1" fmla="*/ 0 h 2620800"/>
              <a:gd name="connsiteX2" fmla="*/ 6156000 w 6156000"/>
              <a:gd name="connsiteY2" fmla="*/ 2620800 h 2620800"/>
              <a:gd name="connsiteX3" fmla="*/ 0 w 6156000"/>
              <a:gd name="connsiteY3" fmla="*/ 2620800 h 2620800"/>
              <a:gd name="connsiteX4" fmla="*/ 0 w 6156000"/>
              <a:gd name="connsiteY4" fmla="*/ 0 h 2620800"/>
              <a:gd name="connsiteX0" fmla="*/ 0 w 6156000"/>
              <a:gd name="connsiteY0" fmla="*/ 3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56000 w 6156000"/>
              <a:gd name="connsiteY3" fmla="*/ 2621118 h 2621118"/>
              <a:gd name="connsiteX4" fmla="*/ 0 w 6156000"/>
              <a:gd name="connsiteY4" fmla="*/ 2621118 h 2621118"/>
              <a:gd name="connsiteX5" fmla="*/ 0 w 6156000"/>
              <a:gd name="connsiteY5" fmla="*/ 318 h 2621118"/>
              <a:gd name="connsiteX0" fmla="*/ 0 w 6156000"/>
              <a:gd name="connsiteY0" fmla="*/ 26211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56000 w 6156000"/>
              <a:gd name="connsiteY3" fmla="*/ 2621118 h 2621118"/>
              <a:gd name="connsiteX4" fmla="*/ 0 w 6156000"/>
              <a:gd name="connsiteY4" fmla="*/ 2621118 h 2621118"/>
              <a:gd name="connsiteX0" fmla="*/ 0 w 6156000"/>
              <a:gd name="connsiteY0" fmla="*/ 2621118 h 2621118"/>
              <a:gd name="connsiteX1" fmla="*/ 721043 w 6156000"/>
              <a:gd name="connsiteY1" fmla="*/ 0 h 2621118"/>
              <a:gd name="connsiteX2" fmla="*/ 6156000 w 6156000"/>
              <a:gd name="connsiteY2" fmla="*/ 318 h 2621118"/>
              <a:gd name="connsiteX3" fmla="*/ 6147687 w 6156000"/>
              <a:gd name="connsiteY3" fmla="*/ 1739969 h 2621118"/>
              <a:gd name="connsiteX4" fmla="*/ 0 w 6156000"/>
              <a:gd name="connsiteY4" fmla="*/ 2621118 h 2621118"/>
              <a:gd name="connsiteX0" fmla="*/ 0 w 6164312"/>
              <a:gd name="connsiteY0" fmla="*/ 2621118 h 2621118"/>
              <a:gd name="connsiteX1" fmla="*/ 721043 w 6164312"/>
              <a:gd name="connsiteY1" fmla="*/ 0 h 2621118"/>
              <a:gd name="connsiteX2" fmla="*/ 6156000 w 6164312"/>
              <a:gd name="connsiteY2" fmla="*/ 318 h 2621118"/>
              <a:gd name="connsiteX3" fmla="*/ 6164312 w 6164312"/>
              <a:gd name="connsiteY3" fmla="*/ 1931162 h 2621118"/>
              <a:gd name="connsiteX4" fmla="*/ 0 w 6164312"/>
              <a:gd name="connsiteY4" fmla="*/ 2621118 h 2621118"/>
              <a:gd name="connsiteX0" fmla="*/ 0 w 6164312"/>
              <a:gd name="connsiteY0" fmla="*/ 2621118 h 2621118"/>
              <a:gd name="connsiteX1" fmla="*/ 679479 w 6164312"/>
              <a:gd name="connsiteY1" fmla="*/ 0 h 2621118"/>
              <a:gd name="connsiteX2" fmla="*/ 6156000 w 6164312"/>
              <a:gd name="connsiteY2" fmla="*/ 318 h 2621118"/>
              <a:gd name="connsiteX3" fmla="*/ 6164312 w 6164312"/>
              <a:gd name="connsiteY3" fmla="*/ 1931162 h 2621118"/>
              <a:gd name="connsiteX4" fmla="*/ 0 w 6164312"/>
              <a:gd name="connsiteY4" fmla="*/ 2621118 h 2621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64312" h="2621118">
                <a:moveTo>
                  <a:pt x="0" y="2621118"/>
                </a:moveTo>
                <a:lnTo>
                  <a:pt x="679479" y="0"/>
                </a:lnTo>
                <a:lnTo>
                  <a:pt x="6156000" y="318"/>
                </a:lnTo>
                <a:cubicBezTo>
                  <a:pt x="6158771" y="643933"/>
                  <a:pt x="6161541" y="1287547"/>
                  <a:pt x="6164312" y="1931162"/>
                </a:cubicBezTo>
                <a:lnTo>
                  <a:pt x="0" y="2621118"/>
                </a:lnTo>
                <a:close/>
              </a:path>
            </a:pathLst>
          </a:custGeom>
        </p:spPr>
        <p:txBody>
          <a:bodyPr/>
          <a:lstStyle>
            <a:lvl1pPr marL="0" indent="0" algn="r">
              <a:buFontTx/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1. kuva tai väri kuvagalleriasta. Muita kuvia voit lisätä Väylän kuvapankista tai omista tiedostoista</a:t>
            </a:r>
            <a:endParaRPr lang="en-US" dirty="0"/>
          </a:p>
          <a:p>
            <a:endParaRPr lang="fi-FI" dirty="0"/>
          </a:p>
        </p:txBody>
      </p:sp>
      <p:sp>
        <p:nvSpPr>
          <p:cNvPr id="3" name="Kuvan paikkamerkki 11">
            <a:extLst>
              <a:ext uri="{FF2B5EF4-FFF2-40B4-BE49-F238E27FC236}">
                <a16:creationId xmlns:a16="http://schemas.microsoft.com/office/drawing/2014/main" id="{213398F5-290C-A9DF-6523-5B429DFCCF2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730289" y="1998000"/>
            <a:ext cx="6459311" cy="3207600"/>
          </a:xfrm>
          <a:custGeom>
            <a:avLst/>
            <a:gdLst>
              <a:gd name="connsiteX0" fmla="*/ 0 w 6469200"/>
              <a:gd name="connsiteY0" fmla="*/ 0 h 3207600"/>
              <a:gd name="connsiteX1" fmla="*/ 6469200 w 6469200"/>
              <a:gd name="connsiteY1" fmla="*/ 0 h 3207600"/>
              <a:gd name="connsiteX2" fmla="*/ 6469200 w 6469200"/>
              <a:gd name="connsiteY2" fmla="*/ 3207600 h 3207600"/>
              <a:gd name="connsiteX3" fmla="*/ 0 w 6469200"/>
              <a:gd name="connsiteY3" fmla="*/ 3207600 h 3207600"/>
              <a:gd name="connsiteX4" fmla="*/ 0 w 6469200"/>
              <a:gd name="connsiteY4" fmla="*/ 0 h 3207600"/>
              <a:gd name="connsiteX0" fmla="*/ 261257 w 6469200"/>
              <a:gd name="connsiteY0" fmla="*/ 718457 h 3207600"/>
              <a:gd name="connsiteX1" fmla="*/ 6469200 w 6469200"/>
              <a:gd name="connsiteY1" fmla="*/ 0 h 3207600"/>
              <a:gd name="connsiteX2" fmla="*/ 6469200 w 6469200"/>
              <a:gd name="connsiteY2" fmla="*/ 3207600 h 3207600"/>
              <a:gd name="connsiteX3" fmla="*/ 0 w 6469200"/>
              <a:gd name="connsiteY3" fmla="*/ 3207600 h 3207600"/>
              <a:gd name="connsiteX4" fmla="*/ 261257 w 6469200"/>
              <a:gd name="connsiteY4" fmla="*/ 718457 h 3207600"/>
              <a:gd name="connsiteX0" fmla="*/ 111968 w 6319911"/>
              <a:gd name="connsiteY0" fmla="*/ 718457 h 3207600"/>
              <a:gd name="connsiteX1" fmla="*/ 6319911 w 6319911"/>
              <a:gd name="connsiteY1" fmla="*/ 0 h 3207600"/>
              <a:gd name="connsiteX2" fmla="*/ 6319911 w 6319911"/>
              <a:gd name="connsiteY2" fmla="*/ 3207600 h 3207600"/>
              <a:gd name="connsiteX3" fmla="*/ 0 w 6319911"/>
              <a:gd name="connsiteY3" fmla="*/ 1770685 h 3207600"/>
              <a:gd name="connsiteX4" fmla="*/ 111968 w 6319911"/>
              <a:gd name="connsiteY4" fmla="*/ 718457 h 3207600"/>
              <a:gd name="connsiteX0" fmla="*/ 158621 w 6319911"/>
              <a:gd name="connsiteY0" fmla="*/ 699796 h 3207600"/>
              <a:gd name="connsiteX1" fmla="*/ 6319911 w 6319911"/>
              <a:gd name="connsiteY1" fmla="*/ 0 h 3207600"/>
              <a:gd name="connsiteX2" fmla="*/ 6319911 w 6319911"/>
              <a:gd name="connsiteY2" fmla="*/ 3207600 h 3207600"/>
              <a:gd name="connsiteX3" fmla="*/ 0 w 6319911"/>
              <a:gd name="connsiteY3" fmla="*/ 1770685 h 3207600"/>
              <a:gd name="connsiteX4" fmla="*/ 158621 w 6319911"/>
              <a:gd name="connsiteY4" fmla="*/ 699796 h 3207600"/>
              <a:gd name="connsiteX0" fmla="*/ 270589 w 6431879"/>
              <a:gd name="connsiteY0" fmla="*/ 699796 h 3207600"/>
              <a:gd name="connsiteX1" fmla="*/ 6431879 w 6431879"/>
              <a:gd name="connsiteY1" fmla="*/ 0 h 3207600"/>
              <a:gd name="connsiteX2" fmla="*/ 6431879 w 6431879"/>
              <a:gd name="connsiteY2" fmla="*/ 3207600 h 3207600"/>
              <a:gd name="connsiteX3" fmla="*/ 0 w 6431879"/>
              <a:gd name="connsiteY3" fmla="*/ 1696040 h 3207600"/>
              <a:gd name="connsiteX4" fmla="*/ 270589 w 6431879"/>
              <a:gd name="connsiteY4" fmla="*/ 699796 h 3207600"/>
              <a:gd name="connsiteX0" fmla="*/ 298021 w 6459311"/>
              <a:gd name="connsiteY0" fmla="*/ 699796 h 3207600"/>
              <a:gd name="connsiteX1" fmla="*/ 6459311 w 6459311"/>
              <a:gd name="connsiteY1" fmla="*/ 0 h 3207600"/>
              <a:gd name="connsiteX2" fmla="*/ 6459311 w 6459311"/>
              <a:gd name="connsiteY2" fmla="*/ 3207600 h 3207600"/>
              <a:gd name="connsiteX3" fmla="*/ 0 w 6459311"/>
              <a:gd name="connsiteY3" fmla="*/ 1824056 h 3207600"/>
              <a:gd name="connsiteX4" fmla="*/ 298021 w 6459311"/>
              <a:gd name="connsiteY4" fmla="*/ 699796 h 3207600"/>
              <a:gd name="connsiteX0" fmla="*/ 298021 w 6459311"/>
              <a:gd name="connsiteY0" fmla="*/ 699796 h 3207600"/>
              <a:gd name="connsiteX1" fmla="*/ 6459311 w 6459311"/>
              <a:gd name="connsiteY1" fmla="*/ 0 h 3207600"/>
              <a:gd name="connsiteX2" fmla="*/ 6459311 w 6459311"/>
              <a:gd name="connsiteY2" fmla="*/ 3207600 h 3207600"/>
              <a:gd name="connsiteX3" fmla="*/ 0 w 6459311"/>
              <a:gd name="connsiteY3" fmla="*/ 1824056 h 3207600"/>
              <a:gd name="connsiteX4" fmla="*/ 298021 w 6459311"/>
              <a:gd name="connsiteY4" fmla="*/ 699796 h 320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9311" h="3207600">
                <a:moveTo>
                  <a:pt x="298021" y="699796"/>
                </a:moveTo>
                <a:lnTo>
                  <a:pt x="6459311" y="0"/>
                </a:lnTo>
                <a:lnTo>
                  <a:pt x="6459311" y="3207600"/>
                </a:lnTo>
                <a:lnTo>
                  <a:pt x="0" y="1824056"/>
                </a:lnTo>
                <a:lnTo>
                  <a:pt x="298021" y="699796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FontTx/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2. kuva tai väri kuvagalleriasta. Muita kuvia voit lisätä Väylän kuvapankista tai omista tiedostoista</a:t>
            </a:r>
            <a:endParaRPr lang="en-US" dirty="0"/>
          </a:p>
          <a:p>
            <a:endParaRPr lang="fi-FI" dirty="0"/>
          </a:p>
        </p:txBody>
      </p:sp>
      <p:sp>
        <p:nvSpPr>
          <p:cNvPr id="2" name="Kuvan paikkamerkki 11">
            <a:extLst>
              <a:ext uri="{FF2B5EF4-FFF2-40B4-BE49-F238E27FC236}">
                <a16:creationId xmlns:a16="http://schemas.microsoft.com/office/drawing/2014/main" id="{A1029FCA-64BC-6BB6-607F-AC980FC6642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929540" y="3882368"/>
            <a:ext cx="7254877" cy="2972083"/>
          </a:xfrm>
          <a:custGeom>
            <a:avLst/>
            <a:gdLst>
              <a:gd name="connsiteX0" fmla="*/ 0 w 7250400"/>
              <a:gd name="connsiteY0" fmla="*/ 0 h 2966400"/>
              <a:gd name="connsiteX1" fmla="*/ 7250400 w 7250400"/>
              <a:gd name="connsiteY1" fmla="*/ 0 h 2966400"/>
              <a:gd name="connsiteX2" fmla="*/ 7250400 w 7250400"/>
              <a:gd name="connsiteY2" fmla="*/ 2966400 h 2966400"/>
              <a:gd name="connsiteX3" fmla="*/ 0 w 7250400"/>
              <a:gd name="connsiteY3" fmla="*/ 2966400 h 2966400"/>
              <a:gd name="connsiteX4" fmla="*/ 0 w 7250400"/>
              <a:gd name="connsiteY4" fmla="*/ 0 h 2966400"/>
              <a:gd name="connsiteX0" fmla="*/ 811764 w 7250400"/>
              <a:gd name="connsiteY0" fmla="*/ 0 h 3097028"/>
              <a:gd name="connsiteX1" fmla="*/ 7250400 w 7250400"/>
              <a:gd name="connsiteY1" fmla="*/ 130628 h 3097028"/>
              <a:gd name="connsiteX2" fmla="*/ 7250400 w 7250400"/>
              <a:gd name="connsiteY2" fmla="*/ 3097028 h 3097028"/>
              <a:gd name="connsiteX3" fmla="*/ 0 w 7250400"/>
              <a:gd name="connsiteY3" fmla="*/ 3097028 h 3097028"/>
              <a:gd name="connsiteX4" fmla="*/ 811764 w 7250400"/>
              <a:gd name="connsiteY4" fmla="*/ 0 h 3097028"/>
              <a:gd name="connsiteX0" fmla="*/ 811764 w 7250400"/>
              <a:gd name="connsiteY0" fmla="*/ 0 h 3097028"/>
              <a:gd name="connsiteX1" fmla="*/ 7241069 w 7250400"/>
              <a:gd name="connsiteY1" fmla="*/ 1520890 h 3097028"/>
              <a:gd name="connsiteX2" fmla="*/ 7250400 w 7250400"/>
              <a:gd name="connsiteY2" fmla="*/ 3097028 h 3097028"/>
              <a:gd name="connsiteX3" fmla="*/ 0 w 7250400"/>
              <a:gd name="connsiteY3" fmla="*/ 3097028 h 3097028"/>
              <a:gd name="connsiteX4" fmla="*/ 811764 w 7250400"/>
              <a:gd name="connsiteY4" fmla="*/ 0 h 3097028"/>
              <a:gd name="connsiteX0" fmla="*/ 811764 w 7250400"/>
              <a:gd name="connsiteY0" fmla="*/ 0 h 3097028"/>
              <a:gd name="connsiteX1" fmla="*/ 7241069 w 7250400"/>
              <a:gd name="connsiteY1" fmla="*/ 1425640 h 3097028"/>
              <a:gd name="connsiteX2" fmla="*/ 7250400 w 7250400"/>
              <a:gd name="connsiteY2" fmla="*/ 3097028 h 3097028"/>
              <a:gd name="connsiteX3" fmla="*/ 0 w 7250400"/>
              <a:gd name="connsiteY3" fmla="*/ 3097028 h 3097028"/>
              <a:gd name="connsiteX4" fmla="*/ 811764 w 7250400"/>
              <a:gd name="connsiteY4" fmla="*/ 0 h 3097028"/>
              <a:gd name="connsiteX0" fmla="*/ 811764 w 7250400"/>
              <a:gd name="connsiteY0" fmla="*/ 0 h 3058928"/>
              <a:gd name="connsiteX1" fmla="*/ 7241069 w 7250400"/>
              <a:gd name="connsiteY1" fmla="*/ 1387540 h 3058928"/>
              <a:gd name="connsiteX2" fmla="*/ 7250400 w 7250400"/>
              <a:gd name="connsiteY2" fmla="*/ 3058928 h 3058928"/>
              <a:gd name="connsiteX3" fmla="*/ 0 w 7250400"/>
              <a:gd name="connsiteY3" fmla="*/ 3058928 h 3058928"/>
              <a:gd name="connsiteX4" fmla="*/ 811764 w 7250400"/>
              <a:gd name="connsiteY4" fmla="*/ 0 h 3058928"/>
              <a:gd name="connsiteX0" fmla="*/ 783189 w 7221825"/>
              <a:gd name="connsiteY0" fmla="*/ 0 h 3058928"/>
              <a:gd name="connsiteX1" fmla="*/ 7212494 w 7221825"/>
              <a:gd name="connsiteY1" fmla="*/ 1387540 h 3058928"/>
              <a:gd name="connsiteX2" fmla="*/ 7221825 w 7221825"/>
              <a:gd name="connsiteY2" fmla="*/ 3058928 h 3058928"/>
              <a:gd name="connsiteX3" fmla="*/ 0 w 7221825"/>
              <a:gd name="connsiteY3" fmla="*/ 2954153 h 3058928"/>
              <a:gd name="connsiteX4" fmla="*/ 783189 w 7221825"/>
              <a:gd name="connsiteY4" fmla="*/ 0 h 3058928"/>
              <a:gd name="connsiteX0" fmla="*/ 783189 w 7231350"/>
              <a:gd name="connsiteY0" fmla="*/ 0 h 2963678"/>
              <a:gd name="connsiteX1" fmla="*/ 7212494 w 7231350"/>
              <a:gd name="connsiteY1" fmla="*/ 1387540 h 2963678"/>
              <a:gd name="connsiteX2" fmla="*/ 7231350 w 7231350"/>
              <a:gd name="connsiteY2" fmla="*/ 2963678 h 2963678"/>
              <a:gd name="connsiteX3" fmla="*/ 0 w 7231350"/>
              <a:gd name="connsiteY3" fmla="*/ 2954153 h 2963678"/>
              <a:gd name="connsiteX4" fmla="*/ 783189 w 7231350"/>
              <a:gd name="connsiteY4" fmla="*/ 0 h 2963678"/>
              <a:gd name="connsiteX0" fmla="*/ 741353 w 7231350"/>
              <a:gd name="connsiteY0" fmla="*/ 0 h 2975631"/>
              <a:gd name="connsiteX1" fmla="*/ 7212494 w 7231350"/>
              <a:gd name="connsiteY1" fmla="*/ 1399493 h 2975631"/>
              <a:gd name="connsiteX2" fmla="*/ 7231350 w 7231350"/>
              <a:gd name="connsiteY2" fmla="*/ 2975631 h 2975631"/>
              <a:gd name="connsiteX3" fmla="*/ 0 w 7231350"/>
              <a:gd name="connsiteY3" fmla="*/ 2966106 h 2975631"/>
              <a:gd name="connsiteX4" fmla="*/ 741353 w 7231350"/>
              <a:gd name="connsiteY4" fmla="*/ 0 h 2975631"/>
              <a:gd name="connsiteX0" fmla="*/ 783188 w 7273185"/>
              <a:gd name="connsiteY0" fmla="*/ 0 h 2975631"/>
              <a:gd name="connsiteX1" fmla="*/ 7254329 w 7273185"/>
              <a:gd name="connsiteY1" fmla="*/ 1399493 h 2975631"/>
              <a:gd name="connsiteX2" fmla="*/ 7273185 w 7273185"/>
              <a:gd name="connsiteY2" fmla="*/ 2975631 h 2975631"/>
              <a:gd name="connsiteX3" fmla="*/ 0 w 7273185"/>
              <a:gd name="connsiteY3" fmla="*/ 2972083 h 2975631"/>
              <a:gd name="connsiteX4" fmla="*/ 783188 w 7273185"/>
              <a:gd name="connsiteY4" fmla="*/ 0 h 2975631"/>
              <a:gd name="connsiteX0" fmla="*/ 783188 w 7254877"/>
              <a:gd name="connsiteY0" fmla="*/ 0 h 2972083"/>
              <a:gd name="connsiteX1" fmla="*/ 7254329 w 7254877"/>
              <a:gd name="connsiteY1" fmla="*/ 1399493 h 2972083"/>
              <a:gd name="connsiteX2" fmla="*/ 7249279 w 7254877"/>
              <a:gd name="connsiteY2" fmla="*/ 2969655 h 2972083"/>
              <a:gd name="connsiteX3" fmla="*/ 0 w 7254877"/>
              <a:gd name="connsiteY3" fmla="*/ 2972083 h 2972083"/>
              <a:gd name="connsiteX4" fmla="*/ 783188 w 7254877"/>
              <a:gd name="connsiteY4" fmla="*/ 0 h 2972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4877" h="2972083">
                <a:moveTo>
                  <a:pt x="783188" y="0"/>
                </a:moveTo>
                <a:lnTo>
                  <a:pt x="7254329" y="1399493"/>
                </a:lnTo>
                <a:cubicBezTo>
                  <a:pt x="7257439" y="1924872"/>
                  <a:pt x="7246169" y="2444276"/>
                  <a:pt x="7249279" y="2969655"/>
                </a:cubicBezTo>
                <a:lnTo>
                  <a:pt x="0" y="2972083"/>
                </a:lnTo>
                <a:lnTo>
                  <a:pt x="783188" y="0"/>
                </a:lnTo>
                <a:close/>
              </a:path>
            </a:pathLst>
          </a:custGeom>
        </p:spPr>
        <p:txBody>
          <a:bodyPr anchor="b"/>
          <a:lstStyle>
            <a:lvl1pPr marL="0" indent="0" algn="ctr">
              <a:buFontTx/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>Lisää 3. kuva tai väri kuvagalleriasta. Muita kuvia voit lisätä Väylän kuvapankista tai omista tiedostoista</a:t>
            </a:r>
            <a:endParaRPr lang="en-US" dirty="0"/>
          </a:p>
          <a:p>
            <a:endParaRPr lang="fi-FI" dirty="0"/>
          </a:p>
        </p:txBody>
      </p:sp>
      <p:pic>
        <p:nvPicPr>
          <p:cNvPr id="37" name="Picture 14" descr="Väyläviraston logo">
            <a:extLst>
              <a:ext uri="{FF2B5EF4-FFF2-40B4-BE49-F238E27FC236}">
                <a16:creationId xmlns:a16="http://schemas.microsoft.com/office/drawing/2014/main" id="{CFE18993-6749-2E5A-E9F6-584C91719FF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6" y="5124315"/>
            <a:ext cx="1673549" cy="1394625"/>
          </a:xfrm>
          <a:prstGeom prst="rect">
            <a:avLst/>
          </a:prstGeom>
        </p:spPr>
      </p:pic>
      <p:sp>
        <p:nvSpPr>
          <p:cNvPr id="4" name="eukarelialogoplaceholder">
            <a:extLst>
              <a:ext uri="{FF2B5EF4-FFF2-40B4-BE49-F238E27FC236}">
                <a16:creationId xmlns:a16="http://schemas.microsoft.com/office/drawing/2014/main" id="{C53F6C4E-C88D-EF31-98B0-560A45F90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364273"/>
            <a:ext cx="1115988" cy="235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5" name="eulogotenplaceholder">
            <a:extLst>
              <a:ext uri="{FF2B5EF4-FFF2-40B4-BE49-F238E27FC236}">
                <a16:creationId xmlns:a16="http://schemas.microsoft.com/office/drawing/2014/main" id="{27EF32F5-1D17-FDC3-0035-304F4721B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589741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6" name="eulogoplaceholder">
            <a:extLst>
              <a:ext uri="{FF2B5EF4-FFF2-40B4-BE49-F238E27FC236}">
                <a16:creationId xmlns:a16="http://schemas.microsoft.com/office/drawing/2014/main" id="{1B1B336A-30A5-31FB-0744-39B5981B4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344806"/>
            <a:ext cx="3960000" cy="45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  <p:sp>
        <p:nvSpPr>
          <p:cNvPr id="7" name="eufinancelogoplaceholder">
            <a:extLst>
              <a:ext uri="{FF2B5EF4-FFF2-40B4-BE49-F238E27FC236}">
                <a16:creationId xmlns:a16="http://schemas.microsoft.com/office/drawing/2014/main" id="{2EA21E00-D18D-3F08-9E5D-04C19AA74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2160000" y="5589741"/>
            <a:ext cx="3379905" cy="375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i-FI" sz="1400" b="1" baseline="30000" dirty="0">
              <a:solidFill>
                <a:srgbClr val="000000"/>
              </a:solidFill>
              <a:latin typeface="Felbridge Pro"/>
              <a:cs typeface="Felbridge Pro"/>
            </a:endParaRPr>
          </a:p>
        </p:txBody>
      </p:sp>
    </p:spTree>
    <p:extLst>
      <p:ext uri="{BB962C8B-B14F-4D97-AF65-F5344CB8AC3E}">
        <p14:creationId xmlns:p14="http://schemas.microsoft.com/office/powerpoint/2010/main" val="1997281149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petu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sityksen loppudia">
            <a:extLst>
              <a:ext uri="{FF2B5EF4-FFF2-40B4-BE49-F238E27FC236}">
                <a16:creationId xmlns:a16="http://schemas.microsoft.com/office/drawing/2014/main" id="{8011D531-C477-E90E-BB81-1C49976BFE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573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aka_kuva_sininen" preserve="1" userDrawn="1">
  <p:cSld name="vaaka_kuv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AB4047D7-75ED-C176-9F2B-759FC50655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kuva kuvagalleriasta, Väylän kuvapankista tai omista tiedostoista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168E480F-6969-9C85-3F13-C2581A92F7D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4589338"/>
            <a:ext cx="12192000" cy="792000"/>
          </a:xfrm>
          <a:gradFill>
            <a:gsLst>
              <a:gs pos="100000">
                <a:schemeClr val="accent1">
                  <a:alpha val="11000"/>
                </a:schemeClr>
              </a:gs>
              <a:gs pos="0">
                <a:schemeClr val="tx2">
                  <a:alpha val="70000"/>
                </a:schemeClr>
              </a:gs>
            </a:gsLst>
            <a:lin ang="0" scaled="0"/>
          </a:gradFill>
        </p:spPr>
        <p:txBody>
          <a:bodyPr lIns="108000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D6A058AD-20D3-103F-BE1A-6A66EEE2A881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0" y="3510000"/>
            <a:ext cx="12192000" cy="1080000"/>
          </a:xfrm>
          <a:gradFill>
            <a:gsLst>
              <a:gs pos="100000">
                <a:schemeClr val="accent1">
                  <a:alpha val="11000"/>
                </a:schemeClr>
              </a:gs>
              <a:gs pos="0">
                <a:schemeClr val="tx2">
                  <a:alpha val="70000"/>
                </a:schemeClr>
              </a:gs>
            </a:gsLst>
            <a:lin ang="0" scaled="0"/>
          </a:gradFill>
        </p:spPr>
        <p:txBody>
          <a:bodyPr lIns="1080000" anchor="b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63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aka_kuva_vihrea" preserve="1" userDrawn="1">
  <p:cSld name="vaaka_kuva_vih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37D1F390-B184-4B82-1464-B4F5FE461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bg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kuva kuvagalleriasta, Väylän kuvapankista tai omista tiedostoista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01834BC-D657-9433-05AE-301C6EFE0B6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4589338"/>
            <a:ext cx="12192000" cy="792000"/>
          </a:xfrm>
          <a:gradFill>
            <a:gsLst>
              <a:gs pos="100000">
                <a:schemeClr val="bg2">
                  <a:alpha val="11000"/>
                </a:schemeClr>
              </a:gs>
              <a:gs pos="0">
                <a:schemeClr val="accent4">
                  <a:alpha val="71000"/>
                </a:schemeClr>
              </a:gs>
            </a:gsLst>
            <a:lin ang="0" scaled="0"/>
          </a:gradFill>
        </p:spPr>
        <p:txBody>
          <a:bodyPr lIns="108000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391C4EA-1BDA-2FE2-EC62-4C09E203DD3D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0" y="3510000"/>
            <a:ext cx="12192000" cy="1080000"/>
          </a:xfrm>
          <a:gradFill>
            <a:gsLst>
              <a:gs pos="100000">
                <a:schemeClr val="bg2">
                  <a:alpha val="11000"/>
                </a:schemeClr>
              </a:gs>
              <a:gs pos="0">
                <a:schemeClr val="accent4">
                  <a:alpha val="71000"/>
                </a:schemeClr>
              </a:gs>
            </a:gsLst>
            <a:lin ang="0" scaled="0"/>
          </a:gradFill>
        </p:spPr>
        <p:txBody>
          <a:bodyPr lIns="1080000" anchor="b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190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aka_kuva_pinkki" preserve="1" userDrawn="1">
  <p:cSld name="vaaka_kuva_pinkk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552D661D-62EC-E4F9-7F2D-E30CA1F0A8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kuva kuvagalleriasta, Väylän kuvapankista tai omista tiedostoista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F83D4C-14C0-1A7B-8488-471A0D5995C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0" y="4589338"/>
            <a:ext cx="12192000" cy="792000"/>
          </a:xfrm>
          <a:gradFill>
            <a:gsLst>
              <a:gs pos="100000">
                <a:schemeClr val="accent5">
                  <a:alpha val="14000"/>
                </a:schemeClr>
              </a:gs>
              <a:gs pos="0">
                <a:schemeClr val="accent5">
                  <a:alpha val="77000"/>
                </a:schemeClr>
              </a:gs>
            </a:gsLst>
            <a:lin ang="0" scaled="0"/>
          </a:gradFill>
        </p:spPr>
        <p:txBody>
          <a:bodyPr lIns="108000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alaotsikko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CB0C59-FB4D-3FDE-13BC-9E175336B7A8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0" y="3510000"/>
            <a:ext cx="12192000" cy="1080000"/>
          </a:xfrm>
          <a:gradFill>
            <a:gsLst>
              <a:gs pos="100000">
                <a:schemeClr val="accent5">
                  <a:alpha val="14000"/>
                </a:schemeClr>
              </a:gs>
              <a:gs pos="0">
                <a:schemeClr val="accent5">
                  <a:alpha val="77000"/>
                </a:schemeClr>
              </a:gs>
            </a:gsLst>
            <a:lin ang="0" scaled="0"/>
          </a:gradFill>
        </p:spPr>
        <p:txBody>
          <a:bodyPr lIns="1080000" anchor="b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otsikko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581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_teksti" preserve="1" userDrawn="1">
  <p:cSld name="kuva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955970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813968"/>
            <a:ext cx="6955971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A458CFA8-08E7-DAA8-E9CA-979753669B3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920000" y="0"/>
            <a:ext cx="4284000" cy="6858000"/>
          </a:xfrm>
          <a:custGeom>
            <a:avLst/>
            <a:gdLst>
              <a:gd name="connsiteX0" fmla="*/ 0 w 4294800"/>
              <a:gd name="connsiteY0" fmla="*/ 0 h 6858000"/>
              <a:gd name="connsiteX1" fmla="*/ 4294800 w 4294800"/>
              <a:gd name="connsiteY1" fmla="*/ 0 h 6858000"/>
              <a:gd name="connsiteX2" fmla="*/ 4294800 w 4294800"/>
              <a:gd name="connsiteY2" fmla="*/ 6858000 h 6858000"/>
              <a:gd name="connsiteX3" fmla="*/ 0 w 4294800"/>
              <a:gd name="connsiteY3" fmla="*/ 6858000 h 6858000"/>
              <a:gd name="connsiteX4" fmla="*/ 0 w 4294800"/>
              <a:gd name="connsiteY4" fmla="*/ 0 h 6858000"/>
              <a:gd name="connsiteX0" fmla="*/ 1384662 w 4294800"/>
              <a:gd name="connsiteY0" fmla="*/ 0 h 6866708"/>
              <a:gd name="connsiteX1" fmla="*/ 4294800 w 4294800"/>
              <a:gd name="connsiteY1" fmla="*/ 8708 h 6866708"/>
              <a:gd name="connsiteX2" fmla="*/ 4294800 w 4294800"/>
              <a:gd name="connsiteY2" fmla="*/ 6866708 h 6866708"/>
              <a:gd name="connsiteX3" fmla="*/ 0 w 4294800"/>
              <a:gd name="connsiteY3" fmla="*/ 6866708 h 6866708"/>
              <a:gd name="connsiteX4" fmla="*/ 1384662 w 4294800"/>
              <a:gd name="connsiteY4" fmla="*/ 0 h 686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4800" h="6866708">
                <a:moveTo>
                  <a:pt x="1384662" y="0"/>
                </a:moveTo>
                <a:lnTo>
                  <a:pt x="4294800" y="8708"/>
                </a:lnTo>
                <a:lnTo>
                  <a:pt x="4294800" y="6866708"/>
                </a:lnTo>
                <a:lnTo>
                  <a:pt x="0" y="6866708"/>
                </a:lnTo>
                <a:lnTo>
                  <a:pt x="1384662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5AF"/>
              </a:buClr>
              <a:buSzTx/>
              <a:buFont typeface="Arial"/>
              <a:buNone/>
              <a:tabLst/>
              <a:defRPr/>
            </a:pPr>
            <a:r>
              <a:rPr lang="fi-FI" dirty="0"/>
              <a:t>Lisää kuva kuvagalleriasta, Väylän kuvapankista tai omista tiedostoista</a:t>
            </a:r>
            <a:endParaRPr lang="en-US" dirty="0"/>
          </a:p>
          <a:p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4832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vea_kuva_teksti" preserve="1" userDrawn="1">
  <p:cSld name="levea_kuva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162006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200" y="1813968"/>
            <a:ext cx="4177938" cy="432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A458CFA8-08E7-DAA8-E9CA-979753669B3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732800" y="0"/>
            <a:ext cx="7459200" cy="6858000"/>
          </a:xfrm>
          <a:custGeom>
            <a:avLst/>
            <a:gdLst>
              <a:gd name="connsiteX0" fmla="*/ 0 w 4294800"/>
              <a:gd name="connsiteY0" fmla="*/ 0 h 6858000"/>
              <a:gd name="connsiteX1" fmla="*/ 4294800 w 4294800"/>
              <a:gd name="connsiteY1" fmla="*/ 0 h 6858000"/>
              <a:gd name="connsiteX2" fmla="*/ 4294800 w 4294800"/>
              <a:gd name="connsiteY2" fmla="*/ 6858000 h 6858000"/>
              <a:gd name="connsiteX3" fmla="*/ 0 w 4294800"/>
              <a:gd name="connsiteY3" fmla="*/ 6858000 h 6858000"/>
              <a:gd name="connsiteX4" fmla="*/ 0 w 4294800"/>
              <a:gd name="connsiteY4" fmla="*/ 0 h 6858000"/>
              <a:gd name="connsiteX0" fmla="*/ 1384662 w 4294800"/>
              <a:gd name="connsiteY0" fmla="*/ 0 h 6866708"/>
              <a:gd name="connsiteX1" fmla="*/ 4294800 w 4294800"/>
              <a:gd name="connsiteY1" fmla="*/ 8708 h 6866708"/>
              <a:gd name="connsiteX2" fmla="*/ 4294800 w 4294800"/>
              <a:gd name="connsiteY2" fmla="*/ 6866708 h 6866708"/>
              <a:gd name="connsiteX3" fmla="*/ 0 w 4294800"/>
              <a:gd name="connsiteY3" fmla="*/ 6866708 h 6866708"/>
              <a:gd name="connsiteX4" fmla="*/ 1384662 w 4294800"/>
              <a:gd name="connsiteY4" fmla="*/ 0 h 686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4800" h="6866708">
                <a:moveTo>
                  <a:pt x="1384662" y="0"/>
                </a:moveTo>
                <a:lnTo>
                  <a:pt x="4294800" y="8708"/>
                </a:lnTo>
                <a:lnTo>
                  <a:pt x="4294800" y="6866708"/>
                </a:lnTo>
                <a:lnTo>
                  <a:pt x="0" y="6866708"/>
                </a:lnTo>
                <a:lnTo>
                  <a:pt x="1384662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5AF"/>
              </a:buClr>
              <a:buSzTx/>
              <a:buFont typeface="Arial"/>
              <a:buNone/>
              <a:tabLst/>
              <a:defRPr/>
            </a:pPr>
            <a:r>
              <a:rPr lang="fi-FI" dirty="0"/>
              <a:t>Lisää kuva kuvagalleriasta, Väylän kuvapankista tai omista tiedostoista</a:t>
            </a:r>
            <a:endParaRPr lang="en-US" dirty="0"/>
          </a:p>
          <a:p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42974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ma_kuva_teksti" preserve="1" userDrawn="1">
  <p:cSld name="oma_kuva_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5527675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fi-FI" dirty="0"/>
              <a:t>Kirjoita tähän nimi</a:t>
            </a:r>
            <a:endParaRPr lang="en-US" dirty="0"/>
          </a:p>
        </p:txBody>
      </p:sp>
      <p:sp>
        <p:nvSpPr>
          <p:cNvPr id="7" name="Kuvan paikkamerkki 6">
            <a:extLst>
              <a:ext uri="{FF2B5EF4-FFF2-40B4-BE49-F238E27FC236}">
                <a16:creationId xmlns:a16="http://schemas.microsoft.com/office/drawing/2014/main" id="{A458CFA8-08E7-DAA8-E9CA-979753669B3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744339" y="8709"/>
            <a:ext cx="5439600" cy="6858000"/>
          </a:xfrm>
          <a:custGeom>
            <a:avLst/>
            <a:gdLst>
              <a:gd name="connsiteX0" fmla="*/ 0 w 4294800"/>
              <a:gd name="connsiteY0" fmla="*/ 0 h 6858000"/>
              <a:gd name="connsiteX1" fmla="*/ 4294800 w 4294800"/>
              <a:gd name="connsiteY1" fmla="*/ 0 h 6858000"/>
              <a:gd name="connsiteX2" fmla="*/ 4294800 w 4294800"/>
              <a:gd name="connsiteY2" fmla="*/ 6858000 h 6858000"/>
              <a:gd name="connsiteX3" fmla="*/ 0 w 4294800"/>
              <a:gd name="connsiteY3" fmla="*/ 6858000 h 6858000"/>
              <a:gd name="connsiteX4" fmla="*/ 0 w 4294800"/>
              <a:gd name="connsiteY4" fmla="*/ 0 h 6858000"/>
              <a:gd name="connsiteX0" fmla="*/ 1384662 w 4294800"/>
              <a:gd name="connsiteY0" fmla="*/ 0 h 6866708"/>
              <a:gd name="connsiteX1" fmla="*/ 4294800 w 4294800"/>
              <a:gd name="connsiteY1" fmla="*/ 8708 h 6866708"/>
              <a:gd name="connsiteX2" fmla="*/ 4294800 w 4294800"/>
              <a:gd name="connsiteY2" fmla="*/ 6866708 h 6866708"/>
              <a:gd name="connsiteX3" fmla="*/ 0 w 4294800"/>
              <a:gd name="connsiteY3" fmla="*/ 6866708 h 6866708"/>
              <a:gd name="connsiteX4" fmla="*/ 1384662 w 4294800"/>
              <a:gd name="connsiteY4" fmla="*/ 0 h 68667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4800" h="6866708">
                <a:moveTo>
                  <a:pt x="1384662" y="0"/>
                </a:moveTo>
                <a:lnTo>
                  <a:pt x="4294800" y="8708"/>
                </a:lnTo>
                <a:lnTo>
                  <a:pt x="4294800" y="6866708"/>
                </a:lnTo>
                <a:lnTo>
                  <a:pt x="0" y="6866708"/>
                </a:lnTo>
                <a:lnTo>
                  <a:pt x="1384662" y="0"/>
                </a:lnTo>
                <a:close/>
              </a:path>
            </a:pathLst>
          </a:custGeom>
        </p:spPr>
        <p:txBody>
          <a:bodyPr anchor="ctr"/>
          <a:lstStyle>
            <a:lvl1pPr marL="0" indent="0" algn="r">
              <a:buNone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5AF"/>
              </a:buClr>
              <a:buSzTx/>
              <a:buFont typeface="Arial"/>
              <a:buNone/>
              <a:tabLst/>
              <a:defRPr/>
            </a:pPr>
            <a:r>
              <a:rPr lang="fi-FI" dirty="0"/>
              <a:t>Lisää oma kuva</a:t>
            </a:r>
            <a:endParaRPr lang="en-US" dirty="0"/>
          </a:p>
          <a:p>
            <a:endParaRPr lang="fi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FE7494B-1547-CA50-9CF3-C058329BD5D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1793876"/>
            <a:ext cx="5527675" cy="4320000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fi-FI" dirty="0"/>
              <a:t>Kirjoita tähän nimike</a:t>
            </a:r>
            <a:br>
              <a:rPr lang="fi-FI" dirty="0"/>
            </a:br>
            <a:r>
              <a:rPr lang="fi-FI" dirty="0"/>
              <a:t>Osasto/Yksikkö</a:t>
            </a:r>
            <a:br>
              <a:rPr lang="fi-FI" dirty="0"/>
            </a:br>
            <a:r>
              <a:rPr lang="fi-FI" dirty="0"/>
              <a:t>Sähköpostiosoite</a:t>
            </a:r>
            <a:br>
              <a:rPr lang="fi-FI" dirty="0"/>
            </a:br>
            <a:r>
              <a:rPr lang="fi-FI" dirty="0"/>
              <a:t>some</a:t>
            </a: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33060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ripalkki_teksti_sininen" preserve="1" userDrawn="1">
  <p:cSld name="varipalkki_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8029575" cy="1325563"/>
          </a:xfrm>
        </p:spPr>
        <p:txBody>
          <a:bodyPr>
            <a:normAutofit/>
          </a:bodyPr>
          <a:lstStyle>
            <a:lvl1pPr>
              <a:defRPr sz="3200" b="1" i="0" baseline="0"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F289C589-D0B7-CF7C-D481-B7C91F629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8199" y="1813968"/>
            <a:ext cx="8029576" cy="4160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grpSp>
        <p:nvGrpSpPr>
          <p:cNvPr id="3" name="Ryhmä 2">
            <a:extLst>
              <a:ext uri="{FF2B5EF4-FFF2-40B4-BE49-F238E27FC236}">
                <a16:creationId xmlns:a16="http://schemas.microsoft.com/office/drawing/2014/main" id="{6460D66B-6E51-6FDF-D981-ABB668FF8A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636194" y="0"/>
            <a:ext cx="2548020" cy="6858000"/>
            <a:chOff x="9636194" y="0"/>
            <a:chExt cx="2548020" cy="6858000"/>
          </a:xfrm>
        </p:grpSpPr>
        <p:pic>
          <p:nvPicPr>
            <p:cNvPr id="4" name="Picture 3" descr="Logo&#10;&#10;Description automatically generated">
              <a:extLst>
                <a:ext uri="{FF2B5EF4-FFF2-40B4-BE49-F238E27FC236}">
                  <a16:creationId xmlns:a16="http://schemas.microsoft.com/office/drawing/2014/main" id="{F3ED7395-83A3-3DD8-B91B-C6FD2DD512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7226" y="292735"/>
              <a:ext cx="1833562" cy="1571625"/>
            </a:xfrm>
            <a:prstGeom prst="rect">
              <a:avLst/>
            </a:prstGeom>
          </p:spPr>
        </p:pic>
        <p:grpSp>
          <p:nvGrpSpPr>
            <p:cNvPr id="15" name="Ryhmä 14">
              <a:extLst>
                <a:ext uri="{FF2B5EF4-FFF2-40B4-BE49-F238E27FC236}">
                  <a16:creationId xmlns:a16="http://schemas.microsoft.com/office/drawing/2014/main" id="{AB624DEC-2732-7717-5E45-E5C24426D1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9636194" y="0"/>
              <a:ext cx="2548020" cy="6858000"/>
              <a:chOff x="9636194" y="0"/>
              <a:chExt cx="2548020" cy="6858000"/>
            </a:xfrm>
          </p:grpSpPr>
          <p:sp>
            <p:nvSpPr>
              <p:cNvPr id="9" name="Suorakulmio 8">
                <a:extLst>
                  <a:ext uri="{FF2B5EF4-FFF2-40B4-BE49-F238E27FC236}">
                    <a16:creationId xmlns:a16="http://schemas.microsoft.com/office/drawing/2014/main" id="{9B5879DD-5458-8E90-5B78-B61A4B3E2A3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 userDrawn="1"/>
            </p:nvSpPr>
            <p:spPr>
              <a:xfrm>
                <a:off x="9636194" y="0"/>
                <a:ext cx="2548020" cy="6858000"/>
              </a:xfrm>
              <a:custGeom>
                <a:avLst/>
                <a:gdLst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0 w 2246811"/>
                  <a:gd name="connsiteY3" fmla="*/ 6858000 h 6858000"/>
                  <a:gd name="connsiteX4" fmla="*/ 0 w 2246811"/>
                  <a:gd name="connsiteY4" fmla="*/ 0 h 6858000"/>
                  <a:gd name="connsiteX0" fmla="*/ 0 w 2246811"/>
                  <a:gd name="connsiteY0" fmla="*/ 0 h 6858000"/>
                  <a:gd name="connsiteX1" fmla="*/ 2246811 w 2246811"/>
                  <a:gd name="connsiteY1" fmla="*/ 0 h 6858000"/>
                  <a:gd name="connsiteX2" fmla="*/ 2246811 w 2246811"/>
                  <a:gd name="connsiteY2" fmla="*/ 6858000 h 6858000"/>
                  <a:gd name="connsiteX3" fmla="*/ 627017 w 2246811"/>
                  <a:gd name="connsiteY3" fmla="*/ 6858000 h 6858000"/>
                  <a:gd name="connsiteX4" fmla="*/ 0 w 2246811"/>
                  <a:gd name="connsiteY4" fmla="*/ 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46811" h="6858000">
                    <a:moveTo>
                      <a:pt x="0" y="0"/>
                    </a:moveTo>
                    <a:lnTo>
                      <a:pt x="2246811" y="0"/>
                    </a:lnTo>
                    <a:lnTo>
                      <a:pt x="2246811" y="6858000"/>
                    </a:lnTo>
                    <a:lnTo>
                      <a:pt x="627017" y="6858000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27000">
                    <a:schemeClr val="tx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gradFill flip="none" rotWithShape="1">
                  <a:gsLst>
                    <a:gs pos="27000">
                      <a:schemeClr val="tx2"/>
                    </a:gs>
                    <a:gs pos="100000">
                      <a:schemeClr val="accent1"/>
                    </a:gs>
                  </a:gsLst>
                  <a:lin ang="0" scaled="0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3">
                <a:extLst>
                  <a:ext uri="{FF2B5EF4-FFF2-40B4-BE49-F238E27FC236}">
                    <a16:creationId xmlns:a16="http://schemas.microsoft.com/office/drawing/2014/main" id="{66BB957A-A95B-0424-ED14-DE7325DA53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77462" y="292735"/>
                <a:ext cx="1833562" cy="1571625"/>
              </a:xfrm>
              <a:prstGeom prst="rect">
                <a:avLst/>
              </a:prstGeom>
            </p:spPr>
          </p:pic>
        </p:grpSp>
      </p:grpSp>
      <p:sp>
        <p:nvSpPr>
          <p:cNvPr id="8" name="Dian numeron paikkamerkki 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8943"/>
      </p:ext>
    </p:extLst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00350" y="6356350"/>
            <a:ext cx="22124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Joonas Tielinen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1756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fi-FI"/>
              <a:t>6.2.2023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7249" y="6356350"/>
            <a:ext cx="5619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BD4A0EF-951A-4343-A672-F31B58E68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004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62" r:id="rId2"/>
    <p:sldLayoutId id="2147483764" r:id="rId3"/>
    <p:sldLayoutId id="2147483765" r:id="rId4"/>
    <p:sldLayoutId id="2147483763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80" r:id="rId19"/>
    <p:sldLayoutId id="2147483779" r:id="rId2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lnSpc>
          <a:spcPct val="150000"/>
        </a:lnSpc>
        <a:spcBef>
          <a:spcPts val="1000"/>
        </a:spcBef>
        <a:buClr>
          <a:srgbClr val="0065AF"/>
        </a:buClr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00" indent="-284400" algn="l" defTabSz="914400" rtl="0" eaLnBrk="1" latinLnBrk="0" hangingPunct="1">
        <a:lnSpc>
          <a:spcPct val="150000"/>
        </a:lnSpc>
        <a:spcBef>
          <a:spcPts val="500"/>
        </a:spcBef>
        <a:buClr>
          <a:srgbClr val="0065AF"/>
        </a:buClr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200" indent="-172800" algn="l" defTabSz="914400" rtl="0" eaLnBrk="1" latinLnBrk="0" hangingPunct="1">
        <a:lnSpc>
          <a:spcPct val="150000"/>
        </a:lnSpc>
        <a:spcBef>
          <a:spcPts val="500"/>
        </a:spcBef>
        <a:buClr>
          <a:srgbClr val="0065AF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172800" algn="l" defTabSz="914400" rtl="0" eaLnBrk="1" latinLnBrk="0" hangingPunct="1">
        <a:lnSpc>
          <a:spcPct val="150000"/>
        </a:lnSpc>
        <a:spcBef>
          <a:spcPts val="500"/>
        </a:spcBef>
        <a:buClr>
          <a:srgbClr val="0065AF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172800" algn="l" defTabSz="914400" rtl="0" eaLnBrk="1" latinLnBrk="0" hangingPunct="1">
        <a:lnSpc>
          <a:spcPct val="150000"/>
        </a:lnSpc>
        <a:spcBef>
          <a:spcPts val="500"/>
        </a:spcBef>
        <a:buClr>
          <a:srgbClr val="0065AF"/>
        </a:buClr>
        <a:buFont typeface="Arial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A6A877-ED00-A91A-C4D4-F4B6581DE7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FI" dirty="0"/>
              <a:t>Plankorsningar och plankorsningssäkerhet på statens bannät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879F3BD-9A33-3A46-921F-F710BFB8A8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FI" dirty="0"/>
              <a:t>Material för bilskolor</a:t>
            </a:r>
          </a:p>
        </p:txBody>
      </p:sp>
      <p:pic>
        <p:nvPicPr>
          <p:cNvPr id="7" name="Kuvan paikkamerkki 6" descr="Kuvassa liikennemerkki, jonka nimi on tasoristeysmerkki ja taustalla sininen taivas.">
            <a:extLst>
              <a:ext uri="{FF2B5EF4-FFF2-40B4-BE49-F238E27FC236}">
                <a16:creationId xmlns:a16="http://schemas.microsoft.com/office/drawing/2014/main" id="{2906C76A-D026-84EA-90E2-63B97911F65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1" name="Kuvan paikkamerkki 10" descr="Kuvassa juna ylittää tasoristeystä ja varoitusvalot ovat punaisella ja puomit alhaalla.">
            <a:extLst>
              <a:ext uri="{FF2B5EF4-FFF2-40B4-BE49-F238E27FC236}">
                <a16:creationId xmlns:a16="http://schemas.microsoft.com/office/drawing/2014/main" id="{4BFB267E-95DA-AF36-0BB2-29600A0C506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43900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Kuvassa keskellä rata ja tasoristeys. Molemmin puolin rataa ajoneuvoja odottamassa puomien takana.">
            <a:extLst>
              <a:ext uri="{FF2B5EF4-FFF2-40B4-BE49-F238E27FC236}">
                <a16:creationId xmlns:a16="http://schemas.microsoft.com/office/drawing/2014/main" id="{134C13F3-F636-41C6-B1F3-69304CD775B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635000"/>
            <a:ext cx="12192000" cy="812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5CD47-FADF-4E1C-A5AC-3C8FFFAF9E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69EE26-A8A8-403E-9EFD-1718EA83C3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509963"/>
            <a:ext cx="12192000" cy="1079500"/>
          </a:xfrm>
          <a:prstGeom prst="rect">
            <a:avLst/>
          </a:prstGeom>
          <a:gradFill>
            <a:gsLst>
              <a:gs pos="100000">
                <a:schemeClr val="accent1">
                  <a:alpha val="11000"/>
                </a:schemeClr>
              </a:gs>
              <a:gs pos="0">
                <a:schemeClr val="tx2">
                  <a:alpha val="70000"/>
                </a:schemeClr>
              </a:gs>
            </a:gsLst>
            <a:lin ang="0" scaled="0"/>
          </a:gra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108000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65AF"/>
              </a:buClr>
              <a:buSzTx/>
              <a:buFont typeface="Arial"/>
              <a:buNone/>
              <a:tabLst/>
              <a:defRPr/>
            </a:pPr>
            <a:r>
              <a:rPr kumimoji="0" lang="sv-FI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Säkerhet i plankorsningar</a:t>
            </a:r>
          </a:p>
        </p:txBody>
      </p:sp>
    </p:spTree>
    <p:extLst>
      <p:ext uri="{BB962C8B-B14F-4D97-AF65-F5344CB8AC3E}">
        <p14:creationId xmlns:p14="http://schemas.microsoft.com/office/powerpoint/2010/main" val="1178201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3CB432B-6781-8537-9AD6-7B66C4E83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/>
              <a:t>Allmänt om plankorsningssäkerheten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20C7684-FBA7-7D62-2A33-0DAC678D83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sv-FI"/>
              <a:t>Fordon som rör sig på banan har förkörsrätt, dvs. man får inte korsa banan om ett tåg är på väg</a:t>
            </a:r>
          </a:p>
          <a:p>
            <a:pPr lvl="1"/>
            <a:r>
              <a:rPr lang="sv-FI" sz="2100"/>
              <a:t>Tåget kan inte väja och dess bromssträcka är beroende på tågets hastighet och vikt </a:t>
            </a:r>
            <a:r>
              <a:rPr lang="sv-FI" sz="2100" b="1"/>
              <a:t>från hundratals meter till ett par kilometer</a:t>
            </a:r>
          </a:p>
          <a:p>
            <a:r>
              <a:rPr lang="sv-FI"/>
              <a:t>Inget som äventyrar vägtrafiken får lämnas kvar på vägen</a:t>
            </a:r>
          </a:p>
          <a:p>
            <a:pPr lvl="1"/>
            <a:r>
              <a:rPr lang="sv-FI" sz="2100"/>
              <a:t>Det är t.ex. förbjudet att parkera fordon 30 meter före plankorsningen.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F30BC6A-D42F-EF3F-81B9-35FA44B8B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6555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047E31-DC9E-9814-2193-DF2FF3CD3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420" y="342742"/>
            <a:ext cx="10515600" cy="1325563"/>
          </a:xfrm>
        </p:spPr>
        <p:txBody>
          <a:bodyPr/>
          <a:lstStyle/>
          <a:p>
            <a:r>
              <a:rPr lang="sv-FI" dirty="0"/>
              <a:t>Hastigheter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58C8252-5DED-95C1-2BEE-BC3B68C88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12420" y="1668305"/>
            <a:ext cx="7562850" cy="4458652"/>
          </a:xfrm>
        </p:spPr>
        <p:txBody>
          <a:bodyPr>
            <a:normAutofit fontScale="92500" lnSpcReduction="20000"/>
          </a:bodyPr>
          <a:lstStyle/>
          <a:p>
            <a:r>
              <a:rPr lang="sv-FI"/>
              <a:t>När man närmar sig en plankorsning är hastighetsbegränsningen för vägtrafikanten högst 50 km/h</a:t>
            </a:r>
          </a:p>
          <a:p>
            <a:pPr lvl="1"/>
            <a:r>
              <a:rPr lang="sv-FI" sz="2000"/>
              <a:t>Den rekommenderade hastigheten är 40 km/h!</a:t>
            </a:r>
          </a:p>
          <a:p>
            <a:r>
              <a:rPr lang="sv-FI"/>
              <a:t>Om det finns varningsanordningar i plankorsningen är hastighetsbegränsningen högst 60 km/h.</a:t>
            </a:r>
          </a:p>
          <a:p>
            <a:r>
              <a:rPr lang="sv-FI"/>
              <a:t>Oberoende av vägens hastighetsbegränsning ska hastigheten för den som korsar plankorsningen vara sådan att hen vid behov kan stanna före plankorsningen!</a:t>
            </a:r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E6E02E6-1A0D-6B66-57A1-B4214AF069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12</a:t>
            </a:fld>
            <a:endParaRPr lang="en-US"/>
          </a:p>
        </p:txBody>
      </p:sp>
      <p:sp>
        <p:nvSpPr>
          <p:cNvPr id="5" name="Ellipsi 4">
            <a:extLst>
              <a:ext uri="{FF2B5EF4-FFF2-40B4-BE49-F238E27FC236}">
                <a16:creationId xmlns:a16="http://schemas.microsoft.com/office/drawing/2014/main" id="{EE575BCD-21D3-EBA0-A149-EE04FBA70D84}"/>
              </a:ext>
            </a:extLst>
          </p:cNvPr>
          <p:cNvSpPr/>
          <p:nvPr/>
        </p:nvSpPr>
        <p:spPr>
          <a:xfrm>
            <a:off x="7715250" y="136525"/>
            <a:ext cx="4354829" cy="2823845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>
                <a:solidFill>
                  <a:schemeClr val="bg1"/>
                </a:solidFill>
              </a:rPr>
              <a:t>Tågen kan väga upp till 300 ton och på vissa banavsnitt kan de komma till plankorsningen med en hastighet på drygt 100 km/h. Det lönar sig inte att tävla!</a:t>
            </a:r>
          </a:p>
        </p:txBody>
      </p:sp>
    </p:spTree>
    <p:extLst>
      <p:ext uri="{BB962C8B-B14F-4D97-AF65-F5344CB8AC3E}">
        <p14:creationId xmlns:p14="http://schemas.microsoft.com/office/powerpoint/2010/main" val="1047619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95A0EB7-2784-9276-74B9-C220C1552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Plankorsningsmärken 1/2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83DF0BE-BB33-30EC-50F2-9F14823BFD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517" y="1467144"/>
            <a:ext cx="9556974" cy="11451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FI" sz="2000" b="0" i="0" dirty="0">
                <a:solidFill>
                  <a:srgbClr val="212529"/>
                </a:solidFill>
              </a:rPr>
              <a:t>Du uppmärksammas alltid åtminstone med vägmärken om en plankorsning. </a:t>
            </a:r>
          </a:p>
          <a:p>
            <a:endParaRPr lang="fi-FI" dirty="0"/>
          </a:p>
        </p:txBody>
      </p:sp>
      <p:pic>
        <p:nvPicPr>
          <p:cNvPr id="5" name="Kuva 4" descr="Kuvassa liikennemerkki nimeltään rautatien tasoristeys ilman puomeja.">
            <a:extLst>
              <a:ext uri="{FF2B5EF4-FFF2-40B4-BE49-F238E27FC236}">
                <a16:creationId xmlns:a16="http://schemas.microsoft.com/office/drawing/2014/main" id="{97034DEF-D017-A901-5C65-F174AF4819C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792" y="2278102"/>
            <a:ext cx="3640094" cy="3191907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EEED1436-3244-668B-6ECC-1AB6216A5B88}"/>
              </a:ext>
            </a:extLst>
          </p:cNvPr>
          <p:cNvSpPr txBox="1"/>
          <p:nvPr/>
        </p:nvSpPr>
        <p:spPr>
          <a:xfrm>
            <a:off x="247650" y="5702896"/>
            <a:ext cx="388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/>
              <a:t>Plankorsning med järnväg, utan bommar</a:t>
            </a:r>
          </a:p>
        </p:txBody>
      </p:sp>
      <p:pic>
        <p:nvPicPr>
          <p:cNvPr id="7" name="Kuva 6" descr="Kuvassa liikennemerkki nimeltään rautatien tasoristeys, jossa puomit.">
            <a:extLst>
              <a:ext uri="{FF2B5EF4-FFF2-40B4-BE49-F238E27FC236}">
                <a16:creationId xmlns:a16="http://schemas.microsoft.com/office/drawing/2014/main" id="{EF562AE1-2FAE-D2E4-9147-D855A39819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6454" y="2323821"/>
            <a:ext cx="3640095" cy="3191908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id="{1153BEC2-DD6D-C099-2190-D271EC675DBB}"/>
              </a:ext>
            </a:extLst>
          </p:cNvPr>
          <p:cNvSpPr txBox="1"/>
          <p:nvPr/>
        </p:nvSpPr>
        <p:spPr>
          <a:xfrm>
            <a:off x="4580011" y="5702896"/>
            <a:ext cx="3746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/>
              <a:t>Plankorsning med järnväg, med bommar</a:t>
            </a:r>
          </a:p>
        </p:txBody>
      </p:sp>
      <p:pic>
        <p:nvPicPr>
          <p:cNvPr id="9" name="Kuva 8" descr="Kuvassa liikennemerkki nimeltään rautatien tasoristeyksen lähestymismerkki. Tämä sijaitsee kauimpana tasoristeyksestä.">
            <a:extLst>
              <a:ext uri="{FF2B5EF4-FFF2-40B4-BE49-F238E27FC236}">
                <a16:creationId xmlns:a16="http://schemas.microsoft.com/office/drawing/2014/main" id="{ECD09913-EA49-D98A-8A82-527350A42E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69625" y="1829247"/>
            <a:ext cx="1105945" cy="3686482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0A588BE3-16ED-4980-94FD-B81BB66F875F}"/>
              </a:ext>
            </a:extLst>
          </p:cNvPr>
          <p:cNvSpPr txBox="1"/>
          <p:nvPr/>
        </p:nvSpPr>
        <p:spPr>
          <a:xfrm>
            <a:off x="8799365" y="5654288"/>
            <a:ext cx="32078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 dirty="0"/>
              <a:t>Infartsmärke för plankorsning</a:t>
            </a:r>
          </a:p>
          <a:p>
            <a:r>
              <a:rPr lang="sv-FI" dirty="0"/>
              <a:t>med järnväg</a:t>
            </a:r>
          </a:p>
          <a:p>
            <a:r>
              <a:rPr lang="sv-FI" sz="1600" dirty="0"/>
              <a:t>(längst bort från plankorsningen)</a:t>
            </a:r>
          </a:p>
        </p:txBody>
      </p:sp>
      <p:sp>
        <p:nvSpPr>
          <p:cNvPr id="12" name="Dian numeron paikkamerkki 11">
            <a:extLst>
              <a:ext uri="{FF2B5EF4-FFF2-40B4-BE49-F238E27FC236}">
                <a16:creationId xmlns:a16="http://schemas.microsoft.com/office/drawing/2014/main" id="{D1C78B1F-65C4-DD87-2311-02DCE24FD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22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tsikko 1">
            <a:extLst>
              <a:ext uri="{FF2B5EF4-FFF2-40B4-BE49-F238E27FC236}">
                <a16:creationId xmlns:a16="http://schemas.microsoft.com/office/drawing/2014/main" id="{AA52E713-6276-0418-E496-C8EA0296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650" y="120353"/>
            <a:ext cx="10393680" cy="1325563"/>
          </a:xfrm>
        </p:spPr>
        <p:txBody>
          <a:bodyPr/>
          <a:lstStyle/>
          <a:p>
            <a:r>
              <a:rPr lang="sv-FI" dirty="0"/>
              <a:t>Plankorsningsmärken 2/2</a:t>
            </a:r>
          </a:p>
        </p:txBody>
      </p:sp>
      <p:pic>
        <p:nvPicPr>
          <p:cNvPr id="11" name="Kuva 10" descr="Kuva liikennemerkistä. Keltainen pohja, punaiset vinoraidat.">
            <a:extLst>
              <a:ext uri="{FF2B5EF4-FFF2-40B4-BE49-F238E27FC236}">
                <a16:creationId xmlns:a16="http://schemas.microsoft.com/office/drawing/2014/main" id="{809EE4E5-8BFA-0847-83E9-C69947DB00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56" y="1588769"/>
            <a:ext cx="1002241" cy="3340803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DD6866B7-C26C-3B3C-CF84-A7688E239A4A}"/>
              </a:ext>
            </a:extLst>
          </p:cNvPr>
          <p:cNvSpPr txBox="1"/>
          <p:nvPr/>
        </p:nvSpPr>
        <p:spPr>
          <a:xfrm>
            <a:off x="452120" y="5089482"/>
            <a:ext cx="19656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/>
              <a:t>Infartsmärke för </a:t>
            </a:r>
          </a:p>
          <a:p>
            <a:r>
              <a:rPr lang="sv-FI"/>
              <a:t>plankorsning </a:t>
            </a:r>
          </a:p>
          <a:p>
            <a:r>
              <a:rPr lang="sv-FI"/>
              <a:t>med järnväg</a:t>
            </a:r>
          </a:p>
          <a:p>
            <a:r>
              <a:rPr lang="sv-FI"/>
              <a:t>(näst närmast</a:t>
            </a:r>
          </a:p>
          <a:p>
            <a:r>
              <a:rPr lang="sv-FI"/>
              <a:t> plankorsningen)</a:t>
            </a:r>
          </a:p>
        </p:txBody>
      </p:sp>
      <p:pic>
        <p:nvPicPr>
          <p:cNvPr id="17" name="Kuva 16" descr="Kuva liikennemerkistä: Keltainen pohja jossa punainen vinoraita">
            <a:extLst>
              <a:ext uri="{FF2B5EF4-FFF2-40B4-BE49-F238E27FC236}">
                <a16:creationId xmlns:a16="http://schemas.microsoft.com/office/drawing/2014/main" id="{EF7AE9A3-90AD-8267-88C3-AE4D2D26CA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5860" y="1588769"/>
            <a:ext cx="1008195" cy="3360649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B4E255D8-5B27-8756-7B73-CA3414778A1A}"/>
              </a:ext>
            </a:extLst>
          </p:cNvPr>
          <p:cNvSpPr txBox="1"/>
          <p:nvPr/>
        </p:nvSpPr>
        <p:spPr>
          <a:xfrm>
            <a:off x="2551814" y="5089482"/>
            <a:ext cx="24481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/>
              <a:t>Infartsmärke för </a:t>
            </a:r>
          </a:p>
          <a:p>
            <a:r>
              <a:rPr lang="sv-FI"/>
              <a:t>plankorsning</a:t>
            </a:r>
          </a:p>
          <a:p>
            <a:r>
              <a:rPr lang="sv-FI"/>
              <a:t>med järnväg</a:t>
            </a:r>
          </a:p>
          <a:p>
            <a:r>
              <a:rPr lang="sv-FI"/>
              <a:t>(närmast plankorsningen)</a:t>
            </a:r>
          </a:p>
          <a:p>
            <a:endParaRPr lang="fi-FI" dirty="0"/>
          </a:p>
        </p:txBody>
      </p:sp>
      <p:pic>
        <p:nvPicPr>
          <p:cNvPr id="12" name="Kuva 11" descr="Kuvassa liikennemerkki nimeltään tasoristeysmerkki. Tämä merkki kertoo, että kyseessä on yksiraiteinen rata.">
            <a:extLst>
              <a:ext uri="{FF2B5EF4-FFF2-40B4-BE49-F238E27FC236}">
                <a16:creationId xmlns:a16="http://schemas.microsoft.com/office/drawing/2014/main" id="{B786DED0-E2EE-9FBF-6B87-90039440425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74617" y="2751388"/>
            <a:ext cx="3436976" cy="2178184"/>
          </a:xfrm>
          <a:prstGeom prst="rect">
            <a:avLst/>
          </a:prstGeom>
        </p:spPr>
      </p:pic>
      <p:sp>
        <p:nvSpPr>
          <p:cNvPr id="15" name="Tekstiruutu 14">
            <a:extLst>
              <a:ext uri="{FF2B5EF4-FFF2-40B4-BE49-F238E27FC236}">
                <a16:creationId xmlns:a16="http://schemas.microsoft.com/office/drawing/2014/main" id="{47FA333E-CA7C-BBC2-4782-7BC9C32EBB33}"/>
              </a:ext>
            </a:extLst>
          </p:cNvPr>
          <p:cNvSpPr txBox="1"/>
          <p:nvPr/>
        </p:nvSpPr>
        <p:spPr>
          <a:xfrm>
            <a:off x="5241118" y="5089482"/>
            <a:ext cx="2103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/>
              <a:t>Plankorsningsmärke</a:t>
            </a:r>
          </a:p>
          <a:p>
            <a:r>
              <a:rPr lang="sv-FI"/>
              <a:t>(enspårig bana)</a:t>
            </a:r>
          </a:p>
        </p:txBody>
      </p:sp>
      <p:pic>
        <p:nvPicPr>
          <p:cNvPr id="14" name="Kuva 13" descr="Kuvassa liikennemerkki nimeltään tasoristeysmerkki. Tämä merkki kertoo, että kyseessä on useampi raiteinen rata.">
            <a:extLst>
              <a:ext uri="{FF2B5EF4-FFF2-40B4-BE49-F238E27FC236}">
                <a16:creationId xmlns:a16="http://schemas.microsoft.com/office/drawing/2014/main" id="{71AEB489-D40C-3873-1117-D2895B927C4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195344" y="2430081"/>
            <a:ext cx="2790059" cy="2558136"/>
          </a:xfrm>
          <a:prstGeom prst="rect">
            <a:avLst/>
          </a:prstGeom>
        </p:spPr>
      </p:pic>
      <p:sp>
        <p:nvSpPr>
          <p:cNvPr id="16" name="Tekstiruutu 15">
            <a:extLst>
              <a:ext uri="{FF2B5EF4-FFF2-40B4-BE49-F238E27FC236}">
                <a16:creationId xmlns:a16="http://schemas.microsoft.com/office/drawing/2014/main" id="{EE5D17BD-696D-E541-85A8-762C313956EA}"/>
              </a:ext>
            </a:extLst>
          </p:cNvPr>
          <p:cNvSpPr txBox="1"/>
          <p:nvPr/>
        </p:nvSpPr>
        <p:spPr>
          <a:xfrm>
            <a:off x="9270684" y="5148127"/>
            <a:ext cx="26393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FI"/>
              <a:t>Plankorsningsmärke</a:t>
            </a:r>
          </a:p>
          <a:p>
            <a:r>
              <a:rPr lang="sv-FI"/>
              <a:t>(flerspårig bana)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C4CEEA5-3310-D2DC-5D54-CBBCCA53C6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73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5DEEA7F-13A7-74CA-D576-AD221679F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168" y="327824"/>
            <a:ext cx="9067261" cy="1325563"/>
          </a:xfrm>
        </p:spPr>
        <p:txBody>
          <a:bodyPr/>
          <a:lstStyle/>
          <a:p>
            <a:r>
              <a:rPr lang="sv-FI" dirty="0"/>
              <a:t>Så här korsar du plankorsningen tryggt 1/4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641FEB5-1379-A80A-809D-E702A60653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278" y="1660924"/>
            <a:ext cx="8317231" cy="4861713"/>
          </a:xfrm>
        </p:spPr>
        <p:txBody>
          <a:bodyPr>
            <a:normAutofit/>
          </a:bodyPr>
          <a:lstStyle/>
          <a:p>
            <a:r>
              <a:rPr lang="sv-FI" sz="2000" b="0" i="0">
                <a:solidFill>
                  <a:srgbClr val="212529"/>
                </a:solidFill>
              </a:rPr>
              <a:t>Innan du kommer till plankorsningen ska du sakta ner farten, så att du vid behov och på ett säkert sätt kan stanna framför spåren eller bommarna. </a:t>
            </a:r>
          </a:p>
          <a:p>
            <a:r>
              <a:rPr lang="sv-FI" sz="2000" b="0" i="0">
                <a:solidFill>
                  <a:srgbClr val="212529"/>
                </a:solidFill>
              </a:rPr>
              <a:t>Om det finns varningsanordningar i plankorsningen är det vita blinkande ljuset</a:t>
            </a:r>
            <a:r>
              <a:rPr lang="sv-FI" sz="2000">
                <a:solidFill>
                  <a:srgbClr val="212529"/>
                </a:solidFill>
              </a:rPr>
              <a:t> ett tecken på att anordningarna är i funktion. </a:t>
            </a:r>
          </a:p>
          <a:p>
            <a:r>
              <a:rPr lang="sv-FI" sz="2000">
                <a:solidFill>
                  <a:srgbClr val="212529"/>
                </a:solidFill>
              </a:rPr>
              <a:t>Kontrollera ändå alltid själv att inget tåg är på väg.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DC1AAB5-2BAB-5550-9984-7E00EF23B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Kuva 5" descr="Lähikuva tasoristeyksen varoitukselaitoksesta, jossa puomi, tasoristeysmerkki sekä valkoinen varoitusvalo.">
            <a:extLst>
              <a:ext uri="{FF2B5EF4-FFF2-40B4-BE49-F238E27FC236}">
                <a16:creationId xmlns:a16="http://schemas.microsoft.com/office/drawing/2014/main" id="{5C7AFCBB-ADFF-5459-03E2-08D88E60C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4336" y="0"/>
            <a:ext cx="3407664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933499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C3738F-ADEC-43BB-9F2C-6295C36E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950" y="136525"/>
            <a:ext cx="9528810" cy="1325563"/>
          </a:xfrm>
        </p:spPr>
        <p:txBody>
          <a:bodyPr/>
          <a:lstStyle/>
          <a:p>
            <a:r>
              <a:rPr lang="sv-FI" dirty="0"/>
              <a:t>Så här korsar du plankorsningen tryggt 2/4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AD05B1A-AF9B-E550-5DB1-7A74DACAE3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2615" y="1581397"/>
            <a:ext cx="4710875" cy="4774953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sv-FI" sz="2000" b="0" i="0">
                <a:solidFill>
                  <a:srgbClr val="212529"/>
                </a:solidFill>
              </a:rPr>
              <a:t>Om det finns varningsanordningar i plankorsningen meddelar de om ett tåg närmar sig.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sv-FI" sz="2000" b="0" i="0">
                <a:solidFill>
                  <a:srgbClr val="212529"/>
                </a:solidFill>
              </a:rPr>
              <a:t>Om de röda varningslamporna blinkar och bommen är nere eller på väg ner ska du inte korsa banan. 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596A409-3511-C291-D534-BAB072891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Kuva 7" descr="Kuvassa etualalla tasoristeysmerkki ja punainen varoitusvalo ja kauempana radalla lähestyvä tavarajuna.">
            <a:extLst>
              <a:ext uri="{FF2B5EF4-FFF2-40B4-BE49-F238E27FC236}">
                <a16:creationId xmlns:a16="http://schemas.microsoft.com/office/drawing/2014/main" id="{75A597F9-9BBD-8D0E-0195-1AD21B733A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8355" y="1748052"/>
            <a:ext cx="6674798" cy="444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542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E23166-B9FC-D32B-DAA8-5728E5466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17330" cy="1325563"/>
          </a:xfrm>
        </p:spPr>
        <p:txBody>
          <a:bodyPr/>
          <a:lstStyle/>
          <a:p>
            <a:r>
              <a:rPr lang="sv-FI"/>
              <a:t>Så här korsar du plankorsningen tryggt 3/4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C861ED8-4935-5C58-6A75-E014E05968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690688"/>
            <a:ext cx="4076701" cy="4350620"/>
          </a:xfrm>
        </p:spPr>
        <p:txBody>
          <a:bodyPr>
            <a:normAutofit fontScale="4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FI" sz="4000" b="0" i="0">
                <a:solidFill>
                  <a:srgbClr val="212529"/>
                </a:solidFill>
              </a:rPr>
              <a:t>Om det inte finns varningsanordningar i plankorsningen, ska du flera gånger kontrollera i båda riktningarna om det kommer ett tåg. Om det inte kommer ett tåg kan du raskt korsa plankorsningen.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FI" sz="4200" b="0" i="0">
                <a:solidFill>
                  <a:srgbClr val="212529"/>
                </a:solidFill>
              </a:rPr>
              <a:t>Det gamla rådet "titta till vänster, sedan till höger och ännu en gång till vänster" blir aldrig gammalt.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15F77D7-8EAA-F7F3-92D8-5CDDF02DA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1" name="Kuva 10" descr="Kuvassa tasoristeyslaitos, jossa ei ole puomeja eikä muitakaan varoituslaitoksia ja heti radan vieressä on maantie.">
            <a:extLst>
              <a:ext uri="{FF2B5EF4-FFF2-40B4-BE49-F238E27FC236}">
                <a16:creationId xmlns:a16="http://schemas.microsoft.com/office/drawing/2014/main" id="{B42A0D02-9717-A9A9-6806-2CC813B8DC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9210" y="1690688"/>
            <a:ext cx="6598920" cy="4949190"/>
          </a:xfrm>
          <a:prstGeom prst="rect">
            <a:avLst/>
          </a:prstGeom>
        </p:spPr>
      </p:pic>
      <p:sp>
        <p:nvSpPr>
          <p:cNvPr id="12" name="Tekstiruutu 11">
            <a:extLst>
              <a:ext uri="{FF2B5EF4-FFF2-40B4-BE49-F238E27FC236}">
                <a16:creationId xmlns:a16="http://schemas.microsoft.com/office/drawing/2014/main" id="{14525413-8577-943C-F291-2547338C4979}"/>
              </a:ext>
            </a:extLst>
          </p:cNvPr>
          <p:cNvSpPr txBox="1"/>
          <p:nvPr/>
        </p:nvSpPr>
        <p:spPr>
          <a:xfrm>
            <a:off x="5197033" y="1838899"/>
            <a:ext cx="6423949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FI" sz="1600" dirty="0"/>
              <a:t>Vid en plankorsning som liknar den på bilden, med en korsande väg</a:t>
            </a:r>
          </a:p>
          <a:p>
            <a:r>
              <a:rPr lang="sv-FI" sz="1600" dirty="0"/>
              <a:t>nära banan, ska du även beakta vägtrafiken, så att du inte blir utanpå plankorsningen när du svänger eller väntar på att ansluta dig till den övriga trafiken.</a:t>
            </a:r>
          </a:p>
        </p:txBody>
      </p:sp>
    </p:spTree>
    <p:extLst>
      <p:ext uri="{BB962C8B-B14F-4D97-AF65-F5344CB8AC3E}">
        <p14:creationId xmlns:p14="http://schemas.microsoft.com/office/powerpoint/2010/main" val="2349711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BA495F-AD28-4683-59EC-B01523D32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37" y="136525"/>
            <a:ext cx="9391650" cy="1325563"/>
          </a:xfrm>
        </p:spPr>
        <p:txBody>
          <a:bodyPr/>
          <a:lstStyle/>
          <a:p>
            <a:r>
              <a:rPr lang="sv-FI"/>
              <a:t>Så här korsar du plankorsningen tryggt 4/4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50C1CE2-1E6D-87AB-4FBC-0D88B9343E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3463" y="1203883"/>
            <a:ext cx="4148547" cy="5152467"/>
          </a:xfrm>
        </p:spPr>
        <p:txBody>
          <a:bodyPr>
            <a:normAutofit fontScale="925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FI" sz="2000" b="0" i="0">
                <a:solidFill>
                  <a:srgbClr val="212529"/>
                </a:solidFill>
              </a:rPr>
              <a:t>Fast rutten är bekant ska du ändå vara försiktig. Lita inte heller på att du minns passagerartågens tidtabell: på banorna rör sig förutom tågen även mycket tågtrafik utanför tidtabellen t.ex. servicemateriel, godstrafik eller till exempel museitrafik.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FI" sz="2000" b="0" i="0">
                <a:solidFill>
                  <a:srgbClr val="212529"/>
                </a:solidFill>
              </a:rPr>
              <a:t>Det är bäst att strunta i telefonen och annat som kan störa när man är bakom ratten!! 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7F2AA1A-2D24-2252-580B-829220DBB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9" name="Kuva 8" descr="Kuvassa vanha museojuna lähestyy tasoristeystä, jossa on tasoristeysmerkki ja valot, mutta ei puomeja.">
            <a:extLst>
              <a:ext uri="{FF2B5EF4-FFF2-40B4-BE49-F238E27FC236}">
                <a16:creationId xmlns:a16="http://schemas.microsoft.com/office/drawing/2014/main" id="{DDEDBAD6-C1CA-A628-1175-BA7895A1CBF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1660" y="1646612"/>
            <a:ext cx="7055885" cy="4709738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2F62C6B9-E428-5D77-535B-B0D72AD05BFE}"/>
              </a:ext>
            </a:extLst>
          </p:cNvPr>
          <p:cNvSpPr txBox="1"/>
          <p:nvPr/>
        </p:nvSpPr>
        <p:spPr>
          <a:xfrm>
            <a:off x="5816088" y="5531889"/>
            <a:ext cx="560179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FI"/>
              <a:t>På bilden kommer museitåget till en plankorsning med</a:t>
            </a:r>
          </a:p>
          <a:p>
            <a:r>
              <a:rPr lang="sv-FI"/>
              <a:t>ljus- och ljudvarningsanordning, men inga bommar.</a:t>
            </a:r>
          </a:p>
        </p:txBody>
      </p:sp>
    </p:spTree>
    <p:extLst>
      <p:ext uri="{BB962C8B-B14F-4D97-AF65-F5344CB8AC3E}">
        <p14:creationId xmlns:p14="http://schemas.microsoft.com/office/powerpoint/2010/main" val="1662557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D30095-B41E-FA65-9379-1B707A85C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90" y="239395"/>
            <a:ext cx="8640000" cy="1325563"/>
          </a:xfrm>
        </p:spPr>
        <p:txBody>
          <a:bodyPr/>
          <a:lstStyle/>
          <a:p>
            <a:r>
              <a:rPr lang="sv-FI"/>
              <a:t>Extraordinära situationer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CD66676-F6A6-D88A-C4DD-03A2D1C37F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5290" y="1261226"/>
            <a:ext cx="6065520" cy="5095124"/>
          </a:xfrm>
        </p:spPr>
        <p:txBody>
          <a:bodyPr>
            <a:normAutofit fontScale="92500" lnSpcReduction="10000"/>
          </a:bodyPr>
          <a:lstStyle/>
          <a:p>
            <a:r>
              <a:rPr lang="sv-FI" sz="1700"/>
              <a:t>En varningsanläggning kan till exempel skadas under en åskstorm eller av ett strömavbrott, och bommarna kan fastna halvvägs. Då blinkar de röda varningslamporna tills anläggningen får elström. </a:t>
            </a:r>
            <a:r>
              <a:rPr lang="sv-FI" sz="1700" b="1"/>
              <a:t>Du ska inte korsa banan innan någon som sköter banans underhåll anländer till platsen.</a:t>
            </a:r>
          </a:p>
          <a:p>
            <a:r>
              <a:rPr lang="sv-FI" sz="1700"/>
              <a:t>Alla plankorsningar har en skylt med plankorsningens namn och lägesuppgifter. Plankorsningar med varningsanläggning har förutom basuppgifter även ett telefonnummer dit man kan anmäla fel eller icke-brådskande problem. </a:t>
            </a:r>
          </a:p>
          <a:p>
            <a:r>
              <a:rPr lang="sv-FI" sz="1700" b="1"/>
              <a:t>I brådskande fall, t.ex. vid olyckor, ska man alltid ringa nödnumret 112. Det lönar sig att använda appen 112 Suomi som underlättar lokaliseringen!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8DCFECCA-F789-9330-22B4-87E2930E7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Kuva 5" descr="Lähikuva tasoristeyksen kyltistä, josta löytyy tasoristeyksen tiedot.">
            <a:extLst>
              <a:ext uri="{FF2B5EF4-FFF2-40B4-BE49-F238E27FC236}">
                <a16:creationId xmlns:a16="http://schemas.microsoft.com/office/drawing/2014/main" id="{1A312A03-C0C5-C7E5-F313-30E9EDC15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1632" y="1873568"/>
            <a:ext cx="5402930" cy="4482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580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01465E-8BA7-1FD7-F191-2FAD1F631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837" y="136525"/>
            <a:ext cx="5199669" cy="1229759"/>
          </a:xfrm>
        </p:spPr>
        <p:txBody>
          <a:bodyPr>
            <a:normAutofit fontScale="90000"/>
          </a:bodyPr>
          <a:lstStyle/>
          <a:p>
            <a:r>
              <a:rPr lang="sv-FI"/>
              <a:t>Allmänt om plankorsningar</a:t>
            </a:r>
            <a:br>
              <a:rPr lang="sv-FI"/>
            </a:br>
            <a:r>
              <a:rPr lang="sv-FI"/>
              <a:t>1/2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76CD1C6-7B2B-777A-A3A4-0430F764E6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1646" y="1467514"/>
            <a:ext cx="5353098" cy="4773797"/>
          </a:xfrm>
        </p:spPr>
        <p:txBody>
          <a:bodyPr>
            <a:normAutofit fontScale="85000" lnSpcReduction="20000"/>
          </a:bodyPr>
          <a:lstStyle/>
          <a:p>
            <a:r>
              <a:rPr lang="sv-FI" sz="2600"/>
              <a:t>I Finland finns det cirka 2 400 plankorsningar på statens bannät.</a:t>
            </a:r>
          </a:p>
          <a:p>
            <a:r>
              <a:rPr lang="sv-FI" sz="2600"/>
              <a:t>Plankorsningar finns inte bara på avlägsna vägar och bibanor, utan de finns bland annat i stadsområden (t.ex. Vanda, Åbo och Vasa) och på mycket livligt trafikerade banavsnitt.</a:t>
            </a:r>
          </a:p>
          <a:p>
            <a:r>
              <a:rPr lang="sv-FI" sz="2600"/>
              <a:t>Plankorsningar finns också på banavsnitt där tågens hastigheter är 140 km/h!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2AB4FF6-871B-7555-5F86-BC44081BC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Kuva 5" descr="Kartta, johon merkitty valtion rataverkon tasoristeykset eri värisillä palluroilla.">
            <a:extLst>
              <a:ext uri="{FF2B5EF4-FFF2-40B4-BE49-F238E27FC236}">
                <a16:creationId xmlns:a16="http://schemas.microsoft.com/office/drawing/2014/main" id="{049B95F8-4E6F-69CF-632D-373CED9E21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4132" y="0"/>
            <a:ext cx="60378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65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ADAF9A1D-0C99-116E-8F93-0A19FE07A4B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4673857" y="1046737"/>
            <a:ext cx="2710791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FI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Kör försiktigt!</a:t>
            </a:r>
          </a:p>
        </p:txBody>
      </p:sp>
    </p:spTree>
    <p:extLst>
      <p:ext uri="{BB962C8B-B14F-4D97-AF65-F5344CB8AC3E}">
        <p14:creationId xmlns:p14="http://schemas.microsoft.com/office/powerpoint/2010/main" val="349729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B6AD83D-B050-6B58-513E-BED50FB15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257800" cy="991845"/>
          </a:xfrm>
        </p:spPr>
        <p:txBody>
          <a:bodyPr>
            <a:normAutofit fontScale="90000"/>
          </a:bodyPr>
          <a:lstStyle/>
          <a:p>
            <a:r>
              <a:rPr lang="sv-FI"/>
              <a:t>Allmänt om plankorsningar</a:t>
            </a:r>
            <a:br>
              <a:rPr lang="sv-FI"/>
            </a:br>
            <a:r>
              <a:rPr lang="sv-FI"/>
              <a:t>2/2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C54DF50-3DEF-C59B-379B-E8CB182E0C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199" y="1775860"/>
            <a:ext cx="5796517" cy="4167740"/>
          </a:xfrm>
        </p:spPr>
        <p:txBody>
          <a:bodyPr/>
          <a:lstStyle/>
          <a:p>
            <a:r>
              <a:rPr lang="sv-FI" sz="2000"/>
              <a:t>Största delen (71 %) av plankorsningarna har ingen plankorsningsanläggning (varningsanordning på folkspråk), dvs. bommar, ljus- eller ljudanläggningar</a:t>
            </a:r>
          </a:p>
          <a:p>
            <a:r>
              <a:rPr lang="sv-FI" sz="2000"/>
              <a:t>De enda plankorsningar som säkert är trygga är avlägsnade plankorsningar, dvs. plankorsningarna måste respekteras och det lönar sig att ta dem på allvar!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A6E5666-57DE-4968-166E-CB78796A8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Kuva 6" descr="Talvinen kuva tasoristeyksestä, jossa on puomit. Pyöräilijä ylittää tasoristeystä.">
            <a:extLst>
              <a:ext uri="{FF2B5EF4-FFF2-40B4-BE49-F238E27FC236}">
                <a16:creationId xmlns:a16="http://schemas.microsoft.com/office/drawing/2014/main" id="{48E68179-AC84-6A79-1CDB-70E4567E2B5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850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14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Ilmasta otettu kuva onnettomuuteen joutuneista bussista sekä junasta.">
            <a:extLst>
              <a:ext uri="{FF2B5EF4-FFF2-40B4-BE49-F238E27FC236}">
                <a16:creationId xmlns:a16="http://schemas.microsoft.com/office/drawing/2014/main" id="{7972CE5A-92F2-4017-91CF-7C51D60DFC3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788F09-E403-4843-A2F5-B42FE940A8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FI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4F01E-50BC-4FFC-A953-A4184F0B54E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509963"/>
            <a:ext cx="12192000" cy="1079500"/>
          </a:xfrm>
          <a:prstGeom prst="rect">
            <a:avLst/>
          </a:prstGeom>
          <a:gradFill>
            <a:gsLst>
              <a:gs pos="100000">
                <a:schemeClr val="accent1">
                  <a:alpha val="11000"/>
                </a:schemeClr>
              </a:gs>
              <a:gs pos="0">
                <a:schemeClr val="tx2">
                  <a:alpha val="70000"/>
                </a:schemeClr>
              </a:gs>
            </a:gsLst>
            <a:lin ang="0" scaled="0"/>
          </a:gra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108000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65AF"/>
              </a:buClr>
              <a:buSzTx/>
              <a:buFont typeface="Arial"/>
              <a:buNone/>
              <a:tabLst/>
              <a:defRPr/>
            </a:pPr>
            <a:r>
              <a:rPr kumimoji="0" lang="sv-FI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Plankorsningsolyckor på statens bannät</a:t>
            </a:r>
          </a:p>
        </p:txBody>
      </p:sp>
    </p:spTree>
    <p:extLst>
      <p:ext uri="{BB962C8B-B14F-4D97-AF65-F5344CB8AC3E}">
        <p14:creationId xmlns:p14="http://schemas.microsoft.com/office/powerpoint/2010/main" val="1783701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70EA04-F0D2-2614-740A-704E8E73E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58" y="136525"/>
            <a:ext cx="6712751" cy="1325563"/>
          </a:xfrm>
        </p:spPr>
        <p:txBody>
          <a:bodyPr/>
          <a:lstStyle/>
          <a:p>
            <a:r>
              <a:rPr lang="sv-FI"/>
              <a:t>Plankorsningsolyckor 1/3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D479F2-DCB6-0379-B65E-85D2C14776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25259" y="1236368"/>
            <a:ext cx="5056746" cy="5621632"/>
          </a:xfrm>
        </p:spPr>
        <p:txBody>
          <a:bodyPr>
            <a:normAutofit fontScale="77500" lnSpcReduction="20000"/>
          </a:bodyPr>
          <a:lstStyle/>
          <a:p>
            <a:r>
              <a:rPr lang="sv-FI" sz="2000"/>
              <a:t>Det sker i genomsnitt 15 plankorsningsolyckor på statens bannät per år.</a:t>
            </a:r>
          </a:p>
          <a:p>
            <a:pPr lvl="1"/>
            <a:r>
              <a:rPr lang="sv-FI" sz="2000"/>
              <a:t>I nästan alla plankorsningsolyckor skadas den som rör sig på vägen, men årligen omkommer också någon eller några av dem.</a:t>
            </a:r>
          </a:p>
          <a:p>
            <a:pPr lvl="1"/>
            <a:r>
              <a:rPr lang="sv-FI" sz="2000"/>
              <a:t>Dessutom kan en kollision eller ett plötsligt stoppande av ett tåg i värsta fall leda till att tågpersonalen eller passagerarna skadas/dör.</a:t>
            </a:r>
          </a:p>
          <a:p>
            <a:pPr lvl="1"/>
            <a:r>
              <a:rPr lang="sv-FI" sz="2000"/>
              <a:t>Vid plankorsningsolyckor är risken också att kollisionen leder till att tåget spårar ur, varvid man redan talar om en storolycka.</a:t>
            </a:r>
          </a:p>
          <a:p>
            <a:pPr lvl="1"/>
            <a:r>
              <a:rPr lang="sv-FI" sz="2000"/>
              <a:t>Plankorsningsolyckor orsakar nästan alltid skador på tåget och/eller banan samt avbrott i trafiken på banavsnittet.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9F686BA-8A52-792C-B8DD-E00443E5A4E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6" name="Kuvan paikkamerkki 15" descr="Talvinen onnettomuuskuva, jossa juna taustalla ja murskaksi mennyt auto ojassa.">
            <a:extLst>
              <a:ext uri="{FF2B5EF4-FFF2-40B4-BE49-F238E27FC236}">
                <a16:creationId xmlns:a16="http://schemas.microsoft.com/office/drawing/2014/main" id="{3F39DBEF-FE5D-754C-460D-D1A443CB8EBB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53948263-AF44-51DB-85BD-CE61116DFD8B}"/>
              </a:ext>
            </a:extLst>
          </p:cNvPr>
          <p:cNvSpPr txBox="1"/>
          <p:nvPr/>
        </p:nvSpPr>
        <p:spPr>
          <a:xfrm>
            <a:off x="5605931" y="5156021"/>
            <a:ext cx="6487802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FI"/>
              <a:t>I den här olyckan hade föraren antingen för mycket</a:t>
            </a:r>
          </a:p>
          <a:p>
            <a:r>
              <a:rPr lang="sv-FI"/>
              <a:t>fart eller överraskades av den frusna vägytan och kunde inte stoppa bilen</a:t>
            </a:r>
          </a:p>
          <a:p>
            <a:r>
              <a:rPr lang="sv-FI"/>
              <a:t>i tid. Man var tvungen att skära upp bilen så att föraren</a:t>
            </a:r>
          </a:p>
          <a:p>
            <a:r>
              <a:rPr lang="sv-FI"/>
              <a:t>skulle fås ut och få vård. Föraren skadades allvarligt. </a:t>
            </a:r>
          </a:p>
        </p:txBody>
      </p:sp>
    </p:spTree>
    <p:extLst>
      <p:ext uri="{BB962C8B-B14F-4D97-AF65-F5344CB8AC3E}">
        <p14:creationId xmlns:p14="http://schemas.microsoft.com/office/powerpoint/2010/main" val="1906803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070EA04-F0D2-2614-740A-704E8E73E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505" y="202968"/>
            <a:ext cx="6711183" cy="1325563"/>
          </a:xfrm>
        </p:spPr>
        <p:txBody>
          <a:bodyPr/>
          <a:lstStyle/>
          <a:p>
            <a:r>
              <a:rPr lang="sv-FI"/>
              <a:t>Plankorsningsolyckor 2/3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4D479F2-DCB6-0379-B65E-85D2C147763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-180505" y="1367400"/>
            <a:ext cx="5287315" cy="4988950"/>
          </a:xfrm>
        </p:spPr>
        <p:txBody>
          <a:bodyPr>
            <a:normAutofit fontScale="85000" lnSpcReduction="10000"/>
          </a:bodyPr>
          <a:lstStyle/>
          <a:p>
            <a:pPr lvl="1"/>
            <a:r>
              <a:rPr lang="sv-FI" sz="2000"/>
              <a:t>Plankorsningsolyckor inträffar inte bara på avlägsna enskilda vägar eller på objekt som inte har en varningsanordning och som eventuellt är i dåligt skick, utan de inträffar också i plankorsningar med bommar och/eller andra varningsanordningar, god sikt och där vägen är i gott skick. </a:t>
            </a:r>
          </a:p>
          <a:p>
            <a:pPr lvl="1"/>
            <a:r>
              <a:rPr lang="sv-FI" sz="2000"/>
              <a:t>Det är inte bara personbilar eller fordon som korsar plankorsningen långsamt (t.ex. lastbilar) som råkar ut för plankorsningsolyckor, utan även cyklister, fotgängare osv.</a:t>
            </a:r>
          </a:p>
          <a:p>
            <a:endParaRPr lang="fi-FI" dirty="0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79F686BA-8A52-792C-B8DD-E00443E5A4E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8" name="Kuvan paikkamerkki 17" descr="Kuvassa etualalla onnettomuuteen joutuneen auton jäännökset ojassa ja taaempana radalla juna.">
            <a:extLst>
              <a:ext uri="{FF2B5EF4-FFF2-40B4-BE49-F238E27FC236}">
                <a16:creationId xmlns:a16="http://schemas.microsoft.com/office/drawing/2014/main" id="{7EACE8B2-D1AC-167D-2FBC-E0E5261A4BE8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9" name="Tekstiruutu 18">
            <a:extLst>
              <a:ext uri="{FF2B5EF4-FFF2-40B4-BE49-F238E27FC236}">
                <a16:creationId xmlns:a16="http://schemas.microsoft.com/office/drawing/2014/main" id="{D318007C-347C-C824-5602-11EAFCC0491E}"/>
              </a:ext>
            </a:extLst>
          </p:cNvPr>
          <p:cNvSpPr txBox="1"/>
          <p:nvPr/>
        </p:nvSpPr>
        <p:spPr>
          <a:xfrm>
            <a:off x="5696597" y="5524890"/>
            <a:ext cx="6271140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sv-FI"/>
              <a:t>I den här olyckan kom föraren till plankorsningen</a:t>
            </a:r>
          </a:p>
          <a:p>
            <a:r>
              <a:rPr lang="sv-FI"/>
              <a:t>med alltför hög hastighet och körde in i tågets sida. Både</a:t>
            </a:r>
          </a:p>
          <a:p>
            <a:r>
              <a:rPr lang="sv-FI"/>
              <a:t>föraren och en passagerare på tåget skadades.</a:t>
            </a:r>
          </a:p>
        </p:txBody>
      </p:sp>
    </p:spTree>
    <p:extLst>
      <p:ext uri="{BB962C8B-B14F-4D97-AF65-F5344CB8AC3E}">
        <p14:creationId xmlns:p14="http://schemas.microsoft.com/office/powerpoint/2010/main" val="1145891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98A8797-00EE-023F-4E58-A0E18DD20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128" y="253103"/>
            <a:ext cx="5703571" cy="1099212"/>
          </a:xfrm>
        </p:spPr>
        <p:txBody>
          <a:bodyPr>
            <a:normAutofit/>
          </a:bodyPr>
          <a:lstStyle/>
          <a:p>
            <a:r>
              <a:rPr lang="sv-FI" sz="3000" dirty="0"/>
              <a:t>Plankorsningsolyckor</a:t>
            </a:r>
            <a:br>
              <a:rPr lang="sv-FI" sz="3000" dirty="0"/>
            </a:br>
            <a:r>
              <a:rPr lang="sv-FI" sz="3000" dirty="0"/>
              <a:t>3/3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C241739-74B9-1396-99C4-A6D90BE9E0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29128" y="1695532"/>
            <a:ext cx="4901566" cy="4819250"/>
          </a:xfrm>
        </p:spPr>
        <p:txBody>
          <a:bodyPr>
            <a:normAutofit/>
          </a:bodyPr>
          <a:lstStyle/>
          <a:p>
            <a:r>
              <a:rPr lang="sv-FI" sz="2000"/>
              <a:t>Enligt undersökningar är den enda förenande faktorn för olyckorna att den som korsar plankorsningen inte är koncentrerad, eller likgiltighet!</a:t>
            </a:r>
          </a:p>
          <a:p>
            <a:r>
              <a:rPr lang="sv-FI" sz="2000"/>
              <a:t>Visserligen har också vädret, tidpunkten (är det ljust eller mörkt) samt andra förhållanden (vägytan torr/våt/isig/snöig, bra sikt över banan osv.) en inverkan.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412E43A-2B9F-021B-428A-31D7242A9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Kuva 5" descr="Kuvassa vasemmalla rataa ja etualalla oranssitakkinen nuorukainen selin kameraan. Maassa kynttilöitä.">
            <a:extLst>
              <a:ext uri="{FF2B5EF4-FFF2-40B4-BE49-F238E27FC236}">
                <a16:creationId xmlns:a16="http://schemas.microsoft.com/office/drawing/2014/main" id="{52D9518D-494B-38BA-A7FE-2495FE8E70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98513" y="1"/>
            <a:ext cx="6593487" cy="6857999"/>
          </a:xfrm>
          <a:prstGeom prst="rect">
            <a:avLst/>
          </a:prstGeom>
        </p:spPr>
      </p:pic>
      <p:sp>
        <p:nvSpPr>
          <p:cNvPr id="7" name="Tekstiruutu 6">
            <a:extLst>
              <a:ext uri="{FF2B5EF4-FFF2-40B4-BE49-F238E27FC236}">
                <a16:creationId xmlns:a16="http://schemas.microsoft.com/office/drawing/2014/main" id="{11BB36C3-F6EC-54BF-4960-283492F9CF0F}"/>
              </a:ext>
            </a:extLst>
          </p:cNvPr>
          <p:cNvSpPr txBox="1"/>
          <p:nvPr/>
        </p:nvSpPr>
        <p:spPr>
          <a:xfrm>
            <a:off x="5932699" y="4684644"/>
            <a:ext cx="2962557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FI"/>
              <a:t>Vid tidpunkten för olyckan var det mörkt, vägytan var isig och vädret dimmigt. Föraren dog.</a:t>
            </a:r>
          </a:p>
        </p:txBody>
      </p:sp>
    </p:spTree>
    <p:extLst>
      <p:ext uri="{BB962C8B-B14F-4D97-AF65-F5344CB8AC3E}">
        <p14:creationId xmlns:p14="http://schemas.microsoft.com/office/powerpoint/2010/main" val="1024812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CDFB5EC-346D-D8E7-91E7-BE008EF2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4" name="Kuva 3" descr="Kaaviokuva, jossa kerrotaan tasoristeysonnettomuuksien määrä vuosina 2000-2023.">
            <a:extLst>
              <a:ext uri="{FF2B5EF4-FFF2-40B4-BE49-F238E27FC236}">
                <a16:creationId xmlns:a16="http://schemas.microsoft.com/office/drawing/2014/main" id="{3BE9B325-7A13-3F23-3766-83BE99AB42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894" y="379432"/>
            <a:ext cx="9755813" cy="6099135"/>
          </a:xfrm>
          <a:prstGeom prst="rect">
            <a:avLst/>
          </a:prstGeom>
        </p:spPr>
      </p:pic>
      <p:sp>
        <p:nvSpPr>
          <p:cNvPr id="3" name="Ellipsi 2">
            <a:extLst>
              <a:ext uri="{FF2B5EF4-FFF2-40B4-BE49-F238E27FC236}">
                <a16:creationId xmlns:a16="http://schemas.microsoft.com/office/drawing/2014/main" id="{FE7336B6-72D6-2B73-821A-1D9B5DF3172E}"/>
              </a:ext>
            </a:extLst>
          </p:cNvPr>
          <p:cNvSpPr/>
          <p:nvPr/>
        </p:nvSpPr>
        <p:spPr>
          <a:xfrm>
            <a:off x="7955280" y="136524"/>
            <a:ext cx="4114799" cy="2955885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>
                <a:solidFill>
                  <a:schemeClr val="bg1"/>
                </a:solidFill>
              </a:rPr>
              <a:t> Åren 2000–2023 inträffade sammanlagt 704 plankorsningsolyckor!!!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708692F-5CCD-48D0-542E-636E95D27A4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68639" y="379432"/>
            <a:ext cx="5570895" cy="646331"/>
          </a:xfrm>
          <a:prstGeom prst="rect">
            <a:avLst/>
          </a:prstGeom>
          <a:solidFill>
            <a:schemeClr val="bg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Plankorsningsolyckor på statens bannät 2000–2023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56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CDFB5EC-346D-D8E7-91E7-BE008EF2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4A0EF-951A-4343-A672-F31B58E6828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Kuva 3" descr="Kaaviokuva, jossa kerrotaan tasoristeysonnettomuuksissa kuolleiden ja loukkaantuneiden määrät vuosina 2000-2023.">
            <a:extLst>
              <a:ext uri="{FF2B5EF4-FFF2-40B4-BE49-F238E27FC236}">
                <a16:creationId xmlns:a16="http://schemas.microsoft.com/office/drawing/2014/main" id="{8EC22384-8B67-8696-9221-E66FE3690CB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212" y="531283"/>
            <a:ext cx="9357839" cy="5732357"/>
          </a:xfrm>
          <a:prstGeom prst="rect">
            <a:avLst/>
          </a:prstGeom>
        </p:spPr>
      </p:pic>
      <p:sp>
        <p:nvSpPr>
          <p:cNvPr id="3" name="Ellipsi 2">
            <a:extLst>
              <a:ext uri="{FF2B5EF4-FFF2-40B4-BE49-F238E27FC236}">
                <a16:creationId xmlns:a16="http://schemas.microsoft.com/office/drawing/2014/main" id="{01698A83-0525-5F27-7996-4DBA797C0BEA}"/>
              </a:ext>
            </a:extLst>
          </p:cNvPr>
          <p:cNvSpPr/>
          <p:nvPr/>
        </p:nvSpPr>
        <p:spPr>
          <a:xfrm>
            <a:off x="7635530" y="136525"/>
            <a:ext cx="4457699" cy="2915286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>
                <a:solidFill>
                  <a:schemeClr val="bg1"/>
                </a:solidFill>
              </a:rPr>
              <a:t> Åren 2000–2023 omkom 142 personer i plankorsningsolyckor, 89 skadades allvarligt och 252 skadades lindrigt.</a:t>
            </a:r>
          </a:p>
          <a:p>
            <a:pPr algn="ctr"/>
            <a:r>
              <a:rPr lang="sv-FI">
                <a:solidFill>
                  <a:schemeClr val="bg1"/>
                </a:solidFill>
              </a:rPr>
              <a:t>Vi talar alltså om totalt 483 personer!!!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EC2FF17-2747-1045-43CB-5EAFEDDF9F1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37339" y="518443"/>
            <a:ext cx="6661414" cy="381908"/>
          </a:xfrm>
          <a:prstGeom prst="rect">
            <a:avLst/>
          </a:prstGeom>
          <a:solidFill>
            <a:schemeClr val="bg1"/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Döda och allvarligt skadade i plankorsningsolyckor 2000–2023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645079"/>
      </p:ext>
    </p:extLst>
  </p:cSld>
  <p:clrMapOvr>
    <a:masterClrMapping/>
  </p:clrMapOvr>
</p:sld>
</file>

<file path=ppt/theme/theme1.xml><?xml version="1.0" encoding="utf-8"?>
<a:theme xmlns:a="http://schemas.openxmlformats.org/drawingml/2006/main" name="vayla_uusi2023">
  <a:themeElements>
    <a:clrScheme name="Vayla_PP">
      <a:dk1>
        <a:srgbClr val="000000"/>
      </a:dk1>
      <a:lt1>
        <a:srgbClr val="FFFFFF"/>
      </a:lt1>
      <a:dk2>
        <a:srgbClr val="0065AF"/>
      </a:dk2>
      <a:lt2>
        <a:srgbClr val="8DCB6D"/>
      </a:lt2>
      <a:accent1>
        <a:srgbClr val="009BFF"/>
      </a:accent1>
      <a:accent2>
        <a:srgbClr val="00AFCB"/>
      </a:accent2>
      <a:accent3>
        <a:srgbClr val="FF5100"/>
      </a:accent3>
      <a:accent4>
        <a:srgbClr val="228848"/>
      </a:accent4>
      <a:accent5>
        <a:srgbClr val="E50083"/>
      </a:accent5>
      <a:accent6>
        <a:srgbClr val="FFC300"/>
      </a:accent6>
      <a:hlink>
        <a:srgbClr val="00AFCB"/>
      </a:hlink>
      <a:folHlink>
        <a:srgbClr val="49C2EF"/>
      </a:folHlink>
    </a:clrScheme>
    <a:fontScheme name="Mukautettu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yla_ilmeella_fi_uusi.potx" id="{80698CA2-84C0-4D32-B3B9-691308C5EB39}" vid="{19AC9EDE-3C74-46E3-BEC0-1BF2A3623E5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AD18D6889E1647B71BD1B7FABDD590" ma:contentTypeVersion="0" ma:contentTypeDescription="Create a new document." ma:contentTypeScope="" ma:versionID="08e8cb1f9d6b9f3192f6e7788e4270dd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xml_kameleon>
  <dlevelofprotection/>
  <dconfidentiality/>
  <dsecrecy/>
  <ddecree/>
  <subtitle/>
</xml_kameleon>
</file>

<file path=customXml/item5.xml><?xml version="1.0" encoding="utf-8"?>
<livi_kameleon xmlns="" xmlns:xsi="http://www.w3.org/2001/XMLSchema-instance">
  <tyyppi>Esitys</tyyppi>
  <title/>
  <author>Joonas Tielinen</author>
  <paivays>6.2.2023</paivays>
</livi_kameleon>
</file>

<file path=customXml/itemProps1.xml><?xml version="1.0" encoding="utf-8"?>
<ds:datastoreItem xmlns:ds="http://schemas.openxmlformats.org/officeDocument/2006/customXml" ds:itemID="{0F352858-D1A7-4016-8667-0EDAAA817C30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2774CB3-2A7F-4949-A3BD-47ED91BF53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6501F05E-17FF-4C5E-A683-9FC57DF4714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C4AF360-723A-475F-9F8A-BCFED25519E4}">
  <ds:schemaRefs/>
</ds:datastoreItem>
</file>

<file path=customXml/itemProps5.xml><?xml version="1.0" encoding="utf-8"?>
<ds:datastoreItem xmlns:ds="http://schemas.openxmlformats.org/officeDocument/2006/customXml" ds:itemID="{7BD16A64-FE8E-4234-BF14-32262FD440DD}">
  <ds:schemaRefs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vayla_ilmeella_fi_uusi</Template>
  <TotalTime>2165</TotalTime>
  <Words>1165</Words>
  <Application>Microsoft Office PowerPoint</Application>
  <PresentationFormat>Laajakuva</PresentationFormat>
  <Paragraphs>109</Paragraphs>
  <Slides>20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5" baseType="lpstr">
      <vt:lpstr>Arial</vt:lpstr>
      <vt:lpstr>Calibri</vt:lpstr>
      <vt:lpstr>Felbridge Pro</vt:lpstr>
      <vt:lpstr>Tahoma</vt:lpstr>
      <vt:lpstr>vayla_uusi2023</vt:lpstr>
      <vt:lpstr>Plankorsningar och plankorsningssäkerhet på statens bannät</vt:lpstr>
      <vt:lpstr>Allmänt om plankorsningar 1/2</vt:lpstr>
      <vt:lpstr>Allmänt om plankorsningar 2/2</vt:lpstr>
      <vt:lpstr>Plankorsningsolyckor på statens bannät</vt:lpstr>
      <vt:lpstr>Plankorsningsolyckor 1/3</vt:lpstr>
      <vt:lpstr>Plankorsningsolyckor 2/3</vt:lpstr>
      <vt:lpstr>Plankorsningsolyckor 3/3</vt:lpstr>
      <vt:lpstr>Plankorsningsolyckor på statens bannät 2000–2023 </vt:lpstr>
      <vt:lpstr>Döda och allvarligt skadade i plankorsningsolyckor 2000–2023</vt:lpstr>
      <vt:lpstr>Säkerhet i plankorsningar</vt:lpstr>
      <vt:lpstr>Allmänt om plankorsningssäkerheten</vt:lpstr>
      <vt:lpstr>Hastigheter </vt:lpstr>
      <vt:lpstr>Plankorsningsmärken 1/2</vt:lpstr>
      <vt:lpstr>Plankorsningsmärken 2/2</vt:lpstr>
      <vt:lpstr>Så här korsar du plankorsningen tryggt 1/4</vt:lpstr>
      <vt:lpstr>Så här korsar du plankorsningen tryggt 2/4</vt:lpstr>
      <vt:lpstr>Så här korsar du plankorsningen tryggt 3/4</vt:lpstr>
      <vt:lpstr>Så här korsar du plankorsningen tryggt 4/4</vt:lpstr>
      <vt:lpstr>Extraordinära situationer</vt:lpstr>
      <vt:lpstr>Kör försiktigt!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Tasoristeysasiaa autokouluille</dc:title>
  <dc:creator>Joonas Tielinen</dc:creator>
  <cp:keywords>Esitys</cp:keywords>
  <cp:lastModifiedBy>Ackley Hanna</cp:lastModifiedBy>
  <cp:revision>40</cp:revision>
  <dcterms:created xsi:type="dcterms:W3CDTF">2023-02-06T07:42:19Z</dcterms:created>
  <dcterms:modified xsi:type="dcterms:W3CDTF">2024-11-26T10:51:41Z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473.707.02.001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vayla_ilmeella_fi_uusi.potx</vt:lpwstr>
  </property>
  <property fmtid="{D5CDD505-2E9C-101B-9397-08002B2CF9AE}" pid="6" name="dvDefinition">
    <vt:lpwstr>707 (dd_default.xml)</vt:lpwstr>
  </property>
  <property fmtid="{D5CDD505-2E9C-101B-9397-08002B2CF9AE}" pid="7" name="dvDefinitionID">
    <vt:lpwstr>707</vt:lpwstr>
  </property>
  <property fmtid="{D5CDD505-2E9C-101B-9397-08002B2CF9AE}" pid="8" name="dvContentFile">
    <vt:lpwstr>dd_default.xml</vt:lpwstr>
  </property>
  <property fmtid="{D5CDD505-2E9C-101B-9397-08002B2CF9AE}" pid="9" name="dvGlobalVerID">
    <vt:lpwstr>473.85.02.257</vt:lpwstr>
  </property>
  <property fmtid="{D5CDD505-2E9C-101B-9397-08002B2CF9AE}" pid="10" name="dvDefinitionVersion">
    <vt:lpwstr>02.001 / 30.1.2023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2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VAYL</vt:lpwstr>
  </property>
  <property fmtid="{D5CDD505-2E9C-101B-9397-08002B2CF9AE}" pid="21" name="dvSite">
    <vt:lpwstr>Helsinki</vt:lpwstr>
  </property>
  <property fmtid="{D5CDD505-2E9C-101B-9397-08002B2CF9AE}" pid="22" name="dvNumbering">
    <vt:lpwstr>0</vt:lpwstr>
  </property>
  <property fmtid="{D5CDD505-2E9C-101B-9397-08002B2CF9AE}" pid="23" name="dvDUname">
    <vt:lpwstr>Joonas Tielinen</vt:lpwstr>
  </property>
  <property fmtid="{D5CDD505-2E9C-101B-9397-08002B2CF9AE}" pid="24" name="dvDUFname">
    <vt:lpwstr>Joonas</vt:lpwstr>
  </property>
  <property fmtid="{D5CDD505-2E9C-101B-9397-08002B2CF9AE}" pid="25" name="dvDULname">
    <vt:lpwstr>Tielinen</vt:lpwstr>
  </property>
  <property fmtid="{D5CDD505-2E9C-101B-9397-08002B2CF9AE}" pid="26" name="dvDUBusinessarea">
    <vt:lpwstr>Pääjohtajan alaiset toiminnot</vt:lpwstr>
  </property>
  <property fmtid="{D5CDD505-2E9C-101B-9397-08002B2CF9AE}" pid="27" name="dvDUdepartment">
    <vt:lpwstr>Yhteiskuntasuhteet ja henkilöstö</vt:lpwstr>
  </property>
  <property fmtid="{D5CDD505-2E9C-101B-9397-08002B2CF9AE}" pid="28" name="dvLogoExist">
    <vt:lpwstr>0</vt:lpwstr>
  </property>
  <property fmtid="{D5CDD505-2E9C-101B-9397-08002B2CF9AE}" pid="29" name="dvCurrentlogo">
    <vt:lpwstr>vayla_fi.jpg</vt:lpwstr>
  </property>
  <property fmtid="{D5CDD505-2E9C-101B-9397-08002B2CF9AE}" pid="30" name="dvEULogoExist">
    <vt:lpwstr>0</vt:lpwstr>
  </property>
  <property fmtid="{D5CDD505-2E9C-101B-9397-08002B2CF9AE}" pid="31" name="dvCurrentEUListLogo">
    <vt:lpwstr/>
  </property>
  <property fmtid="{D5CDD505-2E9C-101B-9397-08002B2CF9AE}" pid="32" name="dvCurrentEUlogo">
    <vt:lpwstr/>
  </property>
  <property fmtid="{D5CDD505-2E9C-101B-9397-08002B2CF9AE}" pid="33" name="dlevelofprotection">
    <vt:lpwstr/>
  </property>
  <property fmtid="{D5CDD505-2E9C-101B-9397-08002B2CF9AE}" pid="34" name="tyyppi">
    <vt:lpwstr>Esitys</vt:lpwstr>
  </property>
  <property fmtid="{D5CDD505-2E9C-101B-9397-08002B2CF9AE}" pid="35" name="dconfidentiality">
    <vt:lpwstr/>
  </property>
  <property fmtid="{D5CDD505-2E9C-101B-9397-08002B2CF9AE}" pid="36" name="dsecrecy">
    <vt:lpwstr/>
  </property>
  <property fmtid="{D5CDD505-2E9C-101B-9397-08002B2CF9AE}" pid="37" name="ddecree">
    <vt:lpwstr/>
  </property>
  <property fmtid="{D5CDD505-2E9C-101B-9397-08002B2CF9AE}" pid="38" name="author">
    <vt:lpwstr>Joonas Tielinen</vt:lpwstr>
  </property>
  <property fmtid="{D5CDD505-2E9C-101B-9397-08002B2CF9AE}" pid="39" name="paivays">
    <vt:filetime>2023-02-05T22:00:00Z</vt:filetime>
  </property>
  <property fmtid="{D5CDD505-2E9C-101B-9397-08002B2CF9AE}" pid="40" name="ContentTypeId">
    <vt:lpwstr>0x010100B7AD18D6889E1647B71BD1B7FABDD590</vt:lpwstr>
  </property>
</Properties>
</file>