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41"/>
  </p:notesMasterIdLst>
  <p:handoutMasterIdLst>
    <p:handoutMasterId r:id="rId42"/>
  </p:handoutMasterIdLst>
  <p:sldIdLst>
    <p:sldId id="685" r:id="rId7"/>
    <p:sldId id="692" r:id="rId8"/>
    <p:sldId id="707" r:id="rId9"/>
    <p:sldId id="708" r:id="rId10"/>
    <p:sldId id="706" r:id="rId11"/>
    <p:sldId id="673" r:id="rId12"/>
    <p:sldId id="664" r:id="rId13"/>
    <p:sldId id="665" r:id="rId14"/>
    <p:sldId id="666" r:id="rId15"/>
    <p:sldId id="677" r:id="rId16"/>
    <p:sldId id="660" r:id="rId17"/>
    <p:sldId id="714" r:id="rId18"/>
    <p:sldId id="702" r:id="rId19"/>
    <p:sldId id="686" r:id="rId20"/>
    <p:sldId id="687" r:id="rId21"/>
    <p:sldId id="688" r:id="rId22"/>
    <p:sldId id="703" r:id="rId23"/>
    <p:sldId id="689" r:id="rId24"/>
    <p:sldId id="690" r:id="rId25"/>
    <p:sldId id="699" r:id="rId26"/>
    <p:sldId id="340" r:id="rId27"/>
    <p:sldId id="709" r:id="rId28"/>
    <p:sldId id="711" r:id="rId29"/>
    <p:sldId id="679" r:id="rId30"/>
    <p:sldId id="700" r:id="rId31"/>
    <p:sldId id="712" r:id="rId32"/>
    <p:sldId id="710" r:id="rId33"/>
    <p:sldId id="713" r:id="rId34"/>
    <p:sldId id="668" r:id="rId35"/>
    <p:sldId id="704" r:id="rId36"/>
    <p:sldId id="705" r:id="rId37"/>
    <p:sldId id="683" r:id="rId38"/>
    <p:sldId id="691" r:id="rId39"/>
    <p:sldId id="658" r:id="rId4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F9169C-BCB2-84E0-C9B4-DC0B45BF77F0}" name="Tuominen Marko" initials="TM" userId="S::marko.tuominen@vayla.fi::e4577992-4422-4efa-b62e-c80d19d653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C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9" autoAdjust="0"/>
    <p:restoredTop sz="87924" autoAdjust="0"/>
  </p:normalViewPr>
  <p:slideViewPr>
    <p:cSldViewPr snapToGrid="0">
      <p:cViewPr varScale="1">
        <p:scale>
          <a:sx n="73" d="100"/>
          <a:sy n="73" d="100"/>
        </p:scale>
        <p:origin x="86" y="115"/>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28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413394\Desktop\TASO_KAAVIO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413394\Desktop\TASO_KAAVIO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413394\Desktop\TASO_KAAVIO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Plankorsningsolyckor på statens bannät</a:t>
            </a:r>
          </a:p>
          <a:p>
            <a:pPr>
              <a:defRPr/>
            </a:pPr>
            <a:r>
              <a:rPr lang="fi-FI" baseline="0"/>
              <a:t>2000-2023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3.1885065908063268E-2"/>
          <c:y val="0.11516143106457243"/>
          <c:w val="0.95395194926062532"/>
          <c:h val="0.83167899987632432"/>
        </c:manualLayout>
      </c:layout>
      <c:barChart>
        <c:barDir val="col"/>
        <c:grouping val="clustered"/>
        <c:varyColors val="0"/>
        <c:ser>
          <c:idx val="0"/>
          <c:order val="0"/>
          <c:tx>
            <c:strRef>
              <c:f>Kaaviot!$C$107</c:f>
              <c:strCache>
                <c:ptCount val="1"/>
                <c:pt idx="0">
                  <c:v>Valtion rataverkko</c:v>
                </c:pt>
              </c:strCache>
            </c:strRef>
          </c:tx>
          <c:spPr>
            <a:solidFill>
              <a:schemeClr val="accent1"/>
            </a:solidFill>
            <a:ln>
              <a:noFill/>
            </a:ln>
            <a:effectLst/>
          </c:spPr>
          <c:invertIfNegative val="0"/>
          <c:cat>
            <c:numRef>
              <c:f>Kaaviot!$B$108:$B$131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Kaaviot!$C$108:$C$131</c:f>
              <c:numCache>
                <c:formatCode>General</c:formatCode>
                <c:ptCount val="24"/>
                <c:pt idx="0">
                  <c:v>40</c:v>
                </c:pt>
                <c:pt idx="1">
                  <c:v>44</c:v>
                </c:pt>
                <c:pt idx="2">
                  <c:v>29</c:v>
                </c:pt>
                <c:pt idx="3">
                  <c:v>41</c:v>
                </c:pt>
                <c:pt idx="4">
                  <c:v>36</c:v>
                </c:pt>
                <c:pt idx="5">
                  <c:v>45</c:v>
                </c:pt>
                <c:pt idx="6">
                  <c:v>42</c:v>
                </c:pt>
                <c:pt idx="7">
                  <c:v>37</c:v>
                </c:pt>
                <c:pt idx="8">
                  <c:v>39</c:v>
                </c:pt>
                <c:pt idx="9">
                  <c:v>31</c:v>
                </c:pt>
                <c:pt idx="10">
                  <c:v>29</c:v>
                </c:pt>
                <c:pt idx="11">
                  <c:v>15</c:v>
                </c:pt>
                <c:pt idx="12">
                  <c:v>37</c:v>
                </c:pt>
                <c:pt idx="13">
                  <c:v>27</c:v>
                </c:pt>
                <c:pt idx="14">
                  <c:v>27</c:v>
                </c:pt>
                <c:pt idx="15">
                  <c:v>32</c:v>
                </c:pt>
                <c:pt idx="16">
                  <c:v>27</c:v>
                </c:pt>
                <c:pt idx="17">
                  <c:v>20</c:v>
                </c:pt>
                <c:pt idx="18">
                  <c:v>23</c:v>
                </c:pt>
                <c:pt idx="19">
                  <c:v>16</c:v>
                </c:pt>
                <c:pt idx="20">
                  <c:v>16</c:v>
                </c:pt>
                <c:pt idx="21">
                  <c:v>25</c:v>
                </c:pt>
                <c:pt idx="22">
                  <c:v>13</c:v>
                </c:pt>
                <c:pt idx="23">
                  <c:v>13</c:v>
                </c:pt>
              </c:numCache>
            </c:numRef>
          </c:val>
          <c:extLst>
            <c:ext xmlns:c16="http://schemas.microsoft.com/office/drawing/2014/chart" uri="{C3380CC4-5D6E-409C-BE32-E72D297353CC}">
              <c16:uniqueId val="{00000000-7922-44FF-8EE0-527E90424612}"/>
            </c:ext>
          </c:extLst>
        </c:ser>
        <c:dLbls>
          <c:showLegendKey val="0"/>
          <c:showVal val="0"/>
          <c:showCatName val="0"/>
          <c:showSerName val="0"/>
          <c:showPercent val="0"/>
          <c:showBubbleSize val="0"/>
        </c:dLbls>
        <c:gapWidth val="219"/>
        <c:overlap val="-27"/>
        <c:axId val="954070735"/>
        <c:axId val="830774639"/>
      </c:barChart>
      <c:catAx>
        <c:axId val="95407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0774639"/>
        <c:crosses val="autoZero"/>
        <c:auto val="1"/>
        <c:lblAlgn val="ctr"/>
        <c:lblOffset val="100"/>
        <c:noMultiLvlLbl val="0"/>
      </c:catAx>
      <c:valAx>
        <c:axId val="830774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54070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err="1"/>
              <a:t>Döda</a:t>
            </a:r>
            <a:r>
              <a:rPr lang="fi-FI" dirty="0"/>
              <a:t> </a:t>
            </a:r>
            <a:r>
              <a:rPr lang="fi-FI" dirty="0" err="1"/>
              <a:t>och</a:t>
            </a:r>
            <a:r>
              <a:rPr lang="fi-FI" dirty="0"/>
              <a:t> </a:t>
            </a:r>
            <a:r>
              <a:rPr lang="fi-FI" dirty="0" err="1"/>
              <a:t>allvarligt</a:t>
            </a:r>
            <a:r>
              <a:rPr lang="fi-FI" dirty="0"/>
              <a:t> </a:t>
            </a:r>
            <a:r>
              <a:rPr lang="fi-FI" dirty="0" err="1"/>
              <a:t>skadade</a:t>
            </a:r>
            <a:r>
              <a:rPr lang="fi-FI" dirty="0"/>
              <a:t> i </a:t>
            </a:r>
            <a:r>
              <a:rPr lang="fi-FI" dirty="0" err="1"/>
              <a:t>plankorsningsolyckor</a:t>
            </a:r>
            <a:r>
              <a:rPr lang="fi-FI" dirty="0"/>
              <a:t> 2000–2023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Ruotsiksi!$B$32</c:f>
              <c:strCache>
                <c:ptCount val="1"/>
                <c:pt idx="0">
                  <c:v>Döda</c:v>
                </c:pt>
              </c:strCache>
            </c:strRef>
          </c:tx>
          <c:spPr>
            <a:solidFill>
              <a:schemeClr val="accent1"/>
            </a:solidFill>
            <a:ln>
              <a:noFill/>
            </a:ln>
            <a:effectLst/>
          </c:spPr>
          <c:invertIfNegative val="0"/>
          <c:cat>
            <c:numRef>
              <c:f>Ruotsiksi!$A$33:$A$56</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Ruotsiksi!$B$33:$B$56</c:f>
              <c:numCache>
                <c:formatCode>General</c:formatCode>
                <c:ptCount val="24"/>
                <c:pt idx="0">
                  <c:v>10</c:v>
                </c:pt>
                <c:pt idx="1">
                  <c:v>12</c:v>
                </c:pt>
                <c:pt idx="2">
                  <c:v>4</c:v>
                </c:pt>
                <c:pt idx="3">
                  <c:v>6</c:v>
                </c:pt>
                <c:pt idx="4">
                  <c:v>7</c:v>
                </c:pt>
                <c:pt idx="5">
                  <c:v>8</c:v>
                </c:pt>
                <c:pt idx="6">
                  <c:v>4</c:v>
                </c:pt>
                <c:pt idx="7">
                  <c:v>10</c:v>
                </c:pt>
                <c:pt idx="8">
                  <c:v>8</c:v>
                </c:pt>
                <c:pt idx="9">
                  <c:v>10</c:v>
                </c:pt>
                <c:pt idx="10">
                  <c:v>8</c:v>
                </c:pt>
                <c:pt idx="11">
                  <c:v>2</c:v>
                </c:pt>
                <c:pt idx="12">
                  <c:v>6</c:v>
                </c:pt>
                <c:pt idx="13">
                  <c:v>2</c:v>
                </c:pt>
                <c:pt idx="14">
                  <c:v>2</c:v>
                </c:pt>
                <c:pt idx="15">
                  <c:v>6</c:v>
                </c:pt>
                <c:pt idx="16">
                  <c:v>8</c:v>
                </c:pt>
                <c:pt idx="17">
                  <c:v>9</c:v>
                </c:pt>
                <c:pt idx="18">
                  <c:v>4</c:v>
                </c:pt>
                <c:pt idx="19">
                  <c:v>2</c:v>
                </c:pt>
                <c:pt idx="20">
                  <c:v>3</c:v>
                </c:pt>
                <c:pt idx="21">
                  <c:v>8</c:v>
                </c:pt>
                <c:pt idx="22">
                  <c:v>1</c:v>
                </c:pt>
                <c:pt idx="23">
                  <c:v>3</c:v>
                </c:pt>
              </c:numCache>
            </c:numRef>
          </c:val>
          <c:extLst>
            <c:ext xmlns:c16="http://schemas.microsoft.com/office/drawing/2014/chart" uri="{C3380CC4-5D6E-409C-BE32-E72D297353CC}">
              <c16:uniqueId val="{00000000-5646-4892-8DE7-C95509BCEBDA}"/>
            </c:ext>
          </c:extLst>
        </c:ser>
        <c:ser>
          <c:idx val="1"/>
          <c:order val="1"/>
          <c:tx>
            <c:strRef>
              <c:f>Ruotsiksi!$C$32</c:f>
              <c:strCache>
                <c:ptCount val="1"/>
                <c:pt idx="0">
                  <c:v>Allvarligt skadade</c:v>
                </c:pt>
              </c:strCache>
            </c:strRef>
          </c:tx>
          <c:spPr>
            <a:solidFill>
              <a:schemeClr val="accent3"/>
            </a:solidFill>
            <a:ln>
              <a:noFill/>
            </a:ln>
            <a:effectLst/>
          </c:spPr>
          <c:invertIfNegative val="0"/>
          <c:cat>
            <c:numRef>
              <c:f>Ruotsiksi!$A$33:$A$56</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Ruotsiksi!$C$33:$C$56</c:f>
              <c:numCache>
                <c:formatCode>General</c:formatCode>
                <c:ptCount val="24"/>
                <c:pt idx="0">
                  <c:v>5</c:v>
                </c:pt>
                <c:pt idx="1">
                  <c:v>6</c:v>
                </c:pt>
                <c:pt idx="2">
                  <c:v>3</c:v>
                </c:pt>
                <c:pt idx="3">
                  <c:v>6</c:v>
                </c:pt>
                <c:pt idx="4">
                  <c:v>2</c:v>
                </c:pt>
                <c:pt idx="5">
                  <c:v>5</c:v>
                </c:pt>
                <c:pt idx="6">
                  <c:v>6</c:v>
                </c:pt>
                <c:pt idx="7">
                  <c:v>2</c:v>
                </c:pt>
                <c:pt idx="8">
                  <c:v>2</c:v>
                </c:pt>
                <c:pt idx="9">
                  <c:v>3</c:v>
                </c:pt>
                <c:pt idx="10">
                  <c:v>3</c:v>
                </c:pt>
                <c:pt idx="11">
                  <c:v>3</c:v>
                </c:pt>
                <c:pt idx="12">
                  <c:v>6</c:v>
                </c:pt>
                <c:pt idx="13">
                  <c:v>1</c:v>
                </c:pt>
                <c:pt idx="14">
                  <c:v>2</c:v>
                </c:pt>
                <c:pt idx="15">
                  <c:v>6</c:v>
                </c:pt>
                <c:pt idx="16">
                  <c:v>2</c:v>
                </c:pt>
                <c:pt idx="17">
                  <c:v>6</c:v>
                </c:pt>
                <c:pt idx="18">
                  <c:v>1</c:v>
                </c:pt>
                <c:pt idx="19">
                  <c:v>4</c:v>
                </c:pt>
                <c:pt idx="20">
                  <c:v>2</c:v>
                </c:pt>
                <c:pt idx="21">
                  <c:v>6</c:v>
                </c:pt>
                <c:pt idx="22">
                  <c:v>3</c:v>
                </c:pt>
                <c:pt idx="23">
                  <c:v>3</c:v>
                </c:pt>
              </c:numCache>
            </c:numRef>
          </c:val>
          <c:extLst>
            <c:ext xmlns:c16="http://schemas.microsoft.com/office/drawing/2014/chart" uri="{C3380CC4-5D6E-409C-BE32-E72D297353CC}">
              <c16:uniqueId val="{00000001-5646-4892-8DE7-C95509BCEBDA}"/>
            </c:ext>
          </c:extLst>
        </c:ser>
        <c:dLbls>
          <c:showLegendKey val="0"/>
          <c:showVal val="0"/>
          <c:showCatName val="0"/>
          <c:showSerName val="0"/>
          <c:showPercent val="0"/>
          <c:showBubbleSize val="0"/>
        </c:dLbls>
        <c:gapWidth val="219"/>
        <c:overlap val="-27"/>
        <c:axId val="1760349615"/>
        <c:axId val="1758463167"/>
      </c:barChart>
      <c:catAx>
        <c:axId val="176034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58463167"/>
        <c:crosses val="autoZero"/>
        <c:auto val="1"/>
        <c:lblAlgn val="ctr"/>
        <c:lblOffset val="100"/>
        <c:noMultiLvlLbl val="0"/>
      </c:catAx>
      <c:valAx>
        <c:axId val="1758463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60349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FI" sz="1400" b="0" i="0" u="none" strike="noStrike" kern="1200" spc="0" baseline="0" dirty="0">
                <a:solidFill>
                  <a:srgbClr val="000000">
                    <a:lumMod val="65000"/>
                    <a:lumOff val="35000"/>
                  </a:srgbClr>
                </a:solidFill>
              </a:rPr>
              <a:t>Plankorsningsolyckor bland långsamma fordon</a:t>
            </a:r>
          </a:p>
          <a:p>
            <a:pPr>
              <a:defRPr/>
            </a:pPr>
            <a:r>
              <a:rPr lang="sv-FI" sz="1400" b="0" i="0" u="none" strike="noStrike" kern="1200" spc="0" baseline="0" dirty="0">
                <a:solidFill>
                  <a:srgbClr val="000000">
                    <a:lumMod val="65000"/>
                    <a:lumOff val="35000"/>
                  </a:srgbClr>
                </a:solidFill>
              </a:rPr>
              <a:t>2000–2023</a:t>
            </a:r>
          </a:p>
        </c:rich>
      </c:tx>
      <c:layout>
        <c:manualLayout>
          <c:xMode val="edge"/>
          <c:yMode val="edge"/>
          <c:x val="0.25248191706829692"/>
          <c:y val="2.77777570261022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Ruotsiksi!$B$59</c:f>
              <c:strCache>
                <c:ptCount val="1"/>
                <c:pt idx="0">
                  <c:v>Landsväg</c:v>
                </c:pt>
              </c:strCache>
            </c:strRef>
          </c:tx>
          <c:spPr>
            <a:solidFill>
              <a:schemeClr val="accent2"/>
            </a:solidFill>
            <a:ln>
              <a:noFill/>
            </a:ln>
            <a:effectLst/>
          </c:spPr>
          <c:invertIfNegative val="0"/>
          <c:cat>
            <c:numRef>
              <c:f>Ruotsiksi!$A$60:$A$83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Ruotsiksi!$B$60:$B$83</c:f>
              <c:numCache>
                <c:formatCode>General</c:formatCode>
                <c:ptCount val="24"/>
                <c:pt idx="0">
                  <c:v>3</c:v>
                </c:pt>
                <c:pt idx="1">
                  <c:v>1</c:v>
                </c:pt>
                <c:pt idx="2">
                  <c:v>2</c:v>
                </c:pt>
                <c:pt idx="3">
                  <c:v>1</c:v>
                </c:pt>
                <c:pt idx="4">
                  <c:v>1</c:v>
                </c:pt>
                <c:pt idx="5">
                  <c:v>1</c:v>
                </c:pt>
                <c:pt idx="6">
                  <c:v>1</c:v>
                </c:pt>
                <c:pt idx="7">
                  <c:v>2</c:v>
                </c:pt>
                <c:pt idx="8">
                  <c:v>1</c:v>
                </c:pt>
                <c:pt idx="9">
                  <c:v>0</c:v>
                </c:pt>
                <c:pt idx="10">
                  <c:v>0</c:v>
                </c:pt>
                <c:pt idx="11">
                  <c:v>3</c:v>
                </c:pt>
                <c:pt idx="12">
                  <c:v>1</c:v>
                </c:pt>
                <c:pt idx="13">
                  <c:v>0</c:v>
                </c:pt>
                <c:pt idx="14">
                  <c:v>0</c:v>
                </c:pt>
                <c:pt idx="15">
                  <c:v>1</c:v>
                </c:pt>
                <c:pt idx="16">
                  <c:v>1</c:v>
                </c:pt>
                <c:pt idx="17">
                  <c:v>0</c:v>
                </c:pt>
                <c:pt idx="18">
                  <c:v>1</c:v>
                </c:pt>
                <c:pt idx="19">
                  <c:v>0</c:v>
                </c:pt>
                <c:pt idx="20">
                  <c:v>0</c:v>
                </c:pt>
                <c:pt idx="21">
                  <c:v>2</c:v>
                </c:pt>
                <c:pt idx="22">
                  <c:v>0</c:v>
                </c:pt>
                <c:pt idx="23">
                  <c:v>1</c:v>
                </c:pt>
              </c:numCache>
            </c:numRef>
          </c:val>
          <c:extLst>
            <c:ext xmlns:c16="http://schemas.microsoft.com/office/drawing/2014/chart" uri="{C3380CC4-5D6E-409C-BE32-E72D297353CC}">
              <c16:uniqueId val="{00000000-8C76-4B28-9B77-9D969FFE3939}"/>
            </c:ext>
          </c:extLst>
        </c:ser>
        <c:ser>
          <c:idx val="1"/>
          <c:order val="1"/>
          <c:tx>
            <c:strRef>
              <c:f>Ruotsiksi!$C$59</c:f>
              <c:strCache>
                <c:ptCount val="1"/>
                <c:pt idx="0">
                  <c:v>Gata</c:v>
                </c:pt>
              </c:strCache>
            </c:strRef>
          </c:tx>
          <c:spPr>
            <a:solidFill>
              <a:schemeClr val="accent4"/>
            </a:solidFill>
            <a:ln>
              <a:noFill/>
            </a:ln>
            <a:effectLst/>
          </c:spPr>
          <c:invertIfNegative val="0"/>
          <c:cat>
            <c:numRef>
              <c:f>Ruotsiksi!$A$60:$A$83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Ruotsiksi!$C$60:$C$83</c:f>
              <c:numCache>
                <c:formatCode>General</c:formatCode>
                <c:ptCount val="24"/>
                <c:pt idx="0">
                  <c:v>1</c:v>
                </c:pt>
                <c:pt idx="1">
                  <c:v>2</c:v>
                </c:pt>
                <c:pt idx="2">
                  <c:v>1</c:v>
                </c:pt>
                <c:pt idx="3">
                  <c:v>4</c:v>
                </c:pt>
                <c:pt idx="4">
                  <c:v>3</c:v>
                </c:pt>
                <c:pt idx="5">
                  <c:v>4</c:v>
                </c:pt>
                <c:pt idx="6">
                  <c:v>3</c:v>
                </c:pt>
                <c:pt idx="7">
                  <c:v>2</c:v>
                </c:pt>
                <c:pt idx="8">
                  <c:v>4</c:v>
                </c:pt>
                <c:pt idx="9">
                  <c:v>3</c:v>
                </c:pt>
                <c:pt idx="10">
                  <c:v>1</c:v>
                </c:pt>
                <c:pt idx="11">
                  <c:v>2</c:v>
                </c:pt>
                <c:pt idx="12">
                  <c:v>2</c:v>
                </c:pt>
                <c:pt idx="13">
                  <c:v>2</c:v>
                </c:pt>
                <c:pt idx="14">
                  <c:v>1</c:v>
                </c:pt>
                <c:pt idx="15">
                  <c:v>2</c:v>
                </c:pt>
                <c:pt idx="16">
                  <c:v>1</c:v>
                </c:pt>
                <c:pt idx="17">
                  <c:v>0</c:v>
                </c:pt>
                <c:pt idx="18">
                  <c:v>0</c:v>
                </c:pt>
                <c:pt idx="19">
                  <c:v>1</c:v>
                </c:pt>
                <c:pt idx="20">
                  <c:v>0</c:v>
                </c:pt>
                <c:pt idx="21">
                  <c:v>2</c:v>
                </c:pt>
                <c:pt idx="22">
                  <c:v>0</c:v>
                </c:pt>
                <c:pt idx="23">
                  <c:v>0</c:v>
                </c:pt>
              </c:numCache>
            </c:numRef>
          </c:val>
          <c:extLst>
            <c:ext xmlns:c16="http://schemas.microsoft.com/office/drawing/2014/chart" uri="{C3380CC4-5D6E-409C-BE32-E72D297353CC}">
              <c16:uniqueId val="{00000001-8C76-4B28-9B77-9D969FFE3939}"/>
            </c:ext>
          </c:extLst>
        </c:ser>
        <c:ser>
          <c:idx val="2"/>
          <c:order val="2"/>
          <c:tx>
            <c:strRef>
              <c:f>Ruotsiksi!$D$59</c:f>
              <c:strCache>
                <c:ptCount val="1"/>
                <c:pt idx="0">
                  <c:v>Enskild väg</c:v>
                </c:pt>
              </c:strCache>
            </c:strRef>
          </c:tx>
          <c:spPr>
            <a:solidFill>
              <a:schemeClr val="accent6"/>
            </a:solidFill>
            <a:ln>
              <a:noFill/>
            </a:ln>
            <a:effectLst/>
          </c:spPr>
          <c:invertIfNegative val="0"/>
          <c:cat>
            <c:numRef>
              <c:f>Ruotsiksi!$A$60:$A$83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Ruotsiksi!$D$60:$D$83</c:f>
              <c:numCache>
                <c:formatCode>General</c:formatCode>
                <c:ptCount val="24"/>
                <c:pt idx="0">
                  <c:v>5</c:v>
                </c:pt>
                <c:pt idx="1">
                  <c:v>9</c:v>
                </c:pt>
                <c:pt idx="2">
                  <c:v>4</c:v>
                </c:pt>
                <c:pt idx="3">
                  <c:v>3</c:v>
                </c:pt>
                <c:pt idx="4">
                  <c:v>3</c:v>
                </c:pt>
                <c:pt idx="5">
                  <c:v>2</c:v>
                </c:pt>
                <c:pt idx="6">
                  <c:v>2</c:v>
                </c:pt>
                <c:pt idx="7">
                  <c:v>2</c:v>
                </c:pt>
                <c:pt idx="8">
                  <c:v>8</c:v>
                </c:pt>
                <c:pt idx="9">
                  <c:v>3</c:v>
                </c:pt>
                <c:pt idx="10">
                  <c:v>4</c:v>
                </c:pt>
                <c:pt idx="11">
                  <c:v>3</c:v>
                </c:pt>
                <c:pt idx="12">
                  <c:v>3</c:v>
                </c:pt>
                <c:pt idx="13">
                  <c:v>4</c:v>
                </c:pt>
                <c:pt idx="14">
                  <c:v>1</c:v>
                </c:pt>
                <c:pt idx="15">
                  <c:v>5</c:v>
                </c:pt>
                <c:pt idx="16">
                  <c:v>1</c:v>
                </c:pt>
                <c:pt idx="17">
                  <c:v>2</c:v>
                </c:pt>
                <c:pt idx="18">
                  <c:v>1</c:v>
                </c:pt>
                <c:pt idx="19">
                  <c:v>3</c:v>
                </c:pt>
                <c:pt idx="20">
                  <c:v>5</c:v>
                </c:pt>
                <c:pt idx="21">
                  <c:v>4</c:v>
                </c:pt>
                <c:pt idx="22">
                  <c:v>2</c:v>
                </c:pt>
                <c:pt idx="23">
                  <c:v>0</c:v>
                </c:pt>
              </c:numCache>
            </c:numRef>
          </c:val>
          <c:extLst>
            <c:ext xmlns:c16="http://schemas.microsoft.com/office/drawing/2014/chart" uri="{C3380CC4-5D6E-409C-BE32-E72D297353CC}">
              <c16:uniqueId val="{00000002-8C76-4B28-9B77-9D969FFE3939}"/>
            </c:ext>
          </c:extLst>
        </c:ser>
        <c:ser>
          <c:idx val="3"/>
          <c:order val="3"/>
          <c:tx>
            <c:strRef>
              <c:f>Ruotsiksi!$E$59</c:f>
              <c:strCache>
                <c:ptCount val="1"/>
                <c:pt idx="0">
                  <c:v>Hamn</c:v>
                </c:pt>
              </c:strCache>
            </c:strRef>
          </c:tx>
          <c:spPr>
            <a:solidFill>
              <a:schemeClr val="accent2">
                <a:lumMod val="60000"/>
              </a:schemeClr>
            </a:solidFill>
            <a:ln>
              <a:noFill/>
            </a:ln>
            <a:effectLst/>
          </c:spPr>
          <c:invertIfNegative val="0"/>
          <c:cat>
            <c:numRef>
              <c:f>Ruotsiksi!$A$60:$A$83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Ruotsiksi!$E$60:$E$83</c:f>
              <c:numCache>
                <c:formatCode>General</c:formatCode>
                <c:ptCount val="24"/>
                <c:pt idx="0">
                  <c:v>0</c:v>
                </c:pt>
                <c:pt idx="1">
                  <c:v>0</c:v>
                </c:pt>
                <c:pt idx="2">
                  <c:v>0</c:v>
                </c:pt>
                <c:pt idx="3">
                  <c:v>0</c:v>
                </c:pt>
                <c:pt idx="4">
                  <c:v>0</c:v>
                </c:pt>
                <c:pt idx="5">
                  <c:v>0</c:v>
                </c:pt>
                <c:pt idx="6">
                  <c:v>0</c:v>
                </c:pt>
                <c:pt idx="7">
                  <c:v>0</c:v>
                </c:pt>
                <c:pt idx="8">
                  <c:v>0</c:v>
                </c:pt>
                <c:pt idx="9">
                  <c:v>1</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3-8C76-4B28-9B77-9D969FFE3939}"/>
            </c:ext>
          </c:extLst>
        </c:ser>
        <c:ser>
          <c:idx val="4"/>
          <c:order val="4"/>
          <c:tx>
            <c:strRef>
              <c:f>Ruotsiksi!$F$59</c:f>
              <c:strCache>
                <c:ptCount val="1"/>
                <c:pt idx="0">
                  <c:v>Platformsstig</c:v>
                </c:pt>
              </c:strCache>
            </c:strRef>
          </c:tx>
          <c:spPr>
            <a:solidFill>
              <a:schemeClr val="accent4">
                <a:lumMod val="60000"/>
              </a:schemeClr>
            </a:solidFill>
            <a:ln>
              <a:noFill/>
            </a:ln>
            <a:effectLst/>
          </c:spPr>
          <c:invertIfNegative val="0"/>
          <c:cat>
            <c:numRef>
              <c:f>Ruotsiksi!$A$60:$A$83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Ruotsiksi!$F$60:$F$83</c:f>
              <c:numCache>
                <c:formatCode>General</c:formatCode>
                <c:ptCount val="24"/>
                <c:pt idx="0">
                  <c:v>0</c:v>
                </c:pt>
                <c:pt idx="1">
                  <c:v>0</c:v>
                </c:pt>
                <c:pt idx="2">
                  <c:v>1</c:v>
                </c:pt>
                <c:pt idx="3">
                  <c:v>0</c:v>
                </c:pt>
                <c:pt idx="4">
                  <c:v>0</c:v>
                </c:pt>
                <c:pt idx="5">
                  <c:v>0</c:v>
                </c:pt>
                <c:pt idx="6">
                  <c:v>0</c:v>
                </c:pt>
                <c:pt idx="7">
                  <c:v>0</c:v>
                </c:pt>
                <c:pt idx="8">
                  <c:v>1</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8C76-4B28-9B77-9D969FFE3939}"/>
            </c:ext>
          </c:extLst>
        </c:ser>
        <c:ser>
          <c:idx val="5"/>
          <c:order val="5"/>
          <c:tx>
            <c:strRef>
              <c:f>Ruotsiksi!$G$59</c:f>
              <c:strCache>
                <c:ptCount val="1"/>
                <c:pt idx="0">
                  <c:v>Väg avdedd för skog- och jordsbruk</c:v>
                </c:pt>
              </c:strCache>
            </c:strRef>
          </c:tx>
          <c:spPr>
            <a:solidFill>
              <a:schemeClr val="accent6">
                <a:lumMod val="60000"/>
              </a:schemeClr>
            </a:solidFill>
            <a:ln>
              <a:noFill/>
            </a:ln>
            <a:effectLst/>
          </c:spPr>
          <c:invertIfNegative val="0"/>
          <c:cat>
            <c:numRef>
              <c:f>Ruotsiksi!$A$60:$A$83</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Ruotsiksi!$G$60:$G$83</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5-8C76-4B28-9B77-9D969FFE3939}"/>
            </c:ext>
          </c:extLst>
        </c:ser>
        <c:dLbls>
          <c:showLegendKey val="0"/>
          <c:showVal val="0"/>
          <c:showCatName val="0"/>
          <c:showSerName val="0"/>
          <c:showPercent val="0"/>
          <c:showBubbleSize val="0"/>
        </c:dLbls>
        <c:gapWidth val="150"/>
        <c:overlap val="100"/>
        <c:axId val="1758510447"/>
        <c:axId val="1758438687"/>
      </c:barChart>
      <c:catAx>
        <c:axId val="175851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58438687"/>
        <c:crosses val="autoZero"/>
        <c:auto val="1"/>
        <c:lblAlgn val="ctr"/>
        <c:lblOffset val="100"/>
        <c:noMultiLvlLbl val="0"/>
      </c:catAx>
      <c:valAx>
        <c:axId val="1758438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58510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DAE809-BFED-470A-BB70-DBC3965101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8BBF8A77-8EFF-4027-AE87-008AB85AAA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50B1A-2E76-4083-8C1F-14365BFFBCBE}" type="datetimeFigureOut">
              <a:rPr lang="fi-FI" smtClean="0"/>
              <a:t>20.2.2024</a:t>
            </a:fld>
            <a:endParaRPr lang="fi-FI"/>
          </a:p>
        </p:txBody>
      </p:sp>
      <p:sp>
        <p:nvSpPr>
          <p:cNvPr id="4" name="Footer Placeholder 3">
            <a:extLst>
              <a:ext uri="{FF2B5EF4-FFF2-40B4-BE49-F238E27FC236}">
                <a16:creationId xmlns:a16="http://schemas.microsoft.com/office/drawing/2014/main" id="{4A68A2CD-F4C2-4008-AF70-ABF6470F9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C331BFC3-43BC-4C7E-89DB-CD3AFB7027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CBF08-FC9C-4574-B237-348852A04FD8}" type="slidenum">
              <a:rPr lang="fi-FI" smtClean="0"/>
              <a:t>‹#›</a:t>
            </a:fld>
            <a:endParaRPr lang="fi-FI"/>
          </a:p>
        </p:txBody>
      </p:sp>
    </p:spTree>
    <p:extLst>
      <p:ext uri="{BB962C8B-B14F-4D97-AF65-F5344CB8AC3E}">
        <p14:creationId xmlns:p14="http://schemas.microsoft.com/office/powerpoint/2010/main" val="147543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20.2.2024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D2D8B9A-264D-4165-A769-848A3FBDC0CD}" type="slidenum">
              <a:rPr lang="fi-FI" smtClean="0"/>
              <a:t>1</a:t>
            </a:fld>
            <a:endParaRPr lang="fi-FI"/>
          </a:p>
        </p:txBody>
      </p:sp>
    </p:spTree>
    <p:extLst>
      <p:ext uri="{BB962C8B-B14F-4D97-AF65-F5344CB8AC3E}">
        <p14:creationId xmlns:p14="http://schemas.microsoft.com/office/powerpoint/2010/main" val="847087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preserve="1" userDrawn="1">
  <p:cSld name="otsikkodi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D0EB043-CA1E-AC09-354B-2AB400561FC6}"/>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en-US"/>
              <a:t>Click to edit Master title style</a:t>
            </a:r>
            <a:endParaRPr lang="fi-FI" dirty="0"/>
          </a:p>
        </p:txBody>
      </p:sp>
      <p:sp>
        <p:nvSpPr>
          <p:cNvPr id="7" name="Alaotsikko 2">
            <a:extLst>
              <a:ext uri="{FF2B5EF4-FFF2-40B4-BE49-F238E27FC236}">
                <a16:creationId xmlns:a16="http://schemas.microsoft.com/office/drawing/2014/main" id="{C0A0CC28-71E9-C488-EDD5-3D5A405D3FBF}"/>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8" name="Footer Placeholder 8">
            <a:extLst>
              <a:ext uri="{FF2B5EF4-FFF2-40B4-BE49-F238E27FC236}">
                <a16:creationId xmlns:a16="http://schemas.microsoft.com/office/drawing/2014/main" id="{B3795109-526B-31FD-2547-2E8C6C62E7DF}"/>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Joonas Tielinen</a:t>
            </a:r>
            <a:endParaRPr lang="fi-FI" dirty="0"/>
          </a:p>
        </p:txBody>
      </p:sp>
      <p:sp>
        <p:nvSpPr>
          <p:cNvPr id="15" name="duser_1">
            <a:extLst>
              <a:ext uri="{FF2B5EF4-FFF2-40B4-BE49-F238E27FC236}">
                <a16:creationId xmlns:a16="http://schemas.microsoft.com/office/drawing/2014/main" id="{384B469D-48C8-2202-9444-3E26CCDDE2E9}"/>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6" name="duser_2">
            <a:extLst>
              <a:ext uri="{FF2B5EF4-FFF2-40B4-BE49-F238E27FC236}">
                <a16:creationId xmlns:a16="http://schemas.microsoft.com/office/drawing/2014/main" id="{21C13BDF-CE13-A8A8-374A-828D070C76AB}"/>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7" name="duser_3">
            <a:extLst>
              <a:ext uri="{FF2B5EF4-FFF2-40B4-BE49-F238E27FC236}">
                <a16:creationId xmlns:a16="http://schemas.microsoft.com/office/drawing/2014/main" id="{81945E5C-D926-6141-D2D2-B11128E22045}"/>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9" name="Date Placeholder 3">
            <a:extLst>
              <a:ext uri="{FF2B5EF4-FFF2-40B4-BE49-F238E27FC236}">
                <a16:creationId xmlns:a16="http://schemas.microsoft.com/office/drawing/2014/main" id="{1C8758F4-D5A6-6EF5-F877-51D1432C64FC}"/>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6.2.2023</a:t>
            </a:r>
            <a:endParaRPr lang="en-US"/>
          </a:p>
        </p:txBody>
      </p:sp>
      <p:sp>
        <p:nvSpPr>
          <p:cNvPr id="11" name="DConfidentiality">
            <a:extLst>
              <a:ext uri="{FF2B5EF4-FFF2-40B4-BE49-F238E27FC236}">
                <a16:creationId xmlns:a16="http://schemas.microsoft.com/office/drawing/2014/main" id="{7CA352CF-2876-B635-B133-F5D57F3531C2}"/>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 name="DDecree">
            <a:extLst>
              <a:ext uri="{FF2B5EF4-FFF2-40B4-BE49-F238E27FC236}">
                <a16:creationId xmlns:a16="http://schemas.microsoft.com/office/drawing/2014/main" id="{704FB1C0-8CE8-9326-EA85-86F137F51779}"/>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36D4D699-55A8-C147-9313-552C607E8A0D}"/>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kuvagalleriasta,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 uri="{C183D7F6-B498-43B3-948B-1728B52AA6E4}">
                <adec:decorative xmlns:adec="http://schemas.microsoft.com/office/drawing/2017/decorative" val="0"/>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kuvagalleriasta, Väylän kuvapankista tai omista tiedostoista</a:t>
            </a:r>
            <a:endParaRPr lang="en-US" dirty="0"/>
          </a:p>
          <a:p>
            <a:endParaRPr lang="fi-FI" dirty="0"/>
          </a:p>
        </p:txBody>
      </p:sp>
      <p:pic>
        <p:nvPicPr>
          <p:cNvPr id="2" name="Picture 14" descr="Väyläviraston logo">
            <a:extLst>
              <a:ext uri="{FF2B5EF4-FFF2-40B4-BE49-F238E27FC236}">
                <a16:creationId xmlns:a16="http://schemas.microsoft.com/office/drawing/2014/main" id="{5E12AA34-FFF2-FE13-8019-1E02E25CACD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35" name="eukarelialogoplaceholder">
            <a:extLst>
              <a:ext uri="{FF2B5EF4-FFF2-40B4-BE49-F238E27FC236}">
                <a16:creationId xmlns:a16="http://schemas.microsoft.com/office/drawing/2014/main" id="{831C392D-7A55-F2F2-6708-FC7C0AD60249}"/>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6" name="eulogotenplaceholder">
            <a:extLst>
              <a:ext uri="{FF2B5EF4-FFF2-40B4-BE49-F238E27FC236}">
                <a16:creationId xmlns:a16="http://schemas.microsoft.com/office/drawing/2014/main" id="{3E1949BE-72A6-B501-1B87-1ADB8B2798B3}"/>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7" name="eulogoplaceholder">
            <a:extLst>
              <a:ext uri="{FF2B5EF4-FFF2-40B4-BE49-F238E27FC236}">
                <a16:creationId xmlns:a16="http://schemas.microsoft.com/office/drawing/2014/main" id="{1B9C94C1-FC64-6CE5-CB5C-F93889A10AF7}"/>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8" name="eufinancelogoplaceholder">
            <a:extLst>
              <a:ext uri="{FF2B5EF4-FFF2-40B4-BE49-F238E27FC236}">
                <a16:creationId xmlns:a16="http://schemas.microsoft.com/office/drawing/2014/main" id="{8EB54258-FC49-62FB-FC67-94DFDD350198}"/>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4" name="Freeform: Shape 13">
            <a:extLst>
              <a:ext uri="{FF2B5EF4-FFF2-40B4-BE49-F238E27FC236}">
                <a16:creationId xmlns:a16="http://schemas.microsoft.com/office/drawing/2014/main" id="{1DF13E9C-88E0-9FAE-ED4D-11B2B2C4C746}"/>
              </a:ext>
              <a:ext uri="{C183D7F6-B498-43B3-948B-1728B52AA6E4}">
                <adec:decorative xmlns:adec="http://schemas.microsoft.com/office/drawing/2017/decorative" val="1"/>
              </a:ext>
            </a:extLst>
          </p:cNvPr>
          <p:cNvSpPr/>
          <p:nvPr userDrawn="1"/>
        </p:nvSpPr>
        <p:spPr>
          <a:xfrm>
            <a:off x="4942529" y="3889679"/>
            <a:ext cx="7249471" cy="2966677"/>
          </a:xfrm>
          <a:custGeom>
            <a:avLst/>
            <a:gdLst>
              <a:gd name="connsiteX0" fmla="*/ 7249471 w 7249471"/>
              <a:gd name="connsiteY0" fmla="*/ 1375031 h 2966677"/>
              <a:gd name="connsiteX1" fmla="*/ 7249471 w 7249471"/>
              <a:gd name="connsiteY1" fmla="*/ 2966677 h 2966677"/>
              <a:gd name="connsiteX2" fmla="*/ 0 w 7249471"/>
              <a:gd name="connsiteY2" fmla="*/ 2966677 h 2966677"/>
              <a:gd name="connsiteX3" fmla="*/ 765931 w 7249471"/>
              <a:gd name="connsiteY3" fmla="*/ 0 h 2966677"/>
              <a:gd name="connsiteX4" fmla="*/ 7249471 w 7249471"/>
              <a:gd name="connsiteY4" fmla="*/ 1375031 h 29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71" h="2966677">
                <a:moveTo>
                  <a:pt x="7249471" y="1375031"/>
                </a:moveTo>
                <a:lnTo>
                  <a:pt x="7249471" y="2966677"/>
                </a:lnTo>
                <a:lnTo>
                  <a:pt x="0" y="2966677"/>
                </a:lnTo>
                <a:lnTo>
                  <a:pt x="765931" y="0"/>
                </a:lnTo>
                <a:lnTo>
                  <a:pt x="7249471" y="1375031"/>
                </a:lnTo>
                <a:close/>
              </a:path>
            </a:pathLst>
          </a:custGeom>
          <a:gradFill>
            <a:gsLst>
              <a:gs pos="54000">
                <a:schemeClr val="tx2"/>
              </a:gs>
              <a:gs pos="100000">
                <a:schemeClr val="accent1"/>
              </a:gs>
            </a:gsLst>
            <a:lin ang="0" scaled="0"/>
          </a:gradFill>
          <a:ln w="4832" cap="flat">
            <a:noFill/>
            <a:prstDash val="solid"/>
            <a:miter/>
          </a:ln>
        </p:spPr>
        <p:txBody>
          <a:bodyPr rtlCol="0" anchor="ctr"/>
          <a:lstStyle/>
          <a:p>
            <a:pPr algn="ctr"/>
            <a:endParaRPr lang="fi-FI" dirty="0"/>
          </a:p>
        </p:txBody>
      </p:sp>
    </p:spTree>
    <p:extLst>
      <p:ext uri="{BB962C8B-B14F-4D97-AF65-F5344CB8AC3E}">
        <p14:creationId xmlns:p14="http://schemas.microsoft.com/office/powerpoint/2010/main" val="34387197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aripalkki_teksti_vihrea" preserve="1" userDrawn="1">
  <p:cSld name="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FE12A800-B557-2BF7-459A-AE820A389173}"/>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AE4EC138-9B2A-E5AC-E31B-690AB90F591A}"/>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45719"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8657106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ripalkki_teksti_pinkki" preserve="1" userDrawn="1">
  <p:cSld name="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E58E1E22-330C-39F9-E7F4-1D54989B96EA}"/>
              </a:ext>
              <a:ext uri="{C183D7F6-B498-43B3-948B-1728B52AA6E4}">
                <adec:decorative xmlns:adec="http://schemas.microsoft.com/office/drawing/2017/decorative" val="1"/>
              </a:ext>
            </a:extLst>
          </p:cNvPr>
          <p:cNvGrpSpPr/>
          <p:nvPr userDrawn="1"/>
        </p:nvGrpSpPr>
        <p:grpSpPr>
          <a:xfrm>
            <a:off x="9655244" y="0"/>
            <a:ext cx="2548020" cy="6858000"/>
            <a:chOff x="965524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6B19C80A-C58F-C557-85A0-9708574957E9}"/>
                </a:ext>
                <a:ext uri="{C183D7F6-B498-43B3-948B-1728B52AA6E4}">
                  <adec:decorative xmlns:adec="http://schemas.microsoft.com/office/drawing/2017/decorative" val="1"/>
                </a:ext>
              </a:extLst>
            </p:cNvPr>
            <p:cNvGrpSpPr/>
            <p:nvPr userDrawn="1"/>
          </p:nvGrpSpPr>
          <p:grpSpPr>
            <a:xfrm>
              <a:off x="965524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99500">
                    <a:srgbClr val="E50083"/>
                  </a:gs>
                  <a:gs pos="99000">
                    <a:schemeClr val="accent5">
                      <a:alpha val="72000"/>
                    </a:schemeClr>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1708665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i_kaksi_kuvaa" preserve="1" userDrawn="1">
  <p:cSld name="teksti_kaksi_kuva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5777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4371975"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Kuvan paikkamerkki 6">
            <a:extLst>
              <a:ext uri="{FF2B5EF4-FFF2-40B4-BE49-F238E27FC236}">
                <a16:creationId xmlns:a16="http://schemas.microsoft.com/office/drawing/2014/main" id="{525CEE5C-0ABB-5FAD-CD62-63A0C7F3CDC8}"/>
              </a:ext>
            </a:extLst>
          </p:cNvPr>
          <p:cNvSpPr>
            <a:spLocks noGrp="1"/>
          </p:cNvSpPr>
          <p:nvPr>
            <p:ph type="pic" sz="quarter" idx="19" hasCustomPrompt="1"/>
          </p:nvPr>
        </p:nvSpPr>
        <p:spPr>
          <a:xfrm>
            <a:off x="5792400" y="0"/>
            <a:ext cx="6399600" cy="34236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600" h="3440325">
                <a:moveTo>
                  <a:pt x="581025" y="0"/>
                </a:moveTo>
                <a:lnTo>
                  <a:pt x="6399600" y="9525"/>
                </a:lnTo>
                <a:lnTo>
                  <a:pt x="6399600" y="3440325"/>
                </a:lnTo>
                <a:lnTo>
                  <a:pt x="0" y="3440325"/>
                </a:lnTo>
                <a:lnTo>
                  <a:pt x="581025"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11" name="Kuvan paikkamerkki 6">
            <a:extLst>
              <a:ext uri="{FF2B5EF4-FFF2-40B4-BE49-F238E27FC236}">
                <a16:creationId xmlns:a16="http://schemas.microsoft.com/office/drawing/2014/main" id="{16011C4F-724D-8760-175C-BBD6FF19F176}"/>
              </a:ext>
            </a:extLst>
          </p:cNvPr>
          <p:cNvSpPr>
            <a:spLocks noGrp="1"/>
          </p:cNvSpPr>
          <p:nvPr>
            <p:ph type="pic" sz="quarter" idx="20" hasCustomPrompt="1"/>
          </p:nvPr>
        </p:nvSpPr>
        <p:spPr>
          <a:xfrm>
            <a:off x="5211374" y="3456000"/>
            <a:ext cx="6980625" cy="34200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 name="connsiteX0" fmla="*/ 1905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19050 w 6399600"/>
              <a:gd name="connsiteY4" fmla="*/ 0 h 3430800"/>
              <a:gd name="connsiteX0" fmla="*/ 600075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600075 w 6980625"/>
              <a:gd name="connsiteY4" fmla="*/ 0 h 3430800"/>
              <a:gd name="connsiteX0" fmla="*/ 579979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579979 w 6980625"/>
              <a:gd name="connsiteY4" fmla="*/ 0 h 34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625" h="3430800">
                <a:moveTo>
                  <a:pt x="579979" y="0"/>
                </a:moveTo>
                <a:lnTo>
                  <a:pt x="6980625" y="0"/>
                </a:lnTo>
                <a:lnTo>
                  <a:pt x="6980625" y="3430800"/>
                </a:lnTo>
                <a:lnTo>
                  <a:pt x="0" y="3421275"/>
                </a:lnTo>
                <a:lnTo>
                  <a:pt x="579979"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37058018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idia" preserve="1"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6430854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i_graafi" preserve="1" userDrawn="1">
  <p:cSld name="teksti_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775860"/>
            <a:ext cx="24860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3495674" y="1776413"/>
            <a:ext cx="8373600" cy="4161048"/>
          </a:xfrm>
        </p:spPr>
        <p:txBody>
          <a:bodyPr/>
          <a:lstStyle/>
          <a:p>
            <a:r>
              <a:rPr lang="en-US"/>
              <a:t>Click icon to add chart</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07009558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p>
            <a:r>
              <a:rPr lang="en-US"/>
              <a:t>Click icon to add chart</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35097591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vea_varipalkki_teksti_sininen" preserve="1" userDrawn="1">
  <p:cSld name="levea_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7"/>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E83F3351-3664-E6F2-DD7C-91425A8008B5}"/>
              </a:ext>
              <a:ext uri="{C183D7F6-B498-43B3-948B-1728B52AA6E4}">
                <adec:decorative xmlns:adec="http://schemas.microsoft.com/office/drawing/2017/decorative" val="1"/>
              </a:ext>
            </a:extLst>
          </p:cNvPr>
          <p:cNvGrpSpPr/>
          <p:nvPr userDrawn="1"/>
        </p:nvGrpSpPr>
        <p:grpSpPr>
          <a:xfrm>
            <a:off x="6014701" y="0"/>
            <a:ext cx="6174000" cy="6872927"/>
            <a:chOff x="6014701" y="0"/>
            <a:chExt cx="6174000" cy="6872927"/>
          </a:xfrm>
        </p:grpSpPr>
        <p:sp>
          <p:nvSpPr>
            <p:cNvPr id="9" name="Suorakulmio 8" descr="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14701"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31857646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vea_varipalkki_teksti_vihrea" preserve="1" userDrawn="1">
  <p:cSld name="levea_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591FEF7D-CAD8-A887-CD45-EA3B051F053E}"/>
              </a:ext>
              <a:ext uri="{C183D7F6-B498-43B3-948B-1728B52AA6E4}">
                <adec:decorative xmlns:adec="http://schemas.microsoft.com/office/drawing/2017/decorative" val="1"/>
              </a:ext>
            </a:extLst>
          </p:cNvPr>
          <p:cNvGrpSpPr/>
          <p:nvPr userDrawn="1"/>
        </p:nvGrpSpPr>
        <p:grpSpPr>
          <a:xfrm>
            <a:off x="6024226" y="0"/>
            <a:ext cx="6174000" cy="6872927"/>
            <a:chOff x="6024226" y="0"/>
            <a:chExt cx="6174000" cy="6872927"/>
          </a:xfrm>
        </p:grpSpPr>
        <p:sp>
          <p:nvSpPr>
            <p:cNvPr id="9" name="Suorakulmio 8" descr="L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69783635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vea_varipalkki_teksti_pinkki" preserve="1" userDrawn="1">
  <p:cSld name="levea_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3" name="Ryhmä 2">
            <a:extLst>
              <a:ext uri="{FF2B5EF4-FFF2-40B4-BE49-F238E27FC236}">
                <a16:creationId xmlns:a16="http://schemas.microsoft.com/office/drawing/2014/main" id="{0FF513F4-A0EE-7D01-E70F-9949F2BAC684}"/>
              </a:ext>
            </a:extLst>
          </p:cNvPr>
          <p:cNvGrpSpPr/>
          <p:nvPr userDrawn="1"/>
        </p:nvGrpSpPr>
        <p:grpSpPr>
          <a:xfrm>
            <a:off x="6024226" y="0"/>
            <a:ext cx="6174000" cy="6872927"/>
            <a:chOff x="6024226" y="0"/>
            <a:chExt cx="6174000" cy="6872927"/>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5"/>
                </a:gs>
                <a:gs pos="10000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90160537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357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2" preserve="1" userDrawn="1">
  <p:cSld name="otsikkodia2">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DFC2DB4D-F6F1-70BF-17DD-1AA29EFBCE57}"/>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en-US"/>
              <a:t>Click to edit Master title style</a:t>
            </a:r>
            <a:endParaRPr lang="fi-FI" dirty="0"/>
          </a:p>
        </p:txBody>
      </p:sp>
      <p:sp>
        <p:nvSpPr>
          <p:cNvPr id="17" name="Alaotsikko 2">
            <a:extLst>
              <a:ext uri="{FF2B5EF4-FFF2-40B4-BE49-F238E27FC236}">
                <a16:creationId xmlns:a16="http://schemas.microsoft.com/office/drawing/2014/main" id="{6F168DCC-AB8D-D777-5744-5D09315B00DB}"/>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34" name="Footer Placeholder 8">
            <a:extLst>
              <a:ext uri="{FF2B5EF4-FFF2-40B4-BE49-F238E27FC236}">
                <a16:creationId xmlns:a16="http://schemas.microsoft.com/office/drawing/2014/main" id="{3CAC7758-6477-FDA0-A312-E39FBF533C9C}"/>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Joonas Tielinen</a:t>
            </a:r>
            <a:endParaRPr lang="fi-FI" dirty="0"/>
          </a:p>
        </p:txBody>
      </p:sp>
      <p:sp>
        <p:nvSpPr>
          <p:cNvPr id="22" name="duser_1">
            <a:extLst>
              <a:ext uri="{FF2B5EF4-FFF2-40B4-BE49-F238E27FC236}">
                <a16:creationId xmlns:a16="http://schemas.microsoft.com/office/drawing/2014/main" id="{96E05E4F-2793-6EFA-B9DE-D89A4CA0AA36}"/>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23" name="duser_2">
            <a:extLst>
              <a:ext uri="{FF2B5EF4-FFF2-40B4-BE49-F238E27FC236}">
                <a16:creationId xmlns:a16="http://schemas.microsoft.com/office/drawing/2014/main" id="{98E864E4-8ADA-E257-0001-5B72FE7C0F82}"/>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33" name="duser_3">
            <a:extLst>
              <a:ext uri="{FF2B5EF4-FFF2-40B4-BE49-F238E27FC236}">
                <a16:creationId xmlns:a16="http://schemas.microsoft.com/office/drawing/2014/main" id="{909C2D96-06D0-78D4-C04E-8397680CD559}"/>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8" name="Date Placeholder 3">
            <a:extLst>
              <a:ext uri="{FF2B5EF4-FFF2-40B4-BE49-F238E27FC236}">
                <a16:creationId xmlns:a16="http://schemas.microsoft.com/office/drawing/2014/main" id="{A6038138-08D9-D7C9-A694-E9CF3C1484CE}"/>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6.2.2023</a:t>
            </a:r>
            <a:endParaRPr lang="en-US"/>
          </a:p>
        </p:txBody>
      </p:sp>
      <p:sp>
        <p:nvSpPr>
          <p:cNvPr id="19" name="DConfidentiality">
            <a:extLst>
              <a:ext uri="{FF2B5EF4-FFF2-40B4-BE49-F238E27FC236}">
                <a16:creationId xmlns:a16="http://schemas.microsoft.com/office/drawing/2014/main" id="{FC7A8C6D-1D34-6242-745E-73CE1B9BA5CC}"/>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 name="DDecree">
            <a:extLst>
              <a:ext uri="{FF2B5EF4-FFF2-40B4-BE49-F238E27FC236}">
                <a16:creationId xmlns:a16="http://schemas.microsoft.com/office/drawing/2014/main" id="{B412038A-9C06-5541-DDE0-39817F62FBAB}"/>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Secrecy">
            <a:extLst>
              <a:ext uri="{FF2B5EF4-FFF2-40B4-BE49-F238E27FC236}">
                <a16:creationId xmlns:a16="http://schemas.microsoft.com/office/drawing/2014/main" id="{31AB12EB-ADA8-E3EB-1FF2-07370C7A067C}"/>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tai väri kuvagalleriasta. Muita kuvia voit lisätä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tai väri kuvagalleriasta. Muita kuvia voit lisätä Väylän kuvapankista tai omista tiedostoista</a:t>
            </a:r>
            <a:endParaRPr lang="en-US" dirty="0"/>
          </a:p>
          <a:p>
            <a:endParaRPr lang="fi-FI" dirty="0"/>
          </a:p>
        </p:txBody>
      </p:sp>
      <p:sp>
        <p:nvSpPr>
          <p:cNvPr id="2" name="Kuvan paikkamerkki 11">
            <a:extLst>
              <a:ext uri="{FF2B5EF4-FFF2-40B4-BE49-F238E27FC236}">
                <a16:creationId xmlns:a16="http://schemas.microsoft.com/office/drawing/2014/main" id="{A1029FCA-64BC-6BB6-607F-AC980FC6642D}"/>
              </a:ext>
            </a:extLst>
          </p:cNvPr>
          <p:cNvSpPr>
            <a:spLocks noGrp="1"/>
          </p:cNvSpPr>
          <p:nvPr>
            <p:ph type="pic" sz="quarter" idx="13" hasCustomPrompt="1"/>
          </p:nvPr>
        </p:nvSpPr>
        <p:spPr>
          <a:xfrm>
            <a:off x="4929540" y="3882368"/>
            <a:ext cx="7254877" cy="2972083"/>
          </a:xfrm>
          <a:custGeom>
            <a:avLst/>
            <a:gdLst>
              <a:gd name="connsiteX0" fmla="*/ 0 w 7250400"/>
              <a:gd name="connsiteY0" fmla="*/ 0 h 2966400"/>
              <a:gd name="connsiteX1" fmla="*/ 7250400 w 7250400"/>
              <a:gd name="connsiteY1" fmla="*/ 0 h 2966400"/>
              <a:gd name="connsiteX2" fmla="*/ 7250400 w 7250400"/>
              <a:gd name="connsiteY2" fmla="*/ 2966400 h 2966400"/>
              <a:gd name="connsiteX3" fmla="*/ 0 w 7250400"/>
              <a:gd name="connsiteY3" fmla="*/ 2966400 h 2966400"/>
              <a:gd name="connsiteX4" fmla="*/ 0 w 7250400"/>
              <a:gd name="connsiteY4" fmla="*/ 0 h 2966400"/>
              <a:gd name="connsiteX0" fmla="*/ 811764 w 7250400"/>
              <a:gd name="connsiteY0" fmla="*/ 0 h 3097028"/>
              <a:gd name="connsiteX1" fmla="*/ 7250400 w 7250400"/>
              <a:gd name="connsiteY1" fmla="*/ 130628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52089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42564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58928"/>
              <a:gd name="connsiteX1" fmla="*/ 7241069 w 7250400"/>
              <a:gd name="connsiteY1" fmla="*/ 1387540 h 3058928"/>
              <a:gd name="connsiteX2" fmla="*/ 7250400 w 7250400"/>
              <a:gd name="connsiteY2" fmla="*/ 3058928 h 3058928"/>
              <a:gd name="connsiteX3" fmla="*/ 0 w 7250400"/>
              <a:gd name="connsiteY3" fmla="*/ 3058928 h 3058928"/>
              <a:gd name="connsiteX4" fmla="*/ 811764 w 7250400"/>
              <a:gd name="connsiteY4" fmla="*/ 0 h 3058928"/>
              <a:gd name="connsiteX0" fmla="*/ 783189 w 7221825"/>
              <a:gd name="connsiteY0" fmla="*/ 0 h 3058928"/>
              <a:gd name="connsiteX1" fmla="*/ 7212494 w 7221825"/>
              <a:gd name="connsiteY1" fmla="*/ 1387540 h 3058928"/>
              <a:gd name="connsiteX2" fmla="*/ 7221825 w 7221825"/>
              <a:gd name="connsiteY2" fmla="*/ 3058928 h 3058928"/>
              <a:gd name="connsiteX3" fmla="*/ 0 w 7221825"/>
              <a:gd name="connsiteY3" fmla="*/ 2954153 h 3058928"/>
              <a:gd name="connsiteX4" fmla="*/ 783189 w 7221825"/>
              <a:gd name="connsiteY4" fmla="*/ 0 h 3058928"/>
              <a:gd name="connsiteX0" fmla="*/ 783189 w 7231350"/>
              <a:gd name="connsiteY0" fmla="*/ 0 h 2963678"/>
              <a:gd name="connsiteX1" fmla="*/ 7212494 w 7231350"/>
              <a:gd name="connsiteY1" fmla="*/ 1387540 h 2963678"/>
              <a:gd name="connsiteX2" fmla="*/ 7231350 w 7231350"/>
              <a:gd name="connsiteY2" fmla="*/ 2963678 h 2963678"/>
              <a:gd name="connsiteX3" fmla="*/ 0 w 7231350"/>
              <a:gd name="connsiteY3" fmla="*/ 2954153 h 2963678"/>
              <a:gd name="connsiteX4" fmla="*/ 783189 w 7231350"/>
              <a:gd name="connsiteY4" fmla="*/ 0 h 2963678"/>
              <a:gd name="connsiteX0" fmla="*/ 741353 w 7231350"/>
              <a:gd name="connsiteY0" fmla="*/ 0 h 2975631"/>
              <a:gd name="connsiteX1" fmla="*/ 7212494 w 7231350"/>
              <a:gd name="connsiteY1" fmla="*/ 1399493 h 2975631"/>
              <a:gd name="connsiteX2" fmla="*/ 7231350 w 7231350"/>
              <a:gd name="connsiteY2" fmla="*/ 2975631 h 2975631"/>
              <a:gd name="connsiteX3" fmla="*/ 0 w 7231350"/>
              <a:gd name="connsiteY3" fmla="*/ 2966106 h 2975631"/>
              <a:gd name="connsiteX4" fmla="*/ 741353 w 7231350"/>
              <a:gd name="connsiteY4" fmla="*/ 0 h 2975631"/>
              <a:gd name="connsiteX0" fmla="*/ 783188 w 7273185"/>
              <a:gd name="connsiteY0" fmla="*/ 0 h 2975631"/>
              <a:gd name="connsiteX1" fmla="*/ 7254329 w 7273185"/>
              <a:gd name="connsiteY1" fmla="*/ 1399493 h 2975631"/>
              <a:gd name="connsiteX2" fmla="*/ 7273185 w 7273185"/>
              <a:gd name="connsiteY2" fmla="*/ 2975631 h 2975631"/>
              <a:gd name="connsiteX3" fmla="*/ 0 w 7273185"/>
              <a:gd name="connsiteY3" fmla="*/ 2972083 h 2975631"/>
              <a:gd name="connsiteX4" fmla="*/ 783188 w 7273185"/>
              <a:gd name="connsiteY4" fmla="*/ 0 h 2975631"/>
              <a:gd name="connsiteX0" fmla="*/ 783188 w 7254877"/>
              <a:gd name="connsiteY0" fmla="*/ 0 h 2972083"/>
              <a:gd name="connsiteX1" fmla="*/ 7254329 w 7254877"/>
              <a:gd name="connsiteY1" fmla="*/ 1399493 h 2972083"/>
              <a:gd name="connsiteX2" fmla="*/ 7249279 w 7254877"/>
              <a:gd name="connsiteY2" fmla="*/ 2969655 h 2972083"/>
              <a:gd name="connsiteX3" fmla="*/ 0 w 7254877"/>
              <a:gd name="connsiteY3" fmla="*/ 2972083 h 2972083"/>
              <a:gd name="connsiteX4" fmla="*/ 783188 w 7254877"/>
              <a:gd name="connsiteY4" fmla="*/ 0 h 297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877" h="2972083">
                <a:moveTo>
                  <a:pt x="783188" y="0"/>
                </a:moveTo>
                <a:lnTo>
                  <a:pt x="7254329" y="1399493"/>
                </a:lnTo>
                <a:cubicBezTo>
                  <a:pt x="7257439" y="1924872"/>
                  <a:pt x="7246169" y="2444276"/>
                  <a:pt x="7249279" y="2969655"/>
                </a:cubicBezTo>
                <a:lnTo>
                  <a:pt x="0" y="2972083"/>
                </a:lnTo>
                <a:lnTo>
                  <a:pt x="783188" y="0"/>
                </a:lnTo>
                <a:close/>
              </a:path>
            </a:pathLst>
          </a:custGeom>
        </p:spPr>
        <p:txBody>
          <a:bodyPr anchor="b"/>
          <a:lstStyle>
            <a:lvl1pPr marL="0" indent="0" algn="ct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3. kuva tai väri kuvagalleriasta. Muita kuvia voit lisätä Väylän kuvapankista tai omista tiedostoista</a:t>
            </a:r>
            <a:endParaRPr lang="en-US" dirty="0"/>
          </a:p>
          <a:p>
            <a:endParaRPr lang="fi-FI" dirty="0"/>
          </a:p>
        </p:txBody>
      </p:sp>
      <p:pic>
        <p:nvPicPr>
          <p:cNvPr id="37" name="Picture 14" descr="Väyläviraston logo">
            <a:extLst>
              <a:ext uri="{FF2B5EF4-FFF2-40B4-BE49-F238E27FC236}">
                <a16:creationId xmlns:a16="http://schemas.microsoft.com/office/drawing/2014/main" id="{CFE18993-6749-2E5A-E9F6-584C91719FF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4" name="eukarelialogoplaceholder">
            <a:extLst>
              <a:ext uri="{FF2B5EF4-FFF2-40B4-BE49-F238E27FC236}">
                <a16:creationId xmlns:a16="http://schemas.microsoft.com/office/drawing/2014/main" id="{C53F6C4E-C88D-EF31-98B0-560A45F900F3}"/>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5" name="eulogotenplaceholder">
            <a:extLst>
              <a:ext uri="{FF2B5EF4-FFF2-40B4-BE49-F238E27FC236}">
                <a16:creationId xmlns:a16="http://schemas.microsoft.com/office/drawing/2014/main" id="{27EF32F5-1D17-FDC3-0035-304F4721B762}"/>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6" name="eulogoplaceholder">
            <a:extLst>
              <a:ext uri="{FF2B5EF4-FFF2-40B4-BE49-F238E27FC236}">
                <a16:creationId xmlns:a16="http://schemas.microsoft.com/office/drawing/2014/main" id="{1B1B336A-30A5-31FB-0744-39B5981B4A90}"/>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7" name="eufinancelogoplaceholder">
            <a:extLst>
              <a:ext uri="{FF2B5EF4-FFF2-40B4-BE49-F238E27FC236}">
                <a16:creationId xmlns:a16="http://schemas.microsoft.com/office/drawing/2014/main" id="{2EA21E00-D18D-3F08-9E5D-04C19AA74A7D}"/>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199728114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a:extLst>
              <a:ext uri="{FF2B5EF4-FFF2-40B4-BE49-F238E27FC236}">
                <a16:creationId xmlns:a16="http://schemas.microsoft.com/office/drawing/2014/main" id="{21EF0740-5842-4D4A-BA64-488A09065B2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203465667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aaka_kuva_sininen" preserve="1" userDrawn="1">
  <p:cSld name="vaaka_kuva_sininen">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AB4047D7-75ED-C176-9F2B-759FC5065591}"/>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1">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5" name="Text Placeholder 2">
            <a:extLst>
              <a:ext uri="{FF2B5EF4-FFF2-40B4-BE49-F238E27FC236}">
                <a16:creationId xmlns:a16="http://schemas.microsoft.com/office/drawing/2014/main" id="{168E480F-6969-9C85-3F13-C2581A92F7D1}"/>
              </a:ext>
            </a:extLst>
          </p:cNvPr>
          <p:cNvSpPr>
            <a:spLocks noGrp="1"/>
          </p:cNvSpPr>
          <p:nvPr>
            <p:ph type="body" idx="1" hasCustomPrompt="1"/>
          </p:nvPr>
        </p:nvSpPr>
        <p:spPr>
          <a:xfrm>
            <a:off x="0" y="4589338"/>
            <a:ext cx="12192000" cy="792000"/>
          </a:xfrm>
          <a:gradFill>
            <a:gsLst>
              <a:gs pos="100000">
                <a:schemeClr val="accent1">
                  <a:alpha val="11000"/>
                </a:schemeClr>
              </a:gs>
              <a:gs pos="0">
                <a:schemeClr val="tx2">
                  <a:alpha val="70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7" name="Text Placeholder 3">
            <a:extLst>
              <a:ext uri="{FF2B5EF4-FFF2-40B4-BE49-F238E27FC236}">
                <a16:creationId xmlns:a16="http://schemas.microsoft.com/office/drawing/2014/main" id="{D6A058AD-20D3-103F-BE1A-6A66EEE2A881}"/>
              </a:ext>
            </a:extLst>
          </p:cNvPr>
          <p:cNvSpPr>
            <a:spLocks noGrp="1"/>
          </p:cNvSpPr>
          <p:nvPr>
            <p:ph type="body" idx="10" hasCustomPrompt="1"/>
          </p:nvPr>
        </p:nvSpPr>
        <p:spPr>
          <a:xfrm>
            <a:off x="0" y="3510000"/>
            <a:ext cx="12192000" cy="1080000"/>
          </a:xfrm>
          <a:gradFill>
            <a:gsLst>
              <a:gs pos="100000">
                <a:schemeClr val="accent1">
                  <a:alpha val="11000"/>
                </a:schemeClr>
              </a:gs>
              <a:gs pos="0">
                <a:schemeClr val="tx2">
                  <a:alpha val="70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60363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aka_kuva_vihrea" preserve="1" userDrawn="1">
  <p:cSld name="vaaka_kuva_vihrea">
    <p:spTree>
      <p:nvGrpSpPr>
        <p:cNvPr id="1" name=""/>
        <p:cNvGrpSpPr/>
        <p:nvPr/>
      </p:nvGrpSpPr>
      <p:grpSpPr>
        <a:xfrm>
          <a:off x="0" y="0"/>
          <a:ext cx="0" cy="0"/>
          <a:chOff x="0" y="0"/>
          <a:chExt cx="0" cy="0"/>
        </a:xfrm>
      </p:grpSpPr>
      <p:sp>
        <p:nvSpPr>
          <p:cNvPr id="5" name="Kuvan paikkamerkki 3">
            <a:extLst>
              <a:ext uri="{FF2B5EF4-FFF2-40B4-BE49-F238E27FC236}">
                <a16:creationId xmlns:a16="http://schemas.microsoft.com/office/drawing/2014/main" id="{37D1F390-B184-4B82-1464-B4F5FE461F8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bg2">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6" name="Text Placeholder 2">
            <a:extLst>
              <a:ext uri="{FF2B5EF4-FFF2-40B4-BE49-F238E27FC236}">
                <a16:creationId xmlns:a16="http://schemas.microsoft.com/office/drawing/2014/main" id="{C01834BC-D657-9433-05AE-301C6EFE0B67}"/>
              </a:ext>
            </a:extLst>
          </p:cNvPr>
          <p:cNvSpPr>
            <a:spLocks noGrp="1"/>
          </p:cNvSpPr>
          <p:nvPr>
            <p:ph type="body" idx="1" hasCustomPrompt="1"/>
          </p:nvPr>
        </p:nvSpPr>
        <p:spPr>
          <a:xfrm>
            <a:off x="0" y="4589338"/>
            <a:ext cx="12192000" cy="792000"/>
          </a:xfrm>
          <a:gradFill>
            <a:gsLst>
              <a:gs pos="100000">
                <a:schemeClr val="bg2">
                  <a:alpha val="11000"/>
                </a:schemeClr>
              </a:gs>
              <a:gs pos="0">
                <a:schemeClr val="accent4">
                  <a:alpha val="71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8" name="Text Placeholder 3">
            <a:extLst>
              <a:ext uri="{FF2B5EF4-FFF2-40B4-BE49-F238E27FC236}">
                <a16:creationId xmlns:a16="http://schemas.microsoft.com/office/drawing/2014/main" id="{3391C4EA-1BDA-2FE2-EC62-4C09E203DD3D}"/>
              </a:ext>
            </a:extLst>
          </p:cNvPr>
          <p:cNvSpPr>
            <a:spLocks noGrp="1"/>
          </p:cNvSpPr>
          <p:nvPr>
            <p:ph type="body" idx="10" hasCustomPrompt="1"/>
          </p:nvPr>
        </p:nvSpPr>
        <p:spPr>
          <a:xfrm>
            <a:off x="0" y="3510000"/>
            <a:ext cx="12192000" cy="1080000"/>
          </a:xfrm>
          <a:gradFill>
            <a:gsLst>
              <a:gs pos="100000">
                <a:schemeClr val="bg2">
                  <a:alpha val="11000"/>
                </a:schemeClr>
              </a:gs>
              <a:gs pos="0">
                <a:schemeClr val="accent4">
                  <a:alpha val="71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57519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aka_kuva_pinkki" preserve="1" userDrawn="1">
  <p:cSld name="vaaka_kuva_pinkki">
    <p:bg>
      <p:bgPr>
        <a:solidFill>
          <a:schemeClr val="bg1"/>
        </a:solidFill>
        <a:effectLst/>
      </p:bgPr>
    </p:bg>
    <p:spTree>
      <p:nvGrpSpPr>
        <p:cNvPr id="1" name=""/>
        <p:cNvGrpSpPr/>
        <p:nvPr/>
      </p:nvGrpSpPr>
      <p:grpSpPr>
        <a:xfrm>
          <a:off x="0" y="0"/>
          <a:ext cx="0" cy="0"/>
          <a:chOff x="0" y="0"/>
          <a:chExt cx="0" cy="0"/>
        </a:xfrm>
      </p:grpSpPr>
      <p:sp>
        <p:nvSpPr>
          <p:cNvPr id="6" name="Kuvan paikkamerkki 3">
            <a:extLst>
              <a:ext uri="{FF2B5EF4-FFF2-40B4-BE49-F238E27FC236}">
                <a16:creationId xmlns:a16="http://schemas.microsoft.com/office/drawing/2014/main" id="{552D661D-62EC-E4F9-7F2D-E30CA1F0A89B}"/>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5">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3" name="Text Placeholder 2">
            <a:extLst>
              <a:ext uri="{FF2B5EF4-FFF2-40B4-BE49-F238E27FC236}">
                <a16:creationId xmlns:a16="http://schemas.microsoft.com/office/drawing/2014/main" id="{F0F83D4C-14C0-1A7B-8488-471A0D5995CB}"/>
              </a:ext>
            </a:extLst>
          </p:cNvPr>
          <p:cNvSpPr>
            <a:spLocks noGrp="1"/>
          </p:cNvSpPr>
          <p:nvPr>
            <p:ph type="body" idx="1" hasCustomPrompt="1"/>
          </p:nvPr>
        </p:nvSpPr>
        <p:spPr>
          <a:xfrm>
            <a:off x="0" y="4589338"/>
            <a:ext cx="12192000" cy="792000"/>
          </a:xfrm>
          <a:gradFill>
            <a:gsLst>
              <a:gs pos="100000">
                <a:schemeClr val="accent5">
                  <a:alpha val="14000"/>
                </a:schemeClr>
              </a:gs>
              <a:gs pos="0">
                <a:schemeClr val="accent5">
                  <a:alpha val="77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4" name="Text Placeholder 3">
            <a:extLst>
              <a:ext uri="{FF2B5EF4-FFF2-40B4-BE49-F238E27FC236}">
                <a16:creationId xmlns:a16="http://schemas.microsoft.com/office/drawing/2014/main" id="{5BCB0C59-FB4D-3FDE-13BC-9E175336B7A8}"/>
              </a:ext>
            </a:extLst>
          </p:cNvPr>
          <p:cNvSpPr>
            <a:spLocks noGrp="1"/>
          </p:cNvSpPr>
          <p:nvPr>
            <p:ph type="body" idx="10" hasCustomPrompt="1"/>
          </p:nvPr>
        </p:nvSpPr>
        <p:spPr>
          <a:xfrm>
            <a:off x="0" y="3510000"/>
            <a:ext cx="12192000" cy="1080000"/>
          </a:xfrm>
          <a:gradFill>
            <a:gsLst>
              <a:gs pos="100000">
                <a:schemeClr val="accent5">
                  <a:alpha val="14000"/>
                </a:schemeClr>
              </a:gs>
              <a:gs pos="0">
                <a:schemeClr val="accent5">
                  <a:alpha val="77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89458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_teksti" preserve="1" userDrawn="1">
  <p:cSld name="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55970"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6955971"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7920000" y="0"/>
            <a:ext cx="42840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0864483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vea_kuva_teksti" preserve="1" userDrawn="1">
  <p:cSld name="levea_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200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200" y="1813968"/>
            <a:ext cx="4177938"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4732800" y="0"/>
            <a:ext cx="74592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43184297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ma_kuva_teksti" preserve="1" userDrawn="1">
  <p:cSld name="oma_kuva_tek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5276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dirty="0"/>
              <a:t>Kirjoita tähän nimi</a:t>
            </a:r>
            <a:endParaRPr lang="en-US"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6744339" y="8709"/>
            <a:ext cx="54396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oma kuva</a:t>
            </a:r>
            <a:endParaRPr lang="en-US" dirty="0"/>
          </a:p>
          <a:p>
            <a:endParaRPr lang="fi-FI" dirty="0"/>
          </a:p>
        </p:txBody>
      </p:sp>
      <p:sp>
        <p:nvSpPr>
          <p:cNvPr id="4" name="Tekstin paikkamerkki 3">
            <a:extLst>
              <a:ext uri="{FF2B5EF4-FFF2-40B4-BE49-F238E27FC236}">
                <a16:creationId xmlns:a16="http://schemas.microsoft.com/office/drawing/2014/main" id="{2FE7494B-1547-CA50-9CF3-C058329BD5D0}"/>
              </a:ext>
            </a:extLst>
          </p:cNvPr>
          <p:cNvSpPr>
            <a:spLocks noGrp="1"/>
          </p:cNvSpPr>
          <p:nvPr>
            <p:ph type="body" sz="quarter" idx="20" hasCustomPrompt="1"/>
          </p:nvPr>
        </p:nvSpPr>
        <p:spPr>
          <a:xfrm>
            <a:off x="838200" y="1793876"/>
            <a:ext cx="5527675" cy="4320000"/>
          </a:xfrm>
        </p:spPr>
        <p:txBody>
          <a:bodyPr/>
          <a:lstStyle>
            <a:lvl1pPr marL="0" indent="0">
              <a:spcAft>
                <a:spcPts val="1000"/>
              </a:spcAft>
              <a:buNone/>
              <a:defRPr sz="2000">
                <a:solidFill>
                  <a:schemeClr val="tx1">
                    <a:lumMod val="65000"/>
                    <a:lumOff val="35000"/>
                  </a:schemeClr>
                </a:solidFill>
              </a:defRPr>
            </a:lvl1pPr>
          </a:lstStyle>
          <a:p>
            <a:pPr lvl="0"/>
            <a:r>
              <a:rPr lang="fi-FI" dirty="0"/>
              <a:t>Kirjoita tähän nimike</a:t>
            </a:r>
            <a:br>
              <a:rPr lang="fi-FI" dirty="0"/>
            </a:br>
            <a:r>
              <a:rPr lang="fi-FI" dirty="0"/>
              <a:t>Osasto/Yksikkö</a:t>
            </a:r>
            <a:br>
              <a:rPr lang="fi-FI" dirty="0"/>
            </a:br>
            <a:r>
              <a:rPr lang="fi-FI" dirty="0"/>
              <a:t>Sähköpostiosoite</a:t>
            </a:r>
            <a:br>
              <a:rPr lang="fi-FI" dirty="0"/>
            </a:br>
            <a:r>
              <a:rPr lang="fi-FI" dirty="0"/>
              <a:t>some</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2043306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ripalkki_teksti_sininen" preserve="1" userDrawn="1">
  <p:cSld name="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3" name="Ryhmä 2">
            <a:extLst>
              <a:ext uri="{FF2B5EF4-FFF2-40B4-BE49-F238E27FC236}">
                <a16:creationId xmlns:a16="http://schemas.microsoft.com/office/drawing/2014/main" id="{6460D66B-6E51-6FDF-D981-ABB668FF8A3D}"/>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15" name="Ryhmä 14">
              <a:extLst>
                <a:ext uri="{FF2B5EF4-FFF2-40B4-BE49-F238E27FC236}">
                  <a16:creationId xmlns:a16="http://schemas.microsoft.com/office/drawing/2014/main" id="{AB624DEC-2732-7717-5E45-E5C24426D194}"/>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6472894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2800350" y="6356350"/>
            <a:ext cx="2212497"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en-US"/>
              <a:t>Joonas Tielinen</a:t>
            </a:r>
            <a:endParaRPr lang="en-US" dirty="0"/>
          </a:p>
        </p:txBody>
      </p:sp>
      <p:sp>
        <p:nvSpPr>
          <p:cNvPr id="4" name="Date Placeholder 3"/>
          <p:cNvSpPr>
            <a:spLocks noGrp="1"/>
          </p:cNvSpPr>
          <p:nvPr>
            <p:ph type="dt" sz="half" idx="2"/>
          </p:nvPr>
        </p:nvSpPr>
        <p:spPr>
          <a:xfrm>
            <a:off x="5017561"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fi-FI"/>
              <a:t>6.2.2023</a:t>
            </a:r>
            <a:endParaRPr lang="en-US"/>
          </a:p>
        </p:txBody>
      </p:sp>
      <p:sp>
        <p:nvSpPr>
          <p:cNvPr id="6" name="Slide Number Placeholder 5"/>
          <p:cNvSpPr>
            <a:spLocks noGrp="1"/>
          </p:cNvSpPr>
          <p:nvPr>
            <p:ph type="sldNum" sz="quarter" idx="4"/>
          </p:nvPr>
        </p:nvSpPr>
        <p:spPr>
          <a:xfrm>
            <a:off x="857249" y="6356350"/>
            <a:ext cx="561975" cy="365125"/>
          </a:xfrm>
          <a:prstGeom prst="rect">
            <a:avLst/>
          </a:prstGeom>
        </p:spPr>
        <p:txBody>
          <a:bodyPr vert="horz" lIns="91440" tIns="45720" rIns="91440" bIns="45720" rtlCol="0" anchor="ctr"/>
          <a:lstStyle>
            <a:lvl1pPr algn="l">
              <a:defRPr sz="1200" b="0">
                <a:solidFill>
                  <a:schemeClr val="tx1">
                    <a:lumMod val="50000"/>
                    <a:lumOff val="50000"/>
                  </a:schemeClr>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747" r:id="rId1"/>
    <p:sldLayoutId id="2147483762" r:id="rId2"/>
    <p:sldLayoutId id="2147483764" r:id="rId3"/>
    <p:sldLayoutId id="2147483765" r:id="rId4"/>
    <p:sldLayoutId id="2147483763"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1"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4400" indent="-284400" algn="l" defTabSz="914400" rtl="0" eaLnBrk="1" latinLnBrk="0" hangingPunct="1">
        <a:lnSpc>
          <a:spcPct val="150000"/>
        </a:lnSpc>
        <a:spcBef>
          <a:spcPts val="1000"/>
        </a:spcBef>
        <a:buClr>
          <a:srgbClr val="0065AF"/>
        </a:buClr>
        <a:buFont typeface="Arial"/>
        <a:buChar char="•"/>
        <a:defRPr sz="1600" kern="1200">
          <a:solidFill>
            <a:schemeClr val="tx1"/>
          </a:solidFill>
          <a:latin typeface="+mn-lt"/>
          <a:ea typeface="+mn-ea"/>
          <a:cs typeface="+mn-cs"/>
        </a:defRPr>
      </a:lvl1pPr>
      <a:lvl2pPr marL="741600" indent="-284400" algn="l" defTabSz="914400" rtl="0" eaLnBrk="1" latinLnBrk="0" hangingPunct="1">
        <a:lnSpc>
          <a:spcPct val="150000"/>
        </a:lnSpc>
        <a:spcBef>
          <a:spcPts val="500"/>
        </a:spcBef>
        <a:buClr>
          <a:srgbClr val="0065AF"/>
        </a:buClr>
        <a:buFont typeface="Arial"/>
        <a:buChar char="•"/>
        <a:defRPr sz="1400" kern="1200">
          <a:solidFill>
            <a:schemeClr val="tx1"/>
          </a:solidFill>
          <a:latin typeface="+mn-lt"/>
          <a:ea typeface="+mn-ea"/>
          <a:cs typeface="+mn-cs"/>
        </a:defRPr>
      </a:lvl2pPr>
      <a:lvl3pPr marL="1087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3pPr>
      <a:lvl4pPr marL="1600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4pPr>
      <a:lvl5pPr marL="20574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0.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hyperlink" Target="https://vayla.fi/sv/underhall/bannatet/arbetsfordelningen-inom-banunderhallet"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A6A877-ED00-A91A-C4D4-F4B6581DE737}"/>
              </a:ext>
            </a:extLst>
          </p:cNvPr>
          <p:cNvSpPr>
            <a:spLocks noGrp="1"/>
          </p:cNvSpPr>
          <p:nvPr>
            <p:ph type="ctrTitle"/>
          </p:nvPr>
        </p:nvSpPr>
        <p:spPr/>
        <p:txBody>
          <a:bodyPr/>
          <a:lstStyle/>
          <a:p>
            <a:r>
              <a:rPr lang="sv-FI" dirty="0"/>
              <a:t>Plankorsningar och plankorsningssäkerhet på statens bannät</a:t>
            </a:r>
          </a:p>
        </p:txBody>
      </p:sp>
      <p:sp>
        <p:nvSpPr>
          <p:cNvPr id="3" name="Alaotsikko 2">
            <a:extLst>
              <a:ext uri="{FF2B5EF4-FFF2-40B4-BE49-F238E27FC236}">
                <a16:creationId xmlns:a16="http://schemas.microsoft.com/office/drawing/2014/main" id="{E879F3BD-9A33-3A46-921F-F710BFB8A875}"/>
              </a:ext>
            </a:extLst>
          </p:cNvPr>
          <p:cNvSpPr>
            <a:spLocks noGrp="1"/>
          </p:cNvSpPr>
          <p:nvPr>
            <p:ph type="subTitle" idx="1"/>
          </p:nvPr>
        </p:nvSpPr>
        <p:spPr>
          <a:xfrm>
            <a:off x="838799" y="2059200"/>
            <a:ext cx="4887889" cy="986400"/>
          </a:xfrm>
        </p:spPr>
        <p:txBody>
          <a:bodyPr>
            <a:normAutofit/>
          </a:bodyPr>
          <a:lstStyle/>
          <a:p>
            <a:r>
              <a:rPr lang="sv-FI" dirty="0"/>
              <a:t>Kompetensutbildning för yrkesbilister</a:t>
            </a:r>
          </a:p>
          <a:p>
            <a:endParaRPr lang="fi-FI" dirty="0"/>
          </a:p>
        </p:txBody>
      </p:sp>
      <p:pic>
        <p:nvPicPr>
          <p:cNvPr id="13" name="Kuvan paikkamerkki 12" descr="En bild av plankorsning med bom och en traktor som korsar.">
            <a:extLst>
              <a:ext uri="{FF2B5EF4-FFF2-40B4-BE49-F238E27FC236}">
                <a16:creationId xmlns:a16="http://schemas.microsoft.com/office/drawing/2014/main" id="{EFBC3AD1-66C1-7071-0608-DD2337DC00F5}"/>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6037200" y="-147145"/>
            <a:ext cx="6156000" cy="2621118"/>
          </a:xfrm>
        </p:spPr>
      </p:pic>
      <p:pic>
        <p:nvPicPr>
          <p:cNvPr id="16" name="Kuvan paikkamerkki 15" descr="En bild av plankorsning med bom, och en lastbil som korsar.">
            <a:extLst>
              <a:ext uri="{FF2B5EF4-FFF2-40B4-BE49-F238E27FC236}">
                <a16:creationId xmlns:a16="http://schemas.microsoft.com/office/drawing/2014/main" id="{AFEFD83A-45E1-76BD-F7F8-0956AB9B004B}"/>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4390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A814-4366-457E-B415-8A1DCB646588}"/>
              </a:ext>
            </a:extLst>
          </p:cNvPr>
          <p:cNvSpPr>
            <a:spLocks noGrp="1"/>
          </p:cNvSpPr>
          <p:nvPr>
            <p:ph type="title"/>
          </p:nvPr>
        </p:nvSpPr>
        <p:spPr>
          <a:xfrm>
            <a:off x="838200" y="365125"/>
            <a:ext cx="7797800" cy="1544955"/>
          </a:xfrm>
        </p:spPr>
        <p:txBody>
          <a:bodyPr>
            <a:normAutofit/>
          </a:bodyPr>
          <a:lstStyle/>
          <a:p>
            <a:r>
              <a:rPr lang="sv-FI" sz="3200" dirty="0"/>
              <a:t>Närmare information om plankorsningsolyckor bland långsamma fordon</a:t>
            </a:r>
          </a:p>
        </p:txBody>
      </p:sp>
      <p:sp>
        <p:nvSpPr>
          <p:cNvPr id="3" name="Text Placeholder 2">
            <a:extLst>
              <a:ext uri="{FF2B5EF4-FFF2-40B4-BE49-F238E27FC236}">
                <a16:creationId xmlns:a16="http://schemas.microsoft.com/office/drawing/2014/main" id="{0E94289A-8F59-4ED7-9605-EBCE9902561A}"/>
              </a:ext>
            </a:extLst>
          </p:cNvPr>
          <p:cNvSpPr>
            <a:spLocks noGrp="1"/>
          </p:cNvSpPr>
          <p:nvPr>
            <p:ph type="body" sz="quarter" idx="18"/>
          </p:nvPr>
        </p:nvSpPr>
        <p:spPr>
          <a:xfrm>
            <a:off x="838200" y="1911123"/>
            <a:ext cx="7411721" cy="4810352"/>
          </a:xfrm>
        </p:spPr>
        <p:txBody>
          <a:bodyPr>
            <a:normAutofit/>
          </a:bodyPr>
          <a:lstStyle/>
          <a:p>
            <a:r>
              <a:rPr lang="sv-FI" sz="1800" dirty="0"/>
              <a:t>Åren 2000–2022 inträffade cirka 85 % av olyckorna bland långsamma fordon i plankorsningar där det inte fanns någon plankorsningsanläggning (bommar och/eller ljud- och ljusvarningsanläggningar)</a:t>
            </a:r>
          </a:p>
          <a:p>
            <a:r>
              <a:rPr lang="sv-FI" sz="1800" dirty="0"/>
              <a:t>Cirka 8 % av olyckorna inträffade vid plankorsningar med bommar</a:t>
            </a:r>
          </a:p>
          <a:p>
            <a:r>
              <a:rPr lang="sv-FI" sz="1800" dirty="0"/>
              <a:t>35 % av olyckorna inträffade vid de farligaste plankorsningarna</a:t>
            </a:r>
          </a:p>
          <a:p>
            <a:r>
              <a:rPr lang="sv-FI" sz="1800" dirty="0"/>
              <a:t>Största delen av olyckorna inträffade på enskilda vägar</a:t>
            </a:r>
          </a:p>
          <a:p>
            <a:r>
              <a:rPr lang="sv-FI" sz="1800" dirty="0"/>
              <a:t>Det är i första hand förare av privatbilar som kolliderat med bommar så att de lossnat, men även lastbilar, långtradare, paketbilar osv. är överrepresenterade på denna lista. </a:t>
            </a:r>
          </a:p>
        </p:txBody>
      </p:sp>
      <p:sp>
        <p:nvSpPr>
          <p:cNvPr id="5" name="Slide Number Placeholder 4">
            <a:extLst>
              <a:ext uri="{FF2B5EF4-FFF2-40B4-BE49-F238E27FC236}">
                <a16:creationId xmlns:a16="http://schemas.microsoft.com/office/drawing/2014/main" id="{B0988443-E327-41BC-820A-D82EE0E5FE2E}"/>
              </a:ext>
            </a:extLst>
          </p:cNvPr>
          <p:cNvSpPr>
            <a:spLocks noGrp="1"/>
          </p:cNvSpPr>
          <p:nvPr>
            <p:ph type="sldNum" sz="quarter" idx="17"/>
          </p:nvPr>
        </p:nvSpPr>
        <p:spPr/>
        <p:txBody>
          <a:bodyPr/>
          <a:lstStyle/>
          <a:p>
            <a:fld id="{6BD4A0EF-951A-4343-A672-F31B58E6828E}" type="slidenum">
              <a:rPr lang="en-US" smtClean="0"/>
              <a:pPr/>
              <a:t>10</a:t>
            </a:fld>
            <a:endParaRPr lang="en-US"/>
          </a:p>
        </p:txBody>
      </p:sp>
      <p:pic>
        <p:nvPicPr>
          <p:cNvPr id="12" name="Kuvan paikkamerkki 11" descr="En bild av paketbil som korsar plankorsning.">
            <a:extLst>
              <a:ext uri="{FF2B5EF4-FFF2-40B4-BE49-F238E27FC236}">
                <a16:creationId xmlns:a16="http://schemas.microsoft.com/office/drawing/2014/main" id="{72FB4C33-08C5-6FB9-12CF-E17B4C8BE246}"/>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1997" r="11997"/>
          <a:stretch>
            <a:fillRect/>
          </a:stretch>
        </p:blipFill>
        <p:spPr/>
      </p:pic>
    </p:spTree>
    <p:extLst>
      <p:ext uri="{BB962C8B-B14F-4D97-AF65-F5344CB8AC3E}">
        <p14:creationId xmlns:p14="http://schemas.microsoft.com/office/powerpoint/2010/main" val="54301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En bild av lastbil som har haft olycka på plankorsning och bom har gått sönder.">
            <a:extLst>
              <a:ext uri="{FF2B5EF4-FFF2-40B4-BE49-F238E27FC236}">
                <a16:creationId xmlns:a16="http://schemas.microsoft.com/office/drawing/2014/main" id="{7972CE5A-92F2-4017-91CF-7C51D60DFC3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1975" b="11975"/>
          <a:stretch/>
        </p:blipFill>
        <p:spPr>
          <a:xfrm>
            <a:off x="0" y="0"/>
            <a:ext cx="12192000" cy="6858000"/>
          </a:xfrm>
        </p:spPr>
      </p:pic>
      <p:sp>
        <p:nvSpPr>
          <p:cNvPr id="3" name="Text Placeholder 2">
            <a:extLst>
              <a:ext uri="{FF2B5EF4-FFF2-40B4-BE49-F238E27FC236}">
                <a16:creationId xmlns:a16="http://schemas.microsoft.com/office/drawing/2014/main" id="{9D788F09-E403-4843-A2F5-B42FE940A88D}"/>
              </a:ext>
            </a:extLst>
          </p:cNvPr>
          <p:cNvSpPr>
            <a:spLocks noGrp="1"/>
          </p:cNvSpPr>
          <p:nvPr>
            <p:ph type="body" idx="1"/>
          </p:nvPr>
        </p:nvSpPr>
        <p:spPr/>
        <p:txBody>
          <a:bodyPr/>
          <a:lstStyle/>
          <a:p>
            <a:r>
              <a:rPr lang="sv-FI"/>
              <a:t> </a:t>
            </a:r>
          </a:p>
        </p:txBody>
      </p:sp>
      <p:sp>
        <p:nvSpPr>
          <p:cNvPr id="4" name="Text Placeholder 3">
            <a:extLst>
              <a:ext uri="{FF2B5EF4-FFF2-40B4-BE49-F238E27FC236}">
                <a16:creationId xmlns:a16="http://schemas.microsoft.com/office/drawing/2014/main" id="{1A14F01E-50BC-4FFC-A953-A4184F0B54EB}"/>
              </a:ext>
            </a:extLst>
          </p:cNvPr>
          <p:cNvSpPr>
            <a:spLocks noGrp="1"/>
          </p:cNvSpPr>
          <p:nvPr>
            <p:ph type="body" idx="10"/>
          </p:nvPr>
        </p:nvSpPr>
        <p:spPr/>
        <p:txBody>
          <a:bodyPr/>
          <a:lstStyle/>
          <a:p>
            <a:r>
              <a:rPr lang="sv-FI"/>
              <a:t>Exempel på utmaningar</a:t>
            </a:r>
          </a:p>
        </p:txBody>
      </p:sp>
    </p:spTree>
    <p:extLst>
      <p:ext uri="{BB962C8B-B14F-4D97-AF65-F5344CB8AC3E}">
        <p14:creationId xmlns:p14="http://schemas.microsoft.com/office/powerpoint/2010/main" val="286455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7A9CFD-048C-9254-BC8F-1C46178046A7}"/>
              </a:ext>
            </a:extLst>
          </p:cNvPr>
          <p:cNvSpPr>
            <a:spLocks noGrp="1"/>
          </p:cNvSpPr>
          <p:nvPr>
            <p:ph type="title"/>
          </p:nvPr>
        </p:nvSpPr>
        <p:spPr/>
        <p:txBody>
          <a:bodyPr/>
          <a:lstStyle/>
          <a:p>
            <a:r>
              <a:rPr lang="sv-FI"/>
              <a:t>Inledning</a:t>
            </a:r>
          </a:p>
        </p:txBody>
      </p:sp>
      <p:sp>
        <p:nvSpPr>
          <p:cNvPr id="3" name="Tekstin paikkamerkki 2">
            <a:extLst>
              <a:ext uri="{FF2B5EF4-FFF2-40B4-BE49-F238E27FC236}">
                <a16:creationId xmlns:a16="http://schemas.microsoft.com/office/drawing/2014/main" id="{1D0413A8-CBA3-FD35-E829-64BA1BBEF3BD}"/>
              </a:ext>
            </a:extLst>
          </p:cNvPr>
          <p:cNvSpPr>
            <a:spLocks noGrp="1"/>
          </p:cNvSpPr>
          <p:nvPr>
            <p:ph type="body" sz="quarter" idx="18"/>
          </p:nvPr>
        </p:nvSpPr>
        <p:spPr/>
        <p:txBody>
          <a:bodyPr/>
          <a:lstStyle/>
          <a:p>
            <a:r>
              <a:rPr lang="sv-FI"/>
              <a:t>På följande diabilder finns exempel på utmanande plankorsningar</a:t>
            </a:r>
          </a:p>
          <a:p>
            <a:r>
              <a:rPr lang="sv-FI"/>
              <a:t>Vi strävar efter att beskriva varför plankorsningarna i exemplen är besvärliga</a:t>
            </a:r>
          </a:p>
          <a:p>
            <a:r>
              <a:rPr lang="sv-FI"/>
              <a:t>Här ingår också frågor gällande kollisioner med bommar så att de lossnar</a:t>
            </a:r>
          </a:p>
          <a:p>
            <a:endParaRPr lang="fi-FI" dirty="0"/>
          </a:p>
        </p:txBody>
      </p:sp>
      <p:sp>
        <p:nvSpPr>
          <p:cNvPr id="4" name="Dian numeron paikkamerkki 3">
            <a:extLst>
              <a:ext uri="{FF2B5EF4-FFF2-40B4-BE49-F238E27FC236}">
                <a16:creationId xmlns:a16="http://schemas.microsoft.com/office/drawing/2014/main" id="{B8646232-1261-FB54-E41B-8AF25A79C0FB}"/>
              </a:ext>
            </a:extLst>
          </p:cNvPr>
          <p:cNvSpPr>
            <a:spLocks noGrp="1"/>
          </p:cNvSpPr>
          <p:nvPr>
            <p:ph type="sldNum" sz="quarter" idx="17"/>
          </p:nvPr>
        </p:nvSpPr>
        <p:spPr/>
        <p:txBody>
          <a:bodyPr/>
          <a:lstStyle/>
          <a:p>
            <a:fld id="{6BD4A0EF-951A-4343-A672-F31B58E6828E}" type="slidenum">
              <a:rPr lang="en-US" smtClean="0"/>
              <a:pPr/>
              <a:t>12</a:t>
            </a:fld>
            <a:endParaRPr lang="en-US"/>
          </a:p>
        </p:txBody>
      </p:sp>
    </p:spTree>
    <p:extLst>
      <p:ext uri="{BB962C8B-B14F-4D97-AF65-F5344CB8AC3E}">
        <p14:creationId xmlns:p14="http://schemas.microsoft.com/office/powerpoint/2010/main" val="370754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7D62F9-6EC4-E97E-99E6-511A80441970}"/>
              </a:ext>
            </a:extLst>
          </p:cNvPr>
          <p:cNvSpPr>
            <a:spLocks noGrp="1"/>
          </p:cNvSpPr>
          <p:nvPr>
            <p:ph type="title"/>
          </p:nvPr>
        </p:nvSpPr>
        <p:spPr>
          <a:xfrm>
            <a:off x="340507" y="-97155"/>
            <a:ext cx="8640000" cy="1325563"/>
          </a:xfrm>
        </p:spPr>
        <p:txBody>
          <a:bodyPr/>
          <a:lstStyle/>
          <a:p>
            <a:r>
              <a:rPr lang="sv-FI"/>
              <a:t>Kollision med plankorsningens bom så att den lossnar</a:t>
            </a:r>
          </a:p>
        </p:txBody>
      </p:sp>
      <p:sp>
        <p:nvSpPr>
          <p:cNvPr id="3" name="Tekstin paikkamerkki 2">
            <a:extLst>
              <a:ext uri="{FF2B5EF4-FFF2-40B4-BE49-F238E27FC236}">
                <a16:creationId xmlns:a16="http://schemas.microsoft.com/office/drawing/2014/main" id="{BA02071B-0B4C-1E5C-FBFA-A20C56FAB6A2}"/>
              </a:ext>
            </a:extLst>
          </p:cNvPr>
          <p:cNvSpPr>
            <a:spLocks noGrp="1"/>
          </p:cNvSpPr>
          <p:nvPr>
            <p:ph type="body" sz="quarter" idx="13"/>
          </p:nvPr>
        </p:nvSpPr>
        <p:spPr>
          <a:xfrm>
            <a:off x="222776" y="1228408"/>
            <a:ext cx="5873224" cy="2455630"/>
          </a:xfrm>
        </p:spPr>
        <p:txBody>
          <a:bodyPr>
            <a:noAutofit/>
          </a:bodyPr>
          <a:lstStyle/>
          <a:p>
            <a:r>
              <a:rPr lang="sv-FI" sz="1800"/>
              <a:t>Långtradaren har uppenbarligen börjat korsa plankorsningen i det skede då bommarna redan är nere eller har börjat gå ner.</a:t>
            </a:r>
          </a:p>
          <a:p>
            <a:r>
              <a:rPr lang="sv-FI" sz="1800"/>
              <a:t>Lyckligtvis har tåget hunnit stanna före kollisionen. I värsta fall kunde en kollision mellan långtradaren och tåget ha lett till att tåget spårat ur.</a:t>
            </a:r>
          </a:p>
          <a:p>
            <a:r>
              <a:rPr lang="sv-FI" sz="1800"/>
              <a:t>Bomolyckor medför utöver risksituationer även kostnader för materiella skador (både för vägtrafikanter och bannätsförvaltare). </a:t>
            </a:r>
          </a:p>
          <a:p>
            <a:r>
              <a:rPr lang="sv-FI" sz="1800"/>
              <a:t>Söndriga bommar äventyrar säkerheten för andra som rör sig på banan och på vägen.</a:t>
            </a:r>
          </a:p>
          <a:p>
            <a:endParaRPr lang="fi-FI" sz="1800" dirty="0"/>
          </a:p>
        </p:txBody>
      </p:sp>
      <p:sp>
        <p:nvSpPr>
          <p:cNvPr id="5" name="Dian numeron paikkamerkki 4">
            <a:extLst>
              <a:ext uri="{FF2B5EF4-FFF2-40B4-BE49-F238E27FC236}">
                <a16:creationId xmlns:a16="http://schemas.microsoft.com/office/drawing/2014/main" id="{F4BF98AD-552C-9093-548B-9CC1CBA3EBB2}"/>
              </a:ext>
            </a:extLst>
          </p:cNvPr>
          <p:cNvSpPr>
            <a:spLocks noGrp="1"/>
          </p:cNvSpPr>
          <p:nvPr>
            <p:ph type="sldNum" sz="quarter" idx="12"/>
          </p:nvPr>
        </p:nvSpPr>
        <p:spPr/>
        <p:txBody>
          <a:bodyPr/>
          <a:lstStyle/>
          <a:p>
            <a:fld id="{6BD4A0EF-951A-4343-A672-F31B58E6828E}" type="slidenum">
              <a:rPr lang="en-US" smtClean="0"/>
              <a:pPr/>
              <a:t>13</a:t>
            </a:fld>
            <a:endParaRPr lang="en-US"/>
          </a:p>
        </p:txBody>
      </p:sp>
      <p:pic>
        <p:nvPicPr>
          <p:cNvPr id="6" name="Kuva 5" descr="En bild av lastbil som har haft olycka på plankorsning och bom har gått sönder.">
            <a:extLst>
              <a:ext uri="{FF2B5EF4-FFF2-40B4-BE49-F238E27FC236}">
                <a16:creationId xmlns:a16="http://schemas.microsoft.com/office/drawing/2014/main" id="{A802F757-4D7E-7BE3-143B-E30C0A0CD9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731" y="1838959"/>
            <a:ext cx="5637762" cy="4076473"/>
          </a:xfrm>
          <a:prstGeom prst="rect">
            <a:avLst/>
          </a:prstGeom>
        </p:spPr>
      </p:pic>
    </p:spTree>
    <p:extLst>
      <p:ext uri="{BB962C8B-B14F-4D97-AF65-F5344CB8AC3E}">
        <p14:creationId xmlns:p14="http://schemas.microsoft.com/office/powerpoint/2010/main" val="441475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p:txBody>
          <a:bodyPr/>
          <a:lstStyle/>
          <a:p>
            <a:r>
              <a:rPr lang="sv-FI"/>
              <a:t>Plankorsning dit många trafikleder leder</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857249" y="1529360"/>
            <a:ext cx="5067300" cy="4283001"/>
          </a:xfrm>
        </p:spPr>
        <p:txBody>
          <a:bodyPr>
            <a:normAutofit fontScale="92500" lnSpcReduction="10000"/>
          </a:bodyPr>
          <a:lstStyle/>
          <a:p>
            <a:r>
              <a:rPr lang="sv-FI" sz="1800"/>
              <a:t>Det här är Åbo hamns bomförsedda plankorsning från Viking Lines terminal.</a:t>
            </a:r>
          </a:p>
          <a:p>
            <a:r>
              <a:rPr lang="sv-FI" sz="1800"/>
              <a:t>Ingen tydlig fil leder till plankorsningen, utan man kan dit köra från många håll</a:t>
            </a:r>
          </a:p>
          <a:p>
            <a:r>
              <a:rPr lang="sv-FI" sz="1800"/>
              <a:t>En mycket livligt trafikerad gata som också korsar med en gång- och cykelled</a:t>
            </a:r>
          </a:p>
          <a:p>
            <a:r>
              <a:rPr lang="sv-FI" sz="1800"/>
              <a:t>Man kan se utmaningar i alla riktningar, dvs. när man svänger in i plankorsningen kan tåget från förarens perspektiv ligga bakåt och åt vänster.</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14</a:t>
            </a:fld>
            <a:endParaRPr lang="en-US"/>
          </a:p>
        </p:txBody>
      </p:sp>
      <p:pic>
        <p:nvPicPr>
          <p:cNvPr id="6" name="Kuva 5" descr="En bild av plankorsning, många trafikleder">
            <a:extLst>
              <a:ext uri="{FF2B5EF4-FFF2-40B4-BE49-F238E27FC236}">
                <a16:creationId xmlns:a16="http://schemas.microsoft.com/office/drawing/2014/main" id="{38593214-012C-6734-F20D-3539697172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1442" y="1655746"/>
            <a:ext cx="5707085" cy="4283001"/>
          </a:xfrm>
          <a:prstGeom prst="rect">
            <a:avLst/>
          </a:prstGeom>
        </p:spPr>
      </p:pic>
    </p:spTree>
    <p:extLst>
      <p:ext uri="{BB962C8B-B14F-4D97-AF65-F5344CB8AC3E}">
        <p14:creationId xmlns:p14="http://schemas.microsoft.com/office/powerpoint/2010/main" val="418155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p:txBody>
          <a:bodyPr/>
          <a:lstStyle/>
          <a:p>
            <a:r>
              <a:rPr lang="sv-FI"/>
              <a:t>Plankorsning där vägen som leder dit har en kurva, och även spåret har en kurva</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857249" y="1807534"/>
            <a:ext cx="5067300" cy="4283001"/>
          </a:xfrm>
        </p:spPr>
        <p:txBody>
          <a:bodyPr>
            <a:normAutofit fontScale="92500"/>
          </a:bodyPr>
          <a:lstStyle/>
          <a:p>
            <a:r>
              <a:rPr lang="sv-FI" sz="1800"/>
              <a:t>Här finns en bomförsedd plankorsning dit man från ena hållet kommer längs en rak väg, medan vägen på andra sidan är kurvig, varvid situationen vid banan och plankorsningen inte kan bedömas från ett längre avstånd. Vägen är också ganska livligt trafikerad.</a:t>
            </a:r>
          </a:p>
          <a:p>
            <a:r>
              <a:rPr lang="sv-FI" sz="1800"/>
              <a:t>Sikten i motsatt riktning är utmanande eftersom banan svänger efter plankorsningen och vegetationen kan hindra att man lägger märke till tåget</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15</a:t>
            </a:fld>
            <a:endParaRPr lang="en-US"/>
          </a:p>
        </p:txBody>
      </p:sp>
      <p:pic>
        <p:nvPicPr>
          <p:cNvPr id="7" name="Kuva 6" descr="En bild av plankorsning med bom, vägen som leder dit har en kurva">
            <a:extLst>
              <a:ext uri="{FF2B5EF4-FFF2-40B4-BE49-F238E27FC236}">
                <a16:creationId xmlns:a16="http://schemas.microsoft.com/office/drawing/2014/main" id="{B42B0C8D-3146-5DB8-4B9B-F5965D8E4E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807534"/>
            <a:ext cx="5712001" cy="4284000"/>
          </a:xfrm>
          <a:prstGeom prst="rect">
            <a:avLst/>
          </a:prstGeom>
        </p:spPr>
      </p:pic>
    </p:spTree>
    <p:extLst>
      <p:ext uri="{BB962C8B-B14F-4D97-AF65-F5344CB8AC3E}">
        <p14:creationId xmlns:p14="http://schemas.microsoft.com/office/powerpoint/2010/main" val="87983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a:xfrm>
            <a:off x="552449" y="378752"/>
            <a:ext cx="8640000" cy="1325563"/>
          </a:xfrm>
        </p:spPr>
        <p:txBody>
          <a:bodyPr/>
          <a:lstStyle/>
          <a:p>
            <a:r>
              <a:rPr lang="sv-FI"/>
              <a:t>Vägen till plankorsningen har en kurva</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552449" y="1735252"/>
            <a:ext cx="5067300" cy="4283001"/>
          </a:xfrm>
        </p:spPr>
        <p:txBody>
          <a:bodyPr/>
          <a:lstStyle/>
          <a:p>
            <a:r>
              <a:rPr lang="sv-FI" sz="1800"/>
              <a:t>Vägen till plankorsningen har en kurva just här, så det är svårt att se händelserna på banan utan att stanna. </a:t>
            </a:r>
          </a:p>
          <a:p>
            <a:r>
              <a:rPr lang="sv-FI" sz="1800"/>
              <a:t>Det räcker inte att bara vända huvudet, utan man måste anstränga sig för att se om ett tåg är på kommande.</a:t>
            </a:r>
          </a:p>
          <a:p>
            <a:pPr marL="0" indent="0">
              <a:buNone/>
            </a:pPr>
            <a:endParaRPr lang="fi-FI" dirty="0"/>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16</a:t>
            </a:fld>
            <a:endParaRPr lang="en-US"/>
          </a:p>
        </p:txBody>
      </p:sp>
      <p:pic>
        <p:nvPicPr>
          <p:cNvPr id="6" name="Kuva 5" descr="En bild av plankorsning och vägen tll plankorsningen har en kurva">
            <a:extLst>
              <a:ext uri="{FF2B5EF4-FFF2-40B4-BE49-F238E27FC236}">
                <a16:creationId xmlns:a16="http://schemas.microsoft.com/office/drawing/2014/main" id="{5D1E5976-922F-F7B3-C9C1-867932E359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3723" y="1873364"/>
            <a:ext cx="5988344" cy="4217171"/>
          </a:xfrm>
          <a:prstGeom prst="rect">
            <a:avLst/>
          </a:prstGeom>
        </p:spPr>
      </p:pic>
    </p:spTree>
    <p:extLst>
      <p:ext uri="{BB962C8B-B14F-4D97-AF65-F5344CB8AC3E}">
        <p14:creationId xmlns:p14="http://schemas.microsoft.com/office/powerpoint/2010/main" val="90601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a:xfrm>
            <a:off x="356326" y="77280"/>
            <a:ext cx="8640000" cy="1325563"/>
          </a:xfrm>
        </p:spPr>
        <p:txBody>
          <a:bodyPr/>
          <a:lstStyle/>
          <a:p>
            <a:r>
              <a:rPr lang="sv-FI"/>
              <a:t>Plankorsning med vägkorsning nära</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153661" y="1402843"/>
            <a:ext cx="5555706" cy="4283001"/>
          </a:xfrm>
        </p:spPr>
        <p:txBody>
          <a:bodyPr>
            <a:noAutofit/>
          </a:bodyPr>
          <a:lstStyle/>
          <a:p>
            <a:r>
              <a:rPr lang="sv-FI" sz="1800"/>
              <a:t>Som exempel en bomförsedd plankorsning där sikten är ganska god men vägkorsningen ligger alldeles intill plankorsningen. </a:t>
            </a:r>
          </a:p>
          <a:p>
            <a:r>
              <a:rPr lang="sv-FI" sz="1800"/>
              <a:t>Förarens uppmärksamhet kan fästas vid den vägkorsningen som skymtar, varvid plankorsningen förbises.</a:t>
            </a:r>
          </a:p>
          <a:p>
            <a:r>
              <a:rPr lang="sv-FI" sz="1800"/>
              <a:t>När ett fordon svänger i en vägkorsning finns det också en risk för att hela fordonet inte ryms att svänga, dvs. orsakar problem på vägen man korsar. På motsvarande sätt kan fordonets främre del eller bakre del ännu vara i plankorsningen medan fordonet fortfarande håller på att svänga.</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17</a:t>
            </a:fld>
            <a:endParaRPr lang="en-US"/>
          </a:p>
        </p:txBody>
      </p:sp>
      <p:pic>
        <p:nvPicPr>
          <p:cNvPr id="7" name="Kuva 6" descr="En bild av plankorsning med vägkorsning nära">
            <a:extLst>
              <a:ext uri="{FF2B5EF4-FFF2-40B4-BE49-F238E27FC236}">
                <a16:creationId xmlns:a16="http://schemas.microsoft.com/office/drawing/2014/main" id="{1DCE1097-00AF-381C-D23D-6BFE27F5E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254" y="1709922"/>
            <a:ext cx="5213628" cy="4284000"/>
          </a:xfrm>
          <a:prstGeom prst="rect">
            <a:avLst/>
          </a:prstGeom>
        </p:spPr>
      </p:pic>
    </p:spTree>
    <p:extLst>
      <p:ext uri="{BB962C8B-B14F-4D97-AF65-F5344CB8AC3E}">
        <p14:creationId xmlns:p14="http://schemas.microsoft.com/office/powerpoint/2010/main" val="88444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a:xfrm>
            <a:off x="354882" y="75362"/>
            <a:ext cx="9866077" cy="1325563"/>
          </a:xfrm>
        </p:spPr>
        <p:txBody>
          <a:bodyPr/>
          <a:lstStyle/>
          <a:p>
            <a:r>
              <a:rPr lang="sv-FI"/>
              <a:t>Plankorsning med en korsning nära intill samt trafikljus</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161842" y="1482205"/>
            <a:ext cx="6096718" cy="2767247"/>
          </a:xfrm>
        </p:spPr>
        <p:txBody>
          <a:bodyPr>
            <a:noAutofit/>
          </a:bodyPr>
          <a:lstStyle/>
          <a:p>
            <a:r>
              <a:rPr lang="sv-FI" sz="1800"/>
              <a:t>Ett exempel på detta är en bomförsedd plankorsning som ligger mitt i staden och leder till livligt trafikerade gator och gång- och cykelleder.</a:t>
            </a:r>
          </a:p>
          <a:p>
            <a:r>
              <a:rPr lang="sv-FI" sz="1800"/>
              <a:t>Utöver dessa finns det trafikljus runt plankorsningen.</a:t>
            </a:r>
          </a:p>
          <a:p>
            <a:r>
              <a:rPr lang="sv-FI" sz="1800"/>
              <a:t>Förarens uppmärksamhet kan vara koncentrerad vid trafikljusen och den omgivande trafiken, varvid plankorsningen förbises.</a:t>
            </a:r>
          </a:p>
          <a:p>
            <a:r>
              <a:rPr lang="sv-FI" sz="1800"/>
              <a:t>Risken är att bommarna börjar gå ner när bilkön som samlats vid trafikljusen börjar lösas upp.</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18</a:t>
            </a:fld>
            <a:endParaRPr lang="en-US"/>
          </a:p>
        </p:txBody>
      </p:sp>
      <p:pic>
        <p:nvPicPr>
          <p:cNvPr id="16" name="Kuva 15" descr="Plankorsning med en korsning närä intill samt trafikljus">
            <a:extLst>
              <a:ext uri="{FF2B5EF4-FFF2-40B4-BE49-F238E27FC236}">
                <a16:creationId xmlns:a16="http://schemas.microsoft.com/office/drawing/2014/main" id="{8A4033A2-E7B2-8C21-72D1-BD9C5F7A9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0774" y="1768541"/>
            <a:ext cx="5581226" cy="4185920"/>
          </a:xfrm>
          <a:prstGeom prst="rect">
            <a:avLst/>
          </a:prstGeom>
        </p:spPr>
      </p:pic>
    </p:spTree>
    <p:extLst>
      <p:ext uri="{BB962C8B-B14F-4D97-AF65-F5344CB8AC3E}">
        <p14:creationId xmlns:p14="http://schemas.microsoft.com/office/powerpoint/2010/main" val="230963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953DEF5A-D4E4-D77A-0E64-D52BEF3D35AB}"/>
              </a:ext>
            </a:extLst>
          </p:cNvPr>
          <p:cNvSpPr>
            <a:spLocks noGrp="1"/>
          </p:cNvSpPr>
          <p:nvPr>
            <p:ph type="body" sz="quarter" idx="13"/>
          </p:nvPr>
        </p:nvSpPr>
        <p:spPr>
          <a:xfrm>
            <a:off x="-20896" y="930349"/>
            <a:ext cx="6116896" cy="4161600"/>
          </a:xfrm>
        </p:spPr>
        <p:txBody>
          <a:bodyPr>
            <a:noAutofit/>
          </a:bodyPr>
          <a:lstStyle/>
          <a:p>
            <a:r>
              <a:rPr lang="sv-FI"/>
              <a:t>Största delen av plankorsningarna i statens bannät saknar plankorsningsanläggning (bommar och/eller ljus- och ljudvarningsanläggning), dvs. ansvaret för att lägga märke till tåget ligger helt och hållet på den som rör sig på vägen. Inget varnar för att tåget kommer.</a:t>
            </a:r>
          </a:p>
          <a:p>
            <a:r>
              <a:rPr lang="sv-FI"/>
              <a:t>I detta exempelfall är sikten utmanande i banans båda riktningar. Dessutom finns det mycket växtlighet runt omkring.</a:t>
            </a:r>
          </a:p>
          <a:p>
            <a:r>
              <a:rPr lang="sv-FI"/>
              <a:t>På ena sidan förgrenar sig vägen genast efter plankorsningen och på andra sidan leder vägen snett till plankorsningen.</a:t>
            </a:r>
          </a:p>
          <a:p>
            <a:r>
              <a:rPr lang="sv-FI"/>
              <a:t>Anmärkningsvärt är också att vägen går neråt mot plankorsningen, är smal och kan vara snöig och hal vintertid.</a:t>
            </a:r>
          </a:p>
          <a:p>
            <a:r>
              <a:rPr lang="sv-FI"/>
              <a:t>Under dessa förhållanden kan förarens uppmärksamhet fästas vid att styra bilen och inte vid att observera plankorsningen. </a:t>
            </a:r>
          </a:p>
        </p:txBody>
      </p:sp>
      <p:sp>
        <p:nvSpPr>
          <p:cNvPr id="5" name="Dian numeron paikkamerkki 4">
            <a:extLst>
              <a:ext uri="{FF2B5EF4-FFF2-40B4-BE49-F238E27FC236}">
                <a16:creationId xmlns:a16="http://schemas.microsoft.com/office/drawing/2014/main" id="{3E5EB117-1AB3-8C04-D281-7BB12534924A}"/>
              </a:ext>
            </a:extLst>
          </p:cNvPr>
          <p:cNvSpPr>
            <a:spLocks noGrp="1"/>
          </p:cNvSpPr>
          <p:nvPr>
            <p:ph type="sldNum" sz="quarter" idx="12"/>
          </p:nvPr>
        </p:nvSpPr>
        <p:spPr/>
        <p:txBody>
          <a:bodyPr/>
          <a:lstStyle/>
          <a:p>
            <a:fld id="{6BD4A0EF-951A-4343-A672-F31B58E6828E}" type="slidenum">
              <a:rPr lang="en-US" smtClean="0"/>
              <a:pPr/>
              <a:t>19</a:t>
            </a:fld>
            <a:endParaRPr lang="en-US"/>
          </a:p>
        </p:txBody>
      </p:sp>
      <p:pic>
        <p:nvPicPr>
          <p:cNvPr id="9" name="Kuva 8" descr="En bild av plankorsning utan bommar, grusväg, träd">
            <a:extLst>
              <a:ext uri="{FF2B5EF4-FFF2-40B4-BE49-F238E27FC236}">
                <a16:creationId xmlns:a16="http://schemas.microsoft.com/office/drawing/2014/main" id="{9F268C32-04C1-2EF1-3BF6-1BFD14EFC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882601"/>
            <a:ext cx="3752300" cy="4997302"/>
          </a:xfrm>
          <a:prstGeom prst="rect">
            <a:avLst/>
          </a:prstGeom>
        </p:spPr>
      </p:pic>
      <p:pic>
        <p:nvPicPr>
          <p:cNvPr id="11" name="Kuva 10" descr="En bild av plankorsning utan bommar, grusväg">
            <a:extLst>
              <a:ext uri="{FF2B5EF4-FFF2-40B4-BE49-F238E27FC236}">
                <a16:creationId xmlns:a16="http://schemas.microsoft.com/office/drawing/2014/main" id="{313CD83A-A212-2F5F-351A-EE03770ED7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4871" y="2570091"/>
            <a:ext cx="3117129" cy="4151384"/>
          </a:xfrm>
          <a:prstGeom prst="rect">
            <a:avLst/>
          </a:prstGeom>
        </p:spPr>
      </p:pic>
      <p:sp>
        <p:nvSpPr>
          <p:cNvPr id="2" name="Otsikko 1">
            <a:extLst>
              <a:ext uri="{FF2B5EF4-FFF2-40B4-BE49-F238E27FC236}">
                <a16:creationId xmlns:a16="http://schemas.microsoft.com/office/drawing/2014/main" id="{96B5E01F-E166-1152-89C9-32857B76A51A}"/>
              </a:ext>
            </a:extLst>
          </p:cNvPr>
          <p:cNvSpPr>
            <a:spLocks noGrp="1"/>
          </p:cNvSpPr>
          <p:nvPr>
            <p:ph type="title"/>
          </p:nvPr>
        </p:nvSpPr>
        <p:spPr>
          <a:xfrm>
            <a:off x="349422" y="-162560"/>
            <a:ext cx="9498877" cy="1325563"/>
          </a:xfrm>
        </p:spPr>
        <p:txBody>
          <a:bodyPr/>
          <a:lstStyle/>
          <a:p>
            <a:r>
              <a:rPr lang="sv-FI" dirty="0"/>
              <a:t>Plankorsningsanläggning utan bommar eller andra varningsanläggningar</a:t>
            </a:r>
          </a:p>
        </p:txBody>
      </p:sp>
    </p:spTree>
    <p:extLst>
      <p:ext uri="{BB962C8B-B14F-4D97-AF65-F5344CB8AC3E}">
        <p14:creationId xmlns:p14="http://schemas.microsoft.com/office/powerpoint/2010/main" val="221659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1C652A-F572-0868-3F2F-2B1A902AB37B}"/>
              </a:ext>
            </a:extLst>
          </p:cNvPr>
          <p:cNvSpPr>
            <a:spLocks noGrp="1"/>
          </p:cNvSpPr>
          <p:nvPr>
            <p:ph type="title"/>
          </p:nvPr>
        </p:nvSpPr>
        <p:spPr>
          <a:xfrm>
            <a:off x="574039" y="313938"/>
            <a:ext cx="8029575" cy="1325563"/>
          </a:xfrm>
        </p:spPr>
        <p:txBody>
          <a:bodyPr/>
          <a:lstStyle/>
          <a:p>
            <a:r>
              <a:rPr lang="sv-FI"/>
              <a:t>Inledning</a:t>
            </a:r>
          </a:p>
        </p:txBody>
      </p:sp>
      <p:sp>
        <p:nvSpPr>
          <p:cNvPr id="3" name="Tekstin paikkamerkki 2">
            <a:extLst>
              <a:ext uri="{FF2B5EF4-FFF2-40B4-BE49-F238E27FC236}">
                <a16:creationId xmlns:a16="http://schemas.microsoft.com/office/drawing/2014/main" id="{63680187-0DEF-7390-D6DE-EC08431AB9BF}"/>
              </a:ext>
            </a:extLst>
          </p:cNvPr>
          <p:cNvSpPr>
            <a:spLocks noGrp="1"/>
          </p:cNvSpPr>
          <p:nvPr>
            <p:ph type="body" sz="quarter" idx="18"/>
          </p:nvPr>
        </p:nvSpPr>
        <p:spPr>
          <a:xfrm>
            <a:off x="401318" y="1690688"/>
            <a:ext cx="9535162" cy="4190592"/>
          </a:xfrm>
        </p:spPr>
        <p:txBody>
          <a:bodyPr>
            <a:normAutofit fontScale="85000" lnSpcReduction="10000"/>
          </a:bodyPr>
          <a:lstStyle/>
          <a:p>
            <a:r>
              <a:rPr lang="sv-FI" sz="1900"/>
              <a:t>Yrkesbilister utför sitt arbete på alla vägar i Finland. En plats som är av betydelse och som ska beaktas med tanke på bilens frakt, eventuella passagerare och chaufförens egen säkerhet är plankorsningen.</a:t>
            </a:r>
          </a:p>
          <a:p>
            <a:r>
              <a:rPr lang="sv-FI" sz="1900"/>
              <a:t>Plankorsningar finns på enskilda vägar, gator och landsvägar. På järnvägarna finns de såväl på lugna sidospår som på banor med livlig tågtrafik.</a:t>
            </a:r>
          </a:p>
          <a:p>
            <a:r>
              <a:rPr lang="sv-FI" sz="1900"/>
              <a:t>Plankorsningar är alltid en potentiell riskplats </a:t>
            </a:r>
          </a:p>
          <a:p>
            <a:pPr lvl="1"/>
            <a:r>
              <a:rPr lang="sv-FI" sz="1900"/>
              <a:t>Tågen kan inte väja och deras bromssträckor är långa</a:t>
            </a:r>
          </a:p>
          <a:p>
            <a:pPr lvl="1"/>
            <a:r>
              <a:rPr lang="sv-FI" sz="1900"/>
              <a:t>Hinder på spåren kan i värsta fall leda till att tåget spårar ur</a:t>
            </a:r>
          </a:p>
          <a:p>
            <a:pPr lvl="1"/>
            <a:r>
              <a:rPr lang="sv-FI" sz="1900"/>
              <a:t>Det är sällan olyckorna inte leder till något mer allvarligt</a:t>
            </a:r>
          </a:p>
          <a:p>
            <a:r>
              <a:rPr lang="sv-FI" sz="1900"/>
              <a:t>Särskild omsorg krävs av förare till fordon som korsar plankorsningarna långsamt.</a:t>
            </a:r>
          </a:p>
          <a:p>
            <a:endParaRPr lang="fi-FI" sz="1800" dirty="0"/>
          </a:p>
          <a:p>
            <a:endParaRPr lang="fi-FI" dirty="0"/>
          </a:p>
        </p:txBody>
      </p:sp>
      <p:sp>
        <p:nvSpPr>
          <p:cNvPr id="4" name="Dian numeron paikkamerkki 3">
            <a:extLst>
              <a:ext uri="{FF2B5EF4-FFF2-40B4-BE49-F238E27FC236}">
                <a16:creationId xmlns:a16="http://schemas.microsoft.com/office/drawing/2014/main" id="{939B6855-5F36-FC49-4A8C-F18CCC606F2A}"/>
              </a:ext>
            </a:extLst>
          </p:cNvPr>
          <p:cNvSpPr>
            <a:spLocks noGrp="1"/>
          </p:cNvSpPr>
          <p:nvPr>
            <p:ph type="sldNum" sz="quarter" idx="17"/>
          </p:nvPr>
        </p:nvSpPr>
        <p:spPr/>
        <p:txBody>
          <a:bodyPr/>
          <a:lstStyle/>
          <a:p>
            <a:fld id="{6BD4A0EF-951A-4343-A672-F31B58E6828E}" type="slidenum">
              <a:rPr lang="en-US" smtClean="0"/>
              <a:pPr/>
              <a:t>2</a:t>
            </a:fld>
            <a:endParaRPr lang="en-US"/>
          </a:p>
        </p:txBody>
      </p:sp>
    </p:spTree>
    <p:extLst>
      <p:ext uri="{BB962C8B-B14F-4D97-AF65-F5344CB8AC3E}">
        <p14:creationId xmlns:p14="http://schemas.microsoft.com/office/powerpoint/2010/main" val="280643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F5961-84ED-79CB-495B-4EC3B20BA86E}"/>
              </a:ext>
            </a:extLst>
          </p:cNvPr>
          <p:cNvSpPr>
            <a:spLocks noGrp="1"/>
          </p:cNvSpPr>
          <p:nvPr>
            <p:ph type="title"/>
          </p:nvPr>
        </p:nvSpPr>
        <p:spPr/>
        <p:txBody>
          <a:bodyPr/>
          <a:lstStyle/>
          <a:p>
            <a:r>
              <a:rPr lang="sv-FI"/>
              <a:t>Andra riskfaktorer i anslutning till korsande av plankorsning</a:t>
            </a:r>
          </a:p>
        </p:txBody>
      </p:sp>
      <p:sp>
        <p:nvSpPr>
          <p:cNvPr id="3" name="Tekstin paikkamerkki 2">
            <a:extLst>
              <a:ext uri="{FF2B5EF4-FFF2-40B4-BE49-F238E27FC236}">
                <a16:creationId xmlns:a16="http://schemas.microsoft.com/office/drawing/2014/main" id="{B2BB8147-A797-87EA-BEE5-83CC265BE533}"/>
              </a:ext>
            </a:extLst>
          </p:cNvPr>
          <p:cNvSpPr>
            <a:spLocks noGrp="1"/>
          </p:cNvSpPr>
          <p:nvPr>
            <p:ph type="body" sz="quarter" idx="13"/>
          </p:nvPr>
        </p:nvSpPr>
        <p:spPr/>
        <p:txBody>
          <a:bodyPr>
            <a:normAutofit fontScale="92500"/>
          </a:bodyPr>
          <a:lstStyle/>
          <a:p>
            <a:r>
              <a:rPr lang="sv-FI"/>
              <a:t>Väder: dimma, klart solsken, mörker, snöfall, regn</a:t>
            </a:r>
          </a:p>
          <a:p>
            <a:r>
              <a:rPr lang="sv-FI"/>
              <a:t>Vägytan är snöig, isig, annars hal eller våt</a:t>
            </a:r>
          </a:p>
          <a:p>
            <a:r>
              <a:rPr lang="sv-FI"/>
              <a:t>Andra bländande ljus</a:t>
            </a:r>
          </a:p>
          <a:p>
            <a:r>
              <a:rPr lang="sv-FI"/>
              <a:t>Uppmärksamheten är inte riktad till körandet utan till mobiltelefonen, radion eller resesällskapet.</a:t>
            </a:r>
          </a:p>
          <a:p>
            <a:r>
              <a:rPr lang="sv-FI"/>
              <a:t>Eventuell vanföreställning om banans trafikmängder eller tågens tidtabeller</a:t>
            </a:r>
          </a:p>
          <a:p>
            <a:endParaRPr lang="fi-FI" dirty="0"/>
          </a:p>
        </p:txBody>
      </p:sp>
      <p:sp>
        <p:nvSpPr>
          <p:cNvPr id="4" name="Dian numeron paikkamerkki 3">
            <a:extLst>
              <a:ext uri="{FF2B5EF4-FFF2-40B4-BE49-F238E27FC236}">
                <a16:creationId xmlns:a16="http://schemas.microsoft.com/office/drawing/2014/main" id="{19EB5740-AFE6-2F6D-07DE-EEEC97E490EE}"/>
              </a:ext>
            </a:extLst>
          </p:cNvPr>
          <p:cNvSpPr>
            <a:spLocks noGrp="1"/>
          </p:cNvSpPr>
          <p:nvPr>
            <p:ph type="sldNum" sz="quarter" idx="4"/>
          </p:nvPr>
        </p:nvSpPr>
        <p:spPr/>
        <p:txBody>
          <a:bodyPr/>
          <a:lstStyle/>
          <a:p>
            <a:fld id="{6BD4A0EF-951A-4343-A672-F31B58E6828E}" type="slidenum">
              <a:rPr lang="en-US" smtClean="0"/>
              <a:t>20</a:t>
            </a:fld>
            <a:endParaRPr lang="en-US"/>
          </a:p>
        </p:txBody>
      </p:sp>
    </p:spTree>
    <p:extLst>
      <p:ext uri="{BB962C8B-B14F-4D97-AF65-F5344CB8AC3E}">
        <p14:creationId xmlns:p14="http://schemas.microsoft.com/office/powerpoint/2010/main" val="1194763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n plankorsning med bommar, många bilar väntar att ett tåg går förbi">
            <a:extLst>
              <a:ext uri="{FF2B5EF4-FFF2-40B4-BE49-F238E27FC236}">
                <a16:creationId xmlns:a16="http://schemas.microsoft.com/office/drawing/2014/main" id="{134C13F3-F636-41C6-B1F3-69304CD775B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p:blipFill>
        <p:spPr>
          <a:xfrm>
            <a:off x="0" y="-635000"/>
            <a:ext cx="12192000" cy="8128000"/>
          </a:xfrm>
        </p:spPr>
      </p:pic>
      <p:sp>
        <p:nvSpPr>
          <p:cNvPr id="3" name="Text Placeholder 2">
            <a:extLst>
              <a:ext uri="{FF2B5EF4-FFF2-40B4-BE49-F238E27FC236}">
                <a16:creationId xmlns:a16="http://schemas.microsoft.com/office/drawing/2014/main" id="{2DC5CD47-FADF-4E1C-A5AC-3C8FFFAF9E82}"/>
              </a:ext>
            </a:extLst>
          </p:cNvPr>
          <p:cNvSpPr>
            <a:spLocks noGrp="1"/>
          </p:cNvSpPr>
          <p:nvPr>
            <p:ph type="body" idx="1"/>
          </p:nvPr>
        </p:nvSpPr>
        <p:spPr/>
        <p:txBody>
          <a:bodyPr/>
          <a:lstStyle/>
          <a:p>
            <a:r>
              <a:rPr lang="sv-FI"/>
              <a:t> </a:t>
            </a:r>
          </a:p>
        </p:txBody>
      </p:sp>
      <p:sp>
        <p:nvSpPr>
          <p:cNvPr id="4" name="Text Placeholder 3">
            <a:extLst>
              <a:ext uri="{FF2B5EF4-FFF2-40B4-BE49-F238E27FC236}">
                <a16:creationId xmlns:a16="http://schemas.microsoft.com/office/drawing/2014/main" id="{9069EE26-A8A8-403E-9EFD-1718EA83C398}"/>
              </a:ext>
            </a:extLst>
          </p:cNvPr>
          <p:cNvSpPr>
            <a:spLocks noGrp="1"/>
          </p:cNvSpPr>
          <p:nvPr>
            <p:ph type="body" idx="10"/>
          </p:nvPr>
        </p:nvSpPr>
        <p:spPr/>
        <p:txBody>
          <a:bodyPr/>
          <a:lstStyle/>
          <a:p>
            <a:r>
              <a:rPr lang="sv-FI"/>
              <a:t>Säkerhet i plankorsningar</a:t>
            </a:r>
          </a:p>
        </p:txBody>
      </p:sp>
    </p:spTree>
    <p:extLst>
      <p:ext uri="{BB962C8B-B14F-4D97-AF65-F5344CB8AC3E}">
        <p14:creationId xmlns:p14="http://schemas.microsoft.com/office/powerpoint/2010/main" val="117820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430A9F-CE6C-463B-851D-396500E25375}"/>
              </a:ext>
            </a:extLst>
          </p:cNvPr>
          <p:cNvSpPr>
            <a:spLocks noGrp="1"/>
          </p:cNvSpPr>
          <p:nvPr>
            <p:ph type="title"/>
          </p:nvPr>
        </p:nvSpPr>
        <p:spPr>
          <a:xfrm>
            <a:off x="492760" y="273685"/>
            <a:ext cx="9399612" cy="1325563"/>
          </a:xfrm>
        </p:spPr>
        <p:txBody>
          <a:bodyPr/>
          <a:lstStyle/>
          <a:p>
            <a:r>
              <a:rPr lang="sv-FI"/>
              <a:t>Minskning av risker 1/4</a:t>
            </a:r>
          </a:p>
        </p:txBody>
      </p:sp>
      <p:sp>
        <p:nvSpPr>
          <p:cNvPr id="3" name="Tekstin paikkamerkki 2">
            <a:extLst>
              <a:ext uri="{FF2B5EF4-FFF2-40B4-BE49-F238E27FC236}">
                <a16:creationId xmlns:a16="http://schemas.microsoft.com/office/drawing/2014/main" id="{47D1F98E-52E6-25D1-D1EE-8A462B6FDE73}"/>
              </a:ext>
            </a:extLst>
          </p:cNvPr>
          <p:cNvSpPr>
            <a:spLocks noGrp="1"/>
          </p:cNvSpPr>
          <p:nvPr>
            <p:ph type="body" sz="quarter" idx="13"/>
          </p:nvPr>
        </p:nvSpPr>
        <p:spPr>
          <a:xfrm>
            <a:off x="492760" y="1599248"/>
            <a:ext cx="11465560" cy="4517072"/>
          </a:xfrm>
        </p:spPr>
        <p:txBody>
          <a:bodyPr>
            <a:normAutofit/>
          </a:bodyPr>
          <a:lstStyle/>
          <a:p>
            <a:r>
              <a:rPr lang="sv-FI" sz="2300" b="0" i="0">
                <a:solidFill>
                  <a:srgbClr val="212529"/>
                </a:solidFill>
              </a:rPr>
              <a:t>Plankorsningen meddelas alltid åtminstone med vägmärken, dvs. när du ser märket ska du börja förbereda dig för korsningen</a:t>
            </a:r>
          </a:p>
          <a:p>
            <a:r>
              <a:rPr lang="sv-FI" sz="2300"/>
              <a:t>Kör till plankorsningen med låg hastighet så att du vid behov hinner stanna före bommen eller banan</a:t>
            </a:r>
          </a:p>
          <a:p>
            <a:pPr lvl="1"/>
            <a:r>
              <a:rPr lang="sv-FI" sz="1900"/>
              <a:t>När man närmar sig en plankorsning är hastighetsbegränsningen högst 40 km/h</a:t>
            </a:r>
          </a:p>
          <a:p>
            <a:pPr lvl="1"/>
            <a:r>
              <a:rPr lang="sv-FI" sz="1900"/>
              <a:t>Om det finns en plankorsningsanläggning i plankorsningen är hastighetsbegränsningen högst 60 km/h</a:t>
            </a:r>
          </a:p>
          <a:p>
            <a:pPr lvl="2"/>
            <a:endParaRPr lang="fi-FI" sz="2900" dirty="0"/>
          </a:p>
          <a:p>
            <a:endParaRPr lang="fi-FI" dirty="0"/>
          </a:p>
          <a:p>
            <a:endParaRPr lang="fi-FI" dirty="0"/>
          </a:p>
        </p:txBody>
      </p:sp>
      <p:sp>
        <p:nvSpPr>
          <p:cNvPr id="4" name="Dian numeron paikkamerkki 3">
            <a:extLst>
              <a:ext uri="{FF2B5EF4-FFF2-40B4-BE49-F238E27FC236}">
                <a16:creationId xmlns:a16="http://schemas.microsoft.com/office/drawing/2014/main" id="{53BAC754-0198-8546-3423-7250C575CDF7}"/>
              </a:ext>
            </a:extLst>
          </p:cNvPr>
          <p:cNvSpPr>
            <a:spLocks noGrp="1"/>
          </p:cNvSpPr>
          <p:nvPr>
            <p:ph type="sldNum" sz="quarter" idx="4"/>
          </p:nvPr>
        </p:nvSpPr>
        <p:spPr/>
        <p:txBody>
          <a:bodyPr/>
          <a:lstStyle/>
          <a:p>
            <a:fld id="{6BD4A0EF-951A-4343-A672-F31B58E6828E}" type="slidenum">
              <a:rPr lang="en-US" smtClean="0"/>
              <a:t>22</a:t>
            </a:fld>
            <a:endParaRPr lang="en-US"/>
          </a:p>
        </p:txBody>
      </p:sp>
    </p:spTree>
    <p:extLst>
      <p:ext uri="{BB962C8B-B14F-4D97-AF65-F5344CB8AC3E}">
        <p14:creationId xmlns:p14="http://schemas.microsoft.com/office/powerpoint/2010/main" val="29641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B34B68-3695-DC49-0B67-5A5CA348E9C1}"/>
              </a:ext>
            </a:extLst>
          </p:cNvPr>
          <p:cNvSpPr>
            <a:spLocks noGrp="1"/>
          </p:cNvSpPr>
          <p:nvPr>
            <p:ph type="title"/>
          </p:nvPr>
        </p:nvSpPr>
        <p:spPr/>
        <p:txBody>
          <a:bodyPr/>
          <a:lstStyle/>
          <a:p>
            <a:r>
              <a:rPr lang="sv-FI"/>
              <a:t>Minskning av risker 2/4</a:t>
            </a:r>
          </a:p>
        </p:txBody>
      </p:sp>
      <p:sp>
        <p:nvSpPr>
          <p:cNvPr id="3" name="Tekstin paikkamerkki 2">
            <a:extLst>
              <a:ext uri="{FF2B5EF4-FFF2-40B4-BE49-F238E27FC236}">
                <a16:creationId xmlns:a16="http://schemas.microsoft.com/office/drawing/2014/main" id="{5174CDC7-F6DB-835B-3AC3-186E04316B58}"/>
              </a:ext>
            </a:extLst>
          </p:cNvPr>
          <p:cNvSpPr>
            <a:spLocks noGrp="1"/>
          </p:cNvSpPr>
          <p:nvPr>
            <p:ph type="body" sz="quarter" idx="13"/>
          </p:nvPr>
        </p:nvSpPr>
        <p:spPr>
          <a:xfrm>
            <a:off x="838200" y="1905000"/>
            <a:ext cx="11231880" cy="4010025"/>
          </a:xfrm>
        </p:spPr>
        <p:txBody>
          <a:bodyPr>
            <a:normAutofit fontScale="62500" lnSpcReduction="20000"/>
          </a:bodyPr>
          <a:lstStyle/>
          <a:p>
            <a:r>
              <a:rPr lang="sv-FI" sz="2900"/>
              <a:t>Fordon som rör sig på banan har förkörsrätt, dvs. man får inte korsa banan om ett tåg/motsvarande är på väg.</a:t>
            </a:r>
          </a:p>
          <a:p>
            <a:pPr algn="l">
              <a:buFont typeface="Arial" panose="020B0604020202020204" pitchFamily="34" charset="0"/>
              <a:buChar char="•"/>
            </a:pPr>
            <a:r>
              <a:rPr lang="sv-FI" sz="2900" b="0" i="0">
                <a:solidFill>
                  <a:srgbClr val="212529"/>
                </a:solidFill>
              </a:rPr>
              <a:t>Om det finns en plankorsningsanläggning (bommar och/eller ljud- och ljusvarningsanläggningar) i plankorsningen meddelar de när tåget närmar sig. </a:t>
            </a:r>
          </a:p>
          <a:p>
            <a:pPr lvl="1">
              <a:buFont typeface="Arial" panose="020B0604020202020204" pitchFamily="34" charset="0"/>
              <a:buChar char="•"/>
            </a:pPr>
            <a:r>
              <a:rPr lang="sv-FI" sz="2900" b="0" i="0">
                <a:solidFill>
                  <a:srgbClr val="212529"/>
                </a:solidFill>
              </a:rPr>
              <a:t>Om de röda varningslamporna blinkar och bommen är nere eller på väg ner är tåget på kommande. </a:t>
            </a:r>
          </a:p>
          <a:p>
            <a:pPr lvl="1">
              <a:buFont typeface="Arial" panose="020B0604020202020204" pitchFamily="34" charset="0"/>
              <a:buChar char="•"/>
            </a:pPr>
            <a:r>
              <a:rPr lang="sv-FI" sz="2900" b="0" i="0">
                <a:solidFill>
                  <a:srgbClr val="212529"/>
                </a:solidFill>
              </a:rPr>
              <a:t>Ett vitt blinkande ljus berättar</a:t>
            </a:r>
            <a:r>
              <a:rPr lang="sv-FI" sz="2900">
                <a:solidFill>
                  <a:srgbClr val="212529"/>
                </a:solidFill>
              </a:rPr>
              <a:t> att plankorsningsanläggningen är i drift.</a:t>
            </a:r>
          </a:p>
          <a:p>
            <a:pPr algn="l">
              <a:buFont typeface="Arial" panose="020B0604020202020204" pitchFamily="34" charset="0"/>
              <a:buChar char="•"/>
            </a:pPr>
            <a:r>
              <a:rPr lang="sv-FI" sz="2900" b="0" i="0">
                <a:solidFill>
                  <a:srgbClr val="212529"/>
                </a:solidFill>
              </a:rPr>
              <a:t>Om det inte finns varningsanordningar i plankorsningen, ska du flera gånger kontrollera i båda riktningarna om det kommer ett tåg. Om det inte kommer ett tåg kan du raskt korsa plankorsningen.</a:t>
            </a:r>
          </a:p>
          <a:p>
            <a:pPr lvl="1">
              <a:buFont typeface="Arial" panose="020B0604020202020204" pitchFamily="34" charset="0"/>
              <a:buChar char="•"/>
            </a:pPr>
            <a:r>
              <a:rPr lang="sv-FI" sz="2900" b="0" i="0">
                <a:solidFill>
                  <a:srgbClr val="212529"/>
                </a:solidFill>
              </a:rPr>
              <a:t>Det gamla rådet "titta till vänster, sedan till höger och ännu en gång till vänster" blir aldrig gammalt.</a:t>
            </a:r>
          </a:p>
          <a:p>
            <a:pPr lvl="1">
              <a:buFont typeface="Arial" panose="020B0604020202020204" pitchFamily="34" charset="0"/>
              <a:buChar char="•"/>
            </a:pPr>
            <a:endParaRPr lang="fi-FI" sz="1800" dirty="0">
              <a:solidFill>
                <a:srgbClr val="212529"/>
              </a:solidFill>
            </a:endParaRPr>
          </a:p>
          <a:p>
            <a:endParaRPr lang="fi-FI" dirty="0"/>
          </a:p>
        </p:txBody>
      </p:sp>
      <p:sp>
        <p:nvSpPr>
          <p:cNvPr id="4" name="Dian numeron paikkamerkki 3">
            <a:extLst>
              <a:ext uri="{FF2B5EF4-FFF2-40B4-BE49-F238E27FC236}">
                <a16:creationId xmlns:a16="http://schemas.microsoft.com/office/drawing/2014/main" id="{B19BFF33-A3B8-2D7E-C606-2F1E4B7C5B58}"/>
              </a:ext>
            </a:extLst>
          </p:cNvPr>
          <p:cNvSpPr>
            <a:spLocks noGrp="1"/>
          </p:cNvSpPr>
          <p:nvPr>
            <p:ph type="sldNum" sz="quarter" idx="4"/>
          </p:nvPr>
        </p:nvSpPr>
        <p:spPr/>
        <p:txBody>
          <a:bodyPr/>
          <a:lstStyle/>
          <a:p>
            <a:fld id="{6BD4A0EF-951A-4343-A672-F31B58E6828E}" type="slidenum">
              <a:rPr lang="en-US" smtClean="0"/>
              <a:t>23</a:t>
            </a:fld>
            <a:endParaRPr lang="en-US"/>
          </a:p>
        </p:txBody>
      </p:sp>
    </p:spTree>
    <p:extLst>
      <p:ext uri="{BB962C8B-B14F-4D97-AF65-F5344CB8AC3E}">
        <p14:creationId xmlns:p14="http://schemas.microsoft.com/office/powerpoint/2010/main" val="288266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DB7F2B-058F-F7B2-B0D2-48E386B4F5A3}"/>
              </a:ext>
            </a:extLst>
          </p:cNvPr>
          <p:cNvSpPr>
            <a:spLocks noGrp="1"/>
          </p:cNvSpPr>
          <p:nvPr>
            <p:ph type="title"/>
          </p:nvPr>
        </p:nvSpPr>
        <p:spPr/>
        <p:txBody>
          <a:bodyPr/>
          <a:lstStyle/>
          <a:p>
            <a:r>
              <a:rPr lang="sv-FI"/>
              <a:t>Minskning av riskerna 3/4</a:t>
            </a:r>
          </a:p>
        </p:txBody>
      </p:sp>
      <p:sp>
        <p:nvSpPr>
          <p:cNvPr id="3" name="Tekstin paikkamerkki 2">
            <a:extLst>
              <a:ext uri="{FF2B5EF4-FFF2-40B4-BE49-F238E27FC236}">
                <a16:creationId xmlns:a16="http://schemas.microsoft.com/office/drawing/2014/main" id="{08F6B526-4A30-E112-E457-C5DFD8CF1B4D}"/>
              </a:ext>
            </a:extLst>
          </p:cNvPr>
          <p:cNvSpPr>
            <a:spLocks noGrp="1"/>
          </p:cNvSpPr>
          <p:nvPr>
            <p:ph type="body" sz="quarter" idx="13"/>
          </p:nvPr>
        </p:nvSpPr>
        <p:spPr>
          <a:xfrm>
            <a:off x="695960" y="1351398"/>
            <a:ext cx="11027735" cy="4928117"/>
          </a:xfrm>
        </p:spPr>
        <p:txBody>
          <a:bodyPr>
            <a:normAutofit fontScale="92500"/>
          </a:bodyPr>
          <a:lstStyle/>
          <a:p>
            <a:r>
              <a:rPr lang="sv-FI" sz="2300"/>
              <a:t>Tro inte att du hinner före tåget, för du hinner inte! </a:t>
            </a:r>
          </a:p>
          <a:p>
            <a:pPr lvl="2"/>
            <a:r>
              <a:rPr lang="sv-FI" sz="2300"/>
              <a:t>När bommarna är på väg ner är tåget redan mycket nära!</a:t>
            </a:r>
          </a:p>
          <a:p>
            <a:pPr lvl="2"/>
            <a:r>
              <a:rPr lang="sv-FI" sz="2300"/>
              <a:t>Tåg är snabba och det tar läge för dem att stanna!</a:t>
            </a:r>
          </a:p>
          <a:p>
            <a:r>
              <a:rPr lang="sv-FI" sz="2300"/>
              <a:t>Om du måste stanna vid en plankorsning ska du stanna fordonet på tillräckligt avstånd från banan före signalen eller bommen</a:t>
            </a:r>
          </a:p>
          <a:p>
            <a:pPr lvl="1"/>
            <a:r>
              <a:rPr lang="sv-FI" sz="2300"/>
              <a:t>Identifiera ditt fordons dimensioner och säkerställ att ingen del av fordonet befinner sig i plankorsningen eller kan träffa tåget som passerar</a:t>
            </a:r>
          </a:p>
          <a:p>
            <a:r>
              <a:rPr lang="sv-FI" sz="2300"/>
              <a:t>Inget som äventyrar vägtrafiken får lämnas kvar på vägen</a:t>
            </a:r>
          </a:p>
          <a:p>
            <a:pPr lvl="1"/>
            <a:r>
              <a:rPr lang="sv-FI" sz="2300"/>
              <a:t>Det är t.ex. förbjudet att parkera fordon 30 meter före eller efter plankorsningen.</a:t>
            </a:r>
          </a:p>
          <a:p>
            <a:pPr lvl="1"/>
            <a:endParaRPr lang="fi-FI" sz="4000" dirty="0"/>
          </a:p>
          <a:p>
            <a:endParaRPr lang="fi-FI" sz="3600" dirty="0"/>
          </a:p>
          <a:p>
            <a:endParaRPr lang="fi-FI" dirty="0"/>
          </a:p>
        </p:txBody>
      </p:sp>
      <p:sp>
        <p:nvSpPr>
          <p:cNvPr id="4" name="Dian numeron paikkamerkki 3">
            <a:extLst>
              <a:ext uri="{FF2B5EF4-FFF2-40B4-BE49-F238E27FC236}">
                <a16:creationId xmlns:a16="http://schemas.microsoft.com/office/drawing/2014/main" id="{DCCFA208-2625-78C8-E63A-BE679A6C9C46}"/>
              </a:ext>
            </a:extLst>
          </p:cNvPr>
          <p:cNvSpPr>
            <a:spLocks noGrp="1"/>
          </p:cNvSpPr>
          <p:nvPr>
            <p:ph type="sldNum" sz="quarter" idx="4"/>
          </p:nvPr>
        </p:nvSpPr>
        <p:spPr/>
        <p:txBody>
          <a:bodyPr/>
          <a:lstStyle/>
          <a:p>
            <a:fld id="{6BD4A0EF-951A-4343-A672-F31B58E6828E}" type="slidenum">
              <a:rPr lang="en-US" smtClean="0"/>
              <a:t>24</a:t>
            </a:fld>
            <a:endParaRPr lang="en-US"/>
          </a:p>
        </p:txBody>
      </p:sp>
    </p:spTree>
    <p:extLst>
      <p:ext uri="{BB962C8B-B14F-4D97-AF65-F5344CB8AC3E}">
        <p14:creationId xmlns:p14="http://schemas.microsoft.com/office/powerpoint/2010/main" val="317714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AF04BC-4085-0080-DEC5-6CC8CDBB6351}"/>
              </a:ext>
            </a:extLst>
          </p:cNvPr>
          <p:cNvSpPr>
            <a:spLocks noGrp="1"/>
          </p:cNvSpPr>
          <p:nvPr>
            <p:ph type="title"/>
          </p:nvPr>
        </p:nvSpPr>
        <p:spPr/>
        <p:txBody>
          <a:bodyPr/>
          <a:lstStyle/>
          <a:p>
            <a:r>
              <a:rPr lang="sv-FI"/>
              <a:t>Minskning av riskerna 4/4</a:t>
            </a:r>
          </a:p>
        </p:txBody>
      </p:sp>
      <p:sp>
        <p:nvSpPr>
          <p:cNvPr id="3" name="Tekstin paikkamerkki 2">
            <a:extLst>
              <a:ext uri="{FF2B5EF4-FFF2-40B4-BE49-F238E27FC236}">
                <a16:creationId xmlns:a16="http://schemas.microsoft.com/office/drawing/2014/main" id="{D5DFE99D-D550-CD00-BF05-1AC3C66B0047}"/>
              </a:ext>
            </a:extLst>
          </p:cNvPr>
          <p:cNvSpPr>
            <a:spLocks noGrp="1"/>
          </p:cNvSpPr>
          <p:nvPr>
            <p:ph type="body" sz="quarter" idx="13"/>
          </p:nvPr>
        </p:nvSpPr>
        <p:spPr>
          <a:xfrm>
            <a:off x="838200" y="1690688"/>
            <a:ext cx="11028680" cy="4665662"/>
          </a:xfrm>
        </p:spPr>
        <p:txBody>
          <a:bodyPr>
            <a:normAutofit fontScale="92500" lnSpcReduction="10000"/>
          </a:bodyPr>
          <a:lstStyle/>
          <a:p>
            <a:r>
              <a:rPr lang="sv-FI" sz="2600"/>
              <a:t>Välj ditt eget körfält i plankorsningen med flera trafikleder och undvik att byta riktning på ett överraskande sätt.</a:t>
            </a:r>
          </a:p>
          <a:p>
            <a:r>
              <a:rPr lang="sv-FI" sz="2600"/>
              <a:t>Observera noggrant trafiken omkring dig (väg- och järnvägstrafik)</a:t>
            </a:r>
          </a:p>
          <a:p>
            <a:pPr>
              <a:buFont typeface="Arial" panose="020B0604020202020204" pitchFamily="34" charset="0"/>
              <a:buChar char="•"/>
            </a:pPr>
            <a:r>
              <a:rPr lang="sv-FI" sz="2600" b="0" i="0">
                <a:solidFill>
                  <a:srgbClr val="212529"/>
                </a:solidFill>
              </a:rPr>
              <a:t>Fast rutten är bekant ska du ändå vara försiktig. Lita inte heller på att du minns passagerartågens tidtabell: på banorna rör sig förutom tågen även mycket servicemateriel eller godstrafik. </a:t>
            </a:r>
          </a:p>
          <a:p>
            <a:pPr>
              <a:buFont typeface="Arial" panose="020B0604020202020204" pitchFamily="34" charset="0"/>
              <a:buChar char="•"/>
            </a:pPr>
            <a:r>
              <a:rPr lang="sv-FI" sz="2600" b="0" i="0">
                <a:solidFill>
                  <a:srgbClr val="212529"/>
                </a:solidFill>
              </a:rPr>
              <a:t>Det är bäst att strunta i telefonen och annat som kan störa när man är bakom ratten!! </a:t>
            </a:r>
          </a:p>
          <a:p>
            <a:pPr lvl="1"/>
            <a:endParaRPr lang="fi-FI" sz="2100" dirty="0"/>
          </a:p>
          <a:p>
            <a:endParaRPr lang="fi-FI" dirty="0"/>
          </a:p>
        </p:txBody>
      </p:sp>
      <p:sp>
        <p:nvSpPr>
          <p:cNvPr id="4" name="Dian numeron paikkamerkki 3">
            <a:extLst>
              <a:ext uri="{FF2B5EF4-FFF2-40B4-BE49-F238E27FC236}">
                <a16:creationId xmlns:a16="http://schemas.microsoft.com/office/drawing/2014/main" id="{89E0C4F3-A3BC-9328-0A66-0196E356AC91}"/>
              </a:ext>
            </a:extLst>
          </p:cNvPr>
          <p:cNvSpPr>
            <a:spLocks noGrp="1"/>
          </p:cNvSpPr>
          <p:nvPr>
            <p:ph type="sldNum" sz="quarter" idx="4"/>
          </p:nvPr>
        </p:nvSpPr>
        <p:spPr/>
        <p:txBody>
          <a:bodyPr/>
          <a:lstStyle/>
          <a:p>
            <a:fld id="{6BD4A0EF-951A-4343-A672-F31B58E6828E}" type="slidenum">
              <a:rPr lang="en-US" smtClean="0"/>
              <a:t>25</a:t>
            </a:fld>
            <a:endParaRPr lang="en-US"/>
          </a:p>
        </p:txBody>
      </p:sp>
    </p:spTree>
    <p:extLst>
      <p:ext uri="{BB962C8B-B14F-4D97-AF65-F5344CB8AC3E}">
        <p14:creationId xmlns:p14="http://schemas.microsoft.com/office/powerpoint/2010/main" val="3027606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D6D5C3-B0C7-E5E0-2E20-7C00DFFDFA84}"/>
              </a:ext>
            </a:extLst>
          </p:cNvPr>
          <p:cNvSpPr>
            <a:spLocks noGrp="1"/>
          </p:cNvSpPr>
          <p:nvPr>
            <p:ph type="title"/>
          </p:nvPr>
        </p:nvSpPr>
        <p:spPr/>
        <p:txBody>
          <a:bodyPr/>
          <a:lstStyle/>
          <a:p>
            <a:r>
              <a:rPr lang="sv-FI"/>
              <a:t>Extraordinära situationer 1/2</a:t>
            </a:r>
          </a:p>
        </p:txBody>
      </p:sp>
      <p:sp>
        <p:nvSpPr>
          <p:cNvPr id="3" name="Tekstin paikkamerkki 2">
            <a:extLst>
              <a:ext uri="{FF2B5EF4-FFF2-40B4-BE49-F238E27FC236}">
                <a16:creationId xmlns:a16="http://schemas.microsoft.com/office/drawing/2014/main" id="{15E06FD4-B437-2920-9655-791FC024D109}"/>
              </a:ext>
            </a:extLst>
          </p:cNvPr>
          <p:cNvSpPr>
            <a:spLocks noGrp="1"/>
          </p:cNvSpPr>
          <p:nvPr>
            <p:ph type="body" sz="quarter" idx="13"/>
          </p:nvPr>
        </p:nvSpPr>
        <p:spPr/>
        <p:txBody>
          <a:bodyPr/>
          <a:lstStyle/>
          <a:p>
            <a:r>
              <a:rPr lang="sv-FI" sz="1800"/>
              <a:t>En plankorsningsanläggning kan till exempel skadas under en åskstorm eller av ett strömavbrott, och bommarna kan fastna halvvägs. Då blinkar de röda varningslamporna tills anläggningen får elström. </a:t>
            </a:r>
            <a:r>
              <a:rPr lang="sv-FI" sz="1800" b="1"/>
              <a:t>Du ska inte korsa banan innan någon som sköter banans underhåll anländer till platsen.</a:t>
            </a:r>
          </a:p>
          <a:p>
            <a:pPr lvl="1"/>
            <a:r>
              <a:rPr lang="sv-FI" sz="1600"/>
              <a:t>På plankorsningsskylten för en plankorsning med varningsanläggning finns ett telefonnummer där felet kan anmälas. </a:t>
            </a:r>
          </a:p>
          <a:p>
            <a:pPr lvl="1"/>
            <a:r>
              <a:rPr lang="sv-FI" sz="1600"/>
              <a:t>Också på märkena för en plankorsning utan varningsanordning finns plankorsningens koordinater, som kan vara till hjälp till exempel om man behöver uppge lägesuppgifterna i en nödsituation. </a:t>
            </a:r>
          </a:p>
          <a:p>
            <a:endParaRPr lang="fi-FI" dirty="0"/>
          </a:p>
        </p:txBody>
      </p:sp>
      <p:sp>
        <p:nvSpPr>
          <p:cNvPr id="4" name="Dian numeron paikkamerkki 3">
            <a:extLst>
              <a:ext uri="{FF2B5EF4-FFF2-40B4-BE49-F238E27FC236}">
                <a16:creationId xmlns:a16="http://schemas.microsoft.com/office/drawing/2014/main" id="{9E50143D-F8BA-5D84-B183-C879D6B61C79}"/>
              </a:ext>
            </a:extLst>
          </p:cNvPr>
          <p:cNvSpPr>
            <a:spLocks noGrp="1"/>
          </p:cNvSpPr>
          <p:nvPr>
            <p:ph type="sldNum" sz="quarter" idx="4"/>
          </p:nvPr>
        </p:nvSpPr>
        <p:spPr/>
        <p:txBody>
          <a:bodyPr/>
          <a:lstStyle/>
          <a:p>
            <a:fld id="{6BD4A0EF-951A-4343-A672-F31B58E6828E}" type="slidenum">
              <a:rPr lang="en-US" smtClean="0"/>
              <a:t>26</a:t>
            </a:fld>
            <a:endParaRPr lang="en-US"/>
          </a:p>
        </p:txBody>
      </p:sp>
    </p:spTree>
    <p:extLst>
      <p:ext uri="{BB962C8B-B14F-4D97-AF65-F5344CB8AC3E}">
        <p14:creationId xmlns:p14="http://schemas.microsoft.com/office/powerpoint/2010/main" val="3451309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40F901-0EC6-C9BE-0BAC-431F8A09B380}"/>
              </a:ext>
            </a:extLst>
          </p:cNvPr>
          <p:cNvSpPr>
            <a:spLocks noGrp="1"/>
          </p:cNvSpPr>
          <p:nvPr>
            <p:ph type="title"/>
          </p:nvPr>
        </p:nvSpPr>
        <p:spPr/>
        <p:txBody>
          <a:bodyPr/>
          <a:lstStyle/>
          <a:p>
            <a:r>
              <a:rPr lang="sv-FI"/>
              <a:t>Extraordinära situationer 2/2</a:t>
            </a:r>
          </a:p>
        </p:txBody>
      </p:sp>
      <p:sp>
        <p:nvSpPr>
          <p:cNvPr id="3" name="Tekstin paikkamerkki 2">
            <a:extLst>
              <a:ext uri="{FF2B5EF4-FFF2-40B4-BE49-F238E27FC236}">
                <a16:creationId xmlns:a16="http://schemas.microsoft.com/office/drawing/2014/main" id="{9BEF0771-473A-3EDB-DA62-51D775B3A6BE}"/>
              </a:ext>
            </a:extLst>
          </p:cNvPr>
          <p:cNvSpPr>
            <a:spLocks noGrp="1"/>
          </p:cNvSpPr>
          <p:nvPr>
            <p:ph type="body" sz="quarter" idx="13"/>
          </p:nvPr>
        </p:nvSpPr>
        <p:spPr/>
        <p:txBody>
          <a:bodyPr>
            <a:normAutofit lnSpcReduction="10000"/>
          </a:bodyPr>
          <a:lstStyle/>
          <a:p>
            <a:r>
              <a:rPr lang="sv-FI"/>
              <a:t>Om du kolliderar med en bom och den lossnar, fortsätt köra över plankorsningen tills du kommer till en säkrare plats, stanna och meddela händelsen till det nummer som finns på plankorsningsskylten.</a:t>
            </a:r>
          </a:p>
          <a:p>
            <a:r>
              <a:rPr lang="sv-FI"/>
              <a:t>Om ditt fordon skadas eller stannar i en plankorsning av någon annan orsak och du inte kommer vidare, ring nödcentralen omedelbart!</a:t>
            </a:r>
          </a:p>
          <a:p>
            <a:r>
              <a:rPr lang="sv-FI" sz="2400"/>
              <a:t>Obs! </a:t>
            </a:r>
            <a:r>
              <a:rPr lang="sv-FI" sz="2400" b="1"/>
              <a:t>Vid olyckor eller andra undantagssituationer är det bra att använda mobilappen 112 Suomi</a:t>
            </a:r>
            <a:r>
              <a:rPr lang="sv-FI" sz="2400"/>
              <a:t> för att underlätta lokaliseringen. </a:t>
            </a:r>
          </a:p>
          <a:p>
            <a:endParaRPr lang="fi-FI" dirty="0"/>
          </a:p>
          <a:p>
            <a:pPr marL="285750" indent="-285750">
              <a:buFontTx/>
              <a:buChar char="-"/>
            </a:pPr>
            <a:endParaRPr lang="fi-FI" dirty="0"/>
          </a:p>
          <a:p>
            <a:endParaRPr lang="fi-FI" dirty="0"/>
          </a:p>
        </p:txBody>
      </p:sp>
      <p:sp>
        <p:nvSpPr>
          <p:cNvPr id="4" name="Dian numeron paikkamerkki 3">
            <a:extLst>
              <a:ext uri="{FF2B5EF4-FFF2-40B4-BE49-F238E27FC236}">
                <a16:creationId xmlns:a16="http://schemas.microsoft.com/office/drawing/2014/main" id="{2B94882E-66BC-A085-A319-53689078B74A}"/>
              </a:ext>
            </a:extLst>
          </p:cNvPr>
          <p:cNvSpPr>
            <a:spLocks noGrp="1"/>
          </p:cNvSpPr>
          <p:nvPr>
            <p:ph type="sldNum" sz="quarter" idx="4"/>
          </p:nvPr>
        </p:nvSpPr>
        <p:spPr/>
        <p:txBody>
          <a:bodyPr/>
          <a:lstStyle/>
          <a:p>
            <a:fld id="{6BD4A0EF-951A-4343-A672-F31B58E6828E}" type="slidenum">
              <a:rPr lang="en-US" smtClean="0"/>
              <a:t>27</a:t>
            </a:fld>
            <a:endParaRPr lang="en-US"/>
          </a:p>
        </p:txBody>
      </p:sp>
    </p:spTree>
    <p:extLst>
      <p:ext uri="{BB962C8B-B14F-4D97-AF65-F5344CB8AC3E}">
        <p14:creationId xmlns:p14="http://schemas.microsoft.com/office/powerpoint/2010/main" val="1986532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En plankorsning med vägkorsning nära">
            <a:extLst>
              <a:ext uri="{FF2B5EF4-FFF2-40B4-BE49-F238E27FC236}">
                <a16:creationId xmlns:a16="http://schemas.microsoft.com/office/drawing/2014/main" id="{DF761747-D57F-00AB-5040-54961F55EC4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0" y="-115614"/>
            <a:ext cx="12192000" cy="6858000"/>
          </a:xfrm>
        </p:spPr>
      </p:pic>
      <p:sp>
        <p:nvSpPr>
          <p:cNvPr id="3" name="Tekstin paikkamerkki 2">
            <a:extLst>
              <a:ext uri="{FF2B5EF4-FFF2-40B4-BE49-F238E27FC236}">
                <a16:creationId xmlns:a16="http://schemas.microsoft.com/office/drawing/2014/main" id="{DB089BC7-F543-4CA0-B7AA-EC05964A9B62}"/>
              </a:ext>
            </a:extLst>
          </p:cNvPr>
          <p:cNvSpPr>
            <a:spLocks noGrp="1"/>
          </p:cNvSpPr>
          <p:nvPr>
            <p:ph type="body" idx="1"/>
          </p:nvPr>
        </p:nvSpPr>
        <p:spPr/>
        <p:txBody>
          <a:bodyPr/>
          <a:lstStyle/>
          <a:p>
            <a:r>
              <a:rPr lang="sv-FI"/>
              <a:t>Plankorsningsmärken samt långsam korsning av plankorsningar</a:t>
            </a:r>
          </a:p>
        </p:txBody>
      </p:sp>
      <p:sp>
        <p:nvSpPr>
          <p:cNvPr id="4" name="Tekstin paikkamerkki 3">
            <a:extLst>
              <a:ext uri="{FF2B5EF4-FFF2-40B4-BE49-F238E27FC236}">
                <a16:creationId xmlns:a16="http://schemas.microsoft.com/office/drawing/2014/main" id="{5412F306-A3AB-C104-E147-4E0186B6AAD9}"/>
              </a:ext>
            </a:extLst>
          </p:cNvPr>
          <p:cNvSpPr>
            <a:spLocks noGrp="1"/>
          </p:cNvSpPr>
          <p:nvPr>
            <p:ph type="body" idx="10"/>
          </p:nvPr>
        </p:nvSpPr>
        <p:spPr>
          <a:xfrm>
            <a:off x="0" y="3509338"/>
            <a:ext cx="12192000" cy="1080000"/>
          </a:xfrm>
        </p:spPr>
        <p:txBody>
          <a:bodyPr/>
          <a:lstStyle/>
          <a:p>
            <a:r>
              <a:rPr lang="sv-FI"/>
              <a:t>Övriga anvisningar</a:t>
            </a:r>
          </a:p>
        </p:txBody>
      </p:sp>
    </p:spTree>
    <p:extLst>
      <p:ext uri="{BB962C8B-B14F-4D97-AF65-F5344CB8AC3E}">
        <p14:creationId xmlns:p14="http://schemas.microsoft.com/office/powerpoint/2010/main" val="142821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9C76F7-26C3-A7B1-A111-27911FA3D333}"/>
              </a:ext>
            </a:extLst>
          </p:cNvPr>
          <p:cNvSpPr>
            <a:spLocks noGrp="1"/>
          </p:cNvSpPr>
          <p:nvPr>
            <p:ph type="title"/>
          </p:nvPr>
        </p:nvSpPr>
        <p:spPr/>
        <p:txBody>
          <a:bodyPr/>
          <a:lstStyle/>
          <a:p>
            <a:r>
              <a:rPr lang="sv-FI"/>
              <a:t>Plankorsningsmärken 1/3</a:t>
            </a:r>
          </a:p>
        </p:txBody>
      </p:sp>
      <p:sp>
        <p:nvSpPr>
          <p:cNvPr id="4" name="Dian numeron paikkamerkki 3">
            <a:extLst>
              <a:ext uri="{FF2B5EF4-FFF2-40B4-BE49-F238E27FC236}">
                <a16:creationId xmlns:a16="http://schemas.microsoft.com/office/drawing/2014/main" id="{634DB269-D00E-FCE5-92B0-CDCA1F47B29B}"/>
              </a:ext>
            </a:extLst>
          </p:cNvPr>
          <p:cNvSpPr>
            <a:spLocks noGrp="1"/>
          </p:cNvSpPr>
          <p:nvPr>
            <p:ph type="sldNum" sz="quarter" idx="12"/>
          </p:nvPr>
        </p:nvSpPr>
        <p:spPr/>
        <p:txBody>
          <a:bodyPr/>
          <a:lstStyle/>
          <a:p>
            <a:fld id="{6BD4A0EF-951A-4343-A672-F31B58E6828E}" type="slidenum">
              <a:rPr lang="en-US" smtClean="0"/>
              <a:pPr/>
              <a:t>29</a:t>
            </a:fld>
            <a:endParaRPr lang="en-US"/>
          </a:p>
        </p:txBody>
      </p:sp>
      <p:pic>
        <p:nvPicPr>
          <p:cNvPr id="6" name="Kuva 5" descr="Vägmärke som menar plankorsning med järnväg, utan bommar.">
            <a:extLst>
              <a:ext uri="{FF2B5EF4-FFF2-40B4-BE49-F238E27FC236}">
                <a16:creationId xmlns:a16="http://schemas.microsoft.com/office/drawing/2014/main" id="{A7A495E9-D6A7-8D25-96A2-55BE408B83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680" y="1927780"/>
            <a:ext cx="3640094" cy="3191907"/>
          </a:xfrm>
          <a:prstGeom prst="rect">
            <a:avLst/>
          </a:prstGeom>
        </p:spPr>
      </p:pic>
      <p:sp>
        <p:nvSpPr>
          <p:cNvPr id="8" name="Tekstiruutu 7">
            <a:extLst>
              <a:ext uri="{FF2B5EF4-FFF2-40B4-BE49-F238E27FC236}">
                <a16:creationId xmlns:a16="http://schemas.microsoft.com/office/drawing/2014/main" id="{AF144EDB-24C0-79C6-34ED-825C171E3367}"/>
              </a:ext>
            </a:extLst>
          </p:cNvPr>
          <p:cNvSpPr txBox="1"/>
          <p:nvPr/>
        </p:nvSpPr>
        <p:spPr>
          <a:xfrm>
            <a:off x="210538" y="5352574"/>
            <a:ext cx="3887411" cy="369332"/>
          </a:xfrm>
          <a:prstGeom prst="rect">
            <a:avLst/>
          </a:prstGeom>
          <a:noFill/>
        </p:spPr>
        <p:txBody>
          <a:bodyPr wrap="none" rtlCol="0">
            <a:spAutoFit/>
          </a:bodyPr>
          <a:lstStyle/>
          <a:p>
            <a:r>
              <a:rPr lang="sv-FI"/>
              <a:t>Plankorsning med järnväg, utan bommar</a:t>
            </a:r>
          </a:p>
        </p:txBody>
      </p:sp>
      <p:pic>
        <p:nvPicPr>
          <p:cNvPr id="10" name="Kuva 9" descr="Vägmärke some menar plankorsning med järnväg, med bommar.">
            <a:extLst>
              <a:ext uri="{FF2B5EF4-FFF2-40B4-BE49-F238E27FC236}">
                <a16:creationId xmlns:a16="http://schemas.microsoft.com/office/drawing/2014/main" id="{D665A4FD-1BAB-566B-205D-A08ED767E4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9342" y="1927780"/>
            <a:ext cx="3640095" cy="3191908"/>
          </a:xfrm>
          <a:prstGeom prst="rect">
            <a:avLst/>
          </a:prstGeom>
        </p:spPr>
      </p:pic>
      <p:sp>
        <p:nvSpPr>
          <p:cNvPr id="11" name="Tekstiruutu 10">
            <a:extLst>
              <a:ext uri="{FF2B5EF4-FFF2-40B4-BE49-F238E27FC236}">
                <a16:creationId xmlns:a16="http://schemas.microsoft.com/office/drawing/2014/main" id="{22CC9ED3-C7E3-9C65-B8F6-47DE26AC694E}"/>
              </a:ext>
            </a:extLst>
          </p:cNvPr>
          <p:cNvSpPr txBox="1"/>
          <p:nvPr/>
        </p:nvSpPr>
        <p:spPr>
          <a:xfrm>
            <a:off x="4542899" y="5352574"/>
            <a:ext cx="3746538" cy="369332"/>
          </a:xfrm>
          <a:prstGeom prst="rect">
            <a:avLst/>
          </a:prstGeom>
          <a:noFill/>
        </p:spPr>
        <p:txBody>
          <a:bodyPr wrap="none" rtlCol="0">
            <a:spAutoFit/>
          </a:bodyPr>
          <a:lstStyle/>
          <a:p>
            <a:r>
              <a:rPr lang="sv-FI"/>
              <a:t>Plankorsning med järnväg, med bommar</a:t>
            </a:r>
          </a:p>
        </p:txBody>
      </p:sp>
      <p:pic>
        <p:nvPicPr>
          <p:cNvPr id="13" name="Kuva 12" descr="Vägmärke som menar järnvägsplankorsningens infartsmärke.">
            <a:extLst>
              <a:ext uri="{FF2B5EF4-FFF2-40B4-BE49-F238E27FC236}">
                <a16:creationId xmlns:a16="http://schemas.microsoft.com/office/drawing/2014/main" id="{A451C57F-7389-7065-82E2-68E88B2A4F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7592" y="1690688"/>
            <a:ext cx="1001554" cy="3338512"/>
          </a:xfrm>
          <a:prstGeom prst="rect">
            <a:avLst/>
          </a:prstGeom>
        </p:spPr>
      </p:pic>
      <p:sp>
        <p:nvSpPr>
          <p:cNvPr id="14" name="Tekstiruutu 13">
            <a:extLst>
              <a:ext uri="{FF2B5EF4-FFF2-40B4-BE49-F238E27FC236}">
                <a16:creationId xmlns:a16="http://schemas.microsoft.com/office/drawing/2014/main" id="{66AA2F79-3751-4645-C43F-87880AAF96AC}"/>
              </a:ext>
            </a:extLst>
          </p:cNvPr>
          <p:cNvSpPr txBox="1"/>
          <p:nvPr/>
        </p:nvSpPr>
        <p:spPr>
          <a:xfrm>
            <a:off x="9022080" y="5352574"/>
            <a:ext cx="2726131" cy="1200329"/>
          </a:xfrm>
          <a:prstGeom prst="rect">
            <a:avLst/>
          </a:prstGeom>
          <a:noFill/>
        </p:spPr>
        <p:txBody>
          <a:bodyPr wrap="none" rtlCol="0">
            <a:spAutoFit/>
          </a:bodyPr>
          <a:lstStyle/>
          <a:p>
            <a:r>
              <a:rPr lang="sv-FI" dirty="0"/>
              <a:t>Järnvägsplankorsningens</a:t>
            </a:r>
          </a:p>
          <a:p>
            <a:r>
              <a:rPr lang="sv-FI" dirty="0"/>
              <a:t>Infartsmärke</a:t>
            </a:r>
          </a:p>
          <a:p>
            <a:r>
              <a:rPr lang="sv-FI" dirty="0"/>
              <a:t>(längst bort från </a:t>
            </a:r>
          </a:p>
          <a:p>
            <a:r>
              <a:rPr lang="sv-FI" dirty="0"/>
              <a:t>plankorsningen)</a:t>
            </a:r>
          </a:p>
        </p:txBody>
      </p:sp>
    </p:spTree>
    <p:extLst>
      <p:ext uri="{BB962C8B-B14F-4D97-AF65-F5344CB8AC3E}">
        <p14:creationId xmlns:p14="http://schemas.microsoft.com/office/powerpoint/2010/main" val="102662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ABF5FB-E8F6-2813-DA2E-5D2D4062D48E}"/>
              </a:ext>
            </a:extLst>
          </p:cNvPr>
          <p:cNvSpPr>
            <a:spLocks noGrp="1"/>
          </p:cNvSpPr>
          <p:nvPr>
            <p:ph type="title"/>
          </p:nvPr>
        </p:nvSpPr>
        <p:spPr/>
        <p:txBody>
          <a:bodyPr/>
          <a:lstStyle/>
          <a:p>
            <a:r>
              <a:rPr lang="sv-FI"/>
              <a:t>Allmänt om plankorsningar 1/2</a:t>
            </a:r>
          </a:p>
        </p:txBody>
      </p:sp>
      <p:sp>
        <p:nvSpPr>
          <p:cNvPr id="3" name="Tekstin paikkamerkki 2">
            <a:extLst>
              <a:ext uri="{FF2B5EF4-FFF2-40B4-BE49-F238E27FC236}">
                <a16:creationId xmlns:a16="http://schemas.microsoft.com/office/drawing/2014/main" id="{330980BB-D21D-01E3-2C82-AED443391796}"/>
              </a:ext>
            </a:extLst>
          </p:cNvPr>
          <p:cNvSpPr>
            <a:spLocks noGrp="1"/>
          </p:cNvSpPr>
          <p:nvPr>
            <p:ph type="body" sz="quarter" idx="13"/>
          </p:nvPr>
        </p:nvSpPr>
        <p:spPr>
          <a:xfrm>
            <a:off x="838200" y="1579880"/>
            <a:ext cx="11059160" cy="4191000"/>
          </a:xfrm>
        </p:spPr>
        <p:txBody>
          <a:bodyPr>
            <a:normAutofit fontScale="92500"/>
          </a:bodyPr>
          <a:lstStyle/>
          <a:p>
            <a:r>
              <a:rPr lang="sv-FI" sz="2400" dirty="0"/>
              <a:t>Finland har ett tätt väg- och gatunät med många plankorsningar.</a:t>
            </a:r>
          </a:p>
          <a:p>
            <a:pPr lvl="1"/>
            <a:r>
              <a:rPr lang="sv-FI" sz="1600" dirty="0"/>
              <a:t>I statens bannät finns det fortfarande </a:t>
            </a:r>
            <a:r>
              <a:rPr lang="sv-FI" sz="1600" b="1" dirty="0"/>
              <a:t>cirka 2 500</a:t>
            </a:r>
            <a:r>
              <a:rPr lang="sv-FI" sz="1600" dirty="0"/>
              <a:t> plankorsningar</a:t>
            </a:r>
          </a:p>
          <a:p>
            <a:pPr lvl="1"/>
            <a:r>
              <a:rPr lang="sv-FI" sz="1600" dirty="0"/>
              <a:t>Dessutom finns det några hundra plankorsningar på de privata bannäten och cirka 269 plankorsningar på sidospåren!!</a:t>
            </a:r>
          </a:p>
          <a:p>
            <a:r>
              <a:rPr lang="sv-FI" dirty="0"/>
              <a:t>Största delen (71 %) av plankorsningarna har ingen plankorsningsanläggning, dvs. bommar, ljus- eller ljudanläggningar</a:t>
            </a:r>
          </a:p>
          <a:p>
            <a:r>
              <a:rPr lang="sv-FI" sz="2400" dirty="0"/>
              <a:t>Plankorsningar finns inte bara på avlägsna vägar och sidobanor, utan de finns bland annat i stadsområden och i mycket stor utsträckning på huvudbanan (Helsingfors–Uleåborg). </a:t>
            </a:r>
          </a:p>
          <a:p>
            <a:endParaRPr lang="fi-FI" dirty="0"/>
          </a:p>
        </p:txBody>
      </p:sp>
      <p:sp>
        <p:nvSpPr>
          <p:cNvPr id="4" name="Dian numeron paikkamerkki 3">
            <a:extLst>
              <a:ext uri="{FF2B5EF4-FFF2-40B4-BE49-F238E27FC236}">
                <a16:creationId xmlns:a16="http://schemas.microsoft.com/office/drawing/2014/main" id="{27B1C819-D266-5ABA-3B5F-DF9EBCA1375B}"/>
              </a:ext>
            </a:extLst>
          </p:cNvPr>
          <p:cNvSpPr>
            <a:spLocks noGrp="1"/>
          </p:cNvSpPr>
          <p:nvPr>
            <p:ph type="sldNum" sz="quarter" idx="4"/>
          </p:nvPr>
        </p:nvSpPr>
        <p:spPr/>
        <p:txBody>
          <a:bodyPr/>
          <a:lstStyle/>
          <a:p>
            <a:fld id="{6BD4A0EF-951A-4343-A672-F31B58E6828E}" type="slidenum">
              <a:rPr lang="en-US" smtClean="0"/>
              <a:t>3</a:t>
            </a:fld>
            <a:endParaRPr lang="en-US"/>
          </a:p>
        </p:txBody>
      </p:sp>
    </p:spTree>
    <p:extLst>
      <p:ext uri="{BB962C8B-B14F-4D97-AF65-F5344CB8AC3E}">
        <p14:creationId xmlns:p14="http://schemas.microsoft.com/office/powerpoint/2010/main" val="78189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E76166-3478-7439-FBB0-B57D75518FD6}"/>
              </a:ext>
            </a:extLst>
          </p:cNvPr>
          <p:cNvSpPr>
            <a:spLocks noGrp="1"/>
          </p:cNvSpPr>
          <p:nvPr>
            <p:ph type="title"/>
          </p:nvPr>
        </p:nvSpPr>
        <p:spPr>
          <a:xfrm>
            <a:off x="555344" y="136525"/>
            <a:ext cx="8640000" cy="1325563"/>
          </a:xfrm>
        </p:spPr>
        <p:txBody>
          <a:bodyPr/>
          <a:lstStyle/>
          <a:p>
            <a:r>
              <a:rPr lang="sv-FI"/>
              <a:t>Plankorsningsmärken 2/3</a:t>
            </a:r>
          </a:p>
        </p:txBody>
      </p:sp>
      <p:sp>
        <p:nvSpPr>
          <p:cNvPr id="4" name="Dian numeron paikkamerkki 3">
            <a:extLst>
              <a:ext uri="{FF2B5EF4-FFF2-40B4-BE49-F238E27FC236}">
                <a16:creationId xmlns:a16="http://schemas.microsoft.com/office/drawing/2014/main" id="{46DFB40E-3323-711A-3CC6-5071E03A258A}"/>
              </a:ext>
            </a:extLst>
          </p:cNvPr>
          <p:cNvSpPr>
            <a:spLocks noGrp="1"/>
          </p:cNvSpPr>
          <p:nvPr>
            <p:ph type="sldNum" sz="quarter" idx="12"/>
          </p:nvPr>
        </p:nvSpPr>
        <p:spPr/>
        <p:txBody>
          <a:bodyPr/>
          <a:lstStyle/>
          <a:p>
            <a:fld id="{6BD4A0EF-951A-4343-A672-F31B58E6828E}" type="slidenum">
              <a:rPr lang="en-US" smtClean="0"/>
              <a:pPr/>
              <a:t>30</a:t>
            </a:fld>
            <a:endParaRPr lang="en-US"/>
          </a:p>
        </p:txBody>
      </p:sp>
      <p:sp>
        <p:nvSpPr>
          <p:cNvPr id="5" name="Tekstiruutu 4" descr="Vägmärke som menar infartsmärke för &#10;plankorsning med järnväg&#10;">
            <a:extLst>
              <a:ext uri="{FF2B5EF4-FFF2-40B4-BE49-F238E27FC236}">
                <a16:creationId xmlns:a16="http://schemas.microsoft.com/office/drawing/2014/main" id="{053F6037-BCE8-4B4E-E91B-CC5D29077E5E}"/>
              </a:ext>
            </a:extLst>
          </p:cNvPr>
          <p:cNvSpPr txBox="1"/>
          <p:nvPr/>
        </p:nvSpPr>
        <p:spPr>
          <a:xfrm>
            <a:off x="452120" y="5344752"/>
            <a:ext cx="1965603" cy="1477328"/>
          </a:xfrm>
          <a:prstGeom prst="rect">
            <a:avLst/>
          </a:prstGeom>
          <a:noFill/>
        </p:spPr>
        <p:txBody>
          <a:bodyPr wrap="none" rtlCol="0">
            <a:spAutoFit/>
          </a:bodyPr>
          <a:lstStyle/>
          <a:p>
            <a:r>
              <a:rPr lang="sv-FI" dirty="0"/>
              <a:t>Infartsmärke för </a:t>
            </a:r>
          </a:p>
          <a:p>
            <a:r>
              <a:rPr lang="sv-FI" dirty="0"/>
              <a:t>plankorsning </a:t>
            </a:r>
          </a:p>
          <a:p>
            <a:r>
              <a:rPr lang="sv-FI" dirty="0"/>
              <a:t>med järnväg</a:t>
            </a:r>
          </a:p>
          <a:p>
            <a:r>
              <a:rPr lang="sv-FI" dirty="0"/>
              <a:t>(näst närmast</a:t>
            </a:r>
          </a:p>
          <a:p>
            <a:r>
              <a:rPr lang="sv-FI" dirty="0"/>
              <a:t> plankorsningen)</a:t>
            </a:r>
          </a:p>
        </p:txBody>
      </p:sp>
      <p:sp>
        <p:nvSpPr>
          <p:cNvPr id="6" name="Tekstiruutu 5" descr="Vägmärke som menar Infartsmärke för &#10;plankorsning med järnväg (närmaste plankorsningen)&#10;">
            <a:extLst>
              <a:ext uri="{FF2B5EF4-FFF2-40B4-BE49-F238E27FC236}">
                <a16:creationId xmlns:a16="http://schemas.microsoft.com/office/drawing/2014/main" id="{231E62C4-AB3C-FC60-F77E-8DD224814ADD}"/>
              </a:ext>
            </a:extLst>
          </p:cNvPr>
          <p:cNvSpPr txBox="1"/>
          <p:nvPr/>
        </p:nvSpPr>
        <p:spPr>
          <a:xfrm>
            <a:off x="2551814" y="5344752"/>
            <a:ext cx="2448106" cy="1477328"/>
          </a:xfrm>
          <a:prstGeom prst="rect">
            <a:avLst/>
          </a:prstGeom>
          <a:noFill/>
        </p:spPr>
        <p:txBody>
          <a:bodyPr wrap="none" rtlCol="0">
            <a:spAutoFit/>
          </a:bodyPr>
          <a:lstStyle/>
          <a:p>
            <a:r>
              <a:rPr lang="sv-FI" dirty="0"/>
              <a:t>Infartsmärke för </a:t>
            </a:r>
          </a:p>
          <a:p>
            <a:r>
              <a:rPr lang="sv-FI" dirty="0"/>
              <a:t>plankorsning</a:t>
            </a:r>
          </a:p>
          <a:p>
            <a:r>
              <a:rPr lang="sv-FI" dirty="0"/>
              <a:t>med järnväg</a:t>
            </a:r>
          </a:p>
          <a:p>
            <a:r>
              <a:rPr lang="sv-FI" dirty="0"/>
              <a:t>(närmast plankorsningen)</a:t>
            </a:r>
          </a:p>
          <a:p>
            <a:endParaRPr lang="fi-FI" dirty="0"/>
          </a:p>
        </p:txBody>
      </p:sp>
      <p:pic>
        <p:nvPicPr>
          <p:cNvPr id="7" name="Kuva 6" descr="Vägmärke som menar plankorsningmärke, enspårig bana">
            <a:extLst>
              <a:ext uri="{FF2B5EF4-FFF2-40B4-BE49-F238E27FC236}">
                <a16:creationId xmlns:a16="http://schemas.microsoft.com/office/drawing/2014/main" id="{EF9D1BF3-428B-100C-7A64-8DC9B5B4A4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574617" y="2964698"/>
            <a:ext cx="3436976" cy="2178184"/>
          </a:xfrm>
          <a:prstGeom prst="rect">
            <a:avLst/>
          </a:prstGeom>
        </p:spPr>
      </p:pic>
      <p:pic>
        <p:nvPicPr>
          <p:cNvPr id="8" name="Kuva 7" descr="Vägmärke some menar plankorsningsmärke, flerspårig bana">
            <a:extLst>
              <a:ext uri="{FF2B5EF4-FFF2-40B4-BE49-F238E27FC236}">
                <a16:creationId xmlns:a16="http://schemas.microsoft.com/office/drawing/2014/main" id="{A875F239-BEB5-0837-C4F1-244E76AFDB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195344" y="2584746"/>
            <a:ext cx="2790059" cy="2558136"/>
          </a:xfrm>
          <a:prstGeom prst="rect">
            <a:avLst/>
          </a:prstGeom>
        </p:spPr>
      </p:pic>
      <p:sp>
        <p:nvSpPr>
          <p:cNvPr id="9" name="Tekstiruutu 8">
            <a:extLst>
              <a:ext uri="{FF2B5EF4-FFF2-40B4-BE49-F238E27FC236}">
                <a16:creationId xmlns:a16="http://schemas.microsoft.com/office/drawing/2014/main" id="{EAE97ED8-46DC-853D-C964-1B9B2290F3DC}"/>
              </a:ext>
            </a:extLst>
          </p:cNvPr>
          <p:cNvSpPr txBox="1"/>
          <p:nvPr/>
        </p:nvSpPr>
        <p:spPr>
          <a:xfrm>
            <a:off x="5241118" y="5302792"/>
            <a:ext cx="2103974" cy="646331"/>
          </a:xfrm>
          <a:prstGeom prst="rect">
            <a:avLst/>
          </a:prstGeom>
          <a:noFill/>
        </p:spPr>
        <p:txBody>
          <a:bodyPr wrap="none" rtlCol="0">
            <a:spAutoFit/>
          </a:bodyPr>
          <a:lstStyle/>
          <a:p>
            <a:r>
              <a:rPr lang="sv-FI"/>
              <a:t>Plankorsningsmärke</a:t>
            </a:r>
          </a:p>
          <a:p>
            <a:r>
              <a:rPr lang="sv-FI"/>
              <a:t>(enspårig bana)</a:t>
            </a:r>
          </a:p>
        </p:txBody>
      </p:sp>
      <p:sp>
        <p:nvSpPr>
          <p:cNvPr id="10" name="Tekstiruutu 9">
            <a:extLst>
              <a:ext uri="{FF2B5EF4-FFF2-40B4-BE49-F238E27FC236}">
                <a16:creationId xmlns:a16="http://schemas.microsoft.com/office/drawing/2014/main" id="{A0A536B5-84E8-7045-4016-CA36F990571E}"/>
              </a:ext>
            </a:extLst>
          </p:cNvPr>
          <p:cNvSpPr txBox="1"/>
          <p:nvPr/>
        </p:nvSpPr>
        <p:spPr>
          <a:xfrm>
            <a:off x="9270684" y="5302792"/>
            <a:ext cx="2639377" cy="646331"/>
          </a:xfrm>
          <a:prstGeom prst="rect">
            <a:avLst/>
          </a:prstGeom>
          <a:noFill/>
        </p:spPr>
        <p:txBody>
          <a:bodyPr wrap="none" rtlCol="0">
            <a:spAutoFit/>
          </a:bodyPr>
          <a:lstStyle/>
          <a:p>
            <a:r>
              <a:rPr lang="sv-FI"/>
              <a:t>Plankorsningsmärke</a:t>
            </a:r>
          </a:p>
          <a:p>
            <a:r>
              <a:rPr lang="sv-FI"/>
              <a:t>(flerspårig bana)</a:t>
            </a:r>
          </a:p>
        </p:txBody>
      </p:sp>
      <p:pic>
        <p:nvPicPr>
          <p:cNvPr id="11" name="Kuva 10" descr="Kuva, joka sisältää kohteen keltainen, Värikkyys, appelsiini, Meripihka&#10;&#10;Kuvaus luotu automaattisesti">
            <a:extLst>
              <a:ext uri="{FF2B5EF4-FFF2-40B4-BE49-F238E27FC236}">
                <a16:creationId xmlns:a16="http://schemas.microsoft.com/office/drawing/2014/main" id="{A957F390-6647-0981-A6E3-3439E760C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 y="1409086"/>
            <a:ext cx="1120139" cy="3733795"/>
          </a:xfrm>
          <a:prstGeom prst="rect">
            <a:avLst/>
          </a:prstGeom>
        </p:spPr>
      </p:pic>
      <p:pic>
        <p:nvPicPr>
          <p:cNvPr id="12" name="Kuva 11" descr="Kuva, joka sisältää kohteen keltainen, appelsiini, Värikkyys, punainen&#10;&#10;Kuvaus luotu automaattisesti">
            <a:extLst>
              <a:ext uri="{FF2B5EF4-FFF2-40B4-BE49-F238E27FC236}">
                <a16:creationId xmlns:a16="http://schemas.microsoft.com/office/drawing/2014/main" id="{9C17C57D-E700-B53D-05E3-E43531B79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7029" y="1409086"/>
            <a:ext cx="1120140" cy="3733802"/>
          </a:xfrm>
          <a:prstGeom prst="rect">
            <a:avLst/>
          </a:prstGeom>
        </p:spPr>
      </p:pic>
    </p:spTree>
    <p:extLst>
      <p:ext uri="{BB962C8B-B14F-4D97-AF65-F5344CB8AC3E}">
        <p14:creationId xmlns:p14="http://schemas.microsoft.com/office/powerpoint/2010/main" val="40123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886079-2435-9F0E-2890-2424F566FA10}"/>
              </a:ext>
            </a:extLst>
          </p:cNvPr>
          <p:cNvSpPr>
            <a:spLocks noGrp="1"/>
          </p:cNvSpPr>
          <p:nvPr>
            <p:ph type="title"/>
          </p:nvPr>
        </p:nvSpPr>
        <p:spPr/>
        <p:txBody>
          <a:bodyPr/>
          <a:lstStyle/>
          <a:p>
            <a:r>
              <a:rPr lang="sv-FI"/>
              <a:t>Plankorsningsmärken 3/3</a:t>
            </a:r>
          </a:p>
        </p:txBody>
      </p:sp>
      <p:sp>
        <p:nvSpPr>
          <p:cNvPr id="4" name="Dian numeron paikkamerkki 3">
            <a:extLst>
              <a:ext uri="{FF2B5EF4-FFF2-40B4-BE49-F238E27FC236}">
                <a16:creationId xmlns:a16="http://schemas.microsoft.com/office/drawing/2014/main" id="{11606F48-AF91-773C-5F82-3F9D7A19DA81}"/>
              </a:ext>
            </a:extLst>
          </p:cNvPr>
          <p:cNvSpPr>
            <a:spLocks noGrp="1"/>
          </p:cNvSpPr>
          <p:nvPr>
            <p:ph type="sldNum" sz="quarter" idx="4"/>
          </p:nvPr>
        </p:nvSpPr>
        <p:spPr/>
        <p:txBody>
          <a:bodyPr/>
          <a:lstStyle/>
          <a:p>
            <a:fld id="{6BD4A0EF-951A-4343-A672-F31B58E6828E}" type="slidenum">
              <a:rPr lang="en-US" smtClean="0"/>
              <a:t>31</a:t>
            </a:fld>
            <a:endParaRPr lang="en-US"/>
          </a:p>
        </p:txBody>
      </p:sp>
      <p:pic>
        <p:nvPicPr>
          <p:cNvPr id="6" name="Kuva 5" descr="Vägmärke, som har text stop och menar obligatoriskt att stanna">
            <a:extLst>
              <a:ext uri="{FF2B5EF4-FFF2-40B4-BE49-F238E27FC236}">
                <a16:creationId xmlns:a16="http://schemas.microsoft.com/office/drawing/2014/main" id="{C8766B2C-AF00-09D2-EDE4-ACF4C6F2E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421" y="1988289"/>
            <a:ext cx="3115340" cy="3115340"/>
          </a:xfrm>
          <a:prstGeom prst="rect">
            <a:avLst/>
          </a:prstGeom>
        </p:spPr>
      </p:pic>
      <p:sp>
        <p:nvSpPr>
          <p:cNvPr id="7" name="Tekstiruutu 6">
            <a:extLst>
              <a:ext uri="{FF2B5EF4-FFF2-40B4-BE49-F238E27FC236}">
                <a16:creationId xmlns:a16="http://schemas.microsoft.com/office/drawing/2014/main" id="{48DA3EEC-187C-C489-F33E-8837E3C72DB0}"/>
              </a:ext>
            </a:extLst>
          </p:cNvPr>
          <p:cNvSpPr txBox="1"/>
          <p:nvPr/>
        </p:nvSpPr>
        <p:spPr>
          <a:xfrm>
            <a:off x="609720" y="5578181"/>
            <a:ext cx="2758447" cy="369332"/>
          </a:xfrm>
          <a:prstGeom prst="rect">
            <a:avLst/>
          </a:prstGeom>
          <a:noFill/>
        </p:spPr>
        <p:txBody>
          <a:bodyPr wrap="none" rtlCol="0">
            <a:spAutoFit/>
          </a:bodyPr>
          <a:lstStyle/>
          <a:p>
            <a:r>
              <a:rPr lang="sv-FI"/>
              <a:t>Obligatoriskt att stanna</a:t>
            </a:r>
          </a:p>
        </p:txBody>
      </p:sp>
      <p:pic>
        <p:nvPicPr>
          <p:cNvPr id="9" name="Kuva 8" descr="Vägmärke som har en text 3,5 m och menar fordonets störstä tillåtna höjd">
            <a:extLst>
              <a:ext uri="{FF2B5EF4-FFF2-40B4-BE49-F238E27FC236}">
                <a16:creationId xmlns:a16="http://schemas.microsoft.com/office/drawing/2014/main" id="{7BB04F7B-A76C-7EBC-83D4-3D2755E53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827" y="1892595"/>
            <a:ext cx="3211034" cy="3211034"/>
          </a:xfrm>
          <a:prstGeom prst="rect">
            <a:avLst/>
          </a:prstGeom>
        </p:spPr>
      </p:pic>
      <p:sp>
        <p:nvSpPr>
          <p:cNvPr id="10" name="Tekstiruutu 9">
            <a:extLst>
              <a:ext uri="{FF2B5EF4-FFF2-40B4-BE49-F238E27FC236}">
                <a16:creationId xmlns:a16="http://schemas.microsoft.com/office/drawing/2014/main" id="{27BA4FD3-54DB-35FC-A2DF-B09ED2C0D194}"/>
              </a:ext>
            </a:extLst>
          </p:cNvPr>
          <p:cNvSpPr txBox="1"/>
          <p:nvPr/>
        </p:nvSpPr>
        <p:spPr>
          <a:xfrm>
            <a:off x="4335827" y="5556916"/>
            <a:ext cx="3228063" cy="369332"/>
          </a:xfrm>
          <a:prstGeom prst="rect">
            <a:avLst/>
          </a:prstGeom>
          <a:noFill/>
        </p:spPr>
        <p:txBody>
          <a:bodyPr wrap="none" rtlCol="0">
            <a:spAutoFit/>
          </a:bodyPr>
          <a:lstStyle/>
          <a:p>
            <a:r>
              <a:rPr lang="sv-FI" dirty="0"/>
              <a:t>Fordonets största tillåtna höjd</a:t>
            </a:r>
          </a:p>
        </p:txBody>
      </p:sp>
      <p:pic>
        <p:nvPicPr>
          <p:cNvPr id="12" name="Kuva 11" descr="Vägmärke som har text 4,5 m och symbol för el. Det menar elledningens höjd.">
            <a:extLst>
              <a:ext uri="{FF2B5EF4-FFF2-40B4-BE49-F238E27FC236}">
                <a16:creationId xmlns:a16="http://schemas.microsoft.com/office/drawing/2014/main" id="{3B639D67-108E-5F94-BD23-E76491D6D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012" y="2648915"/>
            <a:ext cx="3221567" cy="2146369"/>
          </a:xfrm>
          <a:prstGeom prst="rect">
            <a:avLst/>
          </a:prstGeom>
        </p:spPr>
      </p:pic>
      <p:sp>
        <p:nvSpPr>
          <p:cNvPr id="13" name="Tekstiruutu 12">
            <a:extLst>
              <a:ext uri="{FF2B5EF4-FFF2-40B4-BE49-F238E27FC236}">
                <a16:creationId xmlns:a16="http://schemas.microsoft.com/office/drawing/2014/main" id="{0AFEA2E0-A46F-A7B6-9F3D-D9EFFF3400E7}"/>
              </a:ext>
            </a:extLst>
          </p:cNvPr>
          <p:cNvSpPr txBox="1"/>
          <p:nvPr/>
        </p:nvSpPr>
        <p:spPr>
          <a:xfrm>
            <a:off x="9055886" y="5556916"/>
            <a:ext cx="2363852" cy="369332"/>
          </a:xfrm>
          <a:prstGeom prst="rect">
            <a:avLst/>
          </a:prstGeom>
          <a:noFill/>
        </p:spPr>
        <p:txBody>
          <a:bodyPr wrap="none" rtlCol="0">
            <a:spAutoFit/>
          </a:bodyPr>
          <a:lstStyle/>
          <a:p>
            <a:r>
              <a:rPr lang="sv-FI"/>
              <a:t>Elledningens höjd</a:t>
            </a:r>
          </a:p>
        </p:txBody>
      </p:sp>
    </p:spTree>
    <p:extLst>
      <p:ext uri="{BB962C8B-B14F-4D97-AF65-F5344CB8AC3E}">
        <p14:creationId xmlns:p14="http://schemas.microsoft.com/office/powerpoint/2010/main" val="278007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4DCFA3-8544-FF4A-3403-9BA87132CCAD}"/>
              </a:ext>
            </a:extLst>
          </p:cNvPr>
          <p:cNvSpPr>
            <a:spLocks noGrp="1"/>
          </p:cNvSpPr>
          <p:nvPr>
            <p:ph type="title"/>
          </p:nvPr>
        </p:nvSpPr>
        <p:spPr/>
        <p:txBody>
          <a:bodyPr>
            <a:normAutofit/>
          </a:bodyPr>
          <a:lstStyle/>
          <a:p>
            <a:r>
              <a:rPr lang="sv-FI"/>
              <a:t>Långsam korsning av plankorsningar som man känner till</a:t>
            </a:r>
          </a:p>
        </p:txBody>
      </p:sp>
      <p:sp>
        <p:nvSpPr>
          <p:cNvPr id="3" name="Tekstin paikkamerkki 2">
            <a:extLst>
              <a:ext uri="{FF2B5EF4-FFF2-40B4-BE49-F238E27FC236}">
                <a16:creationId xmlns:a16="http://schemas.microsoft.com/office/drawing/2014/main" id="{2FC64CB5-B65D-F50C-95CF-4B5550405E2E}"/>
              </a:ext>
            </a:extLst>
          </p:cNvPr>
          <p:cNvSpPr>
            <a:spLocks noGrp="1"/>
          </p:cNvSpPr>
          <p:nvPr>
            <p:ph type="body" sz="quarter" idx="13"/>
          </p:nvPr>
        </p:nvSpPr>
        <p:spPr/>
        <p:txBody>
          <a:bodyPr>
            <a:normAutofit fontScale="62500" lnSpcReduction="20000"/>
          </a:bodyPr>
          <a:lstStyle/>
          <a:p>
            <a:r>
              <a:rPr lang="sv-FI"/>
              <a:t>Ibland ökar användningen av en plankorsning betydligt. Sådana situationer är bl.a. skogsavverkning, byggarbetsplatser, grustäktsområden, sprängningsplatser och motsvarande. I alla dessa situationer används vanligtvis tunga fordon, för vilka det tar längre tid än normalt att korsa plankorsningen. Vägarna som leder till plankorsningen kan samtidigt vara små och i dåligt skick.</a:t>
            </a:r>
          </a:p>
          <a:p>
            <a:r>
              <a:rPr lang="sv-FI"/>
              <a:t>Innan dessa transporter inleds är det viktigt att kontakta </a:t>
            </a:r>
            <a:r>
              <a:rPr lang="sv-FI">
                <a:hlinkClick r:id="rId2"/>
              </a:rPr>
              <a:t>den regionala disponenten för underhållet av bannätet i området</a:t>
            </a:r>
            <a:r>
              <a:rPr lang="sv-FI"/>
              <a:t> för att förbättra säkerheten vid korsningen av plankorsningen.</a:t>
            </a:r>
          </a:p>
          <a:p>
            <a:r>
              <a:rPr lang="sv-FI"/>
              <a:t>Den regionala disponenten för underhållet gör upp en säkerhetsplan för arbetet och utser en säkerhetsman som antingen övervakar korsningarna eller ger separat tillstånd att korsa plankorsningen. </a:t>
            </a:r>
          </a:p>
          <a:p>
            <a:r>
              <a:rPr lang="sv-FI"/>
              <a:t>Med hjälp av en yrkesperson inom järnvägsbranschen säkerställer man att ett långsamt fordon kan korsa en plankorsning på ett säkert sätt. Det företag som beställt transporten betalar kostnaderna i anslutning till tjänsten.  </a:t>
            </a:r>
          </a:p>
          <a:p>
            <a:endParaRPr lang="fi-FI" dirty="0"/>
          </a:p>
        </p:txBody>
      </p:sp>
      <p:sp>
        <p:nvSpPr>
          <p:cNvPr id="4" name="Dian numeron paikkamerkki 3">
            <a:extLst>
              <a:ext uri="{FF2B5EF4-FFF2-40B4-BE49-F238E27FC236}">
                <a16:creationId xmlns:a16="http://schemas.microsoft.com/office/drawing/2014/main" id="{FC146A5A-6A51-1812-AD06-AD829F73D8C6}"/>
              </a:ext>
            </a:extLst>
          </p:cNvPr>
          <p:cNvSpPr>
            <a:spLocks noGrp="1"/>
          </p:cNvSpPr>
          <p:nvPr>
            <p:ph type="sldNum" sz="quarter" idx="4"/>
          </p:nvPr>
        </p:nvSpPr>
        <p:spPr/>
        <p:txBody>
          <a:bodyPr/>
          <a:lstStyle/>
          <a:p>
            <a:fld id="{6BD4A0EF-951A-4343-A672-F31B58E6828E}" type="slidenum">
              <a:rPr lang="en-US" smtClean="0"/>
              <a:t>32</a:t>
            </a:fld>
            <a:endParaRPr lang="en-US"/>
          </a:p>
        </p:txBody>
      </p:sp>
    </p:spTree>
    <p:extLst>
      <p:ext uri="{BB962C8B-B14F-4D97-AF65-F5344CB8AC3E}">
        <p14:creationId xmlns:p14="http://schemas.microsoft.com/office/powerpoint/2010/main" val="2485682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C44214-FF42-B053-81DA-955C1E4E918F}"/>
              </a:ext>
            </a:extLst>
          </p:cNvPr>
          <p:cNvSpPr>
            <a:spLocks noGrp="1"/>
          </p:cNvSpPr>
          <p:nvPr>
            <p:ph type="title"/>
          </p:nvPr>
        </p:nvSpPr>
        <p:spPr/>
        <p:txBody>
          <a:bodyPr/>
          <a:lstStyle/>
          <a:p>
            <a:r>
              <a:rPr lang="sv-FI"/>
              <a:t>Bilder</a:t>
            </a:r>
          </a:p>
        </p:txBody>
      </p:sp>
      <p:sp>
        <p:nvSpPr>
          <p:cNvPr id="3" name="Tekstin paikkamerkki 2">
            <a:extLst>
              <a:ext uri="{FF2B5EF4-FFF2-40B4-BE49-F238E27FC236}">
                <a16:creationId xmlns:a16="http://schemas.microsoft.com/office/drawing/2014/main" id="{48431CC7-C36C-035E-0B02-CBB3D4A8F49E}"/>
              </a:ext>
            </a:extLst>
          </p:cNvPr>
          <p:cNvSpPr>
            <a:spLocks noGrp="1"/>
          </p:cNvSpPr>
          <p:nvPr>
            <p:ph type="body" sz="quarter" idx="13"/>
          </p:nvPr>
        </p:nvSpPr>
        <p:spPr/>
        <p:txBody>
          <a:bodyPr/>
          <a:lstStyle/>
          <a:p>
            <a:r>
              <a:rPr lang="sv-FI"/>
              <a:t>Kaisa-Elina Porras: bilderna 1, 10 och 28 på diabilderna </a:t>
            </a:r>
          </a:p>
          <a:p>
            <a:r>
              <a:rPr lang="sv-FI"/>
              <a:t>Pekka Laine: bilderna 11 och 13 på diabilderna</a:t>
            </a:r>
          </a:p>
          <a:p>
            <a:r>
              <a:rPr lang="sv-FI"/>
              <a:t>Trafikledsverket: resten av bilderna (</a:t>
            </a:r>
            <a:r>
              <a:rPr lang="sv-FI" i="1"/>
              <a:t>Trafikledsverkets bilder får användas utan tillstånd i deras egna presentationer, men inte för kommersiella ändamål</a:t>
            </a:r>
            <a:r>
              <a:rPr lang="sv-FI"/>
              <a:t>)</a:t>
            </a:r>
          </a:p>
        </p:txBody>
      </p:sp>
      <p:sp>
        <p:nvSpPr>
          <p:cNvPr id="4" name="Dian numeron paikkamerkki 3">
            <a:extLst>
              <a:ext uri="{FF2B5EF4-FFF2-40B4-BE49-F238E27FC236}">
                <a16:creationId xmlns:a16="http://schemas.microsoft.com/office/drawing/2014/main" id="{6AF3A7BD-2595-B92D-EC2C-C4E9A8802348}"/>
              </a:ext>
            </a:extLst>
          </p:cNvPr>
          <p:cNvSpPr>
            <a:spLocks noGrp="1"/>
          </p:cNvSpPr>
          <p:nvPr>
            <p:ph type="sldNum" sz="quarter" idx="4"/>
          </p:nvPr>
        </p:nvSpPr>
        <p:spPr/>
        <p:txBody>
          <a:bodyPr/>
          <a:lstStyle/>
          <a:p>
            <a:fld id="{6BD4A0EF-951A-4343-A672-F31B58E6828E}" type="slidenum">
              <a:rPr lang="en-US" smtClean="0"/>
              <a:t>33</a:t>
            </a:fld>
            <a:endParaRPr lang="en-US"/>
          </a:p>
        </p:txBody>
      </p:sp>
    </p:spTree>
    <p:extLst>
      <p:ext uri="{BB962C8B-B14F-4D97-AF65-F5344CB8AC3E}">
        <p14:creationId xmlns:p14="http://schemas.microsoft.com/office/powerpoint/2010/main" val="201971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FEA722B-6B1D-B6EB-4BBB-B98E8F3C8B57}"/>
              </a:ext>
            </a:extLst>
          </p:cNvPr>
          <p:cNvSpPr txBox="1"/>
          <p:nvPr/>
        </p:nvSpPr>
        <p:spPr>
          <a:xfrm>
            <a:off x="4764713" y="862899"/>
            <a:ext cx="4871847" cy="800219"/>
          </a:xfrm>
          <a:prstGeom prst="rect">
            <a:avLst/>
          </a:prstGeom>
          <a:noFill/>
        </p:spPr>
        <p:txBody>
          <a:bodyPr wrap="none" rtlCol="0">
            <a:spAutoFit/>
          </a:bodyPr>
          <a:lstStyle/>
          <a:p>
            <a:r>
              <a:rPr lang="sv-FI" sz="2800" b="1">
                <a:solidFill>
                  <a:schemeClr val="bg1"/>
                </a:solidFill>
              </a:rPr>
              <a:t>Kör försiktigt</a:t>
            </a:r>
            <a:r>
              <a:rPr lang="sv-FI" sz="1800" b="1">
                <a:solidFill>
                  <a:schemeClr val="bg1"/>
                </a:solidFill>
              </a:rPr>
              <a:t>!</a:t>
            </a:r>
          </a:p>
          <a:p>
            <a:endParaRPr lang="fi-FI" dirty="0"/>
          </a:p>
        </p:txBody>
      </p:sp>
    </p:spTree>
    <p:extLst>
      <p:ext uri="{BB962C8B-B14F-4D97-AF65-F5344CB8AC3E}">
        <p14:creationId xmlns:p14="http://schemas.microsoft.com/office/powerpoint/2010/main" val="34972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1440E-4655-0C94-E811-A4B9F78074A5}"/>
              </a:ext>
            </a:extLst>
          </p:cNvPr>
          <p:cNvSpPr>
            <a:spLocks noGrp="1"/>
          </p:cNvSpPr>
          <p:nvPr>
            <p:ph type="title"/>
          </p:nvPr>
        </p:nvSpPr>
        <p:spPr/>
        <p:txBody>
          <a:bodyPr/>
          <a:lstStyle/>
          <a:p>
            <a:r>
              <a:rPr lang="sv-FI"/>
              <a:t>Allmänt om plankorsningar 2/2</a:t>
            </a:r>
          </a:p>
        </p:txBody>
      </p:sp>
      <p:sp>
        <p:nvSpPr>
          <p:cNvPr id="3" name="Tekstin paikkamerkki 2">
            <a:extLst>
              <a:ext uri="{FF2B5EF4-FFF2-40B4-BE49-F238E27FC236}">
                <a16:creationId xmlns:a16="http://schemas.microsoft.com/office/drawing/2014/main" id="{7034A4E0-FF20-FD57-57DA-44E592581FAB}"/>
              </a:ext>
            </a:extLst>
          </p:cNvPr>
          <p:cNvSpPr>
            <a:spLocks noGrp="1"/>
          </p:cNvSpPr>
          <p:nvPr>
            <p:ph type="body" sz="quarter" idx="13"/>
          </p:nvPr>
        </p:nvSpPr>
        <p:spPr/>
        <p:txBody>
          <a:bodyPr/>
          <a:lstStyle/>
          <a:p>
            <a:r>
              <a:rPr lang="sv-FI" sz="2400"/>
              <a:t>En del av banorna går så nära vägnätet att långa fordonsdelar kan bli kvar på den korsande landsvägen när framdelen redan är i plankorsningen, eller tvärtom.</a:t>
            </a:r>
          </a:p>
          <a:p>
            <a:r>
              <a:rPr lang="sv-FI"/>
              <a:t>De enda plankorsningar som säkert är trygga är avlägsnade plankorsningar, dvs. plankorsningarna måste respekteras och det lönar sig att ta dem på allvar!</a:t>
            </a:r>
          </a:p>
          <a:p>
            <a:endParaRPr lang="fi-FI" dirty="0"/>
          </a:p>
        </p:txBody>
      </p:sp>
      <p:sp>
        <p:nvSpPr>
          <p:cNvPr id="4" name="Dian numeron paikkamerkki 3">
            <a:extLst>
              <a:ext uri="{FF2B5EF4-FFF2-40B4-BE49-F238E27FC236}">
                <a16:creationId xmlns:a16="http://schemas.microsoft.com/office/drawing/2014/main" id="{A0DA6261-584C-58BF-E81F-D0723F962077}"/>
              </a:ext>
            </a:extLst>
          </p:cNvPr>
          <p:cNvSpPr>
            <a:spLocks noGrp="1"/>
          </p:cNvSpPr>
          <p:nvPr>
            <p:ph type="sldNum" sz="quarter" idx="4"/>
          </p:nvPr>
        </p:nvSpPr>
        <p:spPr/>
        <p:txBody>
          <a:bodyPr/>
          <a:lstStyle/>
          <a:p>
            <a:fld id="{6BD4A0EF-951A-4343-A672-F31B58E6828E}" type="slidenum">
              <a:rPr lang="en-US" smtClean="0"/>
              <a:t>4</a:t>
            </a:fld>
            <a:endParaRPr lang="en-US"/>
          </a:p>
        </p:txBody>
      </p:sp>
    </p:spTree>
    <p:extLst>
      <p:ext uri="{BB962C8B-B14F-4D97-AF65-F5344CB8AC3E}">
        <p14:creationId xmlns:p14="http://schemas.microsoft.com/office/powerpoint/2010/main" val="85358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En bild av plankorsningsolycka som har hänt till en buss och ett tåg.">
            <a:extLst>
              <a:ext uri="{FF2B5EF4-FFF2-40B4-BE49-F238E27FC236}">
                <a16:creationId xmlns:a16="http://schemas.microsoft.com/office/drawing/2014/main" id="{565DC308-F8E5-7C5F-A881-91B63B1AA9B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12" r="1612"/>
          <a:stretch>
            <a:fillRect/>
          </a:stretch>
        </p:blipFill>
        <p:spPr/>
      </p:pic>
      <p:sp>
        <p:nvSpPr>
          <p:cNvPr id="3" name="Tekstin paikkamerkki 2">
            <a:extLst>
              <a:ext uri="{FF2B5EF4-FFF2-40B4-BE49-F238E27FC236}">
                <a16:creationId xmlns:a16="http://schemas.microsoft.com/office/drawing/2014/main" id="{121FB1EC-0892-7A2E-19F8-A429B4405504}"/>
              </a:ext>
            </a:extLst>
          </p:cNvPr>
          <p:cNvSpPr>
            <a:spLocks noGrp="1"/>
          </p:cNvSpPr>
          <p:nvPr>
            <p:ph type="body" idx="1"/>
          </p:nvPr>
        </p:nvSpPr>
        <p:spPr/>
        <p:txBody>
          <a:bodyPr/>
          <a:lstStyle/>
          <a:p>
            <a:r>
              <a:rPr lang="sv-FI"/>
              <a:t> </a:t>
            </a:r>
          </a:p>
        </p:txBody>
      </p:sp>
      <p:sp>
        <p:nvSpPr>
          <p:cNvPr id="4" name="Tekstin paikkamerkki 3">
            <a:extLst>
              <a:ext uri="{FF2B5EF4-FFF2-40B4-BE49-F238E27FC236}">
                <a16:creationId xmlns:a16="http://schemas.microsoft.com/office/drawing/2014/main" id="{EF8C4DA9-687D-313B-7F11-D140D07BB997}"/>
              </a:ext>
            </a:extLst>
          </p:cNvPr>
          <p:cNvSpPr>
            <a:spLocks noGrp="1"/>
          </p:cNvSpPr>
          <p:nvPr>
            <p:ph type="body" idx="10"/>
          </p:nvPr>
        </p:nvSpPr>
        <p:spPr/>
        <p:txBody>
          <a:bodyPr/>
          <a:lstStyle/>
          <a:p>
            <a:r>
              <a:rPr lang="sv-FI"/>
              <a:t>Plankorsningsolyckor</a:t>
            </a:r>
          </a:p>
        </p:txBody>
      </p:sp>
    </p:spTree>
    <p:extLst>
      <p:ext uri="{BB962C8B-B14F-4D97-AF65-F5344CB8AC3E}">
        <p14:creationId xmlns:p14="http://schemas.microsoft.com/office/powerpoint/2010/main" val="258730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08FDA7-F811-D09F-3098-6A262B30AB54}"/>
              </a:ext>
            </a:extLst>
          </p:cNvPr>
          <p:cNvSpPr>
            <a:spLocks noGrp="1"/>
          </p:cNvSpPr>
          <p:nvPr>
            <p:ph type="title"/>
          </p:nvPr>
        </p:nvSpPr>
        <p:spPr>
          <a:xfrm>
            <a:off x="561340" y="365125"/>
            <a:ext cx="9399612" cy="1325563"/>
          </a:xfrm>
        </p:spPr>
        <p:txBody>
          <a:bodyPr/>
          <a:lstStyle/>
          <a:p>
            <a:r>
              <a:rPr lang="sv-FI"/>
              <a:t>Plankorsningsolyckor</a:t>
            </a:r>
          </a:p>
        </p:txBody>
      </p:sp>
      <p:sp>
        <p:nvSpPr>
          <p:cNvPr id="3" name="Tekstin paikkamerkki 2">
            <a:extLst>
              <a:ext uri="{FF2B5EF4-FFF2-40B4-BE49-F238E27FC236}">
                <a16:creationId xmlns:a16="http://schemas.microsoft.com/office/drawing/2014/main" id="{A238871F-E61C-F400-CDB0-98711D4FF5F5}"/>
              </a:ext>
            </a:extLst>
          </p:cNvPr>
          <p:cNvSpPr>
            <a:spLocks noGrp="1"/>
          </p:cNvSpPr>
          <p:nvPr>
            <p:ph type="body" sz="quarter" idx="13"/>
          </p:nvPr>
        </p:nvSpPr>
        <p:spPr>
          <a:xfrm>
            <a:off x="561340" y="1690688"/>
            <a:ext cx="11069320" cy="4333240"/>
          </a:xfrm>
        </p:spPr>
        <p:txBody>
          <a:bodyPr>
            <a:normAutofit fontScale="77500" lnSpcReduction="20000"/>
          </a:bodyPr>
          <a:lstStyle/>
          <a:p>
            <a:r>
              <a:rPr lang="sv-FI" dirty="0"/>
              <a:t>Under de senaste åren har det i genomsnitt inträffat 13-29 plankorsningsolyckor på statens bannät per år</a:t>
            </a:r>
          </a:p>
          <a:p>
            <a:r>
              <a:rPr lang="sv-FI" dirty="0"/>
              <a:t>Cirka hundra kollisioner med plankorsningarnas bommar inträffar varje år och denna siffra stiger</a:t>
            </a:r>
          </a:p>
          <a:p>
            <a:r>
              <a:rPr lang="sv-FI" dirty="0"/>
              <a:t>Enligt undersökningar är den enda förenande faktorn för olyckorna att den som korsar plankorsningen inte är koncentrerad, eller är likgiltig</a:t>
            </a:r>
          </a:p>
          <a:p>
            <a:pPr lvl="1"/>
            <a:r>
              <a:rPr lang="sv-FI" sz="1900" dirty="0"/>
              <a:t>Plankorsningsolyckor inträffar inte bara på avlägsna enskilda vägar eller på objekt som inte har en plankorsningsanläggning och som eventuellt är i dåligt skick, utan de inträffar också i plankorsningar med bommar och/eller andra varningsanordningar, god sikt och där vägen är i gott skick. </a:t>
            </a:r>
          </a:p>
          <a:p>
            <a:pPr lvl="1"/>
            <a:r>
              <a:rPr lang="sv-FI" sz="1900" dirty="0"/>
              <a:t>Det är inte bara personbilar eller fordon som korsar plankorsningen långsamt (t.ex. lastbilar) som råkar ut för plankorsningsolyckor, utan även cyklister, fotgängare osv.</a:t>
            </a:r>
          </a:p>
          <a:p>
            <a:endParaRPr lang="fi-FI" dirty="0"/>
          </a:p>
        </p:txBody>
      </p:sp>
      <p:sp>
        <p:nvSpPr>
          <p:cNvPr id="4" name="Dian numeron paikkamerkki 3">
            <a:extLst>
              <a:ext uri="{FF2B5EF4-FFF2-40B4-BE49-F238E27FC236}">
                <a16:creationId xmlns:a16="http://schemas.microsoft.com/office/drawing/2014/main" id="{8193381A-297F-68B2-62E6-469167374A52}"/>
              </a:ext>
            </a:extLst>
          </p:cNvPr>
          <p:cNvSpPr>
            <a:spLocks noGrp="1"/>
          </p:cNvSpPr>
          <p:nvPr>
            <p:ph type="sldNum" sz="quarter" idx="4"/>
          </p:nvPr>
        </p:nvSpPr>
        <p:spPr/>
        <p:txBody>
          <a:bodyPr/>
          <a:lstStyle/>
          <a:p>
            <a:fld id="{6BD4A0EF-951A-4343-A672-F31B58E6828E}" type="slidenum">
              <a:rPr lang="en-US" smtClean="0"/>
              <a:t>6</a:t>
            </a:fld>
            <a:endParaRPr lang="en-US"/>
          </a:p>
        </p:txBody>
      </p:sp>
    </p:spTree>
    <p:extLst>
      <p:ext uri="{BB962C8B-B14F-4D97-AF65-F5344CB8AC3E}">
        <p14:creationId xmlns:p14="http://schemas.microsoft.com/office/powerpoint/2010/main" val="23768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2CDFB5EC-346D-D8E7-91E7-BE008EF25D6E}"/>
              </a:ext>
            </a:extLst>
          </p:cNvPr>
          <p:cNvSpPr>
            <a:spLocks noGrp="1"/>
          </p:cNvSpPr>
          <p:nvPr>
            <p:ph type="sldNum" sz="quarter" idx="12"/>
          </p:nvPr>
        </p:nvSpPr>
        <p:spPr/>
        <p:txBody>
          <a:bodyPr/>
          <a:lstStyle/>
          <a:p>
            <a:fld id="{6BD4A0EF-951A-4343-A672-F31B58E6828E}" type="slidenum">
              <a:rPr lang="en-US" smtClean="0"/>
              <a:pPr/>
              <a:t>7</a:t>
            </a:fld>
            <a:endParaRPr lang="en-US"/>
          </a:p>
        </p:txBody>
      </p:sp>
      <p:sp>
        <p:nvSpPr>
          <p:cNvPr id="2" name="Tekstiruutu 1">
            <a:extLst>
              <a:ext uri="{FF2B5EF4-FFF2-40B4-BE49-F238E27FC236}">
                <a16:creationId xmlns:a16="http://schemas.microsoft.com/office/drawing/2014/main" id="{CD05C75A-CA48-4088-47C3-85BADBD35806}"/>
              </a:ext>
            </a:extLst>
          </p:cNvPr>
          <p:cNvSpPr txBox="1"/>
          <p:nvPr/>
        </p:nvSpPr>
        <p:spPr>
          <a:xfrm>
            <a:off x="7154675" y="6188020"/>
            <a:ext cx="3646960" cy="369332"/>
          </a:xfrm>
          <a:prstGeom prst="rect">
            <a:avLst/>
          </a:prstGeom>
          <a:noFill/>
        </p:spPr>
        <p:txBody>
          <a:bodyPr wrap="none" rtlCol="0">
            <a:spAutoFit/>
          </a:bodyPr>
          <a:lstStyle/>
          <a:p>
            <a:r>
              <a:rPr lang="sv-FI" dirty="0"/>
              <a:t>(alla plankorsningsolyckor)</a:t>
            </a:r>
          </a:p>
        </p:txBody>
      </p:sp>
      <p:graphicFrame>
        <p:nvGraphicFramePr>
          <p:cNvPr id="3" name="Kaavio 2" descr="En graf av plankorsningsolyckor på statens bannät från 2000 till 2023. ">
            <a:extLst>
              <a:ext uri="{FF2B5EF4-FFF2-40B4-BE49-F238E27FC236}">
                <a16:creationId xmlns:a16="http://schemas.microsoft.com/office/drawing/2014/main" id="{53CFA76A-86C6-47AD-ACA0-93B0B274EFE8}"/>
              </a:ext>
            </a:extLst>
          </p:cNvPr>
          <p:cNvGraphicFramePr>
            <a:graphicFrameLocks/>
          </p:cNvGraphicFramePr>
          <p:nvPr>
            <p:extLst>
              <p:ext uri="{D42A27DB-BD31-4B8C-83A1-F6EECF244321}">
                <p14:modId xmlns:p14="http://schemas.microsoft.com/office/powerpoint/2010/main" val="3681011305"/>
              </p:ext>
            </p:extLst>
          </p:nvPr>
        </p:nvGraphicFramePr>
        <p:xfrm>
          <a:off x="396940" y="366340"/>
          <a:ext cx="9863740" cy="58216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a:extLst>
              <a:ext uri="{FF2B5EF4-FFF2-40B4-BE49-F238E27FC236}">
                <a16:creationId xmlns:a16="http://schemas.microsoft.com/office/drawing/2014/main" id="{A0DB7E20-A099-9BE1-A222-42EC7463735F}"/>
              </a:ext>
            </a:extLst>
          </p:cNvPr>
          <p:cNvSpPr txBox="1"/>
          <p:nvPr/>
        </p:nvSpPr>
        <p:spPr>
          <a:xfrm>
            <a:off x="9672320" y="4196080"/>
            <a:ext cx="437940" cy="369332"/>
          </a:xfrm>
          <a:prstGeom prst="rect">
            <a:avLst/>
          </a:prstGeom>
          <a:noFill/>
        </p:spPr>
        <p:txBody>
          <a:bodyPr wrap="square" rtlCol="0">
            <a:spAutoFit/>
          </a:bodyPr>
          <a:lstStyle/>
          <a:p>
            <a:r>
              <a:rPr lang="fi-FI" dirty="0"/>
              <a:t>13</a:t>
            </a:r>
          </a:p>
        </p:txBody>
      </p:sp>
    </p:spTree>
    <p:extLst>
      <p:ext uri="{BB962C8B-B14F-4D97-AF65-F5344CB8AC3E}">
        <p14:creationId xmlns:p14="http://schemas.microsoft.com/office/powerpoint/2010/main" val="20445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2CDFB5EC-346D-D8E7-91E7-BE008EF25D6E}"/>
              </a:ext>
            </a:extLst>
          </p:cNvPr>
          <p:cNvSpPr>
            <a:spLocks noGrp="1"/>
          </p:cNvSpPr>
          <p:nvPr>
            <p:ph type="sldNum" sz="quarter" idx="12"/>
          </p:nvPr>
        </p:nvSpPr>
        <p:spPr/>
        <p:txBody>
          <a:bodyPr/>
          <a:lstStyle/>
          <a:p>
            <a:fld id="{6BD4A0EF-951A-4343-A672-F31B58E6828E}" type="slidenum">
              <a:rPr lang="en-US" smtClean="0"/>
              <a:pPr/>
              <a:t>8</a:t>
            </a:fld>
            <a:endParaRPr lang="en-US"/>
          </a:p>
        </p:txBody>
      </p:sp>
      <p:sp>
        <p:nvSpPr>
          <p:cNvPr id="3" name="Tekstiruutu 2">
            <a:extLst>
              <a:ext uri="{FF2B5EF4-FFF2-40B4-BE49-F238E27FC236}">
                <a16:creationId xmlns:a16="http://schemas.microsoft.com/office/drawing/2014/main" id="{AFE5DD71-2BCE-9E36-1B3C-DFC7822DA91D}"/>
              </a:ext>
            </a:extLst>
          </p:cNvPr>
          <p:cNvSpPr txBox="1"/>
          <p:nvPr/>
        </p:nvSpPr>
        <p:spPr>
          <a:xfrm>
            <a:off x="6634480" y="6144424"/>
            <a:ext cx="3646960" cy="369332"/>
          </a:xfrm>
          <a:prstGeom prst="rect">
            <a:avLst/>
          </a:prstGeom>
          <a:noFill/>
        </p:spPr>
        <p:txBody>
          <a:bodyPr wrap="none" rtlCol="0">
            <a:spAutoFit/>
          </a:bodyPr>
          <a:lstStyle/>
          <a:p>
            <a:r>
              <a:rPr lang="sv-FI"/>
              <a:t>(alla plankorsningsolyckor)</a:t>
            </a:r>
          </a:p>
        </p:txBody>
      </p:sp>
      <p:graphicFrame>
        <p:nvGraphicFramePr>
          <p:cNvPr id="6" name="Kaavio 5" descr="En graf av döda och allvarligt skadade i plankorsningsolyckor på statens bannät från 2000 till 2023. ">
            <a:extLst>
              <a:ext uri="{FF2B5EF4-FFF2-40B4-BE49-F238E27FC236}">
                <a16:creationId xmlns:a16="http://schemas.microsoft.com/office/drawing/2014/main" id="{F8A30AAC-0733-7BCD-6B2B-2203EDFAB1F4}"/>
              </a:ext>
            </a:extLst>
          </p:cNvPr>
          <p:cNvGraphicFramePr>
            <a:graphicFrameLocks/>
          </p:cNvGraphicFramePr>
          <p:nvPr>
            <p:extLst>
              <p:ext uri="{D42A27DB-BD31-4B8C-83A1-F6EECF244321}">
                <p14:modId xmlns:p14="http://schemas.microsoft.com/office/powerpoint/2010/main" val="2902649687"/>
              </p:ext>
            </p:extLst>
          </p:nvPr>
        </p:nvGraphicFramePr>
        <p:xfrm>
          <a:off x="375920" y="344244"/>
          <a:ext cx="9905520" cy="58001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564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92CC3D9-CAFF-85D6-A77B-D59978EC2768}"/>
              </a:ext>
            </a:extLst>
          </p:cNvPr>
          <p:cNvSpPr>
            <a:spLocks noGrp="1"/>
          </p:cNvSpPr>
          <p:nvPr>
            <p:ph type="body" sz="quarter" idx="13"/>
          </p:nvPr>
        </p:nvSpPr>
        <p:spPr>
          <a:xfrm>
            <a:off x="9103360" y="1737360"/>
            <a:ext cx="3188516" cy="4370939"/>
          </a:xfrm>
        </p:spPr>
        <p:txBody>
          <a:bodyPr>
            <a:normAutofit fontScale="77500" lnSpcReduction="20000"/>
          </a:bodyPr>
          <a:lstStyle/>
          <a:p>
            <a:pPr marL="0" indent="0">
              <a:buNone/>
            </a:pPr>
            <a:r>
              <a:rPr lang="sv-FI"/>
              <a:t>Med långsamma fordon avses i detta sammanhang fordon som korsar plankorsningar långsamt:</a:t>
            </a:r>
          </a:p>
          <a:p>
            <a:r>
              <a:rPr lang="sv-FI"/>
              <a:t>Caterpillar</a:t>
            </a:r>
          </a:p>
          <a:p>
            <a:r>
              <a:rPr lang="sv-FI"/>
              <a:t>Grävmaskin</a:t>
            </a:r>
          </a:p>
          <a:p>
            <a:r>
              <a:rPr lang="sv-FI"/>
              <a:t>Grävlastare</a:t>
            </a:r>
          </a:p>
          <a:p>
            <a:r>
              <a:rPr lang="sv-FI"/>
              <a:t>Teleskoplastare</a:t>
            </a:r>
          </a:p>
          <a:p>
            <a:r>
              <a:rPr lang="sv-FI"/>
              <a:t>Traktor</a:t>
            </a:r>
          </a:p>
          <a:p>
            <a:r>
              <a:rPr lang="sv-FI"/>
              <a:t>Paketbil</a:t>
            </a:r>
          </a:p>
          <a:p>
            <a:r>
              <a:rPr lang="sv-FI"/>
              <a:t>Lastbil</a:t>
            </a:r>
          </a:p>
          <a:p>
            <a:r>
              <a:rPr lang="sv-FI"/>
              <a:t>Långtradare</a:t>
            </a:r>
          </a:p>
          <a:p>
            <a:r>
              <a:rPr lang="sv-FI"/>
              <a:t>Buss</a:t>
            </a:r>
          </a:p>
        </p:txBody>
      </p:sp>
      <p:sp>
        <p:nvSpPr>
          <p:cNvPr id="5" name="Dian numeron paikkamerkki 4">
            <a:extLst>
              <a:ext uri="{FF2B5EF4-FFF2-40B4-BE49-F238E27FC236}">
                <a16:creationId xmlns:a16="http://schemas.microsoft.com/office/drawing/2014/main" id="{D84CDE7A-8B46-599B-E72E-1921134674C8}"/>
              </a:ext>
            </a:extLst>
          </p:cNvPr>
          <p:cNvSpPr>
            <a:spLocks noGrp="1"/>
          </p:cNvSpPr>
          <p:nvPr>
            <p:ph type="sldNum" sz="quarter" idx="12"/>
          </p:nvPr>
        </p:nvSpPr>
        <p:spPr/>
        <p:txBody>
          <a:bodyPr/>
          <a:lstStyle/>
          <a:p>
            <a:fld id="{6BD4A0EF-951A-4343-A672-F31B58E6828E}" type="slidenum">
              <a:rPr lang="en-US" smtClean="0"/>
              <a:pPr/>
              <a:t>9</a:t>
            </a:fld>
            <a:endParaRPr lang="en-US"/>
          </a:p>
        </p:txBody>
      </p:sp>
      <p:sp>
        <p:nvSpPr>
          <p:cNvPr id="4" name="Tekstiruutu 3">
            <a:extLst>
              <a:ext uri="{FF2B5EF4-FFF2-40B4-BE49-F238E27FC236}">
                <a16:creationId xmlns:a16="http://schemas.microsoft.com/office/drawing/2014/main" id="{8AB62810-743F-2DE6-4BD3-3D3021E4F698}"/>
              </a:ext>
            </a:extLst>
          </p:cNvPr>
          <p:cNvSpPr txBox="1"/>
          <p:nvPr/>
        </p:nvSpPr>
        <p:spPr>
          <a:xfrm>
            <a:off x="520576" y="5987018"/>
            <a:ext cx="9074472" cy="369332"/>
          </a:xfrm>
          <a:prstGeom prst="rect">
            <a:avLst/>
          </a:prstGeom>
          <a:noFill/>
        </p:spPr>
        <p:txBody>
          <a:bodyPr wrap="none" rtlCol="0">
            <a:spAutoFit/>
          </a:bodyPr>
          <a:lstStyle/>
          <a:p>
            <a:r>
              <a:rPr lang="sv-FI" dirty="0"/>
              <a:t>Åren 2000–2023 inträffade sammanlagt 148 plankorsolyckor bland långsamma fordon. </a:t>
            </a:r>
          </a:p>
        </p:txBody>
      </p:sp>
      <p:graphicFrame>
        <p:nvGraphicFramePr>
          <p:cNvPr id="7" name="Kaavio 6" descr="En graf av plankorsningsolyckor bland långsamma fordon från 2000 till 2023. Med långsamma fordon avses fordon som korsar plankorsningar långsamt, till exemplel lastbil, buss och traktor.">
            <a:extLst>
              <a:ext uri="{FF2B5EF4-FFF2-40B4-BE49-F238E27FC236}">
                <a16:creationId xmlns:a16="http://schemas.microsoft.com/office/drawing/2014/main" id="{963D523F-1CDB-1B89-DC6D-CB3BAE6C1457}"/>
              </a:ext>
            </a:extLst>
          </p:cNvPr>
          <p:cNvGraphicFramePr>
            <a:graphicFrameLocks/>
          </p:cNvGraphicFramePr>
          <p:nvPr>
            <p:extLst>
              <p:ext uri="{D42A27DB-BD31-4B8C-83A1-F6EECF244321}">
                <p14:modId xmlns:p14="http://schemas.microsoft.com/office/powerpoint/2010/main" val="2181469898"/>
              </p:ext>
            </p:extLst>
          </p:nvPr>
        </p:nvGraphicFramePr>
        <p:xfrm>
          <a:off x="520576" y="345440"/>
          <a:ext cx="8359264" cy="5354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7865076"/>
      </p:ext>
    </p:extLst>
  </p:cSld>
  <p:clrMapOvr>
    <a:masterClrMapping/>
  </p:clrMapOvr>
</p:sld>
</file>

<file path=ppt/theme/theme1.xml><?xml version="1.0" encoding="utf-8"?>
<a:theme xmlns:a="http://schemas.openxmlformats.org/drawingml/2006/main" name="vayla_uusi2023">
  <a:themeElements>
    <a:clrScheme name="Vayla_PP">
      <a:dk1>
        <a:srgbClr val="000000"/>
      </a:dk1>
      <a:lt1>
        <a:srgbClr val="FFFFFF"/>
      </a:lt1>
      <a:dk2>
        <a:srgbClr val="0065AF"/>
      </a:dk2>
      <a:lt2>
        <a:srgbClr val="8DCB6D"/>
      </a:lt2>
      <a:accent1>
        <a:srgbClr val="009BFF"/>
      </a:accent1>
      <a:accent2>
        <a:srgbClr val="00AFCB"/>
      </a:accent2>
      <a:accent3>
        <a:srgbClr val="FF5100"/>
      </a:accent3>
      <a:accent4>
        <a:srgbClr val="228848"/>
      </a:accent4>
      <a:accent5>
        <a:srgbClr val="E50083"/>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_uusi.potx" id="{80698CA2-84C0-4D32-B3B9-691308C5EB39}" vid="{19AC9EDE-3C74-46E3-BEC0-1BF2A3623E5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5E9C7E9FE6F43A6576BEC51CF81AC" ma:contentTypeVersion="0" ma:contentTypeDescription="Create a new document." ma:contentTypeScope="" ma:versionID="aeb61bd27aa4a3ff52629dc43d87aff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xml_kameleon>
  <dlevelofprotection/>
  <dconfidentiality/>
  <dsecrecy/>
  <ddecree/>
  <subtitle/>
</xml_kameleon>
</file>

<file path=customXml/item3.xml><?xml version="1.0" encoding="utf-8"?>
<livi_kameleon xmlns="" xmlns:xsi="http://www.w3.org/2001/XMLSchema-instance">
  <tyyppi>Esitys</tyyppi>
  <title/>
  <author>Joonas Tielinen</author>
  <paivays>6.2.2023</paivays>
</livi_kameleon>
</file>

<file path=customXml/item4.xml><?xml version="1.0" encoding="utf-8"?>
<p:properties xmlns:p="http://schemas.microsoft.com/office/2006/metadata/properties" xmlns:xsi="http://www.w3.org/2001/XMLSchema-instanc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D85298-61A6-4926-BF76-6CCE4B2A7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C4AF360-723A-475F-9F8A-BCFED25519E4}">
  <ds:schemaRefs/>
</ds:datastoreItem>
</file>

<file path=customXml/itemProps3.xml><?xml version="1.0" encoding="utf-8"?>
<ds:datastoreItem xmlns:ds="http://schemas.openxmlformats.org/officeDocument/2006/customXml" ds:itemID="{7BD16A64-FE8E-4234-BF14-32262FD440DD}">
  <ds:schemaRefs>
    <ds:schemaRef ds:uri=""/>
  </ds:schemaRefs>
</ds:datastoreItem>
</file>

<file path=customXml/itemProps4.xml><?xml version="1.0" encoding="utf-8"?>
<ds:datastoreItem xmlns:ds="http://schemas.openxmlformats.org/officeDocument/2006/customXml" ds:itemID="{ACE7F6A3-1E0A-435B-A299-E15C21283BB5}">
  <ds:schemaRefs>
    <ds:schemaRef ds:uri="http://schemas.microsoft.com/office/2006/metadata/propertie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5.xml><?xml version="1.0" encoding="utf-8"?>
<ds:datastoreItem xmlns:ds="http://schemas.openxmlformats.org/officeDocument/2006/customXml" ds:itemID="{7F9838B6-4A94-487B-A683-92F45E09ED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vayla_ilmeella_fi_uusi</Template>
  <TotalTime>2211</TotalTime>
  <Words>2096</Words>
  <Application>Microsoft Office PowerPoint</Application>
  <PresentationFormat>Laajakuva</PresentationFormat>
  <Paragraphs>199</Paragraphs>
  <Slides>34</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34</vt:i4>
      </vt:variant>
    </vt:vector>
  </HeadingPairs>
  <TitlesOfParts>
    <vt:vector size="39" baseType="lpstr">
      <vt:lpstr>Arial</vt:lpstr>
      <vt:lpstr>Calibri</vt:lpstr>
      <vt:lpstr>Felbridge Pro</vt:lpstr>
      <vt:lpstr>Tahoma</vt:lpstr>
      <vt:lpstr>vayla_uusi2023</vt:lpstr>
      <vt:lpstr>Plankorsningar och plankorsningssäkerhet på statens bannät</vt:lpstr>
      <vt:lpstr>Inledning</vt:lpstr>
      <vt:lpstr>Allmänt om plankorsningar 1/2</vt:lpstr>
      <vt:lpstr>Allmänt om plankorsningar 2/2</vt:lpstr>
      <vt:lpstr>PowerPoint-esitys</vt:lpstr>
      <vt:lpstr>Plankorsningsolyckor</vt:lpstr>
      <vt:lpstr>PowerPoint-esitys</vt:lpstr>
      <vt:lpstr>PowerPoint-esitys</vt:lpstr>
      <vt:lpstr>PowerPoint-esitys</vt:lpstr>
      <vt:lpstr>Närmare information om plankorsningsolyckor bland långsamma fordon</vt:lpstr>
      <vt:lpstr>PowerPoint-esitys</vt:lpstr>
      <vt:lpstr>Inledning</vt:lpstr>
      <vt:lpstr>Kollision med plankorsningens bom så att den lossnar</vt:lpstr>
      <vt:lpstr>Plankorsning dit många trafikleder leder</vt:lpstr>
      <vt:lpstr>Plankorsning där vägen som leder dit har en kurva, och även spåret har en kurva</vt:lpstr>
      <vt:lpstr>Vägen till plankorsningen har en kurva</vt:lpstr>
      <vt:lpstr>Plankorsning med vägkorsning nära</vt:lpstr>
      <vt:lpstr>Plankorsning med en korsning nära intill samt trafikljus</vt:lpstr>
      <vt:lpstr>Plankorsningsanläggning utan bommar eller andra varningsanläggningar</vt:lpstr>
      <vt:lpstr>Andra riskfaktorer i anslutning till korsande av plankorsning</vt:lpstr>
      <vt:lpstr>PowerPoint-esitys</vt:lpstr>
      <vt:lpstr>Minskning av risker 1/4</vt:lpstr>
      <vt:lpstr>Minskning av risker 2/4</vt:lpstr>
      <vt:lpstr>Minskning av riskerna 3/4</vt:lpstr>
      <vt:lpstr>Minskning av riskerna 4/4</vt:lpstr>
      <vt:lpstr>Extraordinära situationer 1/2</vt:lpstr>
      <vt:lpstr>Extraordinära situationer 2/2</vt:lpstr>
      <vt:lpstr>PowerPoint-esitys</vt:lpstr>
      <vt:lpstr>Plankorsningsmärken 1/3</vt:lpstr>
      <vt:lpstr>Plankorsningsmärken 2/3</vt:lpstr>
      <vt:lpstr>Plankorsningsmärken 3/3</vt:lpstr>
      <vt:lpstr>Långsam korsning av plankorsningar som man känner till</vt:lpstr>
      <vt:lpstr>Bilder</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Kompetensutbildning för yrkesbilister_Plankorsningar</dc:title>
  <dc:creator>Joonas Tielinen</dc:creator>
  <cp:keywords>Esitys</cp:keywords>
  <cp:lastModifiedBy>Porras Kaisa-Elina</cp:lastModifiedBy>
  <cp:revision>40</cp:revision>
  <dcterms:created xsi:type="dcterms:W3CDTF">2023-02-06T07:42:19Z</dcterms:created>
  <dcterms:modified xsi:type="dcterms:W3CDTF">2024-02-20T12:53:30Z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473.707.02.001</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vayla_ilmeella_fi_uusi.potx</vt:lpwstr>
  </property>
  <property fmtid="{D5CDD505-2E9C-101B-9397-08002B2CF9AE}" pid="6" name="dvDefinition">
    <vt:lpwstr>707 (dd_default.xml)</vt:lpwstr>
  </property>
  <property fmtid="{D5CDD505-2E9C-101B-9397-08002B2CF9AE}" pid="7" name="dvDefinitionID">
    <vt:lpwstr>707</vt:lpwstr>
  </property>
  <property fmtid="{D5CDD505-2E9C-101B-9397-08002B2CF9AE}" pid="8" name="dvContentFile">
    <vt:lpwstr>dd_default.xml</vt:lpwstr>
  </property>
  <property fmtid="{D5CDD505-2E9C-101B-9397-08002B2CF9AE}" pid="9" name="dvGlobalVerID">
    <vt:lpwstr>473.85.02.257</vt:lpwstr>
  </property>
  <property fmtid="{D5CDD505-2E9C-101B-9397-08002B2CF9AE}" pid="10" name="dvDefinitionVersion">
    <vt:lpwstr>02.001 / 30.1.2023</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Helsinki</vt:lpwstr>
  </property>
  <property fmtid="{D5CDD505-2E9C-101B-9397-08002B2CF9AE}" pid="22" name="dvNumbering">
    <vt:lpwstr>0</vt:lpwstr>
  </property>
  <property fmtid="{D5CDD505-2E9C-101B-9397-08002B2CF9AE}" pid="23" name="dvDUname">
    <vt:lpwstr>Joonas Tielinen</vt:lpwstr>
  </property>
  <property fmtid="{D5CDD505-2E9C-101B-9397-08002B2CF9AE}" pid="24" name="dvDUFname">
    <vt:lpwstr>Joonas</vt:lpwstr>
  </property>
  <property fmtid="{D5CDD505-2E9C-101B-9397-08002B2CF9AE}" pid="25" name="dvDULname">
    <vt:lpwstr>Tielinen</vt:lpwstr>
  </property>
  <property fmtid="{D5CDD505-2E9C-101B-9397-08002B2CF9AE}" pid="26" name="dvDUBusinessarea">
    <vt:lpwstr>Pääjohtajan alaiset toiminnot</vt:lpwstr>
  </property>
  <property fmtid="{D5CDD505-2E9C-101B-9397-08002B2CF9AE}" pid="27" name="dvDUdepartment">
    <vt:lpwstr>Yhteiskuntasuhteet ja henkilöstö</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levelofprotection">
    <vt:lpwstr/>
  </property>
  <property fmtid="{D5CDD505-2E9C-101B-9397-08002B2CF9AE}" pid="34" name="tyyppi">
    <vt:lpwstr>Esitys</vt:lpwstr>
  </property>
  <property fmtid="{D5CDD505-2E9C-101B-9397-08002B2CF9AE}" pid="35" name="dconfidentiality">
    <vt:lpwstr/>
  </property>
  <property fmtid="{D5CDD505-2E9C-101B-9397-08002B2CF9AE}" pid="36" name="dsecrecy">
    <vt:lpwstr/>
  </property>
  <property fmtid="{D5CDD505-2E9C-101B-9397-08002B2CF9AE}" pid="37" name="ddecree">
    <vt:lpwstr/>
  </property>
  <property fmtid="{D5CDD505-2E9C-101B-9397-08002B2CF9AE}" pid="38" name="author">
    <vt:lpwstr>Joonas Tielinen</vt:lpwstr>
  </property>
  <property fmtid="{D5CDD505-2E9C-101B-9397-08002B2CF9AE}" pid="39" name="paivays">
    <vt:filetime>2023-02-05T22:00:00Z</vt:filetime>
  </property>
  <property fmtid="{D5CDD505-2E9C-101B-9397-08002B2CF9AE}" pid="40" name="ContentTypeId">
    <vt:lpwstr>0x01010072B5E9C7E9FE6F43A6576BEC51CF81AC</vt:lpwstr>
  </property>
</Properties>
</file>