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5"/>
  </p:sldMasterIdLst>
  <p:notesMasterIdLst>
    <p:notesMasterId r:id="rId16"/>
  </p:notesMasterIdLst>
  <p:sldIdLst>
    <p:sldId id="256" r:id="rId6"/>
    <p:sldId id="380" r:id="rId7"/>
    <p:sldId id="381" r:id="rId8"/>
    <p:sldId id="382" r:id="rId9"/>
    <p:sldId id="391" r:id="rId10"/>
    <p:sldId id="383" r:id="rId11"/>
    <p:sldId id="384" r:id="rId12"/>
    <p:sldId id="385" r:id="rId13"/>
    <p:sldId id="388" r:id="rId14"/>
    <p:sldId id="390" r:id="rId15"/>
  </p:sldIdLst>
  <p:sldSz cx="9144000" cy="6858000" type="screen4x3"/>
  <p:notesSz cx="6797675" cy="9926638"/>
  <p:defaultTextStyle>
    <a:defPPr>
      <a:defRPr lang="fi-FI"/>
    </a:defPPr>
    <a:lvl1pPr marL="0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89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77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66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54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43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131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Oletusosa" id="{8B8C992A-80ED-4F56-A6D0-F1A712929EC1}">
          <p14:sldIdLst>
            <p14:sldId id="256"/>
            <p14:sldId id="380"/>
            <p14:sldId id="381"/>
            <p14:sldId id="382"/>
            <p14:sldId id="391"/>
            <p14:sldId id="383"/>
            <p14:sldId id="384"/>
            <p14:sldId id="385"/>
            <p14:sldId id="388"/>
            <p14:sldId id="39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mi Tuokko" initials="RT" lastIdx="2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0CA"/>
    <a:srgbClr val="B3FFD5"/>
    <a:srgbClr val="0046AF"/>
    <a:srgbClr val="CBCFE3"/>
    <a:srgbClr val="D6DCE5"/>
    <a:srgbClr val="FFA7A7"/>
    <a:srgbClr val="FF85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Normaali tyyli 4 - Korostu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D27102A9-8310-4765-A935-A1911B00CA55}" styleName="Vaalea tyyli 1 - Korostus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7292A2E-F333-43FB-9621-5CBBE7FDCDCB}" styleName="Vaalea tyyli 2 - Korostus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00A15C55-8517-42AA-B614-E9B94910E393}" styleName="Normaali tyyli 2 - Korostu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Normaali tyyli 2 - Korostu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660B408-B3CF-4A94-85FC-2B1E0A45F4A2}" styleName="Tumma tyyli 2 - Korostus 1/Korostus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E9639D4-E3E2-4D34-9284-5A2195B3D0D7}" styleName="Vaalea tyyli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Vaalea tyyli 2 - Korostus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Vaalea tyyli 2 - Korostus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3C2FFA5D-87B4-456A-9821-1D502468CF0F}" styleName="Teematyyli 1 - Korostu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eematyyli 1 - Korostus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eematyyli 1 - Korostu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Teematyyli 1 - Korostus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Teematyyli 1 - Korostus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Teematyyli 1 - Korostus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5940675A-B579-460E-94D1-54222C63F5DA}" styleName="Ei tyyliä, taulukon ruudukko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Teematyyli 2 - Korostus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Teematyyli 2 - Korostus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eematyyli 2 - Korostus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eematyyli 2 - Korostus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Vaalea tyyli 1 - Korostus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86" autoAdjust="0"/>
  </p:normalViewPr>
  <p:slideViewPr>
    <p:cSldViewPr snapToGrid="0">
      <p:cViewPr varScale="1">
        <p:scale>
          <a:sx n="114" d="100"/>
          <a:sy n="114" d="100"/>
        </p:scale>
        <p:origin x="1446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2395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94" d="100"/>
          <a:sy n="94" d="100"/>
        </p:scale>
        <p:origin x="3702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659" cy="498056"/>
          </a:xfrm>
          <a:prstGeom prst="rect">
            <a:avLst/>
          </a:prstGeom>
        </p:spPr>
        <p:txBody>
          <a:bodyPr vert="horz" lIns="91411" tIns="45706" rIns="91411" bIns="45706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5" y="1"/>
            <a:ext cx="2945659" cy="498056"/>
          </a:xfrm>
          <a:prstGeom prst="rect">
            <a:avLst/>
          </a:prstGeom>
        </p:spPr>
        <p:txBody>
          <a:bodyPr vert="horz" lIns="91411" tIns="45706" rIns="91411" bIns="45706" rtlCol="0"/>
          <a:lstStyle>
            <a:lvl1pPr algn="r">
              <a:defRPr sz="1200"/>
            </a:lvl1pPr>
          </a:lstStyle>
          <a:p>
            <a:fld id="{200F46EF-3393-418A-87D5-D0FD0EDADC7C}" type="datetimeFigureOut">
              <a:rPr lang="fi-FI" smtClean="0"/>
              <a:t>10.10.2018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1" tIns="45706" rIns="91411" bIns="45706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1411" tIns="45706" rIns="91411" bIns="4570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428584"/>
            <a:ext cx="2945659" cy="498054"/>
          </a:xfrm>
          <a:prstGeom prst="rect">
            <a:avLst/>
          </a:prstGeom>
        </p:spPr>
        <p:txBody>
          <a:bodyPr vert="horz" lIns="91411" tIns="45706" rIns="91411" bIns="45706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5" y="9428584"/>
            <a:ext cx="2945659" cy="498054"/>
          </a:xfrm>
          <a:prstGeom prst="rect">
            <a:avLst/>
          </a:prstGeom>
        </p:spPr>
        <p:txBody>
          <a:bodyPr vert="horz" lIns="91411" tIns="45706" rIns="91411" bIns="45706" rtlCol="0" anchor="b"/>
          <a:lstStyle>
            <a:lvl1pPr algn="r">
              <a:defRPr sz="1200"/>
            </a:lvl1pPr>
          </a:lstStyle>
          <a:p>
            <a:fld id="{0369591A-E519-4A66-87CC-81D54FA79DB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38894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Esityksen kansi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7" descr="Pitkät_nuolet_cmyk.png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3236"/>
          <a:stretch/>
        </p:blipFill>
        <p:spPr>
          <a:xfrm rot="10800000">
            <a:off x="2685398" y="416941"/>
            <a:ext cx="6458603" cy="414957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000" y="4387200"/>
            <a:ext cx="5018400" cy="974400"/>
          </a:xfrm>
        </p:spPr>
        <p:txBody>
          <a:bodyPr anchor="b">
            <a:noAutofit/>
          </a:bodyPr>
          <a:lstStyle>
            <a:lvl1pPr algn="l">
              <a:defRPr sz="28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000" y="5387604"/>
            <a:ext cx="5018400" cy="504000"/>
          </a:xfrm>
        </p:spPr>
        <p:txBody>
          <a:bodyPr>
            <a:normAutofit/>
          </a:bodyPr>
          <a:lstStyle>
            <a:lvl1pPr marL="0" indent="0" algn="l" defTabSz="68579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fi-FI" sz="1800" kern="1200" baseline="0" dirty="0">
                <a:solidFill>
                  <a:srgbClr val="00B0CA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 marL="342895" indent="0" algn="ctr">
              <a:buNone/>
              <a:defRPr sz="1500"/>
            </a:lvl2pPr>
            <a:lvl3pPr marL="685791" indent="0" algn="ctr">
              <a:buNone/>
              <a:defRPr sz="1351"/>
            </a:lvl3pPr>
            <a:lvl4pPr marL="1028688" indent="0" algn="ctr">
              <a:buNone/>
              <a:defRPr sz="1200"/>
            </a:lvl4pPr>
            <a:lvl5pPr marL="1371583" indent="0" algn="ctr">
              <a:buNone/>
              <a:defRPr sz="1200"/>
            </a:lvl5pPr>
            <a:lvl6pPr marL="1714478" indent="0" algn="ctr">
              <a:buNone/>
              <a:defRPr sz="1200"/>
            </a:lvl6pPr>
            <a:lvl7pPr marL="2057374" indent="0" algn="ctr">
              <a:buNone/>
              <a:defRPr sz="1200"/>
            </a:lvl7pPr>
            <a:lvl8pPr marL="2400271" indent="0" algn="ctr">
              <a:buNone/>
              <a:defRPr sz="1200"/>
            </a:lvl8pPr>
            <a:lvl9pPr marL="2743166" indent="0" algn="ctr">
              <a:buNone/>
              <a:defRPr sz="12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04579" y="5927358"/>
            <a:ext cx="2057400" cy="365125"/>
          </a:xfrm>
        </p:spPr>
        <p:txBody>
          <a:bodyPr/>
          <a:lstStyle>
            <a:lvl1pPr marL="0" indent="0" algn="l" defTabSz="685791" rtl="0" eaLnBrk="1" latinLnBrk="0" hangingPunct="1">
              <a:lnSpc>
                <a:spcPct val="90000"/>
              </a:lnSpc>
              <a:spcBef>
                <a:spcPct val="0"/>
              </a:spcBef>
              <a:buClr>
                <a:srgbClr val="00B0CA"/>
              </a:buClr>
              <a:buSzPct val="140000"/>
              <a:buFont typeface="Arial" panose="020B0604020202020204" pitchFamily="34" charset="0"/>
              <a:buNone/>
              <a:defRPr lang="fi-FI" sz="1200" b="0" kern="1200" baseline="0" smtClean="0">
                <a:solidFill>
                  <a:srgbClr val="00B0CA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fi-FI" dirty="0"/>
              <a:t>20.12.2016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98615" y="83674"/>
            <a:ext cx="2095948" cy="13157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1"/>
          </a:p>
        </p:txBody>
      </p:sp>
      <p:pic>
        <p:nvPicPr>
          <p:cNvPr id="8" name="Kuva 10" descr="UUSI_Liikennevirasto_Tapahtumat_vaaka_cmyk.png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24000" y="190800"/>
            <a:ext cx="1203919" cy="1296000"/>
          </a:xfrm>
          <a:prstGeom prst="rect">
            <a:avLst/>
          </a:prstGeom>
        </p:spPr>
      </p:pic>
      <p:pic>
        <p:nvPicPr>
          <p:cNvPr id="11" name="Picture 2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75051" y="1486800"/>
            <a:ext cx="174307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63749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Esityksen kansi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1" descr="Pitkät_nuolet_cmyk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1106" r="-1755"/>
          <a:stretch>
            <a:fillRect/>
          </a:stretch>
        </p:blipFill>
        <p:spPr bwMode="auto">
          <a:xfrm rot="16200000">
            <a:off x="3130551" y="1095375"/>
            <a:ext cx="6742112" cy="4783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95999" y="2257200"/>
            <a:ext cx="4951855" cy="885600"/>
          </a:xfrm>
        </p:spPr>
        <p:txBody>
          <a:bodyPr anchor="b">
            <a:noAutofit/>
          </a:bodyPr>
          <a:lstStyle>
            <a:lvl1pPr algn="l">
              <a:defRPr sz="28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i-FI" dirty="0"/>
              <a:t>Äänekosken biotuotetehtaan liikenneyhteydet, ratahanke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95999" y="3200624"/>
            <a:ext cx="4965709" cy="914176"/>
          </a:xfrm>
        </p:spPr>
        <p:txBody>
          <a:bodyPr>
            <a:normAutofit/>
          </a:bodyPr>
          <a:lstStyle>
            <a:lvl1pPr marL="0" indent="0" algn="l" defTabSz="68579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fi-FI" sz="1800" kern="1200" baseline="0" dirty="0">
                <a:solidFill>
                  <a:srgbClr val="00B0CA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 marL="342895" indent="0" algn="ctr">
              <a:buNone/>
              <a:defRPr sz="1500"/>
            </a:lvl2pPr>
            <a:lvl3pPr marL="685791" indent="0" algn="ctr">
              <a:buNone/>
              <a:defRPr sz="1351"/>
            </a:lvl3pPr>
            <a:lvl4pPr marL="1028688" indent="0" algn="ctr">
              <a:buNone/>
              <a:defRPr sz="1200"/>
            </a:lvl4pPr>
            <a:lvl5pPr marL="1371583" indent="0" algn="ctr">
              <a:buNone/>
              <a:defRPr sz="1200"/>
            </a:lvl5pPr>
            <a:lvl6pPr marL="1714478" indent="0" algn="ctr">
              <a:buNone/>
              <a:defRPr sz="1200"/>
            </a:lvl6pPr>
            <a:lvl7pPr marL="2057374" indent="0" algn="ctr">
              <a:buNone/>
              <a:defRPr sz="1200"/>
            </a:lvl7pPr>
            <a:lvl8pPr marL="2400271" indent="0" algn="ctr">
              <a:buNone/>
              <a:defRPr sz="1200"/>
            </a:lvl8pPr>
            <a:lvl9pPr marL="2743166" indent="0" algn="ctr">
              <a:buNone/>
              <a:defRPr sz="1200"/>
            </a:lvl9pPr>
          </a:lstStyle>
          <a:p>
            <a:r>
              <a:rPr lang="fi-FI" dirty="0"/>
              <a:t>Esityksen nimi ja pvm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98615" y="83674"/>
            <a:ext cx="2095948" cy="13157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1"/>
          </a:p>
        </p:txBody>
      </p:sp>
      <p:pic>
        <p:nvPicPr>
          <p:cNvPr id="8" name="Kuva 10" descr="UUSI_Liikennevirasto_Tapahtumat_vaaka_cmyk.png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24000" y="190800"/>
            <a:ext cx="1203919" cy="1296000"/>
          </a:xfrm>
          <a:prstGeom prst="rect">
            <a:avLst/>
          </a:prstGeom>
        </p:spPr>
      </p:pic>
      <p:pic>
        <p:nvPicPr>
          <p:cNvPr id="12" name="Picture 2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75051" y="1486800"/>
            <a:ext cx="174307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73325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Esityksen perusiv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200" y="1785600"/>
            <a:ext cx="8354500" cy="4416000"/>
          </a:xfrm>
        </p:spPr>
        <p:txBody>
          <a:bodyPr/>
          <a:lstStyle>
            <a:lvl1pPr marL="268288" indent="-268288">
              <a:buSzPct val="120000"/>
              <a:buFont typeface="Arial" panose="020B0604020202020204" pitchFamily="34" charset="0"/>
              <a:buChar char="●"/>
              <a:defRPr/>
            </a:lvl1pPr>
            <a:lvl2pPr marL="536575" indent="-177800">
              <a:buClr>
                <a:schemeClr val="accent2"/>
              </a:buClr>
              <a:buSzPct val="150000"/>
              <a:defRPr/>
            </a:lvl2pPr>
            <a:lvl3pPr marL="804863" indent="-196850">
              <a:defRPr/>
            </a:lvl3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20663" y="1131888"/>
            <a:ext cx="174307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dirty="0"/>
              <a:t>20.6.2017</a:t>
            </a:r>
          </a:p>
        </p:txBody>
      </p:sp>
      <p:sp>
        <p:nvSpPr>
          <p:cNvPr id="9" name="Alatunnisteen paikkamerkki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Projektiryhmän raportti johtoryhmälle (AJR 22)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10" name="Dian numeron paikkamerkki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7F47F-A4DF-4926-BB4C-9F1DAEA89B92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057015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Esityksen kaksipalstainen perussiv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6000" y="417600"/>
            <a:ext cx="6624000" cy="609600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1200" y="1785600"/>
            <a:ext cx="3801600" cy="583256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400" b="1" i="0" baseline="0">
                <a:solidFill>
                  <a:srgbClr val="00B0CA"/>
                </a:solidFill>
              </a:defRPr>
            </a:lvl1pPr>
            <a:lvl2pPr marL="342895" indent="0">
              <a:buNone/>
              <a:defRPr sz="1500" b="1"/>
            </a:lvl2pPr>
            <a:lvl3pPr marL="685791" indent="0">
              <a:buNone/>
              <a:defRPr sz="1351" b="1"/>
            </a:lvl3pPr>
            <a:lvl4pPr marL="1028688" indent="0">
              <a:buNone/>
              <a:defRPr sz="1200" b="1"/>
            </a:lvl4pPr>
            <a:lvl5pPr marL="1371583" indent="0">
              <a:buNone/>
              <a:defRPr sz="1200" b="1"/>
            </a:lvl5pPr>
            <a:lvl6pPr marL="1714478" indent="0">
              <a:buNone/>
              <a:defRPr sz="1200" b="1"/>
            </a:lvl6pPr>
            <a:lvl7pPr marL="2057374" indent="0">
              <a:buNone/>
              <a:defRPr sz="1200" b="1"/>
            </a:lvl7pPr>
            <a:lvl8pPr marL="2400271" indent="0">
              <a:buNone/>
              <a:defRPr sz="1200" b="1"/>
            </a:lvl8pPr>
            <a:lvl9pPr marL="2743166" indent="0">
              <a:buNone/>
              <a:defRPr sz="12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1200" y="2367524"/>
            <a:ext cx="3801600" cy="3820626"/>
          </a:xfrm>
        </p:spPr>
        <p:txBody>
          <a:bodyPr>
            <a:normAutofit/>
          </a:bodyPr>
          <a:lstStyle>
            <a:lvl1pPr marL="92074" indent="-92074">
              <a:buSzPct val="120000"/>
              <a:buFont typeface="Arial" panose="020B0604020202020204" pitchFamily="34" charset="0"/>
              <a:buChar char="●"/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97200" y="1784264"/>
            <a:ext cx="3801600" cy="583256"/>
          </a:xfrm>
        </p:spPr>
        <p:txBody>
          <a:bodyPr anchor="t" anchorCtr="0">
            <a:normAutofit/>
          </a:bodyPr>
          <a:lstStyle>
            <a:lvl1pPr marL="0" indent="0">
              <a:buNone/>
              <a:defRPr lang="en-US" sz="1400" b="1" kern="1200" baseline="0" dirty="0" smtClean="0">
                <a:solidFill>
                  <a:srgbClr val="00B0CA"/>
                </a:solidFill>
                <a:latin typeface="Arial" charset="0"/>
                <a:ea typeface="+mn-ea"/>
                <a:cs typeface="Arial" panose="020B0604020202020204" pitchFamily="34" charset="0"/>
              </a:defRPr>
            </a:lvl1pPr>
            <a:lvl2pPr marL="342895" indent="0">
              <a:buNone/>
              <a:defRPr sz="1500" b="1"/>
            </a:lvl2pPr>
            <a:lvl3pPr marL="685791" indent="0">
              <a:buNone/>
              <a:defRPr sz="1351" b="1"/>
            </a:lvl3pPr>
            <a:lvl4pPr marL="1028688" indent="0">
              <a:buNone/>
              <a:defRPr sz="1200" b="1"/>
            </a:lvl4pPr>
            <a:lvl5pPr marL="1371583" indent="0">
              <a:buNone/>
              <a:defRPr sz="1200" b="1"/>
            </a:lvl5pPr>
            <a:lvl6pPr marL="1714478" indent="0">
              <a:buNone/>
              <a:defRPr sz="1200" b="1"/>
            </a:lvl6pPr>
            <a:lvl7pPr marL="2057374" indent="0">
              <a:buNone/>
              <a:defRPr sz="1200" b="1"/>
            </a:lvl7pPr>
            <a:lvl8pPr marL="2400271" indent="0">
              <a:buNone/>
              <a:defRPr sz="1200" b="1"/>
            </a:lvl8pPr>
            <a:lvl9pPr marL="2743166" indent="0">
              <a:buNone/>
              <a:defRPr sz="1200" b="1"/>
            </a:lvl9pPr>
          </a:lstStyle>
          <a:p>
            <a:pPr marL="0" lvl="0" indent="0" algn="l" defTabSz="685791" rtl="0" eaLnBrk="1" latinLnBrk="0" hangingPunct="1">
              <a:lnSpc>
                <a:spcPct val="90000"/>
              </a:lnSpc>
              <a:spcBef>
                <a:spcPts val="751"/>
              </a:spcBef>
              <a:buClr>
                <a:srgbClr val="00B0CA"/>
              </a:buClr>
              <a:buSzPct val="140000"/>
              <a:buFont typeface="Arial" panose="020B0604020202020204" pitchFamily="34" charset="0"/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97200" y="2378157"/>
            <a:ext cx="3801600" cy="3809994"/>
          </a:xfrm>
        </p:spPr>
        <p:txBody>
          <a:bodyPr>
            <a:normAutofit/>
          </a:bodyPr>
          <a:lstStyle>
            <a:lvl1pPr marL="92074" indent="-92074">
              <a:buSzPct val="120000"/>
              <a:buFont typeface="Arial" panose="020B0604020202020204" pitchFamily="34" charset="0"/>
              <a:buChar char="●"/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675" baseline="0"/>
            </a:lvl1pPr>
          </a:lstStyle>
          <a:p>
            <a:r>
              <a:rPr lang="fi-FI" dirty="0"/>
              <a:t>20.6.2017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675" baseline="0"/>
            </a:lvl1pPr>
          </a:lstStyle>
          <a:p>
            <a:r>
              <a:rPr lang="fi-FI" dirty="0"/>
              <a:t>Projektiryhmän raportti johtoryhmälle (AJR 22)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7F47F-A4DF-4926-BB4C-9F1DAEA89B92}" type="slidenum">
              <a:rPr lang="fi-FI" smtClean="0"/>
              <a:t>‹#›</a:t>
            </a:fld>
            <a:endParaRPr lang="fi-FI"/>
          </a:p>
        </p:txBody>
      </p:sp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20663" y="1131888"/>
            <a:ext cx="174307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92702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675" baseline="0"/>
            </a:lvl1pPr>
          </a:lstStyle>
          <a:p>
            <a:r>
              <a:rPr lang="fi-FI" dirty="0"/>
              <a:t>20.6.2017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675" baseline="0"/>
            </a:lvl1pPr>
          </a:lstStyle>
          <a:p>
            <a:r>
              <a:rPr lang="fi-FI" dirty="0"/>
              <a:t>Projektiryhmän raportti johtoryhmälle (AJR 22)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7F47F-A4DF-4926-BB4C-9F1DAEA89B9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60993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96000" y="417600"/>
            <a:ext cx="66240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1200" y="1785600"/>
            <a:ext cx="7970400" cy="4416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68703" y="6356351"/>
            <a:ext cx="8280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fi-FI" sz="675" kern="1200" dirty="0" smtClean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fi-FI" dirty="0"/>
              <a:t>16.5.2017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8045" y="6356351"/>
            <a:ext cx="29173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i-FI" dirty="0"/>
              <a:t>Projektiryhmän raportti johtoryhmälle (AJR 21)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64526" y="6356351"/>
            <a:ext cx="3734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7F47F-A4DF-4926-BB4C-9F1DAEA89B92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7" name="Kuva 14" descr="UUSI_Liikennevirasto_Tapahtumat_vaaka_cmyk.png"/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2000" y="259199"/>
            <a:ext cx="1774131" cy="86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0097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50" r:id="rId3"/>
    <p:sldLayoutId id="2147483653" r:id="rId4"/>
    <p:sldLayoutId id="2147483654" r:id="rId5"/>
  </p:sldLayoutIdLst>
  <p:hf sldNum="0" hdr="0"/>
  <p:txStyles>
    <p:titleStyle>
      <a:lvl1pPr marL="0" algn="l" defTabSz="685791" rtl="0" eaLnBrk="1" latinLnBrk="0" hangingPunct="1">
        <a:lnSpc>
          <a:spcPct val="90000"/>
        </a:lnSpc>
        <a:spcBef>
          <a:spcPct val="0"/>
        </a:spcBef>
        <a:buNone/>
        <a:defRPr lang="fi-FI" sz="2800" kern="1200" baseline="0" dirty="0">
          <a:solidFill>
            <a:srgbClr val="00B0CA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263525" indent="-263525" algn="l" defTabSz="685791" rtl="0" eaLnBrk="1" latinLnBrk="0" hangingPunct="1">
        <a:lnSpc>
          <a:spcPct val="90000"/>
        </a:lnSpc>
        <a:spcBef>
          <a:spcPts val="751"/>
        </a:spcBef>
        <a:buClr>
          <a:srgbClr val="00B0CA"/>
        </a:buClr>
        <a:buSzPct val="130000"/>
        <a:buFont typeface="Arial" panose="020B0604020202020204" pitchFamily="34" charset="0"/>
        <a:buChar char="●"/>
        <a:defRPr lang="en-US" sz="1800" b="0" kern="1200" dirty="0" smtClean="0">
          <a:solidFill>
            <a:srgbClr val="000000"/>
          </a:solidFill>
          <a:latin typeface="Arial" charset="0"/>
          <a:ea typeface="+mn-ea"/>
          <a:cs typeface="Arial" panose="020B0604020202020204" pitchFamily="34" charset="0"/>
        </a:defRPr>
      </a:lvl1pPr>
      <a:lvl2pPr marL="539750" indent="-276225" algn="l" defTabSz="685791" rtl="0" eaLnBrk="1" latinLnBrk="0" hangingPunct="1">
        <a:lnSpc>
          <a:spcPct val="90000"/>
        </a:lnSpc>
        <a:spcBef>
          <a:spcPts val="375"/>
        </a:spcBef>
        <a:buClr>
          <a:schemeClr val="accent2"/>
        </a:buClr>
        <a:buSzPct val="150000"/>
        <a:buFont typeface="Arial" panose="020B0604020202020204" pitchFamily="34" charset="0"/>
        <a:buChar char="•"/>
        <a:defRPr sz="1600" b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03275" indent="-263525" algn="l" defTabSz="685791" rtl="0" eaLnBrk="1" latinLnBrk="0" hangingPunct="1">
        <a:lnSpc>
          <a:spcPct val="90000"/>
        </a:lnSpc>
        <a:spcBef>
          <a:spcPts val="375"/>
        </a:spcBef>
        <a:buClr>
          <a:srgbClr val="A59D95"/>
        </a:buClr>
        <a:buFont typeface="Wingdings" panose="05000000000000000000" pitchFamily="2" charset="2"/>
        <a:buChar char="§"/>
        <a:defRPr sz="1600" b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081088" indent="-277813" algn="l" defTabSz="685791" rtl="0" eaLnBrk="1" latinLnBrk="0" hangingPunct="1">
        <a:lnSpc>
          <a:spcPct val="90000"/>
        </a:lnSpc>
        <a:spcBef>
          <a:spcPts val="375"/>
        </a:spcBef>
        <a:buClr>
          <a:schemeClr val="accent5"/>
        </a:buClr>
        <a:buFont typeface="Wingdings" panose="05000000000000000000" pitchFamily="2" charset="2"/>
        <a:buChar char="§"/>
        <a:defRPr sz="1600" b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344613" indent="-263525" algn="l" defTabSz="685791" rtl="0" eaLnBrk="1" latinLnBrk="0" hangingPunct="1">
        <a:lnSpc>
          <a:spcPct val="90000"/>
        </a:lnSpc>
        <a:spcBef>
          <a:spcPts val="375"/>
        </a:spcBef>
        <a:buClrTx/>
        <a:buFont typeface="Wingdings" panose="05000000000000000000" pitchFamily="2" charset="2"/>
        <a:buChar char="§"/>
        <a:defRPr sz="1600" b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28" indent="-171449" algn="l" defTabSz="68579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6pPr>
      <a:lvl7pPr marL="2228823" indent="-171449" algn="l" defTabSz="68579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7pPr>
      <a:lvl8pPr marL="2571718" indent="-171449" algn="l" defTabSz="68579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8pPr>
      <a:lvl9pPr marL="2914614" indent="-171449" algn="l" defTabSz="68579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685791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1pPr>
      <a:lvl2pPr marL="342895" algn="l" defTabSz="685791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2pPr>
      <a:lvl3pPr marL="685791" algn="l" defTabSz="685791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3pPr>
      <a:lvl4pPr marL="1028688" algn="l" defTabSz="685791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4pPr>
      <a:lvl5pPr marL="1371583" algn="l" defTabSz="685791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5pPr>
      <a:lvl6pPr marL="1714478" algn="l" defTabSz="685791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6pPr>
      <a:lvl7pPr marL="2057374" algn="l" defTabSz="685791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7pPr>
      <a:lvl8pPr marL="2400271" algn="l" defTabSz="685791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8pPr>
      <a:lvl9pPr marL="2743166" algn="l" defTabSz="685791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5999" y="2122098"/>
            <a:ext cx="486611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dirty="0">
                <a:solidFill>
                  <a:srgbClr val="00B0CA"/>
                </a:solidFill>
                <a:latin typeface="+mj-lt"/>
              </a:rPr>
              <a:t>Äänekosken ratahankkeen</a:t>
            </a:r>
          </a:p>
          <a:p>
            <a:r>
              <a:rPr lang="fi-FI" sz="2800" dirty="0">
                <a:solidFill>
                  <a:srgbClr val="00B0CA"/>
                </a:solidFill>
                <a:latin typeface="+mj-lt"/>
              </a:rPr>
              <a:t>turvallisuuskäytännöt</a:t>
            </a:r>
          </a:p>
        </p:txBody>
      </p:sp>
      <p:sp>
        <p:nvSpPr>
          <p:cNvPr id="5" name="Tekstiruutu 4"/>
          <p:cNvSpPr txBox="1"/>
          <p:nvPr/>
        </p:nvSpPr>
        <p:spPr>
          <a:xfrm>
            <a:off x="190683" y="4935664"/>
            <a:ext cx="4974947" cy="14773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i-FI" b="1" dirty="0">
                <a:latin typeface="+mj-lt"/>
              </a:rPr>
              <a:t>Kimmo Väisänen</a:t>
            </a:r>
          </a:p>
          <a:p>
            <a:r>
              <a:rPr lang="fi-FI" dirty="0">
                <a:latin typeface="+mj-lt"/>
              </a:rPr>
              <a:t>Turvallisuuskoordinaattori</a:t>
            </a:r>
          </a:p>
          <a:p>
            <a:endParaRPr lang="fi-FI" b="1" dirty="0">
              <a:latin typeface="+mj-lt"/>
            </a:endParaRPr>
          </a:p>
          <a:p>
            <a:r>
              <a:rPr lang="fi-FI" b="1" dirty="0">
                <a:latin typeface="+mj-lt"/>
              </a:rPr>
              <a:t>Juha </a:t>
            </a:r>
            <a:r>
              <a:rPr lang="fi-FI" b="1" dirty="0" err="1">
                <a:latin typeface="+mj-lt"/>
              </a:rPr>
              <a:t>Jalamaa</a:t>
            </a:r>
            <a:endParaRPr lang="fi-FI" b="1" dirty="0">
              <a:latin typeface="+mj-lt"/>
            </a:endParaRPr>
          </a:p>
          <a:p>
            <a:r>
              <a:rPr lang="fi-FI" dirty="0">
                <a:latin typeface="+mj-lt"/>
              </a:rPr>
              <a:t>Päätoteuttajan vastuuhenkilö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67D5C61-B1E3-4D4C-8FB0-5E4928C3427E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39412" y="5103868"/>
            <a:ext cx="1332835" cy="386192"/>
          </a:xfrm>
          <a:prstGeom prst="rect">
            <a:avLst/>
          </a:prstGeom>
        </p:spPr>
      </p:pic>
      <p:pic>
        <p:nvPicPr>
          <p:cNvPr id="6" name="Kuva 2">
            <a:extLst>
              <a:ext uri="{FF2B5EF4-FFF2-40B4-BE49-F238E27FC236}">
                <a16:creationId xmlns:a16="http://schemas.microsoft.com/office/drawing/2014/main" id="{5EC2E82C-F448-473F-A180-5ADD4286C77C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393716" y="6093343"/>
            <a:ext cx="1734783" cy="247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61310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3600" dirty="0"/>
              <a:t>Kiitos</a:t>
            </a:r>
            <a:r>
              <a:rPr lang="fi-FI" dirty="0"/>
              <a:t>!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9100C25-55B3-4D7C-9CCD-F2C8CB3E8B41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9596" y="1615736"/>
            <a:ext cx="7459373" cy="495968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AD14E1F-7AA3-487A-BEAF-3F699AEC557F}"/>
              </a:ext>
            </a:extLst>
          </p:cNvPr>
          <p:cNvSpPr txBox="1"/>
          <p:nvPr/>
        </p:nvSpPr>
        <p:spPr>
          <a:xfrm>
            <a:off x="6640497" y="6531037"/>
            <a:ext cx="123623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900" dirty="0"/>
              <a:t>Kuva: Joonas Hytönen</a:t>
            </a:r>
          </a:p>
        </p:txBody>
      </p:sp>
    </p:spTree>
    <p:extLst>
      <p:ext uri="{BB962C8B-B14F-4D97-AF65-F5344CB8AC3E}">
        <p14:creationId xmlns:p14="http://schemas.microsoft.com/office/powerpoint/2010/main" val="2226633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Agenda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fi-FI" dirty="0">
                <a:solidFill>
                  <a:schemeClr val="tx1"/>
                </a:solidFill>
              </a:rPr>
              <a:t>Hanke-esittely</a:t>
            </a:r>
          </a:p>
          <a:p>
            <a:pPr marL="342900" indent="-342900">
              <a:buFont typeface="+mj-lt"/>
              <a:buAutoNum type="arabicPeriod"/>
            </a:pPr>
            <a:r>
              <a:rPr lang="fi-FI" dirty="0">
                <a:solidFill>
                  <a:schemeClr val="tx1"/>
                </a:solidFill>
              </a:rPr>
              <a:t>Turvallisuuskäytännöt Äänekosken ratahankkeessa</a:t>
            </a:r>
          </a:p>
          <a:p>
            <a:pPr marL="342900" indent="-342900">
              <a:buFont typeface="+mj-lt"/>
              <a:buAutoNum type="arabicPeriod"/>
            </a:pPr>
            <a:r>
              <a:rPr lang="fi-FI" dirty="0">
                <a:solidFill>
                  <a:schemeClr val="tx1"/>
                </a:solidFill>
              </a:rPr>
              <a:t>Yhteenveto</a:t>
            </a:r>
          </a:p>
          <a:p>
            <a:pPr marL="0" indent="0">
              <a:buNone/>
            </a:pPr>
            <a:endParaRPr lang="fi-FI" dirty="0">
              <a:solidFill>
                <a:schemeClr val="tx1"/>
              </a:solidFill>
            </a:endParaRPr>
          </a:p>
          <a:p>
            <a:pPr marL="342900" indent="-342900">
              <a:buFont typeface="+mj-lt"/>
              <a:buAutoNum type="arabicPeriod"/>
            </a:pPr>
            <a:endParaRPr lang="fi-FI" dirty="0">
              <a:solidFill>
                <a:srgbClr val="FF0000"/>
              </a:solidFill>
            </a:endParaRPr>
          </a:p>
          <a:p>
            <a:pPr marL="342900" indent="-342900">
              <a:buFont typeface="+mj-lt"/>
              <a:buAutoNum type="arabicPeriod"/>
            </a:pPr>
            <a:endParaRPr lang="fi-FI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19322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1. Hanke-esittely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Hankkeen toteutustapa</a:t>
            </a:r>
            <a:endParaRPr lang="fi-FI" dirty="0">
              <a:solidFill>
                <a:srgbClr val="FF0000"/>
              </a:solidFill>
            </a:endParaRPr>
          </a:p>
          <a:p>
            <a:r>
              <a:rPr lang="fi-FI" dirty="0"/>
              <a:t>Hankkeen laajuus</a:t>
            </a:r>
            <a:endParaRPr lang="fi-FI" dirty="0">
              <a:solidFill>
                <a:srgbClr val="FF0000"/>
              </a:solidFill>
            </a:endParaRPr>
          </a:p>
          <a:p>
            <a:r>
              <a:rPr lang="fi-FI" dirty="0"/>
              <a:t>Hankkeen kesto</a:t>
            </a:r>
            <a:endParaRPr lang="fi-FI" dirty="0">
              <a:solidFill>
                <a:srgbClr val="FF0000"/>
              </a:solidFill>
            </a:endParaRPr>
          </a:p>
          <a:p>
            <a:r>
              <a:rPr lang="fi-FI" dirty="0"/>
              <a:t>Turvallisuudelle haasteena aikataulu ja tunnelit</a:t>
            </a:r>
            <a:endParaRPr lang="fi-FI" dirty="0">
              <a:solidFill>
                <a:srgbClr val="FF0000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1456A60-3800-402A-8296-B7B2725FEA39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456140" y="4214554"/>
            <a:ext cx="3745763" cy="249053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0060CED-549D-427C-8D3F-33CECC1FD63A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34928" y="2568633"/>
            <a:ext cx="2750302" cy="4136454"/>
          </a:xfrm>
          <a:prstGeom prst="rect">
            <a:avLst/>
          </a:prstGeom>
        </p:spPr>
      </p:pic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F39F5BBE-85FF-4E55-B9DF-8C0487B4F82A}"/>
              </a:ext>
            </a:extLst>
          </p:cNvPr>
          <p:cNvSpPr txBox="1">
            <a:spLocks/>
          </p:cNvSpPr>
          <p:nvPr/>
        </p:nvSpPr>
        <p:spPr>
          <a:xfrm>
            <a:off x="108377" y="3544478"/>
            <a:ext cx="2314738" cy="3210372"/>
          </a:xfrm>
          <a:prstGeom prst="rect">
            <a:avLst/>
          </a:prstGeom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68288" indent="-268288" algn="l" defTabSz="685791" rtl="0" eaLnBrk="1" latinLnBrk="0" hangingPunct="1">
              <a:lnSpc>
                <a:spcPct val="90000"/>
              </a:lnSpc>
              <a:spcBef>
                <a:spcPts val="751"/>
              </a:spcBef>
              <a:buClr>
                <a:srgbClr val="00B0CA"/>
              </a:buClr>
              <a:buSzPct val="120000"/>
              <a:buFont typeface="Arial" panose="020B0604020202020204" pitchFamily="34" charset="0"/>
              <a:buChar char="●"/>
              <a:defRPr lang="en-US" sz="1800" b="0" kern="1200">
                <a:solidFill>
                  <a:srgbClr val="000000"/>
                </a:solidFill>
                <a:latin typeface="Arial" charset="0"/>
                <a:ea typeface="+mn-ea"/>
                <a:cs typeface="Arial" panose="020B0604020202020204" pitchFamily="34" charset="0"/>
              </a:defRPr>
            </a:lvl1pPr>
            <a:lvl2pPr marL="536575" indent="-177800" algn="l" defTabSz="685791" rtl="0" eaLnBrk="1" latinLnBrk="0" hangingPunct="1">
              <a:lnSpc>
                <a:spcPct val="90000"/>
              </a:lnSpc>
              <a:spcBef>
                <a:spcPts val="375"/>
              </a:spcBef>
              <a:buClr>
                <a:schemeClr val="accent2"/>
              </a:buClr>
              <a:buSzPct val="150000"/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04863" indent="-196850" algn="l" defTabSz="685791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A59D95"/>
              </a:buClr>
              <a:buFont typeface="Wingdings" panose="05000000000000000000" pitchFamily="2" charset="2"/>
              <a:buChar char="§"/>
              <a:defRPr sz="1600" b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081088" indent="-277813" algn="l" defTabSz="685791" rtl="0" eaLnBrk="1" latinLnBrk="0" hangingPunct="1">
              <a:lnSpc>
                <a:spcPct val="90000"/>
              </a:lnSpc>
              <a:spcBef>
                <a:spcPts val="375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b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344613" indent="-263525" algn="l" defTabSz="685791" rtl="0" eaLnBrk="1" latinLnBrk="0" hangingPunct="1">
              <a:lnSpc>
                <a:spcPct val="90000"/>
              </a:lnSpc>
              <a:spcBef>
                <a:spcPts val="375"/>
              </a:spcBef>
              <a:buClrTx/>
              <a:buFont typeface="Wingdings" panose="05000000000000000000" pitchFamily="2" charset="2"/>
              <a:buChar char="§"/>
              <a:defRPr sz="1600" b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28" indent="-171449" algn="l" defTabSz="68579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23" indent="-171449" algn="l" defTabSz="68579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18" indent="-171449" algn="l" defTabSz="68579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14" indent="-171449" algn="l" defTabSz="68579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i-FI" sz="1400" b="1" dirty="0">
                <a:solidFill>
                  <a:schemeClr val="tx1"/>
                </a:solidFill>
              </a:rPr>
              <a:t>Faktoja:</a:t>
            </a:r>
          </a:p>
          <a:p>
            <a:r>
              <a:rPr lang="fi-FI" sz="1100" dirty="0"/>
              <a:t>Päällysrakennetta uusittiin n 52 km josta tunneleihin n 10 km </a:t>
            </a:r>
          </a:p>
          <a:p>
            <a:r>
              <a:rPr lang="fi-FI" sz="1100" dirty="0"/>
              <a:t>Asennettiin 26 kpl uusia vaihteita</a:t>
            </a:r>
            <a:endParaRPr lang="fi-FI" sz="1100" b="1" dirty="0">
              <a:solidFill>
                <a:schemeClr val="tx1"/>
              </a:solidFill>
            </a:endParaRPr>
          </a:p>
          <a:p>
            <a:r>
              <a:rPr lang="fi-FI" sz="1100" dirty="0"/>
              <a:t>53 km uutta sähkörataa</a:t>
            </a:r>
          </a:p>
          <a:p>
            <a:r>
              <a:rPr lang="fi-FI" sz="1100" dirty="0"/>
              <a:t>1000 jatkoshitsiä</a:t>
            </a:r>
          </a:p>
          <a:p>
            <a:r>
              <a:rPr lang="fi-FI" sz="1100" dirty="0"/>
              <a:t>3000 m3 ruiskubetonointia tunneleihin</a:t>
            </a:r>
          </a:p>
          <a:p>
            <a:r>
              <a:rPr lang="fi-FI" sz="1100" dirty="0"/>
              <a:t>Hankkeessa käytettiin 539 452 henkilötuntia</a:t>
            </a:r>
          </a:p>
          <a:p>
            <a:r>
              <a:rPr lang="fi-FI" sz="1100" dirty="0"/>
              <a:t>1230 perehdytystä työmaahan</a:t>
            </a:r>
          </a:p>
        </p:txBody>
      </p:sp>
    </p:spTree>
    <p:extLst>
      <p:ext uri="{BB962C8B-B14F-4D97-AF65-F5344CB8AC3E}">
        <p14:creationId xmlns:p14="http://schemas.microsoft.com/office/powerpoint/2010/main" val="4616102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3. Turvallisuustavoitteet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21200" y="1785600"/>
            <a:ext cx="8354500" cy="4416000"/>
          </a:xfrm>
        </p:spPr>
        <p:txBody>
          <a:bodyPr>
            <a:normAutofit/>
          </a:bodyPr>
          <a:lstStyle/>
          <a:p>
            <a:r>
              <a:rPr lang="fi-FI" dirty="0">
                <a:solidFill>
                  <a:schemeClr val="tx1"/>
                </a:solidFill>
              </a:rPr>
              <a:t>Turvallisuustavoitteet määritettiin yhdessä </a:t>
            </a:r>
            <a:r>
              <a:rPr lang="fi-FI" dirty="0" err="1">
                <a:solidFill>
                  <a:schemeClr val="tx1"/>
                </a:solidFill>
              </a:rPr>
              <a:t>TRR:ssä</a:t>
            </a:r>
            <a:r>
              <a:rPr lang="fi-FI" dirty="0">
                <a:solidFill>
                  <a:schemeClr val="tx1"/>
                </a:solidFill>
              </a:rPr>
              <a:t> ja hyväksytettiin </a:t>
            </a:r>
            <a:r>
              <a:rPr lang="fi-FI" dirty="0" err="1">
                <a:solidFill>
                  <a:schemeClr val="tx1"/>
                </a:solidFill>
              </a:rPr>
              <a:t>APR:ssä</a:t>
            </a:r>
            <a:endParaRPr lang="fi-FI" dirty="0">
              <a:solidFill>
                <a:schemeClr val="tx1"/>
              </a:solidFill>
            </a:endParaRPr>
          </a:p>
          <a:p>
            <a:r>
              <a:rPr lang="fi-FI" dirty="0">
                <a:solidFill>
                  <a:schemeClr val="tx1"/>
                </a:solidFill>
              </a:rPr>
              <a:t>Turvallisuustavoitteet 1.5.2016 – 19.9.2017</a:t>
            </a:r>
          </a:p>
          <a:p>
            <a:pPr marL="358775" lvl="1" indent="0">
              <a:buNone/>
            </a:pPr>
            <a:endParaRPr lang="fi-FI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75AACB1-4885-4CD7-AD5D-8436BF7508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1620" y="2467991"/>
            <a:ext cx="5801122" cy="4244383"/>
          </a:xfrm>
          <a:prstGeom prst="rect">
            <a:avLst/>
          </a:prstGeom>
        </p:spPr>
      </p:pic>
      <p:sp>
        <p:nvSpPr>
          <p:cNvPr id="6" name="Sisällön paikkamerkki 2">
            <a:extLst>
              <a:ext uri="{FF2B5EF4-FFF2-40B4-BE49-F238E27FC236}">
                <a16:creationId xmlns:a16="http://schemas.microsoft.com/office/drawing/2014/main" id="{3B4D7400-7E25-4C2C-B3C5-FB36A629CD8B}"/>
              </a:ext>
            </a:extLst>
          </p:cNvPr>
          <p:cNvSpPr txBox="1">
            <a:spLocks/>
          </p:cNvSpPr>
          <p:nvPr/>
        </p:nvSpPr>
        <p:spPr>
          <a:xfrm>
            <a:off x="6629618" y="2467991"/>
            <a:ext cx="2546502" cy="10484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68288" indent="-268288" algn="l" defTabSz="685791" rtl="0" eaLnBrk="1" latinLnBrk="0" hangingPunct="1">
              <a:lnSpc>
                <a:spcPct val="90000"/>
              </a:lnSpc>
              <a:spcBef>
                <a:spcPts val="751"/>
              </a:spcBef>
              <a:buClr>
                <a:srgbClr val="00B0CA"/>
              </a:buClr>
              <a:buSzPct val="120000"/>
              <a:buFont typeface="Arial" panose="020B0604020202020204" pitchFamily="34" charset="0"/>
              <a:buChar char="●"/>
              <a:defRPr lang="en-US" sz="1800" b="0" kern="1200">
                <a:solidFill>
                  <a:srgbClr val="000000"/>
                </a:solidFill>
                <a:latin typeface="Arial" charset="0"/>
                <a:ea typeface="+mn-ea"/>
                <a:cs typeface="Arial" panose="020B0604020202020204" pitchFamily="34" charset="0"/>
              </a:defRPr>
            </a:lvl1pPr>
            <a:lvl2pPr marL="536575" indent="-177800" algn="l" defTabSz="685791" rtl="0" eaLnBrk="1" latinLnBrk="0" hangingPunct="1">
              <a:lnSpc>
                <a:spcPct val="90000"/>
              </a:lnSpc>
              <a:spcBef>
                <a:spcPts val="375"/>
              </a:spcBef>
              <a:buClr>
                <a:schemeClr val="accent2"/>
              </a:buClr>
              <a:buSzPct val="150000"/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04863" indent="-196850" algn="l" defTabSz="685791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A59D95"/>
              </a:buClr>
              <a:buFont typeface="Wingdings" panose="05000000000000000000" pitchFamily="2" charset="2"/>
              <a:buChar char="§"/>
              <a:defRPr sz="1600" b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081088" indent="-277813" algn="l" defTabSz="685791" rtl="0" eaLnBrk="1" latinLnBrk="0" hangingPunct="1">
              <a:lnSpc>
                <a:spcPct val="90000"/>
              </a:lnSpc>
              <a:spcBef>
                <a:spcPts val="375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b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344613" indent="-263525" algn="l" defTabSz="685791" rtl="0" eaLnBrk="1" latinLnBrk="0" hangingPunct="1">
              <a:lnSpc>
                <a:spcPct val="90000"/>
              </a:lnSpc>
              <a:spcBef>
                <a:spcPts val="375"/>
              </a:spcBef>
              <a:buClrTx/>
              <a:buFont typeface="Wingdings" panose="05000000000000000000" pitchFamily="2" charset="2"/>
              <a:buChar char="§"/>
              <a:defRPr sz="1600" b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28" indent="-171449" algn="l" defTabSz="68579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23" indent="-171449" algn="l" defTabSz="68579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18" indent="-171449" algn="l" defTabSz="68579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14" indent="-171449" algn="l" defTabSz="68579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i-FI" sz="1200" b="1" dirty="0">
                <a:solidFill>
                  <a:schemeClr val="tx1"/>
                </a:solidFill>
              </a:rPr>
              <a:t>Selitteet:</a:t>
            </a:r>
          </a:p>
          <a:p>
            <a:r>
              <a:rPr lang="fi-FI" sz="1200" dirty="0"/>
              <a:t>TRR = Turvallisuus ja riskienhallintaryhmä</a:t>
            </a:r>
          </a:p>
          <a:p>
            <a:r>
              <a:rPr lang="fi-FI" sz="1200" dirty="0"/>
              <a:t>APR = Allianssin projektiryhmä</a:t>
            </a:r>
          </a:p>
        </p:txBody>
      </p:sp>
    </p:spTree>
    <p:extLst>
      <p:ext uri="{BB962C8B-B14F-4D97-AF65-F5344CB8AC3E}">
        <p14:creationId xmlns:p14="http://schemas.microsoft.com/office/powerpoint/2010/main" val="30500121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3. Turvallisuusprosessit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21199" y="1787236"/>
            <a:ext cx="8515099" cy="4414364"/>
          </a:xfrm>
        </p:spPr>
        <p:txBody>
          <a:bodyPr>
            <a:normAutofit/>
          </a:bodyPr>
          <a:lstStyle/>
          <a:p>
            <a:r>
              <a:rPr lang="fi-FI" dirty="0">
                <a:solidFill>
                  <a:schemeClr val="tx1"/>
                </a:solidFill>
              </a:rPr>
              <a:t>Turvallisuus ja riskienhallintaryhmän (TRR) vastuulla olivat kolme prosessia</a:t>
            </a:r>
          </a:p>
          <a:p>
            <a:pPr lvl="1"/>
            <a:r>
              <a:rPr lang="fi-FI" dirty="0">
                <a:solidFill>
                  <a:schemeClr val="tx1"/>
                </a:solidFill>
              </a:rPr>
              <a:t>Turvallisuus</a:t>
            </a:r>
          </a:p>
          <a:p>
            <a:pPr lvl="1"/>
            <a:r>
              <a:rPr lang="fi-FI" dirty="0">
                <a:solidFill>
                  <a:schemeClr val="tx1"/>
                </a:solidFill>
              </a:rPr>
              <a:t>Riskienhallinta</a:t>
            </a:r>
          </a:p>
          <a:p>
            <a:pPr lvl="1"/>
            <a:r>
              <a:rPr lang="fi-FI" dirty="0">
                <a:solidFill>
                  <a:schemeClr val="tx1"/>
                </a:solidFill>
              </a:rPr>
              <a:t>Käyttöönottolupamenettelyt</a:t>
            </a:r>
          </a:p>
          <a:p>
            <a:r>
              <a:rPr lang="fi-FI" dirty="0">
                <a:solidFill>
                  <a:schemeClr val="tx1"/>
                </a:solidFill>
              </a:rPr>
              <a:t>Prosessikaaviot luotiin yhdessä </a:t>
            </a:r>
            <a:r>
              <a:rPr lang="fi-FI" dirty="0" err="1">
                <a:solidFill>
                  <a:schemeClr val="tx1"/>
                </a:solidFill>
              </a:rPr>
              <a:t>TRR:n</a:t>
            </a:r>
            <a:r>
              <a:rPr lang="fi-FI" dirty="0">
                <a:solidFill>
                  <a:schemeClr val="tx1"/>
                </a:solidFill>
              </a:rPr>
              <a:t> ja pientyöryhmien kanssa</a:t>
            </a:r>
          </a:p>
          <a:p>
            <a:pPr marL="0" indent="0">
              <a:buNone/>
            </a:pPr>
            <a:endParaRPr lang="fi-FI" dirty="0">
              <a:solidFill>
                <a:schemeClr val="tx1"/>
              </a:solidFill>
            </a:endParaRPr>
          </a:p>
          <a:p>
            <a:pPr marL="358775" lvl="1" indent="0">
              <a:buNone/>
            </a:pPr>
            <a:endParaRPr lang="fi-FI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CFBC2DE-1805-4052-AD0A-CBB75C813F7A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4996" y="3331985"/>
            <a:ext cx="3514609" cy="265156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CA42316-0226-4DBA-9E32-815EF0061158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35134" y="4980374"/>
            <a:ext cx="5090860" cy="1767373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DB6005D-9EA1-4277-A646-6CE10F9D9837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75255" y="3737499"/>
            <a:ext cx="3561044" cy="2464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98076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4. Päätöksenteko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62871" y="1642387"/>
            <a:ext cx="5102778" cy="1270751"/>
          </a:xfrm>
        </p:spPr>
        <p:txBody>
          <a:bodyPr>
            <a:normAutofit/>
          </a:bodyPr>
          <a:lstStyle/>
          <a:p>
            <a:r>
              <a:rPr lang="fi-FI" dirty="0">
                <a:solidFill>
                  <a:schemeClr val="tx1"/>
                </a:solidFill>
              </a:rPr>
              <a:t>Joustavaa päätöksentekoa</a:t>
            </a:r>
          </a:p>
          <a:p>
            <a:r>
              <a:rPr lang="fi-FI" dirty="0"/>
              <a:t>TRR kokoontui 22 kertaa</a:t>
            </a:r>
          </a:p>
          <a:p>
            <a:r>
              <a:rPr lang="fi-FI" dirty="0"/>
              <a:t>Pienryhmät kokoontuivat tarvittaessa</a:t>
            </a:r>
          </a:p>
          <a:p>
            <a:pPr marL="358775" lvl="1" indent="0">
              <a:buNone/>
            </a:pPr>
            <a:endParaRPr lang="fi-FI" dirty="0"/>
          </a:p>
        </p:txBody>
      </p:sp>
      <p:pic>
        <p:nvPicPr>
          <p:cNvPr id="4098" name="Kuva 1">
            <a:extLst>
              <a:ext uri="{FF2B5EF4-FFF2-40B4-BE49-F238E27FC236}">
                <a16:creationId xmlns:a16="http://schemas.microsoft.com/office/drawing/2014/main" id="{7D4CBC8D-3609-405C-BCE9-2BFECAA23E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2371" y="2805830"/>
            <a:ext cx="6063679" cy="38955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6BE53B7D-11EB-4383-B3EC-48D81E4270AD}"/>
              </a:ext>
            </a:extLst>
          </p:cNvPr>
          <p:cNvSpPr txBox="1">
            <a:spLocks/>
          </p:cNvSpPr>
          <p:nvPr/>
        </p:nvSpPr>
        <p:spPr>
          <a:xfrm>
            <a:off x="6204134" y="1437526"/>
            <a:ext cx="2546502" cy="13683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68288" indent="-268288" algn="l" defTabSz="685791" rtl="0" eaLnBrk="1" latinLnBrk="0" hangingPunct="1">
              <a:lnSpc>
                <a:spcPct val="90000"/>
              </a:lnSpc>
              <a:spcBef>
                <a:spcPts val="751"/>
              </a:spcBef>
              <a:buClr>
                <a:srgbClr val="00B0CA"/>
              </a:buClr>
              <a:buSzPct val="120000"/>
              <a:buFont typeface="Arial" panose="020B0604020202020204" pitchFamily="34" charset="0"/>
              <a:buChar char="●"/>
              <a:defRPr lang="en-US" sz="1800" b="0" kern="1200">
                <a:solidFill>
                  <a:srgbClr val="000000"/>
                </a:solidFill>
                <a:latin typeface="Arial" charset="0"/>
                <a:ea typeface="+mn-ea"/>
                <a:cs typeface="Arial" panose="020B0604020202020204" pitchFamily="34" charset="0"/>
              </a:defRPr>
            </a:lvl1pPr>
            <a:lvl2pPr marL="536575" indent="-177800" algn="l" defTabSz="685791" rtl="0" eaLnBrk="1" latinLnBrk="0" hangingPunct="1">
              <a:lnSpc>
                <a:spcPct val="90000"/>
              </a:lnSpc>
              <a:spcBef>
                <a:spcPts val="375"/>
              </a:spcBef>
              <a:buClr>
                <a:schemeClr val="accent2"/>
              </a:buClr>
              <a:buSzPct val="150000"/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04863" indent="-196850" algn="l" defTabSz="685791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A59D95"/>
              </a:buClr>
              <a:buFont typeface="Wingdings" panose="05000000000000000000" pitchFamily="2" charset="2"/>
              <a:buChar char="§"/>
              <a:defRPr sz="1600" b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081088" indent="-277813" algn="l" defTabSz="685791" rtl="0" eaLnBrk="1" latinLnBrk="0" hangingPunct="1">
              <a:lnSpc>
                <a:spcPct val="90000"/>
              </a:lnSpc>
              <a:spcBef>
                <a:spcPts val="375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b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344613" indent="-263525" algn="l" defTabSz="685791" rtl="0" eaLnBrk="1" latinLnBrk="0" hangingPunct="1">
              <a:lnSpc>
                <a:spcPct val="90000"/>
              </a:lnSpc>
              <a:spcBef>
                <a:spcPts val="375"/>
              </a:spcBef>
              <a:buClrTx/>
              <a:buFont typeface="Wingdings" panose="05000000000000000000" pitchFamily="2" charset="2"/>
              <a:buChar char="§"/>
              <a:defRPr sz="1600" b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28" indent="-171449" algn="l" defTabSz="68579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23" indent="-171449" algn="l" defTabSz="68579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18" indent="-171449" algn="l" defTabSz="68579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14" indent="-171449" algn="l" defTabSz="68579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i-FI" sz="1200" b="1" dirty="0">
                <a:solidFill>
                  <a:schemeClr val="tx1"/>
                </a:solidFill>
              </a:rPr>
              <a:t>Selitteet:</a:t>
            </a:r>
          </a:p>
          <a:p>
            <a:r>
              <a:rPr lang="fi-FI" sz="1200" dirty="0"/>
              <a:t>AJR = Allianssin johtoryhmä</a:t>
            </a:r>
          </a:p>
          <a:p>
            <a:r>
              <a:rPr lang="fi-FI" sz="1200" dirty="0"/>
              <a:t>APR = Allianssin projektiryhmä</a:t>
            </a:r>
          </a:p>
          <a:p>
            <a:r>
              <a:rPr lang="fi-FI" sz="1200" dirty="0"/>
              <a:t>TRR = Turvallisuus ja riskienhallintaryhmä</a:t>
            </a:r>
          </a:p>
          <a:p>
            <a:pPr marL="358775" lvl="1" indent="0">
              <a:buFont typeface="Arial" panose="020B0604020202020204" pitchFamily="34" charset="0"/>
              <a:buNone/>
            </a:pPr>
            <a:endParaRPr lang="fi-FI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1BC1311-9577-49C0-AA70-A9998F2814C0}"/>
              </a:ext>
            </a:extLst>
          </p:cNvPr>
          <p:cNvSpPr txBox="1"/>
          <p:nvPr/>
        </p:nvSpPr>
        <p:spPr>
          <a:xfrm>
            <a:off x="6242395" y="5215029"/>
            <a:ext cx="16143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 dirty="0"/>
              <a:t>TRR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CF17F91-3C68-4E1A-B759-508EED4BACFE}"/>
              </a:ext>
            </a:extLst>
          </p:cNvPr>
          <p:cNvSpPr txBox="1"/>
          <p:nvPr/>
        </p:nvSpPr>
        <p:spPr>
          <a:xfrm>
            <a:off x="6312018" y="5806662"/>
            <a:ext cx="275208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Tx/>
              <a:buChar char="-"/>
            </a:pPr>
            <a:r>
              <a:rPr lang="fi-FI" sz="1200" b="1" dirty="0"/>
              <a:t>Turvallisuus</a:t>
            </a:r>
          </a:p>
          <a:p>
            <a:pPr marL="171450" indent="-171450">
              <a:buFontTx/>
              <a:buChar char="-"/>
            </a:pPr>
            <a:r>
              <a:rPr lang="fi-FI" sz="1200" b="1" dirty="0"/>
              <a:t>Riskien- ja innovaatioidenhallinta</a:t>
            </a:r>
          </a:p>
          <a:p>
            <a:pPr marL="171450" indent="-171450">
              <a:buFontTx/>
              <a:buChar char="-"/>
            </a:pPr>
            <a:r>
              <a:rPr lang="fi-FI" sz="1200" b="1" dirty="0"/>
              <a:t>Käyttöönotto ja laadunhallinta</a:t>
            </a:r>
          </a:p>
          <a:p>
            <a:pPr marL="171450" indent="-171450">
              <a:buFontTx/>
              <a:buChar char="-"/>
            </a:pPr>
            <a:r>
              <a:rPr lang="fi-FI" sz="1200" b="1" dirty="0"/>
              <a:t>Kunnossapito ja rataverkonomistaja</a:t>
            </a:r>
          </a:p>
        </p:txBody>
      </p:sp>
      <p:sp>
        <p:nvSpPr>
          <p:cNvPr id="12" name="Right Brace 11">
            <a:extLst>
              <a:ext uri="{FF2B5EF4-FFF2-40B4-BE49-F238E27FC236}">
                <a16:creationId xmlns:a16="http://schemas.microsoft.com/office/drawing/2014/main" id="{8B77506E-251F-4179-B01D-D100CF47D63F}"/>
              </a:ext>
            </a:extLst>
          </p:cNvPr>
          <p:cNvSpPr/>
          <p:nvPr/>
        </p:nvSpPr>
        <p:spPr>
          <a:xfrm>
            <a:off x="6053822" y="4930989"/>
            <a:ext cx="184971" cy="83012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6" name="Right Brace 15">
            <a:extLst>
              <a:ext uri="{FF2B5EF4-FFF2-40B4-BE49-F238E27FC236}">
                <a16:creationId xmlns:a16="http://schemas.microsoft.com/office/drawing/2014/main" id="{028DEE9E-7C56-4338-874C-75419B1BA309}"/>
              </a:ext>
            </a:extLst>
          </p:cNvPr>
          <p:cNvSpPr/>
          <p:nvPr/>
        </p:nvSpPr>
        <p:spPr>
          <a:xfrm>
            <a:off x="6183770" y="5756557"/>
            <a:ext cx="197322" cy="944867"/>
          </a:xfrm>
          <a:prstGeom prst="rightBrace">
            <a:avLst/>
          </a:prstGeom>
          <a:ln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95790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5. Turvallisuusasenne ja yhteistyö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21200" y="1785600"/>
            <a:ext cx="5304897" cy="4416000"/>
          </a:xfrm>
        </p:spPr>
        <p:txBody>
          <a:bodyPr>
            <a:normAutofit/>
          </a:bodyPr>
          <a:lstStyle/>
          <a:p>
            <a:r>
              <a:rPr lang="fi-FI" dirty="0">
                <a:solidFill>
                  <a:schemeClr val="tx1"/>
                </a:solidFill>
              </a:rPr>
              <a:t>Turvallisuusasenne hankkeella</a:t>
            </a:r>
          </a:p>
          <a:p>
            <a:r>
              <a:rPr lang="fi-FI" dirty="0">
                <a:solidFill>
                  <a:schemeClr val="tx1"/>
                </a:solidFill>
              </a:rPr>
              <a:t>Turvallisuusasenteeseen vaikuttaminen</a:t>
            </a:r>
          </a:p>
          <a:p>
            <a:r>
              <a:rPr lang="fi-FI" dirty="0"/>
              <a:t>Tapaturmia lyhyellä aikajänteellä</a:t>
            </a:r>
          </a:p>
          <a:p>
            <a:pPr lvl="1"/>
            <a:r>
              <a:rPr lang="fi-FI" dirty="0"/>
              <a:t>Liukastumisia</a:t>
            </a:r>
          </a:p>
          <a:p>
            <a:pPr lvl="1"/>
            <a:r>
              <a:rPr lang="fi-FI" dirty="0"/>
              <a:t>Nilkan nyrjähtämisiä</a:t>
            </a:r>
          </a:p>
          <a:p>
            <a:r>
              <a:rPr lang="fi-FI" dirty="0"/>
              <a:t>Työmaan rauhoittaminen</a:t>
            </a:r>
          </a:p>
          <a:p>
            <a:pPr lvl="1"/>
            <a:r>
              <a:rPr lang="fi-FI" dirty="0"/>
              <a:t>Hankeen töiden keskeyttäminen iltapäiväksi</a:t>
            </a:r>
          </a:p>
          <a:p>
            <a:pPr lvl="1"/>
            <a:r>
              <a:rPr lang="fi-FI" dirty="0"/>
              <a:t>Makkaranpaistoa hankkeella</a:t>
            </a:r>
          </a:p>
          <a:p>
            <a:pPr lvl="1"/>
            <a:r>
              <a:rPr lang="fi-FI" dirty="0"/>
              <a:t>Allianssin projektiryhmän jalkautuminen kohteisiin &gt; keskustelua turvallisuudesta ja onnistumisista</a:t>
            </a:r>
          </a:p>
          <a:p>
            <a:r>
              <a:rPr lang="fi-FI" dirty="0"/>
              <a:t>Turvallisuusyhteistyö</a:t>
            </a:r>
          </a:p>
          <a:p>
            <a:pPr lvl="1"/>
            <a:r>
              <a:rPr lang="fi-FI" dirty="0"/>
              <a:t>Kunnossapito</a:t>
            </a:r>
          </a:p>
          <a:p>
            <a:pPr lvl="1"/>
            <a:r>
              <a:rPr lang="fi-FI" dirty="0"/>
              <a:t>Äänekosken tehdas</a:t>
            </a:r>
          </a:p>
          <a:p>
            <a:pPr marL="358775" lvl="1" indent="0">
              <a:buNone/>
            </a:pPr>
            <a:endParaRPr lang="fi-FI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203FF9B-D3A9-44D9-996E-A099A6DCA08B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90311" y="1038682"/>
            <a:ext cx="3118559" cy="554410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D7206AC-C42D-4094-A9ED-1250019AC5F3}"/>
              </a:ext>
            </a:extLst>
          </p:cNvPr>
          <p:cNvSpPr txBox="1"/>
          <p:nvPr/>
        </p:nvSpPr>
        <p:spPr>
          <a:xfrm>
            <a:off x="7865088" y="6582787"/>
            <a:ext cx="110799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900" dirty="0"/>
              <a:t>Kuva: Juha </a:t>
            </a:r>
            <a:r>
              <a:rPr lang="fi-FI" sz="900" dirty="0" err="1"/>
              <a:t>Jalamaa</a:t>
            </a:r>
            <a:endParaRPr lang="fi-FI" sz="900" dirty="0"/>
          </a:p>
        </p:txBody>
      </p:sp>
    </p:spTree>
    <p:extLst>
      <p:ext uri="{BB962C8B-B14F-4D97-AF65-F5344CB8AC3E}">
        <p14:creationId xmlns:p14="http://schemas.microsoft.com/office/powerpoint/2010/main" val="40913287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6. Turvallisuuden toteutuminen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>
                <a:solidFill>
                  <a:schemeClr val="tx1"/>
                </a:solidFill>
              </a:rPr>
              <a:t>Viikoittaiset turvallisuus- ja Ratatyöpalaverit mahdollistivat junien turvallisen kulun hankkeen ajan</a:t>
            </a:r>
          </a:p>
          <a:p>
            <a:r>
              <a:rPr lang="fi-FI" dirty="0">
                <a:solidFill>
                  <a:schemeClr val="tx1"/>
                </a:solidFill>
              </a:rPr>
              <a:t>Turvallisuuden seurantaan panostettiin yhteistyössä tilaajan ja palveluntuottajan kanssa (allianssi)</a:t>
            </a:r>
          </a:p>
          <a:p>
            <a:r>
              <a:rPr lang="fi-FI" dirty="0"/>
              <a:t>Turvallisuustavoitteiden toteutuminen</a:t>
            </a:r>
            <a:r>
              <a:rPr lang="fi-FI" sz="2000" dirty="0"/>
              <a:t>:</a:t>
            </a:r>
            <a:endParaRPr lang="fi-FI" dirty="0"/>
          </a:p>
          <a:p>
            <a:pPr marL="358775" lvl="1" indent="0">
              <a:buNone/>
            </a:pPr>
            <a:endParaRPr lang="fi-FI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92D426A0-91DF-41ED-B763-12E819A094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4647145"/>
              </p:ext>
            </p:extLst>
          </p:nvPr>
        </p:nvGraphicFramePr>
        <p:xfrm>
          <a:off x="776306" y="3318510"/>
          <a:ext cx="5854375" cy="3374758"/>
        </p:xfrm>
        <a:graphic>
          <a:graphicData uri="http://schemas.openxmlformats.org/drawingml/2006/table">
            <a:tbl>
              <a:tblPr firstRow="1" firstCol="1" bandRow="1"/>
              <a:tblGrid>
                <a:gridCol w="2007340">
                  <a:extLst>
                    <a:ext uri="{9D8B030D-6E8A-4147-A177-3AD203B41FA5}">
                      <a16:colId xmlns:a16="http://schemas.microsoft.com/office/drawing/2014/main" val="4244854386"/>
                    </a:ext>
                  </a:extLst>
                </a:gridCol>
                <a:gridCol w="1013460">
                  <a:extLst>
                    <a:ext uri="{9D8B030D-6E8A-4147-A177-3AD203B41FA5}">
                      <a16:colId xmlns:a16="http://schemas.microsoft.com/office/drawing/2014/main" val="3536892806"/>
                    </a:ext>
                  </a:extLst>
                </a:gridCol>
                <a:gridCol w="876581">
                  <a:extLst>
                    <a:ext uri="{9D8B030D-6E8A-4147-A177-3AD203B41FA5}">
                      <a16:colId xmlns:a16="http://schemas.microsoft.com/office/drawing/2014/main" val="1911634622"/>
                    </a:ext>
                  </a:extLst>
                </a:gridCol>
                <a:gridCol w="776923">
                  <a:extLst>
                    <a:ext uri="{9D8B030D-6E8A-4147-A177-3AD203B41FA5}">
                      <a16:colId xmlns:a16="http://schemas.microsoft.com/office/drawing/2014/main" val="2900650945"/>
                    </a:ext>
                  </a:extLst>
                </a:gridCol>
                <a:gridCol w="480060">
                  <a:extLst>
                    <a:ext uri="{9D8B030D-6E8A-4147-A177-3AD203B41FA5}">
                      <a16:colId xmlns:a16="http://schemas.microsoft.com/office/drawing/2014/main" val="985284230"/>
                    </a:ext>
                  </a:extLst>
                </a:gridCol>
                <a:gridCol w="700011">
                  <a:extLst>
                    <a:ext uri="{9D8B030D-6E8A-4147-A177-3AD203B41FA5}">
                      <a16:colId xmlns:a16="http://schemas.microsoft.com/office/drawing/2014/main" val="2658243472"/>
                    </a:ext>
                  </a:extLst>
                </a:gridCol>
              </a:tblGrid>
              <a:tr h="2553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Rautatieturvallisuus</a:t>
                      </a:r>
                      <a:endParaRPr lang="fi-FI" sz="11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Epäonnistuminen</a:t>
                      </a:r>
                      <a:endParaRPr lang="fi-FI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Tyydyttävä</a:t>
                      </a:r>
                      <a:endParaRPr lang="fi-FI" sz="11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Erinomainen</a:t>
                      </a:r>
                      <a:endParaRPr lang="fi-FI" sz="11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Huom!</a:t>
                      </a:r>
                      <a:endParaRPr lang="fi-FI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Toteutunut</a:t>
                      </a:r>
                      <a:endParaRPr lang="fi-FI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456201"/>
                  </a:ext>
                </a:extLst>
              </a:tr>
              <a:tr h="2010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Törmäysten määrä</a:t>
                      </a:r>
                      <a:endParaRPr lang="fi-FI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&gt;0</a:t>
                      </a:r>
                      <a:endParaRPr lang="fi-FI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>
                          <a:solidFill>
                            <a:srgbClr val="ED7D3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0</a:t>
                      </a:r>
                      <a:endParaRPr lang="fi-FI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 b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0</a:t>
                      </a:r>
                      <a:endParaRPr lang="fi-FI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fi-FI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 b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0</a:t>
                      </a:r>
                      <a:endParaRPr lang="fi-FI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487392"/>
                  </a:ext>
                </a:extLst>
              </a:tr>
              <a:tr h="2010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Työmaasta johtuvat suistumiset</a:t>
                      </a:r>
                      <a:endParaRPr lang="fi-FI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&gt;0</a:t>
                      </a:r>
                      <a:endParaRPr lang="fi-FI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>
                          <a:solidFill>
                            <a:srgbClr val="ED7D3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0</a:t>
                      </a:r>
                      <a:endParaRPr lang="fi-FI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 b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0</a:t>
                      </a:r>
                      <a:endParaRPr lang="fi-FI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fi-FI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rgbClr val="ED7D3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1</a:t>
                      </a:r>
                      <a:endParaRPr lang="fi-FI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1919687"/>
                  </a:ext>
                </a:extLst>
              </a:tr>
              <a:tr h="2010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Seis-opasteen luvaton ohittaminen</a:t>
                      </a:r>
                      <a:endParaRPr lang="fi-FI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&gt;0</a:t>
                      </a:r>
                      <a:endParaRPr lang="fi-FI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>
                          <a:solidFill>
                            <a:srgbClr val="ED7D3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0</a:t>
                      </a:r>
                      <a:endParaRPr lang="fi-FI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 b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0</a:t>
                      </a:r>
                      <a:endParaRPr lang="fi-FI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fi-FI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0</a:t>
                      </a:r>
                      <a:endParaRPr lang="fi-FI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0035751"/>
                  </a:ext>
                </a:extLst>
              </a:tr>
              <a:tr h="2010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Ratatyömenettely puutteellinen</a:t>
                      </a:r>
                      <a:endParaRPr lang="fi-FI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&gt;5</a:t>
                      </a:r>
                      <a:endParaRPr lang="fi-FI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>
                          <a:solidFill>
                            <a:srgbClr val="ED7D3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2</a:t>
                      </a:r>
                      <a:endParaRPr lang="fi-FI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 b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0</a:t>
                      </a:r>
                      <a:endParaRPr lang="fi-FI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fi-FI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rgbClr val="ED7D3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3</a:t>
                      </a:r>
                      <a:endParaRPr lang="fi-FI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9279654"/>
                  </a:ext>
                </a:extLst>
              </a:tr>
              <a:tr h="2010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Liikenneviraston turvallisuuskeskustelu</a:t>
                      </a:r>
                      <a:endParaRPr lang="fi-FI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&gt;3</a:t>
                      </a:r>
                      <a:endParaRPr lang="fi-FI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>
                          <a:solidFill>
                            <a:srgbClr val="ED7D3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2</a:t>
                      </a:r>
                      <a:endParaRPr lang="fi-FI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 b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0</a:t>
                      </a:r>
                      <a:endParaRPr lang="fi-FI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fi-FI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0</a:t>
                      </a:r>
                      <a:endParaRPr lang="fi-FI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6243111"/>
                  </a:ext>
                </a:extLst>
              </a:tr>
              <a:tr h="2010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Vaihteiden aukiajot</a:t>
                      </a:r>
                      <a:endParaRPr lang="fi-FI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&gt;2</a:t>
                      </a:r>
                      <a:endParaRPr lang="fi-FI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>
                          <a:solidFill>
                            <a:srgbClr val="ED7D3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1</a:t>
                      </a:r>
                      <a:endParaRPr lang="fi-FI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 b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0</a:t>
                      </a:r>
                      <a:endParaRPr lang="fi-FI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fi-FI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rgbClr val="ED7D3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2</a:t>
                      </a:r>
                      <a:endParaRPr lang="fi-FI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1958460"/>
                  </a:ext>
                </a:extLst>
              </a:tr>
              <a:tr h="2010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Muut rautatieturvallisuuspoikkeamat</a:t>
                      </a:r>
                      <a:endParaRPr lang="fi-FI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&gt;10</a:t>
                      </a:r>
                      <a:endParaRPr lang="fi-FI" sz="11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>
                          <a:solidFill>
                            <a:srgbClr val="ED7D3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3</a:t>
                      </a:r>
                      <a:endParaRPr lang="fi-FI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 b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0</a:t>
                      </a:r>
                      <a:endParaRPr lang="fi-FI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fi-FI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b="1" dirty="0">
                          <a:solidFill>
                            <a:srgbClr val="ED7D31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  <a:endParaRPr lang="fi-FI" sz="11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9498935"/>
                  </a:ext>
                </a:extLst>
              </a:tr>
              <a:tr h="2010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Rautatieturvallisuuspoikkeamat summa</a:t>
                      </a:r>
                      <a:endParaRPr lang="fi-FI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 b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20</a:t>
                      </a:r>
                      <a:endParaRPr lang="fi-FI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 b="1">
                          <a:solidFill>
                            <a:srgbClr val="ED7D3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8</a:t>
                      </a:r>
                      <a:endParaRPr lang="fi-FI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 b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0</a:t>
                      </a:r>
                      <a:endParaRPr lang="fi-FI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ATA</a:t>
                      </a:r>
                      <a:endParaRPr lang="fi-FI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  <a:endParaRPr lang="fi-FI" sz="11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8648994"/>
                  </a:ext>
                </a:extLst>
              </a:tr>
              <a:tr h="2258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Turvallisuus ja laatu</a:t>
                      </a:r>
                      <a:endParaRPr lang="fi-FI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Epäonnistuminen</a:t>
                      </a:r>
                      <a:endParaRPr lang="fi-FI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Tyydyttävä</a:t>
                      </a:r>
                      <a:endParaRPr lang="fi-FI" sz="11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Erinomainen</a:t>
                      </a:r>
                      <a:endParaRPr lang="fi-FI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Huom!</a:t>
                      </a:r>
                      <a:endParaRPr lang="fi-FI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Toteutunut</a:t>
                      </a:r>
                      <a:endParaRPr lang="fi-FI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7816829"/>
                  </a:ext>
                </a:extLst>
              </a:tr>
              <a:tr h="2010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Tapaturmataajuus</a:t>
                      </a:r>
                      <a:endParaRPr lang="fi-FI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25</a:t>
                      </a:r>
                      <a:endParaRPr lang="fi-FI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>
                          <a:solidFill>
                            <a:srgbClr val="ED7D3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fi-F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 b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0</a:t>
                      </a:r>
                      <a:endParaRPr lang="fi-FI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ATA</a:t>
                      </a:r>
                      <a:endParaRPr lang="fi-FI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11,1</a:t>
                      </a:r>
                      <a:endParaRPr lang="fi-FI" sz="11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4062523"/>
                  </a:ext>
                </a:extLst>
              </a:tr>
              <a:tr h="2010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MVR-mittaus</a:t>
                      </a:r>
                      <a:endParaRPr lang="fi-FI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85</a:t>
                      </a:r>
                      <a:endParaRPr lang="fi-FI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>
                          <a:solidFill>
                            <a:srgbClr val="ED7D3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93</a:t>
                      </a:r>
                      <a:endParaRPr lang="fi-FI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 b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98</a:t>
                      </a:r>
                      <a:endParaRPr lang="fi-FI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ATA</a:t>
                      </a:r>
                      <a:endParaRPr lang="fi-FI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rgbClr val="ED7D3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96,5</a:t>
                      </a:r>
                      <a:endParaRPr lang="fi-FI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4847024"/>
                  </a:ext>
                </a:extLst>
              </a:tr>
              <a:tr h="2010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Turvallisuustuokiot</a:t>
                      </a:r>
                      <a:endParaRPr lang="fi-FI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&lt;30</a:t>
                      </a:r>
                      <a:endParaRPr lang="fi-FI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>
                          <a:solidFill>
                            <a:srgbClr val="ED7D3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50</a:t>
                      </a:r>
                      <a:endParaRPr lang="fi-FI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 b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100</a:t>
                      </a:r>
                      <a:endParaRPr lang="fi-FI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fi-FI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 b="1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150</a:t>
                      </a:r>
                      <a:endParaRPr lang="fi-FI" sz="11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2110781"/>
                  </a:ext>
                </a:extLst>
              </a:tr>
              <a:tr h="2010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Turvallisuushavainnot</a:t>
                      </a:r>
                      <a:endParaRPr lang="fi-FI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&lt;80</a:t>
                      </a:r>
                      <a:endParaRPr lang="fi-FI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>
                          <a:solidFill>
                            <a:srgbClr val="ED7D3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100</a:t>
                      </a:r>
                      <a:endParaRPr lang="fi-FI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 b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200</a:t>
                      </a:r>
                      <a:endParaRPr lang="fi-FI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fi-FI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 b="1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276</a:t>
                      </a:r>
                      <a:endParaRPr lang="fi-FI" sz="11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53513724"/>
                  </a:ext>
                </a:extLst>
              </a:tr>
              <a:tr h="2010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Työtehtävän turvallisuussuunnitelmat</a:t>
                      </a:r>
                      <a:endParaRPr lang="fi-FI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&lt;30</a:t>
                      </a:r>
                      <a:endParaRPr lang="fi-FI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>
                          <a:solidFill>
                            <a:srgbClr val="ED7D3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50</a:t>
                      </a:r>
                      <a:endParaRPr lang="fi-FI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 b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100</a:t>
                      </a:r>
                      <a:endParaRPr lang="fi-FI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fi-FI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 b="1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115</a:t>
                      </a:r>
                      <a:endParaRPr lang="fi-FI" sz="11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6106477"/>
                  </a:ext>
                </a:extLst>
              </a:tr>
              <a:tr h="2010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Työkuntoisuuden valvonta</a:t>
                      </a:r>
                      <a:endParaRPr lang="fi-FI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&lt;100</a:t>
                      </a:r>
                      <a:endParaRPr lang="fi-FI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>
                          <a:solidFill>
                            <a:srgbClr val="ED7D3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250</a:t>
                      </a:r>
                      <a:endParaRPr lang="fi-FI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 b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400</a:t>
                      </a:r>
                      <a:endParaRPr lang="fi-FI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fi-FI" sz="11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 b="1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414</a:t>
                      </a:r>
                      <a:endParaRPr lang="fi-FI" sz="11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50368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81424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7. Yhteenveto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i-FI" dirty="0">
              <a:solidFill>
                <a:schemeClr val="tx1"/>
              </a:solidFill>
            </a:endParaRPr>
          </a:p>
          <a:p>
            <a:r>
              <a:rPr lang="fi-FI" dirty="0">
                <a:solidFill>
                  <a:schemeClr val="tx1"/>
                </a:solidFill>
              </a:rPr>
              <a:t>Turvallisuusasenne ja -yhteistyö olivat hankkeen ajan erittäin hyvää</a:t>
            </a:r>
          </a:p>
          <a:p>
            <a:r>
              <a:rPr lang="fi-FI" dirty="0">
                <a:solidFill>
                  <a:schemeClr val="tx1"/>
                </a:solidFill>
              </a:rPr>
              <a:t>Turvallisuustavoitteissa onnistuttiin kohtalaisesti</a:t>
            </a:r>
          </a:p>
          <a:p>
            <a:r>
              <a:rPr lang="fi-FI" dirty="0">
                <a:solidFill>
                  <a:schemeClr val="tx1"/>
                </a:solidFill>
              </a:rPr>
              <a:t>Käyttöönottoluvat saatiin hankkeelle päivälleen aikataulussa</a:t>
            </a:r>
          </a:p>
          <a:p>
            <a:r>
              <a:rPr lang="fi-FI" dirty="0">
                <a:solidFill>
                  <a:schemeClr val="tx1"/>
                </a:solidFill>
              </a:rPr>
              <a:t>Hanke valmistui päivälleen aikataulussa</a:t>
            </a:r>
          </a:p>
          <a:p>
            <a:r>
              <a:rPr lang="fi-FI" dirty="0"/>
              <a:t>Turvallisuuteen panostettiin ja sitä kehitettiin koko hankkeen ajan</a:t>
            </a:r>
          </a:p>
          <a:p>
            <a:r>
              <a:rPr lang="fi-FI" dirty="0"/>
              <a:t>Ihmiset sitoutuivat tehtäviinsä</a:t>
            </a:r>
          </a:p>
          <a:p>
            <a:pPr marL="358775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46007330"/>
      </p:ext>
    </p:extLst>
  </p:cSld>
  <p:clrMapOvr>
    <a:masterClrMapping/>
  </p:clrMapOvr>
</p:sld>
</file>

<file path=ppt/theme/theme1.xml><?xml version="1.0" encoding="utf-8"?>
<a:theme xmlns:a="http://schemas.openxmlformats.org/drawingml/2006/main" name="perinteinen_Liikennevirasto">
  <a:themeElements>
    <a:clrScheme name="MFBTT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3DB7E4"/>
      </a:accent1>
      <a:accent2>
        <a:srgbClr val="EA8A00"/>
      </a:accent2>
      <a:accent3>
        <a:srgbClr val="3DB7E4"/>
      </a:accent3>
      <a:accent4>
        <a:srgbClr val="84CAC6"/>
      </a:accent4>
      <a:accent5>
        <a:srgbClr val="92D050"/>
      </a:accent5>
      <a:accent6>
        <a:srgbClr val="954F72"/>
      </a:accent6>
      <a:hlink>
        <a:srgbClr val="0563C1"/>
      </a:hlink>
      <a:folHlink>
        <a:srgbClr val="954F72"/>
      </a:folHlink>
    </a:clrScheme>
    <a:fontScheme name="Office, klassinen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iikennevirasto.potx" id="{428FB34F-A2ED-491B-A1EF-BD2E998703E0}" vid="{0A2EBF1A-E8C2-49E2-9B8E-159A1BC2A1F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haredContentType xmlns="Microsoft.SharePoint.Taxonomy.ContentTypeSync" SourceId="b47a5e35-c03a-4a5b-9393-e802f2628691" ContentTypeId="0x0101000AC80E9F1E1E014CBBD3BE8F0EBA4990" PreviousValue="false"/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Proo projektidokumentti" ma:contentTypeID="0x0101000AC80E9F1E1E014CBBD3BE8F0EBA49900009AF2FEB48FE024FA1148D20D81989D3" ma:contentTypeVersion="3" ma:contentTypeDescription="Luo uusi asiakirja." ma:contentTypeScope="" ma:versionID="550d2985f99c2ffeb0b4f290207ed82e">
  <xsd:schema xmlns:xsd="http://www.w3.org/2001/XMLSchema" xmlns:xs="http://www.w3.org/2001/XMLSchema" xmlns:p="http://schemas.microsoft.com/office/2006/metadata/properties" xmlns:ns2="7018c561-34a4-46e4-bc19-a6745a52e4ed" xmlns:ns3="d4825de0-21a7-4f1f-9fd3-456a38544cd1" targetNamespace="http://schemas.microsoft.com/office/2006/metadata/properties" ma:root="true" ma:fieldsID="234a037ce385fb45dad21f20206aea66" ns2:_="" ns3:_="">
    <xsd:import namespace="7018c561-34a4-46e4-bc19-a6745a52e4ed"/>
    <xsd:import namespace="d4825de0-21a7-4f1f-9fd3-456a38544cd1"/>
    <xsd:element name="properties">
      <xsd:complexType>
        <xsd:sequence>
          <xsd:element name="documentManagement">
            <xsd:complexType>
              <xsd:all>
                <xsd:element ref="ns2:gef85f595ea1451582f2fec043da6765" minOccurs="0"/>
                <xsd:element ref="ns2:TaxCatchAll" minOccurs="0"/>
                <xsd:element ref="ns2:TaxCatchAllLabel" minOccurs="0"/>
                <xsd:element ref="ns2:a20116cf690943398bde3dc39611fdc0" minOccurs="0"/>
                <xsd:element ref="ns2:ffd08ea0884f4c6c9542262bd43c5dbf" minOccurs="0"/>
                <xsd:element ref="ns2:a5102b71063d420cb100a2078dd72fa8" minOccurs="0"/>
                <xsd:element ref="ns2:e6b1686920804c2881d013c96aabf242" minOccurs="0"/>
                <xsd:element ref="ns2:p5006a9cfd2a4b52b86efe3a9db3979a" minOccurs="0"/>
                <xsd:element ref="ns2:g292d43622e64ca5b12761d32b148381" minOccurs="0"/>
                <xsd:element ref="ns3:DokumentinVastuuhenkilo" minOccurs="0"/>
                <xsd:element ref="ns3:Maaraaika" minOccurs="0"/>
                <xsd:element ref="ns2:fdbbb21cb6ac451597146ad84fbf30f8" minOccurs="0"/>
                <xsd:element ref="ns2:j659b09cfbba43518609fe91de05752f" minOccurs="0"/>
                <xsd:element ref="ns2:e4a52aaade2d4419b9df89516745919a" minOccurs="0"/>
                <xsd:element ref="ns2:nb7a90fa287c4d9fb2bbc137af410700" minOccurs="0"/>
                <xsd:element ref="ns2:f3f0c7fe902043d0bf3b8fe83e402853" minOccurs="0"/>
                <xsd:element ref="ns2:TaxKeywordTaxHTFiel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18c561-34a4-46e4-bc19-a6745a52e4ed" elementFormDefault="qualified">
    <xsd:import namespace="http://schemas.microsoft.com/office/2006/documentManagement/types"/>
    <xsd:import namespace="http://schemas.microsoft.com/office/infopath/2007/PartnerControls"/>
    <xsd:element name="gef85f595ea1451582f2fec043da6765" ma:index="9" nillable="true" ma:taxonomy="true" ma:internalName="gef85f595ea1451582f2fec043da6765" ma:taxonomyFieldName="DokumentinTila" ma:displayName="Dokumentin tila" ma:default="" ma:fieldId="{0ef85f59-5ea1-4515-82f2-fec043da6765}" ma:sspId="b47a5e35-c03a-4a5b-9393-e802f2628691" ma:termSetId="eb4678f4-fd80-4584-85bf-df8e2130ea7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0" nillable="true" ma:displayName="Luokituksen Kaikki-sarake" ma:hidden="true" ma:list="{712d30fb-557e-444a-9d81-963ceff4720b}" ma:internalName="TaxCatchAll" ma:showField="CatchAllData" ma:web="a2ea0a35-efee-4916-b69b-74d7b6efb9b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1" nillable="true" ma:displayName="Luokituksen Kaikki-sarake1" ma:hidden="true" ma:list="{712d30fb-557e-444a-9d81-963ceff4720b}" ma:internalName="TaxCatchAllLabel" ma:readOnly="true" ma:showField="CatchAllDataLabel" ma:web="a2ea0a35-efee-4916-b69b-74d7b6efb9b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a20116cf690943398bde3dc39611fdc0" ma:index="13" nillable="true" ma:taxonomy="true" ma:internalName="a20116cf690943398bde3dc39611fdc0" ma:taxonomyFieldName="DokumentinTyyppi" ma:displayName="Dokumentin tyyppi" ma:default="" ma:fieldId="{a20116cf-6909-4339-8bde-3dc39611fdc0}" ma:sspId="b47a5e35-c03a-4a5b-9393-e802f2628691" ma:termSetId="a1a5960e-5ebc-44c0-b214-8c7847ecdcdd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ffd08ea0884f4c6c9542262bd43c5dbf" ma:index="15" ma:taxonomy="true" ma:internalName="ffd08ea0884f4c6c9542262bd43c5dbf" ma:taxonomyFieldName="DokumentinAihealueet" ma:displayName="Dokumentin aihealue" ma:default="" ma:fieldId="{ffd08ea0-884f-4c6c-9542-262bd43c5dbf}" ma:sspId="b47a5e35-c03a-4a5b-9393-e802f2628691" ma:termSetId="d11db23b-4985-42e9-be11-b4fd7a0140b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a5102b71063d420cb100a2078dd72fa8" ma:index="17" nillable="true" ma:taxonomy="true" ma:internalName="a5102b71063d420cb100a2078dd72fa8" ma:taxonomyFieldName="Pakollisuus" ma:displayName="Pakollisuus" ma:default="" ma:fieldId="{a5102b71-063d-420c-b100-a2078dd72fa8}" ma:sspId="b47a5e35-c03a-4a5b-9393-e802f2628691" ma:termSetId="97e38942-0081-42d1-9552-521a0698a1c8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6b1686920804c2881d013c96aabf242" ma:index="19" ma:taxonomy="true" ma:internalName="e6b1686920804c2881d013c96aabf242" ma:taxonomyFieldName="Tietoturvaluokka" ma:displayName="Tietoturvaluokka" ma:default="1;#Luottamuksellinen|4fb988ff-f1d0-4201-aa64-e3cfc08c9c21" ma:fieldId="{e6b16869-2080-4c28-81d0-13c96aabf242}" ma:sspId="b47a5e35-c03a-4a5b-9393-e802f2628691" ma:termSetId="646e0037-cffa-45ab-9e29-8ff0e6f2b99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p5006a9cfd2a4b52b86efe3a9db3979a" ma:index="21" nillable="true" ma:taxonomy="true" ma:internalName="p5006a9cfd2a4b52b86efe3a9db3979a" ma:taxonomyFieldName="ProjektiprosessinVaiheet" ma:displayName="Projektiprosessin vaiheet" ma:default="" ma:fieldId="{95006a9c-fd2a-4b52-b86e-fe3a9db3979a}" ma:taxonomyMulti="true" ma:sspId="b47a5e35-c03a-4a5b-9393-e802f2628691" ma:termSetId="5cf1dc09-d62e-41d6-9bd9-4d354044322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g292d43622e64ca5b12761d32b148381" ma:index="23" nillable="true" ma:taxonomy="true" ma:internalName="g292d43622e64ca5b12761d32b148381" ma:taxonomyFieldName="Paivityssykli" ma:displayName="Päivityssykli" ma:default="2;#Tarvittaessa|7b921d7b-a148-4eb9-8d8c-49e0395d5c18" ma:fieldId="{0292d436-22e6-4ca5-b127-61d32b148381}" ma:sspId="b47a5e35-c03a-4a5b-9393-e802f2628691" ma:termSetId="43417151-e808-4679-907e-eb6462cc1dd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fdbbb21cb6ac451597146ad84fbf30f8" ma:index="27" nillable="true" ma:taxonomy="true" ma:internalName="fdbbb21cb6ac451597146ad84fbf30f8" ma:taxonomyFieldName="Arkistointiaika" ma:displayName="Arkistointiaika" ma:default="3;#Ei arkistoida|7e3966fc-9ad6-4678-93bd-bf5a412fd5cf" ma:fieldId="{fdbbb21c-b6ac-4515-9714-6ad84fbf30f8}" ma:sspId="b47a5e35-c03a-4a5b-9393-e802f2628691" ma:termSetId="56489a71-9f46-4003-8179-a4a4bf5a7a8d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j659b09cfbba43518609fe91de05752f" ma:index="29" nillable="true" ma:taxonomy="true" ma:internalName="j659b09cfbba43518609fe91de05752f" ma:taxonomyFieldName="Tyovaihe" ma:displayName="Työvaihe" ma:default="" ma:fieldId="{3659b09c-fbba-4351-8609-fe91de05752f}" ma:sspId="b47a5e35-c03a-4a5b-9393-e802f2628691" ma:termSetId="741fb508-ea3b-460b-990a-24976a928704" ma:anchorId="14307b67-5846-466f-95df-6076a4ed9de3" ma:open="false" ma:isKeyword="false">
      <xsd:complexType>
        <xsd:sequence>
          <xsd:element ref="pc:Terms" minOccurs="0" maxOccurs="1"/>
        </xsd:sequence>
      </xsd:complexType>
    </xsd:element>
    <xsd:element name="e4a52aaade2d4419b9df89516745919a" ma:index="31" nillable="true" ma:taxonomy="true" ma:internalName="e4a52aaade2d4419b9df89516745919a" ma:taxonomyFieldName="Projekti" ma:displayName="Projekti" ma:default="" ma:fieldId="{e4a52aaa-de2d-4419-b9df-89516745919a}" ma:sspId="b47a5e35-c03a-4a5b-9393-e802f2628691" ma:termSetId="741fb508-ea3b-460b-990a-24976a928704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nb7a90fa287c4d9fb2bbc137af410700" ma:index="33" ma:taxonomy="true" ma:internalName="nb7a90fa287c4d9fb2bbc137af410700" ma:taxonomyFieldName="Luovutusdokumentti" ma:displayName="Luovutusdokumentti" ma:default="4;#Ei luovuteta|80d4cbf2-dc2f-4169-871d-922b2f869b33" ma:fieldId="{7b7a90fa-287c-4d9f-b2bb-c137af410700}" ma:sspId="b47a5e35-c03a-4a5b-9393-e802f2628691" ma:termSetId="704e2a60-fd17-4a34-a291-acc0667234cd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f3f0c7fe902043d0bf3b8fe83e402853" ma:index="35" nillable="true" ma:taxonomy="true" ma:internalName="f3f0c7fe902043d0bf3b8fe83e402853" ma:taxonomyFieldName="Sopimuskumppani" ma:displayName="Sopimuskumppani" ma:default="" ma:fieldId="{f3f0c7fe-9020-43d0-bf3b-8fe83e402853}" ma:sspId="b47a5e35-c03a-4a5b-9393-e802f2628691" ma:termSetId="c174f6ff-aa0b-443f-8f62-4715e96d31ab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TaxKeywordTaxHTField" ma:index="37" nillable="true" ma:taxonomy="true" ma:internalName="TaxKeywordTaxHTField" ma:taxonomyFieldName="TaxKeyword" ma:displayName="Yrityksen avainsanat" ma:fieldId="{23f27201-bee3-471e-b2e7-b64fd8b7ca38}" ma:taxonomyMulti="true" ma:sspId="b47a5e35-c03a-4a5b-9393-e802f2628691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4825de0-21a7-4f1f-9fd3-456a38544cd1" elementFormDefault="qualified">
    <xsd:import namespace="http://schemas.microsoft.com/office/2006/documentManagement/types"/>
    <xsd:import namespace="http://schemas.microsoft.com/office/infopath/2007/PartnerControls"/>
    <xsd:element name="DokumentinVastuuhenkilo" ma:index="25" nillable="true" ma:displayName="Dokumentin vastuuhenkilö" ma:list="UserInfo" ma:SharePointGroup="0" ma:internalName="DokumentinVastuuhenkilo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aaraaika" ma:index="26" nillable="true" ma:displayName="Määräaika" ma:format="DateOnly" ma:internalName="Maaraaika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f3f0c7fe902043d0bf3b8fe83e402853 xmlns="7018c561-34a4-46e4-bc19-a6745a52e4ed">
      <Terms xmlns="http://schemas.microsoft.com/office/infopath/2007/PartnerControls"/>
    </f3f0c7fe902043d0bf3b8fe83e402853>
    <ffd08ea0884f4c6c9542262bd43c5dbf xmlns="7018c561-34a4-46e4-bc19-a6745a52e4ed">
      <Terms xmlns="http://schemas.microsoft.com/office/infopath/2007/PartnerControls">
        <TermInfo xmlns="http://schemas.microsoft.com/office/infopath/2007/PartnerControls">
          <TermName xmlns="http://schemas.microsoft.com/office/infopath/2007/PartnerControls">Muu</TermName>
          <TermId xmlns="http://schemas.microsoft.com/office/infopath/2007/PartnerControls">076e0295-16a8-458d-914b-979da78c8656</TermId>
        </TermInfo>
      </Terms>
    </ffd08ea0884f4c6c9542262bd43c5dbf>
    <e4a52aaade2d4419b9df89516745919a xmlns="7018c561-34a4-46e4-bc19-a6745a52e4ed">
      <Terms xmlns="http://schemas.microsoft.com/office/infopath/2007/PartnerControls"/>
    </e4a52aaade2d4419b9df89516745919a>
    <a5102b71063d420cb100a2078dd72fa8 xmlns="7018c561-34a4-46e4-bc19-a6745a52e4ed">
      <Terms xmlns="http://schemas.microsoft.com/office/infopath/2007/PartnerControls"/>
    </a5102b71063d420cb100a2078dd72fa8>
    <TaxCatchAll xmlns="7018c561-34a4-46e4-bc19-a6745a52e4ed">
      <Value>4</Value>
      <Value>3</Value>
      <Value>23</Value>
      <Value>1</Value>
      <Value>2</Value>
    </TaxCatchAll>
    <e6b1686920804c2881d013c96aabf242 xmlns="7018c561-34a4-46e4-bc19-a6745a52e4ed">
      <Terms xmlns="http://schemas.microsoft.com/office/infopath/2007/PartnerControls">
        <TermInfo xmlns="http://schemas.microsoft.com/office/infopath/2007/PartnerControls">
          <TermName xmlns="http://schemas.microsoft.com/office/infopath/2007/PartnerControls">Luottamuksellinen</TermName>
          <TermId xmlns="http://schemas.microsoft.com/office/infopath/2007/PartnerControls">4fb988ff-f1d0-4201-aa64-e3cfc08c9c21</TermId>
        </TermInfo>
      </Terms>
    </e6b1686920804c2881d013c96aabf242>
    <fdbbb21cb6ac451597146ad84fbf30f8 xmlns="7018c561-34a4-46e4-bc19-a6745a52e4ed">
      <Terms xmlns="http://schemas.microsoft.com/office/infopath/2007/PartnerControls">
        <TermInfo xmlns="http://schemas.microsoft.com/office/infopath/2007/PartnerControls">
          <TermName xmlns="http://schemas.microsoft.com/office/infopath/2007/PartnerControls">Ei arkistoida</TermName>
          <TermId xmlns="http://schemas.microsoft.com/office/infopath/2007/PartnerControls">7e3966fc-9ad6-4678-93bd-bf5a412fd5cf</TermId>
        </TermInfo>
      </Terms>
    </fdbbb21cb6ac451597146ad84fbf30f8>
    <p5006a9cfd2a4b52b86efe3a9db3979a xmlns="7018c561-34a4-46e4-bc19-a6745a52e4ed">
      <Terms xmlns="http://schemas.microsoft.com/office/infopath/2007/PartnerControls"/>
    </p5006a9cfd2a4b52b86efe3a9db3979a>
    <gef85f595ea1451582f2fec043da6765 xmlns="7018c561-34a4-46e4-bc19-a6745a52e4ed">
      <Terms xmlns="http://schemas.microsoft.com/office/infopath/2007/PartnerControls"/>
    </gef85f595ea1451582f2fec043da6765>
    <a20116cf690943398bde3dc39611fdc0 xmlns="7018c561-34a4-46e4-bc19-a6745a52e4ed">
      <Terms xmlns="http://schemas.microsoft.com/office/infopath/2007/PartnerControls"/>
    </a20116cf690943398bde3dc39611fdc0>
    <j659b09cfbba43518609fe91de05752f xmlns="7018c561-34a4-46e4-bc19-a6745a52e4ed">
      <Terms xmlns="http://schemas.microsoft.com/office/infopath/2007/PartnerControls"/>
    </j659b09cfbba43518609fe91de05752f>
    <DokumentinVastuuhenkilo xmlns="d4825de0-21a7-4f1f-9fd3-456a38544cd1">
      <UserInfo>
        <DisplayName/>
        <AccountId xsi:nil="true"/>
        <AccountType/>
      </UserInfo>
    </DokumentinVastuuhenkilo>
    <TaxKeywordTaxHTField xmlns="7018c561-34a4-46e4-bc19-a6745a52e4ed">
      <Terms xmlns="http://schemas.microsoft.com/office/infopath/2007/PartnerControls"/>
    </TaxKeywordTaxHTField>
    <g292d43622e64ca5b12761d32b148381 xmlns="7018c561-34a4-46e4-bc19-a6745a52e4ed">
      <Terms xmlns="http://schemas.microsoft.com/office/infopath/2007/PartnerControls">
        <TermInfo xmlns="http://schemas.microsoft.com/office/infopath/2007/PartnerControls">
          <TermName xmlns="http://schemas.microsoft.com/office/infopath/2007/PartnerControls">Tarvittaessa</TermName>
          <TermId xmlns="http://schemas.microsoft.com/office/infopath/2007/PartnerControls">7b921d7b-a148-4eb9-8d8c-49e0395d5c18</TermId>
        </TermInfo>
      </Terms>
    </g292d43622e64ca5b12761d32b148381>
    <nb7a90fa287c4d9fb2bbc137af410700 xmlns="7018c561-34a4-46e4-bc19-a6745a52e4ed">
      <Terms xmlns="http://schemas.microsoft.com/office/infopath/2007/PartnerControls">
        <TermInfo xmlns="http://schemas.microsoft.com/office/infopath/2007/PartnerControls">
          <TermName xmlns="http://schemas.microsoft.com/office/infopath/2007/PartnerControls">Ei luovuteta</TermName>
          <TermId xmlns="http://schemas.microsoft.com/office/infopath/2007/PartnerControls">80d4cbf2-dc2f-4169-871d-922b2f869b33</TermId>
        </TermInfo>
      </Terms>
    </nb7a90fa287c4d9fb2bbc137af410700>
    <Maaraaika xmlns="d4825de0-21a7-4f1f-9fd3-456a38544cd1" xsi:nil="true"/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C177FD9-FB02-4830-AFC1-B28E5C8F57D9}">
  <ds:schemaRefs>
    <ds:schemaRef ds:uri="Microsoft.SharePoint.Taxonomy.ContentTypeSync"/>
  </ds:schemaRefs>
</ds:datastoreItem>
</file>

<file path=customXml/itemProps2.xml><?xml version="1.0" encoding="utf-8"?>
<ds:datastoreItem xmlns:ds="http://schemas.openxmlformats.org/officeDocument/2006/customXml" ds:itemID="{68886E2A-E1DB-42FD-9DD9-6AD906E04AC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018c561-34a4-46e4-bc19-a6745a52e4ed"/>
    <ds:schemaRef ds:uri="d4825de0-21a7-4f1f-9fd3-456a38544cd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8A5A729-A8FE-40ED-A53C-51F5E1213FF5}">
  <ds:schemaRefs>
    <ds:schemaRef ds:uri="http://schemas.microsoft.com/office/2006/documentManagement/types"/>
    <ds:schemaRef ds:uri="http://www.w3.org/XML/1998/namespace"/>
    <ds:schemaRef ds:uri="http://purl.org/dc/dcmitype/"/>
    <ds:schemaRef ds:uri="http://schemas.microsoft.com/office/infopath/2007/PartnerControls"/>
    <ds:schemaRef ds:uri="7018c561-34a4-46e4-bc19-a6745a52e4ed"/>
    <ds:schemaRef ds:uri="http://schemas.microsoft.com/office/2006/metadata/properties"/>
    <ds:schemaRef ds:uri="http://schemas.openxmlformats.org/package/2006/metadata/core-properties"/>
    <ds:schemaRef ds:uri="d4825de0-21a7-4f1f-9fd3-456a38544cd1"/>
    <ds:schemaRef ds:uri="http://purl.org/dc/terms/"/>
    <ds:schemaRef ds:uri="http://purl.org/dc/elements/1.1/"/>
  </ds:schemaRefs>
</ds:datastoreItem>
</file>

<file path=customXml/itemProps4.xml><?xml version="1.0" encoding="utf-8"?>
<ds:datastoreItem xmlns:ds="http://schemas.openxmlformats.org/officeDocument/2006/customXml" ds:itemID="{32B8A27B-0B41-4F2D-8158-10BFBDCC101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56537</TotalTime>
  <Words>378</Words>
  <Application>Microsoft Office PowerPoint</Application>
  <PresentationFormat>Näytössä katseltava diaesitys (4:3)</PresentationFormat>
  <Paragraphs>174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5" baseType="lpstr">
      <vt:lpstr>Arial</vt:lpstr>
      <vt:lpstr>Calibri</vt:lpstr>
      <vt:lpstr>Times New Roman</vt:lpstr>
      <vt:lpstr>Wingdings</vt:lpstr>
      <vt:lpstr>perinteinen_Liikennevirasto</vt:lpstr>
      <vt:lpstr>PowerPoint-esitys</vt:lpstr>
      <vt:lpstr>Agenda</vt:lpstr>
      <vt:lpstr>1. Hanke-esittely</vt:lpstr>
      <vt:lpstr>3. Turvallisuustavoitteet</vt:lpstr>
      <vt:lpstr>3. Turvallisuusprosessit</vt:lpstr>
      <vt:lpstr>4. Päätöksenteko</vt:lpstr>
      <vt:lpstr>5. Turvallisuusasenne ja yhteistyö</vt:lpstr>
      <vt:lpstr>6. Turvallisuuden toteutuminen</vt:lpstr>
      <vt:lpstr>7. Yhteenveto</vt:lpstr>
      <vt:lpstr>Kiitos!</vt:lpstr>
    </vt:vector>
  </TitlesOfParts>
  <Company>VR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Pitkänen Maija</dc:creator>
  <cp:lastModifiedBy>Kauppila Anna</cp:lastModifiedBy>
  <cp:revision>1463</cp:revision>
  <cp:lastPrinted>2017-04-19T07:53:27Z</cp:lastPrinted>
  <dcterms:created xsi:type="dcterms:W3CDTF">2015-01-13T06:35:12Z</dcterms:created>
  <dcterms:modified xsi:type="dcterms:W3CDTF">2018-10-10T07:17:58Z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0x0101000AC80E9F1E1E014CBBD3BE8F0EBA49900009AF2FEB48FE024FA1148D20D81989D3</vt:lpwstr>
  </property>
  <property fmtid="{D5CDD505-2E9C-101B-9397-08002B2CF9AE}" pid="3" name="TaxKeyword">
    <vt:lpwstr/>
  </property>
  <property fmtid="{D5CDD505-2E9C-101B-9397-08002B2CF9AE}" pid="4" name="Pakollisuus">
    <vt:lpwstr/>
  </property>
  <property fmtid="{D5CDD505-2E9C-101B-9397-08002B2CF9AE}" pid="5" name="Paivityssykli">
    <vt:lpwstr>2;#Tarvittaessa|7b921d7b-a148-4eb9-8d8c-49e0395d5c18</vt:lpwstr>
  </property>
  <property fmtid="{D5CDD505-2E9C-101B-9397-08002B2CF9AE}" pid="6" name="Sopimuskumppani">
    <vt:lpwstr/>
  </property>
  <property fmtid="{D5CDD505-2E9C-101B-9397-08002B2CF9AE}" pid="7" name="Tietoturvaluokka">
    <vt:lpwstr>1;#Luottamuksellinen|4fb988ff-f1d0-4201-aa64-e3cfc08c9c21</vt:lpwstr>
  </property>
  <property fmtid="{D5CDD505-2E9C-101B-9397-08002B2CF9AE}" pid="8" name="ProjektiprosessinVaiheet">
    <vt:lpwstr/>
  </property>
  <property fmtid="{D5CDD505-2E9C-101B-9397-08002B2CF9AE}" pid="9" name="Arkistointiaika">
    <vt:lpwstr>3;#Ei arkistoida|7e3966fc-9ad6-4678-93bd-bf5a412fd5cf</vt:lpwstr>
  </property>
  <property fmtid="{D5CDD505-2E9C-101B-9397-08002B2CF9AE}" pid="10" name="DokumentinTila">
    <vt:lpwstr/>
  </property>
  <property fmtid="{D5CDD505-2E9C-101B-9397-08002B2CF9AE}" pid="11" name="Projekti">
    <vt:lpwstr/>
  </property>
  <property fmtid="{D5CDD505-2E9C-101B-9397-08002B2CF9AE}" pid="12" name="Luovutusdokumentti">
    <vt:lpwstr>4;#Ei luovuteta|80d4cbf2-dc2f-4169-871d-922b2f869b33</vt:lpwstr>
  </property>
  <property fmtid="{D5CDD505-2E9C-101B-9397-08002B2CF9AE}" pid="13" name="DokumentinAihealueet">
    <vt:lpwstr>23;#Muu|076e0295-16a8-458d-914b-979da78c8656</vt:lpwstr>
  </property>
  <property fmtid="{D5CDD505-2E9C-101B-9397-08002B2CF9AE}" pid="14" name="DokumentinTyyppi">
    <vt:lpwstr/>
  </property>
  <property fmtid="{D5CDD505-2E9C-101B-9397-08002B2CF9AE}" pid="15" name="Tyovaihe">
    <vt:lpwstr/>
  </property>
</Properties>
</file>