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omments/comment1.xml" ContentType="application/vnd.openxmlformats-officedocument.presentationml.comments+xml"/>
  <Override PartName="/ppt/comments/comment2.xml" ContentType="application/vnd.openxmlformats-officedocument.presentationml.comments+xml"/>
  <Override PartName="/ppt/comments/comment3.xml" ContentType="application/vnd.openxmlformats-officedocument.presentationml.comment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3"/>
  </p:sldMasterIdLst>
  <p:notesMasterIdLst>
    <p:notesMasterId r:id="rId24"/>
  </p:notesMasterIdLst>
  <p:sldIdLst>
    <p:sldId id="256" r:id="rId4"/>
    <p:sldId id="330" r:id="rId5"/>
    <p:sldId id="307" r:id="rId6"/>
    <p:sldId id="312" r:id="rId7"/>
    <p:sldId id="310" r:id="rId8"/>
    <p:sldId id="332" r:id="rId9"/>
    <p:sldId id="311" r:id="rId10"/>
    <p:sldId id="313" r:id="rId11"/>
    <p:sldId id="314" r:id="rId12"/>
    <p:sldId id="322" r:id="rId13"/>
    <p:sldId id="315" r:id="rId14"/>
    <p:sldId id="317" r:id="rId15"/>
    <p:sldId id="316" r:id="rId16"/>
    <p:sldId id="323" r:id="rId17"/>
    <p:sldId id="319" r:id="rId18"/>
    <p:sldId id="327" r:id="rId19"/>
    <p:sldId id="324" r:id="rId20"/>
    <p:sldId id="326" r:id="rId21"/>
    <p:sldId id="325" r:id="rId22"/>
    <p:sldId id="318" r:id="rId23"/>
  </p:sldIdLst>
  <p:sldSz cx="9144000" cy="5143500" type="screen16x9"/>
  <p:notesSz cx="6858000" cy="9144000"/>
  <p:defaultTextStyle>
    <a:defPPr>
      <a:defRPr lang="fi-FI"/>
    </a:defPPr>
    <a:lvl1pPr marL="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Kahrola Esa" initials="KE" lastIdx="4" clrIdx="0">
    <p:extLst>
      <p:ext uri="{19B8F6BF-5375-455C-9EA6-DF929625EA0E}">
        <p15:presenceInfo xmlns:p15="http://schemas.microsoft.com/office/powerpoint/2012/main" userId="Kahrola Esa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Normaali tyyli 2 - Korostu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214" autoAdjust="0"/>
    <p:restoredTop sz="93979" autoAdjust="0"/>
  </p:normalViewPr>
  <p:slideViewPr>
    <p:cSldViewPr snapToGrid="0">
      <p:cViewPr varScale="1">
        <p:scale>
          <a:sx n="143" d="100"/>
          <a:sy n="143" d="100"/>
        </p:scale>
        <p:origin x="68" y="68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commentAuthors" Target="commentAuthors.xml"/><Relationship Id="rId2" Type="http://schemas.openxmlformats.org/officeDocument/2006/relationships/customXml" Target="../customXml/item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theme" Target="theme/theme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viewProps" Target="viewProps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8-06-13T11:27:20.817" idx="3">
    <p:pos x="10" y="10"/>
    <p:text/>
    <p:extLst>
      <p:ext uri="{C676402C-5697-4E1C-873F-D02D1690AC5C}">
        <p15:threadingInfo xmlns:p15="http://schemas.microsoft.com/office/powerpoint/2012/main" timeZoneBias="-180"/>
      </p:ext>
    </p:extLst>
  </p:cm>
  <p:cm authorId="1" dt="2018-06-13T11:27:22.366" idx="4">
    <p:pos x="146" y="146"/>
    <p:text/>
    <p:extLst>
      <p:ext uri="{C676402C-5697-4E1C-873F-D02D1690AC5C}">
        <p15:threadingInfo xmlns:p15="http://schemas.microsoft.com/office/powerpoint/2012/main" timeZoneBias="-180"/>
      </p:ext>
    </p:extLst>
  </p:cm>
</p:cmLst>
</file>

<file path=ppt/comments/comment2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8-06-13T11:27:20.817" idx="3">
    <p:pos x="10" y="10"/>
    <p:text/>
    <p:extLst>
      <p:ext uri="{C676402C-5697-4E1C-873F-D02D1690AC5C}">
        <p15:threadingInfo xmlns:p15="http://schemas.microsoft.com/office/powerpoint/2012/main" timeZoneBias="-180"/>
      </p:ext>
    </p:extLst>
  </p:cm>
  <p:cm authorId="1" dt="2018-06-13T11:27:22.366" idx="4">
    <p:pos x="146" y="146"/>
    <p:text/>
    <p:extLst>
      <p:ext uri="{C676402C-5697-4E1C-873F-D02D1690AC5C}">
        <p15:threadingInfo xmlns:p15="http://schemas.microsoft.com/office/powerpoint/2012/main" timeZoneBias="-180"/>
      </p:ext>
    </p:extLst>
  </p:cm>
</p:cmLst>
</file>

<file path=ppt/comments/comment3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8-06-13T11:27:20.817" idx="3">
    <p:pos x="10" y="10"/>
    <p:text/>
    <p:extLst>
      <p:ext uri="{C676402C-5697-4E1C-873F-D02D1690AC5C}">
        <p15:threadingInfo xmlns:p15="http://schemas.microsoft.com/office/powerpoint/2012/main" timeZoneBias="-180"/>
      </p:ext>
    </p:extLst>
  </p:cm>
  <p:cm authorId="1" dt="2018-06-13T11:27:22.366" idx="4">
    <p:pos x="146" y="146"/>
    <p:text/>
    <p:extLst>
      <p:ext uri="{C676402C-5697-4E1C-873F-D02D1690AC5C}">
        <p15:threadingInfo xmlns:p15="http://schemas.microsoft.com/office/powerpoint/2012/main" timeZoneBias="-180"/>
      </p:ext>
    </p:extLst>
  </p:cm>
</p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00F46EF-3393-418A-87D5-D0FD0EDADC7C}" type="datetimeFigureOut">
              <a:rPr lang="fi-FI" smtClean="0"/>
              <a:t>27.6.2018</a:t>
            </a:fld>
            <a:endParaRPr lang="fi-FI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i-FI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369591A-E519-4A66-87CC-81D54FA79DBD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4388941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69591A-E519-4A66-87CC-81D54FA79DBD}" type="slidenum">
              <a:rPr lang="fi-FI" smtClean="0"/>
              <a:t>3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4271631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fi-FI" dirty="0" smtClean="0"/>
              <a:t>Tämä</a:t>
            </a:r>
            <a:r>
              <a:rPr lang="fi-FI" baseline="0" dirty="0" smtClean="0"/>
              <a:t> siksi, että ilmoitukseen välittyy osallisen näkemys</a:t>
            </a:r>
          </a:p>
          <a:p>
            <a:pPr marL="171450" indent="-171450">
              <a:buFontTx/>
              <a:buChar char="-"/>
            </a:pPr>
            <a:r>
              <a:rPr lang="fi-FI" baseline="0" dirty="0" smtClean="0"/>
              <a:t>Yksi ”keskitetty” henkilö, joka täydentää ilmoitusta ja vastaa kysymyksiin, on myös Liikenneviraston suunnasta huomattavasti kätevämpää </a:t>
            </a:r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69591A-E519-4A66-87CC-81D54FA79DBD}" type="slidenum">
              <a:rPr lang="fi-FI" smtClean="0"/>
              <a:t>4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32892891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fi-FI" dirty="0" smtClean="0"/>
              <a:t>8 t, ajatus, että ilmoitus keskimäärin</a:t>
            </a:r>
            <a:r>
              <a:rPr lang="fi-FI" baseline="0" dirty="0" smtClean="0"/>
              <a:t> saman työvuoron aikana,</a:t>
            </a:r>
            <a:r>
              <a:rPr lang="fi-FI" dirty="0" smtClean="0"/>
              <a:t> vakavuudeltaan sellaisia,</a:t>
            </a:r>
            <a:r>
              <a:rPr lang="fi-FI" baseline="0" dirty="0" smtClean="0"/>
              <a:t> että </a:t>
            </a:r>
            <a:r>
              <a:rPr lang="fi-FI" baseline="0" dirty="0" err="1" smtClean="0"/>
              <a:t>Livillä</a:t>
            </a:r>
            <a:r>
              <a:rPr lang="fi-FI" baseline="0" dirty="0" smtClean="0"/>
              <a:t> pitää olla tieto saatavissa nopeasti, media voi osoittaa kiinnostusta,</a:t>
            </a:r>
          </a:p>
          <a:p>
            <a:pPr marL="171450" indent="-171450">
              <a:buFontTx/>
              <a:buChar char="-"/>
            </a:pPr>
            <a:r>
              <a:rPr lang="fi-FI" baseline="0" dirty="0" smtClean="0"/>
              <a:t>24 t, seuraavanakin työpäivänä vielä ehtii</a:t>
            </a:r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69591A-E519-4A66-87CC-81D54FA79DBD}" type="slidenum">
              <a:rPr lang="fi-FI" smtClean="0"/>
              <a:t>5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6194934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69591A-E519-4A66-87CC-81D54FA79DBD}" type="slidenum">
              <a:rPr lang="fi-FI" smtClean="0"/>
              <a:t>6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7374469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tsikkodia" type="title" preserve="1">
  <p:cSld name="title_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Kuva 7" descr="Pitkät_nuolet_cmyk.png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47" r="-1753"/>
          <a:stretch/>
        </p:blipFill>
        <p:spPr>
          <a:xfrm rot="10800000" flipH="1">
            <a:off x="0" y="770400"/>
            <a:ext cx="8928000" cy="325316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6000" y="3290400"/>
            <a:ext cx="5018682" cy="730800"/>
          </a:xfrm>
        </p:spPr>
        <p:txBody>
          <a:bodyPr anchor="b">
            <a:noAutofit/>
          </a:bodyPr>
          <a:lstStyle>
            <a:lvl1pPr algn="l">
              <a:defRPr sz="2800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6000" y="4136400"/>
            <a:ext cx="6696000" cy="378000"/>
          </a:xfrm>
        </p:spPr>
        <p:txBody>
          <a:bodyPr>
            <a:normAutofit/>
          </a:bodyPr>
          <a:lstStyle>
            <a:lvl1pPr marL="0" indent="0"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fi-FI" sz="1800" kern="1200" baseline="0" dirty="0">
                <a:solidFill>
                  <a:srgbClr val="00B0CA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fi-FI" smtClean="0"/>
              <a:t>Muokkaa alaotsikon perustyyliä napsautt.</a:t>
            </a:r>
            <a:endParaRPr lang="fi-FI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04579" y="4565139"/>
            <a:ext cx="2057400" cy="273844"/>
          </a:xfrm>
        </p:spPr>
        <p:txBody>
          <a:bodyPr/>
          <a:lstStyle>
            <a:lvl1pPr marL="0" indent="0" algn="l" defTabSz="685800" rtl="0" eaLnBrk="1" latinLnBrk="0" hangingPunct="1">
              <a:lnSpc>
                <a:spcPct val="90000"/>
              </a:lnSpc>
              <a:spcBef>
                <a:spcPct val="0"/>
              </a:spcBef>
              <a:buClr>
                <a:srgbClr val="00B0CA"/>
              </a:buClr>
              <a:buSzPct val="140000"/>
              <a:buFont typeface="Arial" panose="020B0604020202020204" pitchFamily="34" charset="0"/>
              <a:buNone/>
              <a:defRPr lang="fi-FI" sz="1200" b="0" kern="1200" baseline="0" smtClean="0">
                <a:solidFill>
                  <a:srgbClr val="00B0CA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fi-FI" smtClean="0"/>
              <a:t>13.12.2017</a:t>
            </a:r>
            <a:endParaRPr lang="fi-FI" dirty="0"/>
          </a:p>
        </p:txBody>
      </p:sp>
      <p:sp>
        <p:nvSpPr>
          <p:cNvPr id="9" name="Rectangle 8"/>
          <p:cNvSpPr/>
          <p:nvPr userDrawn="1"/>
        </p:nvSpPr>
        <p:spPr>
          <a:xfrm>
            <a:off x="98612" y="62753"/>
            <a:ext cx="2175461" cy="78823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pic>
        <p:nvPicPr>
          <p:cNvPr id="8" name="Kuva 10" descr="UUSI_Liikennevirasto_Tapahtumat_vaaka_cmyk.png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2856" b="18364"/>
          <a:stretch/>
        </p:blipFill>
        <p:spPr>
          <a:xfrm>
            <a:off x="252000" y="122400"/>
            <a:ext cx="1009271" cy="108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890385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äliotsikko" preserve="1" userDrawn="1">
  <p:cSld name="section_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Vastakkaisista kulmista pyöristetty suorakulmio 1"/>
          <p:cNvSpPr/>
          <p:nvPr userDrawn="1"/>
        </p:nvSpPr>
        <p:spPr>
          <a:xfrm flipH="1">
            <a:off x="1044000" y="1761691"/>
            <a:ext cx="7128792" cy="2160240"/>
          </a:xfrm>
          <a:prstGeom prst="round2DiagRect">
            <a:avLst>
              <a:gd name="adj1" fmla="val 25354"/>
              <a:gd name="adj2" fmla="val 0"/>
            </a:avLst>
          </a:prstGeom>
          <a:solidFill>
            <a:srgbClr val="00B0C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smtClean="0"/>
              <a:t>13.12.2017</a:t>
            </a:r>
            <a:endParaRPr lang="fi-FI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Esa Kahrola</a:t>
            </a:r>
            <a:endParaRPr lang="fi-F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67F47F-A4DF-4926-BB4C-9F1DAEA89B92}" type="slidenum">
              <a:rPr lang="fi-FI" smtClean="0"/>
              <a:t>‹#›</a:t>
            </a:fld>
            <a:endParaRPr lang="fi-FI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1296396" y="2294965"/>
            <a:ext cx="6624000" cy="1201269"/>
          </a:xfrm>
        </p:spPr>
        <p:txBody>
          <a:bodyPr/>
          <a:lstStyle>
            <a:lvl1pPr algn="ctr">
              <a:defRPr baseline="0">
                <a:solidFill>
                  <a:schemeClr val="bg1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25119603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_and_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134938" indent="-134938">
              <a:buSzPct val="120000"/>
              <a:buFont typeface="Arial" panose="020B0604020202020204" pitchFamily="34" charset="0"/>
              <a:buChar char="●"/>
              <a:defRPr/>
            </a:lvl1pPr>
          </a:lstStyle>
          <a:p>
            <a:pPr lvl="0"/>
            <a:r>
              <a:rPr lang="fi-FI" smtClean="0"/>
              <a:t>Muokkaa tekstin perustyylejä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smtClean="0"/>
              <a:t>13.12.2017</a:t>
            </a:r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Esa Kahrola</a:t>
            </a:r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67F47F-A4DF-4926-BB4C-9F1DAEA89B92}" type="slidenum">
              <a:rPr lang="fi-FI" smtClean="0"/>
              <a:t>‹#›</a:t>
            </a:fld>
            <a:endParaRPr lang="fi-FI"/>
          </a:p>
        </p:txBody>
      </p:sp>
      <p:sp>
        <p:nvSpPr>
          <p:cNvPr id="7" name="eulogoplaceholder"/>
          <p:cNvSpPr txBox="1"/>
          <p:nvPr userDrawn="1"/>
        </p:nvSpPr>
        <p:spPr>
          <a:xfrm>
            <a:off x="7504324" y="546703"/>
            <a:ext cx="1115988" cy="2359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fi-FI" sz="1400" b="1" baseline="30000" dirty="0" smtClean="0">
              <a:solidFill>
                <a:srgbClr val="000000"/>
              </a:solidFill>
              <a:latin typeface="Felbridge Pro"/>
              <a:cs typeface="Felbridge Pro"/>
            </a:endParaRPr>
          </a:p>
        </p:txBody>
      </p:sp>
      <p:sp>
        <p:nvSpPr>
          <p:cNvPr id="8" name="eulogotenplaceholder"/>
          <p:cNvSpPr txBox="1"/>
          <p:nvPr userDrawn="1"/>
        </p:nvSpPr>
        <p:spPr>
          <a:xfrm>
            <a:off x="486000" y="4680000"/>
            <a:ext cx="3960000" cy="450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fi-FI" sz="1400" b="1" baseline="30000" dirty="0" smtClean="0">
              <a:solidFill>
                <a:srgbClr val="000000"/>
              </a:solidFill>
              <a:latin typeface="Felbridge Pro"/>
              <a:cs typeface="Felbridge Pro"/>
            </a:endParaRPr>
          </a:p>
        </p:txBody>
      </p:sp>
      <p:sp>
        <p:nvSpPr>
          <p:cNvPr id="9" name="eukarelialogoplaceholder"/>
          <p:cNvSpPr txBox="1"/>
          <p:nvPr userDrawn="1"/>
        </p:nvSpPr>
        <p:spPr>
          <a:xfrm>
            <a:off x="7750174" y="534889"/>
            <a:ext cx="1115988" cy="2359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fi-FI" sz="1400" b="1" baseline="30000" dirty="0" smtClean="0">
              <a:solidFill>
                <a:srgbClr val="000000"/>
              </a:solidFill>
              <a:latin typeface="Felbridge Pro"/>
              <a:cs typeface="Felbridge Pro"/>
            </a:endParaRPr>
          </a:p>
        </p:txBody>
      </p:sp>
      <p:sp>
        <p:nvSpPr>
          <p:cNvPr id="10" name="eufinancelogoplaceholder"/>
          <p:cNvSpPr txBox="1"/>
          <p:nvPr userDrawn="1"/>
        </p:nvSpPr>
        <p:spPr>
          <a:xfrm>
            <a:off x="450660" y="4680000"/>
            <a:ext cx="3379905" cy="3754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fi-FI" sz="1400" b="1" baseline="30000" dirty="0" smtClean="0">
              <a:solidFill>
                <a:srgbClr val="000000"/>
              </a:solidFill>
              <a:latin typeface="Felbridge Pro"/>
              <a:cs typeface="Felbridge Pro"/>
            </a:endParaRPr>
          </a:p>
        </p:txBody>
      </p:sp>
    </p:spTree>
    <p:extLst>
      <p:ext uri="{BB962C8B-B14F-4D97-AF65-F5344CB8AC3E}">
        <p14:creationId xmlns:p14="http://schemas.microsoft.com/office/powerpoint/2010/main" val="320570157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title_and_two_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96000" y="313200"/>
            <a:ext cx="6624000" cy="457200"/>
          </a:xfrm>
        </p:spPr>
        <p:txBody>
          <a:bodyPr/>
          <a:lstStyle/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02000" y="1274400"/>
            <a:ext cx="3868340" cy="437442"/>
          </a:xfrm>
        </p:spPr>
        <p:txBody>
          <a:bodyPr anchor="t" anchorCtr="0">
            <a:normAutofit/>
          </a:bodyPr>
          <a:lstStyle>
            <a:lvl1pPr marL="0" indent="0">
              <a:buNone/>
              <a:defRPr sz="1400" b="1" i="0" baseline="0">
                <a:solidFill>
                  <a:srgbClr val="00B0CA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fi-FI" smtClean="0"/>
              <a:t>Muokkaa tekstin perustyylejä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01751" y="1711842"/>
            <a:ext cx="3849596" cy="2930405"/>
          </a:xfrm>
        </p:spPr>
        <p:txBody>
          <a:bodyPr>
            <a:normAutofit/>
          </a:bodyPr>
          <a:lstStyle>
            <a:lvl1pPr marL="92075" indent="-92075">
              <a:buSzPct val="120000"/>
              <a:buFont typeface="Arial" panose="020B0604020202020204" pitchFamily="34" charset="0"/>
              <a:buChar char="●"/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fi-FI" smtClean="0"/>
              <a:t>Muokkaa tekstin perustyylejä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74400"/>
            <a:ext cx="3887391" cy="437442"/>
          </a:xfrm>
        </p:spPr>
        <p:txBody>
          <a:bodyPr anchor="t" anchorCtr="0">
            <a:normAutofit/>
          </a:bodyPr>
          <a:lstStyle>
            <a:lvl1pPr marL="0" indent="0">
              <a:buNone/>
              <a:defRPr lang="en-US" sz="1400" b="1" kern="1200" baseline="0" dirty="0" smtClean="0">
                <a:solidFill>
                  <a:srgbClr val="00B0CA"/>
                </a:solidFill>
                <a:latin typeface="Arial" charset="0"/>
                <a:ea typeface="+mn-ea"/>
                <a:cs typeface="Arial" panose="020B0604020202020204" pitchFamily="34" charset="0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marL="0" lvl="0" indent="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Clr>
                <a:srgbClr val="00B0CA"/>
              </a:buClr>
              <a:buSzPct val="140000"/>
              <a:buFont typeface="Arial" panose="020B0604020202020204" pitchFamily="34" charset="0"/>
              <a:buNone/>
            </a:pPr>
            <a:r>
              <a:rPr lang="fi-FI" smtClean="0"/>
              <a:t>Muokkaa tekstin perustyylejä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711842"/>
            <a:ext cx="3887391" cy="2930405"/>
          </a:xfrm>
        </p:spPr>
        <p:txBody>
          <a:bodyPr>
            <a:normAutofit/>
          </a:bodyPr>
          <a:lstStyle>
            <a:lvl1pPr marL="92075" indent="-92075">
              <a:buSzPct val="120000"/>
              <a:buFont typeface="Arial" panose="020B0604020202020204" pitchFamily="34" charset="0"/>
              <a:buChar char="●"/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fi-FI" smtClean="0"/>
              <a:t>Muokkaa tekstin perustyylejä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smtClean="0"/>
              <a:t>13.12.2017</a:t>
            </a:r>
            <a:endParaRPr lang="fi-FI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Esa Kahrola</a:t>
            </a:r>
            <a:endParaRPr lang="fi-FI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67F47F-A4DF-4926-BB4C-9F1DAEA89B92}" type="slidenum">
              <a:rPr lang="fi-FI" smtClean="0"/>
              <a:t>‹#›</a:t>
            </a:fld>
            <a:endParaRPr lang="fi-FI"/>
          </a:p>
        </p:txBody>
      </p:sp>
      <p:sp>
        <p:nvSpPr>
          <p:cNvPr id="10" name="eulogoplaceholder"/>
          <p:cNvSpPr txBox="1"/>
          <p:nvPr userDrawn="1"/>
        </p:nvSpPr>
        <p:spPr>
          <a:xfrm>
            <a:off x="7504324" y="546702"/>
            <a:ext cx="1115988" cy="2359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fi-FI" sz="1400" b="1" baseline="30000" dirty="0" smtClean="0">
              <a:solidFill>
                <a:srgbClr val="000000"/>
              </a:solidFill>
              <a:latin typeface="Felbridge Pro"/>
              <a:cs typeface="Felbridge Pro"/>
            </a:endParaRPr>
          </a:p>
        </p:txBody>
      </p:sp>
      <p:sp>
        <p:nvSpPr>
          <p:cNvPr id="12" name="eukarelialogoplaceholder"/>
          <p:cNvSpPr txBox="1"/>
          <p:nvPr userDrawn="1"/>
        </p:nvSpPr>
        <p:spPr>
          <a:xfrm>
            <a:off x="7750174" y="548858"/>
            <a:ext cx="1115988" cy="2359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fi-FI" sz="1400" b="1" baseline="30000" dirty="0" smtClean="0">
              <a:solidFill>
                <a:srgbClr val="000000"/>
              </a:solidFill>
              <a:latin typeface="Felbridge Pro"/>
              <a:cs typeface="Felbridge Pro"/>
            </a:endParaRPr>
          </a:p>
        </p:txBody>
      </p:sp>
      <p:sp>
        <p:nvSpPr>
          <p:cNvPr id="13" name="eufinancelogoplaceholder"/>
          <p:cNvSpPr txBox="1"/>
          <p:nvPr userDrawn="1"/>
        </p:nvSpPr>
        <p:spPr>
          <a:xfrm>
            <a:off x="450660" y="4680000"/>
            <a:ext cx="3379905" cy="3754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fi-FI" sz="1400" b="1" baseline="30000" dirty="0" smtClean="0">
              <a:solidFill>
                <a:srgbClr val="000000"/>
              </a:solidFill>
              <a:latin typeface="Felbridge Pro"/>
              <a:cs typeface="Felbridge Pro"/>
            </a:endParaRPr>
          </a:p>
        </p:txBody>
      </p:sp>
      <p:sp>
        <p:nvSpPr>
          <p:cNvPr id="14" name="eulogotenplaceholder"/>
          <p:cNvSpPr txBox="1"/>
          <p:nvPr userDrawn="1"/>
        </p:nvSpPr>
        <p:spPr>
          <a:xfrm>
            <a:off x="486000" y="4680000"/>
            <a:ext cx="3960000" cy="450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fi-FI" sz="1400" b="1" baseline="30000" dirty="0" smtClean="0">
              <a:solidFill>
                <a:srgbClr val="000000"/>
              </a:solidFill>
              <a:latin typeface="Felbridge Pro"/>
              <a:cs typeface="Felbridge Pro"/>
            </a:endParaRPr>
          </a:p>
        </p:txBody>
      </p:sp>
    </p:spTree>
    <p:extLst>
      <p:ext uri="{BB962C8B-B14F-4D97-AF65-F5344CB8AC3E}">
        <p14:creationId xmlns:p14="http://schemas.microsoft.com/office/powerpoint/2010/main" val="189270210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_and_two_pictures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96000" y="313200"/>
            <a:ext cx="6624000" cy="457200"/>
          </a:xfrm>
        </p:spPr>
        <p:txBody>
          <a:bodyPr/>
          <a:lstStyle/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02000" y="1338198"/>
            <a:ext cx="3618000" cy="437442"/>
          </a:xfrm>
        </p:spPr>
        <p:txBody>
          <a:bodyPr anchor="t" anchorCtr="0">
            <a:normAutofit/>
          </a:bodyPr>
          <a:lstStyle>
            <a:lvl1pPr marL="0" indent="0">
              <a:buNone/>
              <a:defRPr sz="1400" b="1" i="0" baseline="0">
                <a:solidFill>
                  <a:srgbClr val="00B0CA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fi-FI" smtClean="0"/>
              <a:t>Muokkaa tekstin perustyylejä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01751" y="1796903"/>
            <a:ext cx="3618000" cy="2818298"/>
          </a:xfrm>
        </p:spPr>
        <p:txBody>
          <a:bodyPr>
            <a:normAutofit/>
          </a:bodyPr>
          <a:lstStyle>
            <a:lvl1pPr marL="92075" indent="-92075">
              <a:buSzPct val="120000"/>
              <a:buFont typeface="Arial" panose="020B0604020202020204" pitchFamily="34" charset="0"/>
              <a:buChar char="●"/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fi-FI" smtClean="0"/>
              <a:t>Muokkaa tekstin perustyylejä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smtClean="0"/>
              <a:t>13.12.2017</a:t>
            </a:r>
            <a:endParaRPr lang="fi-FI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Esa Kahrola</a:t>
            </a:r>
            <a:endParaRPr lang="fi-FI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67F47F-A4DF-4926-BB4C-9F1DAEA89B92}" type="slidenum">
              <a:rPr lang="fi-FI" smtClean="0"/>
              <a:t>‹#›</a:t>
            </a:fld>
            <a:endParaRPr lang="fi-FI"/>
          </a:p>
        </p:txBody>
      </p:sp>
      <p:sp>
        <p:nvSpPr>
          <p:cNvPr id="10" name="Picture Placeholder 2"/>
          <p:cNvSpPr>
            <a:spLocks noGrp="1"/>
          </p:cNvSpPr>
          <p:nvPr>
            <p:ph type="pic" idx="13" hasCustomPrompt="1"/>
          </p:nvPr>
        </p:nvSpPr>
        <p:spPr>
          <a:xfrm>
            <a:off x="4406400" y="1368000"/>
            <a:ext cx="4417200" cy="1544400"/>
          </a:xfrm>
        </p:spPr>
        <p:txBody>
          <a:bodyPr/>
          <a:lstStyle>
            <a:lvl1pPr marL="0" indent="0">
              <a:buNone/>
              <a:defRPr sz="2400" baseline="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fi-FI" dirty="0" smtClean="0"/>
              <a:t>Lisää kuva </a:t>
            </a:r>
            <a:r>
              <a:rPr lang="fi-FI" dirty="0" err="1" smtClean="0"/>
              <a:t>Kameleonin</a:t>
            </a:r>
            <a:r>
              <a:rPr lang="fi-FI" dirty="0" smtClean="0"/>
              <a:t> Kuvagalleria kuvakkeella</a:t>
            </a:r>
            <a:endParaRPr lang="fi-FI" dirty="0"/>
          </a:p>
        </p:txBody>
      </p:sp>
      <p:sp>
        <p:nvSpPr>
          <p:cNvPr id="11" name="Picture Placeholder 2"/>
          <p:cNvSpPr>
            <a:spLocks noGrp="1"/>
          </p:cNvSpPr>
          <p:nvPr>
            <p:ph type="pic" idx="14" hasCustomPrompt="1"/>
          </p:nvPr>
        </p:nvSpPr>
        <p:spPr>
          <a:xfrm>
            <a:off x="4406400" y="3056400"/>
            <a:ext cx="4417200" cy="154440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fi-FI" dirty="0" smtClean="0"/>
              <a:t>Lisää kuva </a:t>
            </a:r>
            <a:r>
              <a:rPr lang="fi-FI" dirty="0" err="1" smtClean="0"/>
              <a:t>Kameleonin</a:t>
            </a:r>
            <a:r>
              <a:rPr lang="fi-FI" dirty="0" smtClean="0"/>
              <a:t> Kuvagalleria kuvakkeella</a:t>
            </a:r>
            <a:endParaRPr lang="fi-FI" dirty="0"/>
          </a:p>
        </p:txBody>
      </p:sp>
      <p:sp>
        <p:nvSpPr>
          <p:cNvPr id="12" name="eulogoplaceholder"/>
          <p:cNvSpPr txBox="1"/>
          <p:nvPr userDrawn="1"/>
        </p:nvSpPr>
        <p:spPr>
          <a:xfrm>
            <a:off x="7504324" y="532739"/>
            <a:ext cx="1115988" cy="2359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fi-FI" sz="1400" b="1" baseline="30000" dirty="0" smtClean="0">
              <a:solidFill>
                <a:srgbClr val="000000"/>
              </a:solidFill>
              <a:latin typeface="Felbridge Pro"/>
              <a:cs typeface="Felbridge Pro"/>
            </a:endParaRPr>
          </a:p>
        </p:txBody>
      </p:sp>
      <p:sp>
        <p:nvSpPr>
          <p:cNvPr id="14" name="eukarelialogoplaceholder"/>
          <p:cNvSpPr txBox="1"/>
          <p:nvPr userDrawn="1"/>
        </p:nvSpPr>
        <p:spPr>
          <a:xfrm>
            <a:off x="7750174" y="534889"/>
            <a:ext cx="1115988" cy="2359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fi-FI" sz="1400" b="1" baseline="30000" dirty="0" smtClean="0">
              <a:solidFill>
                <a:srgbClr val="000000"/>
              </a:solidFill>
              <a:latin typeface="Felbridge Pro"/>
              <a:cs typeface="Felbridge Pro"/>
            </a:endParaRPr>
          </a:p>
        </p:txBody>
      </p:sp>
      <p:sp>
        <p:nvSpPr>
          <p:cNvPr id="15" name="eufinancelogoplaceholder"/>
          <p:cNvSpPr txBox="1"/>
          <p:nvPr userDrawn="1"/>
        </p:nvSpPr>
        <p:spPr>
          <a:xfrm>
            <a:off x="450660" y="4680000"/>
            <a:ext cx="3379905" cy="3754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fi-FI" sz="1400" b="1" baseline="30000" dirty="0" smtClean="0">
              <a:solidFill>
                <a:srgbClr val="000000"/>
              </a:solidFill>
              <a:latin typeface="Felbridge Pro"/>
              <a:cs typeface="Felbridge Pro"/>
            </a:endParaRPr>
          </a:p>
        </p:txBody>
      </p:sp>
      <p:sp>
        <p:nvSpPr>
          <p:cNvPr id="16" name="eulogotenplaceholder"/>
          <p:cNvSpPr txBox="1"/>
          <p:nvPr userDrawn="1"/>
        </p:nvSpPr>
        <p:spPr>
          <a:xfrm>
            <a:off x="486000" y="4680000"/>
            <a:ext cx="3960000" cy="450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fi-FI" sz="1400" b="1" baseline="30000" dirty="0" smtClean="0">
              <a:solidFill>
                <a:srgbClr val="000000"/>
              </a:solidFill>
              <a:latin typeface="Felbridge Pro"/>
              <a:cs typeface="Felbridge Pro"/>
            </a:endParaRPr>
          </a:p>
        </p:txBody>
      </p:sp>
    </p:spTree>
    <p:extLst>
      <p:ext uri="{BB962C8B-B14F-4D97-AF65-F5344CB8AC3E}">
        <p14:creationId xmlns:p14="http://schemas.microsoft.com/office/powerpoint/2010/main" val="112122251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only_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smtClean="0"/>
              <a:t>13.12.2017</a:t>
            </a:r>
            <a:endParaRPr lang="fi-FI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Esa Kahrola</a:t>
            </a:r>
            <a:endParaRPr lang="fi-FI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67F47F-A4DF-4926-BB4C-9F1DAEA89B92}" type="slidenum">
              <a:rPr lang="fi-FI" smtClean="0"/>
              <a:t>‹#›</a:t>
            </a:fld>
            <a:endParaRPr lang="fi-FI"/>
          </a:p>
        </p:txBody>
      </p:sp>
      <p:sp>
        <p:nvSpPr>
          <p:cNvPr id="6" name="eulogoplaceholder"/>
          <p:cNvSpPr txBox="1"/>
          <p:nvPr userDrawn="1"/>
        </p:nvSpPr>
        <p:spPr>
          <a:xfrm>
            <a:off x="7504324" y="546701"/>
            <a:ext cx="1115988" cy="2359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fi-FI" sz="1400" b="1" baseline="30000" dirty="0" smtClean="0">
              <a:solidFill>
                <a:srgbClr val="000000"/>
              </a:solidFill>
              <a:latin typeface="Felbridge Pro"/>
              <a:cs typeface="Felbridge Pro"/>
            </a:endParaRPr>
          </a:p>
        </p:txBody>
      </p:sp>
      <p:sp>
        <p:nvSpPr>
          <p:cNvPr id="8" name="eukarelialogoplaceholder"/>
          <p:cNvSpPr txBox="1"/>
          <p:nvPr userDrawn="1"/>
        </p:nvSpPr>
        <p:spPr>
          <a:xfrm>
            <a:off x="7750174" y="534890"/>
            <a:ext cx="1115988" cy="2359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fi-FI" sz="1400" b="1" baseline="30000" dirty="0" smtClean="0">
              <a:solidFill>
                <a:srgbClr val="000000"/>
              </a:solidFill>
              <a:latin typeface="Felbridge Pro"/>
              <a:cs typeface="Felbridge Pro"/>
            </a:endParaRPr>
          </a:p>
        </p:txBody>
      </p:sp>
      <p:sp>
        <p:nvSpPr>
          <p:cNvPr id="9" name="eufinancelogoplaceholder"/>
          <p:cNvSpPr txBox="1"/>
          <p:nvPr userDrawn="1"/>
        </p:nvSpPr>
        <p:spPr>
          <a:xfrm>
            <a:off x="450660" y="4680000"/>
            <a:ext cx="3379905" cy="3754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fi-FI" sz="1400" b="1" baseline="30000" dirty="0" smtClean="0">
              <a:solidFill>
                <a:srgbClr val="000000"/>
              </a:solidFill>
              <a:latin typeface="Felbridge Pro"/>
              <a:cs typeface="Felbridge Pro"/>
            </a:endParaRPr>
          </a:p>
        </p:txBody>
      </p:sp>
      <p:sp>
        <p:nvSpPr>
          <p:cNvPr id="10" name="eulogotenplaceholder"/>
          <p:cNvSpPr txBox="1"/>
          <p:nvPr userDrawn="1"/>
        </p:nvSpPr>
        <p:spPr>
          <a:xfrm>
            <a:off x="486000" y="4680000"/>
            <a:ext cx="3960000" cy="450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fi-FI" sz="1400" b="1" baseline="30000" dirty="0" smtClean="0">
              <a:solidFill>
                <a:srgbClr val="000000"/>
              </a:solidFill>
              <a:latin typeface="Felbridge Pro"/>
              <a:cs typeface="Felbridge Pro"/>
            </a:endParaRPr>
          </a:p>
        </p:txBody>
      </p:sp>
    </p:spTree>
    <p:extLst>
      <p:ext uri="{BB962C8B-B14F-4D97-AF65-F5344CB8AC3E}">
        <p14:creationId xmlns:p14="http://schemas.microsoft.com/office/powerpoint/2010/main" val="146099396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_liv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smtClean="0"/>
              <a:t>13.12.2017</a:t>
            </a:r>
            <a:endParaRPr lang="fi-FI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Esa Kahrola</a:t>
            </a:r>
            <a:endParaRPr lang="fi-F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67F47F-A4DF-4926-BB4C-9F1DAEA89B92}" type="slidenum">
              <a:rPr lang="fi-FI" smtClean="0"/>
              <a:t>‹#›</a:t>
            </a:fld>
            <a:endParaRPr lang="fi-FI"/>
          </a:p>
        </p:txBody>
      </p:sp>
      <p:sp>
        <p:nvSpPr>
          <p:cNvPr id="5" name="eulogoplaceholder"/>
          <p:cNvSpPr txBox="1"/>
          <p:nvPr userDrawn="1"/>
        </p:nvSpPr>
        <p:spPr>
          <a:xfrm>
            <a:off x="7504324" y="536400"/>
            <a:ext cx="1115988" cy="2359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fi-FI" sz="1400" b="1" baseline="30000" dirty="0" smtClean="0">
              <a:solidFill>
                <a:srgbClr val="000000"/>
              </a:solidFill>
              <a:latin typeface="Felbridge Pro"/>
              <a:cs typeface="Felbridge Pro"/>
            </a:endParaRPr>
          </a:p>
        </p:txBody>
      </p:sp>
      <p:sp>
        <p:nvSpPr>
          <p:cNvPr id="7" name="eukarelialogoplaceholder"/>
          <p:cNvSpPr txBox="1"/>
          <p:nvPr userDrawn="1"/>
        </p:nvSpPr>
        <p:spPr>
          <a:xfrm>
            <a:off x="7750174" y="536400"/>
            <a:ext cx="1115988" cy="2359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fi-FI" sz="1400" b="1" baseline="30000" dirty="0" smtClean="0">
              <a:solidFill>
                <a:srgbClr val="000000"/>
              </a:solidFill>
              <a:latin typeface="Felbridge Pro"/>
              <a:cs typeface="Felbridge Pro"/>
            </a:endParaRPr>
          </a:p>
        </p:txBody>
      </p:sp>
      <p:sp>
        <p:nvSpPr>
          <p:cNvPr id="8" name="eufinancelogoplaceholder"/>
          <p:cNvSpPr txBox="1"/>
          <p:nvPr userDrawn="1"/>
        </p:nvSpPr>
        <p:spPr>
          <a:xfrm>
            <a:off x="450660" y="4680000"/>
            <a:ext cx="3379905" cy="3754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fi-FI" sz="1400" b="1" baseline="30000" dirty="0" smtClean="0">
              <a:solidFill>
                <a:srgbClr val="000000"/>
              </a:solidFill>
              <a:latin typeface="Felbridge Pro"/>
              <a:cs typeface="Felbridge Pro"/>
            </a:endParaRPr>
          </a:p>
        </p:txBody>
      </p:sp>
      <p:sp>
        <p:nvSpPr>
          <p:cNvPr id="9" name="eulogotenplaceholder"/>
          <p:cNvSpPr txBox="1"/>
          <p:nvPr userDrawn="1"/>
        </p:nvSpPr>
        <p:spPr>
          <a:xfrm>
            <a:off x="486000" y="4680000"/>
            <a:ext cx="3960000" cy="450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fi-FI" sz="1400" b="1" baseline="30000" dirty="0" smtClean="0">
              <a:solidFill>
                <a:srgbClr val="000000"/>
              </a:solidFill>
              <a:latin typeface="Felbridge Pro"/>
              <a:cs typeface="Felbridge Pro"/>
            </a:endParaRPr>
          </a:p>
        </p:txBody>
      </p:sp>
    </p:spTree>
    <p:extLst>
      <p:ext uri="{BB962C8B-B14F-4D97-AF65-F5344CB8AC3E}">
        <p14:creationId xmlns:p14="http://schemas.microsoft.com/office/powerpoint/2010/main" val="193068749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end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60000" y="2462400"/>
            <a:ext cx="4554000" cy="457200"/>
          </a:xfrm>
        </p:spPr>
        <p:txBody>
          <a:bodyPr anchor="b">
            <a:noAutofit/>
          </a:bodyPr>
          <a:lstStyle>
            <a:lvl1pPr algn="l">
              <a:defRPr sz="2400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60000" y="3168000"/>
            <a:ext cx="4518000" cy="925200"/>
          </a:xfrm>
        </p:spPr>
        <p:txBody>
          <a:bodyPr>
            <a:normAutofit/>
          </a:bodyPr>
          <a:lstStyle>
            <a:lvl1pPr marL="0" indent="0"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fi-FI" sz="1200" kern="1200" baseline="0" dirty="0">
                <a:solidFill>
                  <a:srgbClr val="00B0CA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fi-FI" smtClean="0"/>
              <a:t>Muokkaa alaotsikon perustyyliä napsautt.</a:t>
            </a:r>
            <a:endParaRPr lang="fi-FI" dirty="0"/>
          </a:p>
        </p:txBody>
      </p:sp>
      <p:sp>
        <p:nvSpPr>
          <p:cNvPr id="9" name="Rectangle 8"/>
          <p:cNvSpPr/>
          <p:nvPr userDrawn="1"/>
        </p:nvSpPr>
        <p:spPr>
          <a:xfrm>
            <a:off x="98612" y="62753"/>
            <a:ext cx="2095948" cy="9868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pic>
        <p:nvPicPr>
          <p:cNvPr id="8" name="Kuva 10" descr="UUSI_Liikennevirasto_Tapahtumat_vaaka_cmyk.png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2856" b="18364"/>
          <a:stretch/>
        </p:blipFill>
        <p:spPr>
          <a:xfrm>
            <a:off x="252000" y="122400"/>
            <a:ext cx="1009271" cy="1087200"/>
          </a:xfrm>
          <a:prstGeom prst="rect">
            <a:avLst/>
          </a:prstGeom>
        </p:spPr>
      </p:pic>
      <p:sp>
        <p:nvSpPr>
          <p:cNvPr id="4" name="Rectangle 3"/>
          <p:cNvSpPr/>
          <p:nvPr userDrawn="1"/>
        </p:nvSpPr>
        <p:spPr>
          <a:xfrm>
            <a:off x="4851270" y="4389120"/>
            <a:ext cx="4266000" cy="7543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pic>
        <p:nvPicPr>
          <p:cNvPr id="11" name="Kuva 7" descr="Pitkät_nuolet_cmyk.png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242" r="-1754"/>
          <a:stretch/>
        </p:blipFill>
        <p:spPr>
          <a:xfrm rot="16200000">
            <a:off x="4407853" y="658870"/>
            <a:ext cx="5152834" cy="38164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076324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page_with_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60000" y="2462400"/>
            <a:ext cx="4554000" cy="457200"/>
          </a:xfrm>
        </p:spPr>
        <p:txBody>
          <a:bodyPr anchor="b">
            <a:noAutofit/>
          </a:bodyPr>
          <a:lstStyle>
            <a:lvl1pPr algn="l">
              <a:defRPr sz="2400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i-FI" dirty="0" smtClean="0"/>
              <a:t>&lt;Kirjoita lopputervehdys&gt;</a:t>
            </a:r>
            <a:endParaRPr lang="fi-FI" dirty="0"/>
          </a:p>
        </p:txBody>
      </p:sp>
      <p:sp>
        <p:nvSpPr>
          <p:cNvPr id="9" name="Rectangle 8"/>
          <p:cNvSpPr/>
          <p:nvPr userDrawn="1"/>
        </p:nvSpPr>
        <p:spPr>
          <a:xfrm>
            <a:off x="98612" y="62753"/>
            <a:ext cx="2095948" cy="9868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pic>
        <p:nvPicPr>
          <p:cNvPr id="8" name="Kuva 10" descr="UUSI_Liikennevirasto_Tapahtumat_vaaka_cmyk.png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2856" b="18364"/>
          <a:stretch/>
        </p:blipFill>
        <p:spPr>
          <a:xfrm>
            <a:off x="252000" y="122400"/>
            <a:ext cx="1009271" cy="1087200"/>
          </a:xfrm>
          <a:prstGeom prst="rect">
            <a:avLst/>
          </a:prstGeom>
        </p:spPr>
      </p:pic>
      <p:sp>
        <p:nvSpPr>
          <p:cNvPr id="4" name="Rectangle 3"/>
          <p:cNvSpPr/>
          <p:nvPr userDrawn="1"/>
        </p:nvSpPr>
        <p:spPr>
          <a:xfrm>
            <a:off x="4851270" y="4389120"/>
            <a:ext cx="4266000" cy="7543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pic>
        <p:nvPicPr>
          <p:cNvPr id="11" name="Kuva 7" descr="Pitkät_nuolet_cmyk.png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242" r="-1754"/>
          <a:stretch/>
        </p:blipFill>
        <p:spPr>
          <a:xfrm rot="16200000">
            <a:off x="4407853" y="658870"/>
            <a:ext cx="5152834" cy="3816424"/>
          </a:xfrm>
          <a:prstGeom prst="rect">
            <a:avLst/>
          </a:prstGeom>
        </p:spPr>
      </p:pic>
      <p:sp>
        <p:nvSpPr>
          <p:cNvPr id="5" name="Tekstiruutu 4"/>
          <p:cNvSpPr txBox="1"/>
          <p:nvPr userDrawn="1"/>
        </p:nvSpPr>
        <p:spPr>
          <a:xfrm>
            <a:off x="360000" y="3168000"/>
            <a:ext cx="4547079" cy="925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indent="0">
              <a:lnSpc>
                <a:spcPct val="90000"/>
              </a:lnSpc>
              <a:spcBef>
                <a:spcPct val="0"/>
              </a:spcBef>
              <a:buClr>
                <a:srgbClr val="00B0CA"/>
              </a:buClr>
              <a:buSzPct val="120000"/>
              <a:buFont typeface="Arial" panose="020B0604020202020204" pitchFamily="34" charset="0"/>
              <a:buNone/>
              <a:defRPr lang="en-US" sz="1200" b="0" baseline="0" dirty="0" smtClean="0">
                <a:solidFill>
                  <a:srgbClr val="00B0CA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  <a:lvl2pPr indent="0" algn="ctr">
              <a:lnSpc>
                <a:spcPct val="90000"/>
              </a:lnSpc>
              <a:spcBef>
                <a:spcPts val="375"/>
              </a:spcBef>
              <a:buClr>
                <a:srgbClr val="A59D95"/>
              </a:buClr>
              <a:buFont typeface="Arial" panose="020B0604020202020204" pitchFamily="34" charset="0"/>
              <a:buNone/>
              <a:defRPr sz="1500" b="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indent="0" algn="ctr">
              <a:lnSpc>
                <a:spcPct val="90000"/>
              </a:lnSpc>
              <a:spcBef>
                <a:spcPts val="375"/>
              </a:spcBef>
              <a:buClr>
                <a:srgbClr val="A59D95"/>
              </a:buClr>
              <a:buFont typeface="Arial" panose="020B0604020202020204" pitchFamily="34" charset="0"/>
              <a:buNone/>
              <a:defRPr b="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indent="0" algn="ctr">
              <a:lnSpc>
                <a:spcPct val="90000"/>
              </a:lnSpc>
              <a:spcBef>
                <a:spcPts val="375"/>
              </a:spcBef>
              <a:buClr>
                <a:srgbClr val="A59D95"/>
              </a:buClr>
              <a:buFont typeface="Arial" panose="020B0604020202020204" pitchFamily="34" charset="0"/>
              <a:buNone/>
              <a:defRPr sz="1200" b="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indent="0" algn="ctr">
              <a:lnSpc>
                <a:spcPct val="90000"/>
              </a:lnSpc>
              <a:spcBef>
                <a:spcPts val="375"/>
              </a:spcBef>
              <a:buClr>
                <a:srgbClr val="A59D95"/>
              </a:buClr>
              <a:buFont typeface="Arial" panose="020B0604020202020204" pitchFamily="34" charset="0"/>
              <a:buNone/>
              <a:defRPr sz="1200" b="0">
                <a:latin typeface="Arial" panose="020B0604020202020204" pitchFamily="34" charset="0"/>
                <a:cs typeface="Arial" panose="020B0604020202020204" pitchFamily="34" charset="0"/>
              </a:defRPr>
            </a:lvl5pPr>
            <a:lvl6pPr indent="0" algn="ctr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/>
            </a:lvl6pPr>
            <a:lvl7pPr indent="0" algn="ctr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/>
            </a:lvl7pPr>
            <a:lvl8pPr indent="0" algn="ctr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/>
            </a:lvl8pPr>
            <a:lvl9pPr indent="0" algn="ctr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/>
            </a:lvl9pPr>
          </a:lstStyle>
          <a:p>
            <a:pPr lvl="0"/>
            <a:r>
              <a:rPr lang="fi-FI" dirty="0" smtClean="0"/>
              <a:t>liikennevirasto.fi</a:t>
            </a:r>
          </a:p>
          <a:p>
            <a:pPr lvl="0"/>
            <a:r>
              <a:rPr lang="fi-FI" dirty="0" smtClean="0"/>
              <a:t>twitter.com/liikennevirasto</a:t>
            </a:r>
          </a:p>
          <a:p>
            <a:pPr lvl="0"/>
            <a:r>
              <a:rPr lang="fi-FI" dirty="0" smtClean="0"/>
              <a:t>facebook.com/liikennevirasto</a:t>
            </a:r>
          </a:p>
          <a:p>
            <a:pPr lvl="0"/>
            <a:r>
              <a:rPr lang="fi-FI" dirty="0" smtClean="0"/>
              <a:t>youtube.com/liikennevirasto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34909023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196000" y="313200"/>
            <a:ext cx="6624000" cy="4572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22000" y="1278000"/>
            <a:ext cx="7970400" cy="3312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68703" y="4767263"/>
            <a:ext cx="828024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75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i-FI" smtClean="0"/>
              <a:t>13.12.2017</a:t>
            </a:r>
            <a:endParaRPr lang="fi-FI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598042" y="4767263"/>
            <a:ext cx="2917334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75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i-FI" smtClean="0"/>
              <a:t>Esa Kahrola</a:t>
            </a:r>
            <a:endParaRPr lang="fi-FI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64525" y="4767263"/>
            <a:ext cx="373469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75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CD67F47F-A4DF-4926-BB4C-9F1DAEA89B92}" type="slidenum">
              <a:rPr lang="fi-FI" smtClean="0"/>
              <a:pPr/>
              <a:t>‹#›</a:t>
            </a:fld>
            <a:endParaRPr lang="fi-FI"/>
          </a:p>
        </p:txBody>
      </p:sp>
      <p:pic>
        <p:nvPicPr>
          <p:cNvPr id="7" name="Kuva 14" descr="UUSI_Liikennevirasto_Tapahtumat_vaaka_cmyk.png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000" y="194400"/>
            <a:ext cx="1767600" cy="8663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00977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5" r:id="rId2"/>
    <p:sldLayoutId id="2147483650" r:id="rId3"/>
    <p:sldLayoutId id="2147483653" r:id="rId4"/>
    <p:sldLayoutId id="2147483663" r:id="rId5"/>
    <p:sldLayoutId id="2147483654" r:id="rId6"/>
    <p:sldLayoutId id="2147483665" r:id="rId7"/>
    <p:sldLayoutId id="2147483667" r:id="rId8"/>
    <p:sldLayoutId id="2147483668" r:id="rId9"/>
  </p:sldLayoutIdLst>
  <p:transition>
    <p:fade/>
  </p:transition>
  <p:timing>
    <p:tnLst>
      <p:par>
        <p:cTn id="1" dur="indefinite" restart="never" nodeType="tmRoot"/>
      </p:par>
    </p:tnLst>
  </p:timing>
  <p:hf sldNum="0" hdr="0" dt="0"/>
  <p:txStyles>
    <p:titleStyle>
      <a:lvl1pPr marL="0" algn="l" defTabSz="685800" rtl="0" eaLnBrk="1" latinLnBrk="0" hangingPunct="1">
        <a:lnSpc>
          <a:spcPct val="90000"/>
        </a:lnSpc>
        <a:spcBef>
          <a:spcPct val="0"/>
        </a:spcBef>
        <a:buNone/>
        <a:defRPr lang="fi-FI" sz="2800" kern="1200" baseline="0" dirty="0">
          <a:solidFill>
            <a:srgbClr val="00B0CA"/>
          </a:solidFill>
          <a:latin typeface="Arial" panose="020B0604020202020204" pitchFamily="34" charset="0"/>
          <a:ea typeface="+mj-ea"/>
          <a:cs typeface="+mj-cs"/>
        </a:defRPr>
      </a:lvl1pPr>
    </p:titleStyle>
    <p:bodyStyle>
      <a:lvl1pPr marL="134938" indent="-134938" algn="l" defTabSz="685800" rtl="0" eaLnBrk="1" latinLnBrk="0" hangingPunct="1">
        <a:lnSpc>
          <a:spcPct val="90000"/>
        </a:lnSpc>
        <a:spcBef>
          <a:spcPts val="750"/>
        </a:spcBef>
        <a:buClr>
          <a:srgbClr val="00B0CA"/>
        </a:buClr>
        <a:buSzPct val="120000"/>
        <a:buFont typeface="Arial" panose="020B0604020202020204" pitchFamily="34" charset="0"/>
        <a:buChar char="●"/>
        <a:defRPr lang="en-US" sz="1600" b="0" kern="1200" dirty="0" smtClean="0">
          <a:solidFill>
            <a:srgbClr val="000000"/>
          </a:solidFill>
          <a:latin typeface="Arial" charset="0"/>
          <a:ea typeface="+mn-ea"/>
          <a:cs typeface="Arial" panose="020B0604020202020204" pitchFamily="34" charset="0"/>
        </a:defRPr>
      </a:lvl1pPr>
      <a:lvl2pPr marL="449263" indent="-90488" algn="l" defTabSz="685800" rtl="0" eaLnBrk="1" latinLnBrk="0" hangingPunct="1">
        <a:lnSpc>
          <a:spcPct val="90000"/>
        </a:lnSpc>
        <a:spcBef>
          <a:spcPts val="375"/>
        </a:spcBef>
        <a:buClr>
          <a:srgbClr val="A59D95"/>
        </a:buClr>
        <a:buFont typeface="Arial" panose="020B0604020202020204" pitchFamily="34" charset="0"/>
        <a:buChar char="•"/>
        <a:defRPr sz="1600" b="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717550" indent="-109538" algn="l" defTabSz="685800" rtl="0" eaLnBrk="1" latinLnBrk="0" hangingPunct="1">
        <a:lnSpc>
          <a:spcPct val="90000"/>
        </a:lnSpc>
        <a:spcBef>
          <a:spcPts val="375"/>
        </a:spcBef>
        <a:buClr>
          <a:srgbClr val="A59D95"/>
        </a:buClr>
        <a:buFont typeface="Arial" panose="020B0604020202020204" pitchFamily="34" charset="0"/>
        <a:buChar char="•"/>
        <a:defRPr sz="1600" b="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076325" indent="-133350" algn="l" defTabSz="685800" rtl="0" eaLnBrk="1" latinLnBrk="0" hangingPunct="1">
        <a:lnSpc>
          <a:spcPct val="90000"/>
        </a:lnSpc>
        <a:spcBef>
          <a:spcPts val="375"/>
        </a:spcBef>
        <a:buClr>
          <a:srgbClr val="A59D95"/>
        </a:buClr>
        <a:buFont typeface="Arial" panose="020B0604020202020204" pitchFamily="34" charset="0"/>
        <a:buChar char="•"/>
        <a:defRPr sz="1600" b="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1346200" indent="-131763" algn="l" defTabSz="685800" rtl="0" eaLnBrk="1" latinLnBrk="0" hangingPunct="1">
        <a:lnSpc>
          <a:spcPct val="90000"/>
        </a:lnSpc>
        <a:spcBef>
          <a:spcPts val="375"/>
        </a:spcBef>
        <a:buClr>
          <a:srgbClr val="A59D95"/>
        </a:buClr>
        <a:buFont typeface="Arial" panose="020B0604020202020204" pitchFamily="34" charset="0"/>
        <a:buChar char="•"/>
        <a:defRPr sz="1600" b="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comments" Target="../comments/comment1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comments" Target="../comments/comment2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comments" Target="../comments/comment3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tsikko 4"/>
          <p:cNvSpPr>
            <a:spLocks noGrp="1"/>
          </p:cNvSpPr>
          <p:nvPr>
            <p:ph type="ctrTitle"/>
          </p:nvPr>
        </p:nvSpPr>
        <p:spPr>
          <a:xfrm>
            <a:off x="292680" y="3376320"/>
            <a:ext cx="5450325" cy="1529751"/>
          </a:xfrm>
        </p:spPr>
        <p:txBody>
          <a:bodyPr/>
          <a:lstStyle/>
          <a:p>
            <a:r>
              <a:rPr lang="fi-FI" dirty="0" smtClean="0"/>
              <a:t>Poikkeamien ilmoittamisen</a:t>
            </a:r>
            <a:br>
              <a:rPr lang="fi-FI" dirty="0" smtClean="0"/>
            </a:br>
            <a:r>
              <a:rPr lang="fi-FI" dirty="0" smtClean="0"/>
              <a:t>ja riskienhallinnan velvoitteet ja </a:t>
            </a:r>
            <a:br>
              <a:rPr lang="fi-FI" dirty="0" smtClean="0"/>
            </a:br>
            <a:r>
              <a:rPr lang="fi-FI" dirty="0" smtClean="0"/>
              <a:t>muutokset</a:t>
            </a:r>
            <a:r>
              <a:rPr lang="fi-FI" dirty="0"/>
              <a:t/>
            </a:r>
            <a:br>
              <a:rPr lang="fi-FI" dirty="0"/>
            </a:br>
            <a:r>
              <a:rPr lang="fi-FI" dirty="0" smtClean="0"/>
              <a:t>		</a:t>
            </a:r>
            <a:endParaRPr lang="fi-FI" sz="2000" dirty="0"/>
          </a:p>
        </p:txBody>
      </p:sp>
      <p:sp>
        <p:nvSpPr>
          <p:cNvPr id="4" name="Otsikko 4"/>
          <p:cNvSpPr txBox="1">
            <a:spLocks/>
          </p:cNvSpPr>
          <p:nvPr/>
        </p:nvSpPr>
        <p:spPr>
          <a:xfrm>
            <a:off x="6856041" y="4019806"/>
            <a:ext cx="3883080" cy="1183249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marL="0"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fi-FI" sz="2800" kern="1200" baseline="0">
                <a:solidFill>
                  <a:srgbClr val="00B0CA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fi-FI" sz="2400" dirty="0" smtClean="0"/>
              <a:t>Arja Toola</a:t>
            </a:r>
          </a:p>
          <a:p>
            <a:r>
              <a:rPr lang="fi-FI" sz="2400" dirty="0" smtClean="0"/>
              <a:t>Esa Kahrola</a:t>
            </a:r>
            <a:r>
              <a:rPr lang="fi-FI" dirty="0" smtClean="0"/>
              <a:t/>
            </a:r>
            <a:br>
              <a:rPr lang="fi-FI" dirty="0" smtClean="0"/>
            </a:br>
            <a:r>
              <a:rPr lang="fi-FI" dirty="0" smtClean="0"/>
              <a:t>		</a:t>
            </a:r>
            <a:endParaRPr lang="fi-FI" sz="2000" dirty="0"/>
          </a:p>
        </p:txBody>
      </p:sp>
    </p:spTree>
    <p:extLst>
      <p:ext uri="{BB962C8B-B14F-4D97-AF65-F5344CB8AC3E}">
        <p14:creationId xmlns:p14="http://schemas.microsoft.com/office/powerpoint/2010/main" val="22486694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50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Miten </a:t>
            </a:r>
            <a:r>
              <a:rPr lang="fi-FI" dirty="0" smtClean="0"/>
              <a:t>turvallisuuspoikkeamia käsitellään Liikenneviraston sisällä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fi-FI" b="1" dirty="0" smtClean="0"/>
              <a:t>Roolit</a:t>
            </a:r>
          </a:p>
          <a:p>
            <a:r>
              <a:rPr lang="fi-FI" dirty="0" smtClean="0"/>
              <a:t>Liikennevirastossa eri aiheiden </a:t>
            </a:r>
            <a:r>
              <a:rPr lang="fi-FI" b="1" dirty="0" smtClean="0"/>
              <a:t>asiantuntijat</a:t>
            </a:r>
            <a:r>
              <a:rPr lang="fi-FI" dirty="0" smtClean="0"/>
              <a:t> koordinoivat poikkeamien sisäistä käsittelyä</a:t>
            </a:r>
          </a:p>
          <a:p>
            <a:pPr lvl="1"/>
            <a:r>
              <a:rPr lang="fi-FI" dirty="0" smtClean="0"/>
              <a:t>Tasoristeysasiat</a:t>
            </a:r>
          </a:p>
          <a:p>
            <a:pPr lvl="1"/>
            <a:r>
              <a:rPr lang="fi-FI" dirty="0" smtClean="0"/>
              <a:t>Rautatieliikenne, liikenteenohjaus ja liikenteen hallinta</a:t>
            </a:r>
          </a:p>
          <a:p>
            <a:pPr lvl="1"/>
            <a:r>
              <a:rPr lang="fi-FI" dirty="0" smtClean="0"/>
              <a:t>Suunnittelu ja hankkeet –toimialan hankkeet ja urakat</a:t>
            </a:r>
          </a:p>
          <a:p>
            <a:pPr lvl="1"/>
            <a:r>
              <a:rPr lang="fi-FI" dirty="0" smtClean="0"/>
              <a:t>Väylänpito –toimialan urakat ja kunnossapito</a:t>
            </a:r>
          </a:p>
          <a:p>
            <a:pPr lvl="1"/>
            <a:r>
              <a:rPr lang="fi-FI" dirty="0" smtClean="0"/>
              <a:t>Työtapaturmat</a:t>
            </a:r>
          </a:p>
          <a:p>
            <a:r>
              <a:rPr lang="fi-FI" dirty="0" smtClean="0"/>
              <a:t>Liikenneviraston </a:t>
            </a:r>
            <a:r>
              <a:rPr lang="fi-FI" b="1" dirty="0" smtClean="0"/>
              <a:t>projektipäälliköt/-johtajat </a:t>
            </a:r>
            <a:r>
              <a:rPr lang="fi-FI" dirty="0" smtClean="0"/>
              <a:t>ja </a:t>
            </a:r>
            <a:r>
              <a:rPr lang="fi-FI" b="1" dirty="0" smtClean="0"/>
              <a:t>kunnossapidon aluepäälliköt </a:t>
            </a:r>
            <a:r>
              <a:rPr lang="fi-FI" dirty="0" smtClean="0"/>
              <a:t>avustavat ja tukevat Liikenneviraston asiantuntijoita.</a:t>
            </a:r>
            <a:r>
              <a:rPr lang="fi-FI" b="1" dirty="0" smtClean="0"/>
              <a:t> </a:t>
            </a:r>
            <a:r>
              <a:rPr lang="fi-FI" dirty="0" smtClean="0"/>
              <a:t>Valvovat hankkeille osoitettujen </a:t>
            </a:r>
            <a:r>
              <a:rPr lang="fi-FI" dirty="0"/>
              <a:t>parantavien toimenpiteiden </a:t>
            </a:r>
            <a:r>
              <a:rPr lang="fi-FI" dirty="0" smtClean="0"/>
              <a:t>toteutumista.</a:t>
            </a:r>
            <a:endParaRPr lang="fi-FI" b="1" dirty="0" smtClean="0"/>
          </a:p>
          <a:p>
            <a:r>
              <a:rPr lang="fi-FI" dirty="0" smtClean="0"/>
              <a:t>Liikenneviraston </a:t>
            </a:r>
            <a:r>
              <a:rPr lang="fi-FI" b="1" dirty="0" smtClean="0"/>
              <a:t>rautatietoimintojen turvallisuuspäällikkö </a:t>
            </a:r>
            <a:r>
              <a:rPr lang="fi-FI" dirty="0" smtClean="0"/>
              <a:t>vastaa poikkeamien käsittelystä yhdessä asiantuntijoiden kanssa</a:t>
            </a:r>
          </a:p>
          <a:p>
            <a:pPr marL="358775" lvl="1" indent="0">
              <a:buNone/>
            </a:pPr>
            <a:endParaRPr lang="fi-FI" dirty="0" smtClean="0"/>
          </a:p>
          <a:p>
            <a:pPr lvl="1"/>
            <a:endParaRPr lang="fi-FI" dirty="0" smtClean="0"/>
          </a:p>
          <a:p>
            <a:pPr marL="358775" lvl="1" indent="0">
              <a:buNone/>
            </a:pPr>
            <a:endParaRPr lang="fi-FI" dirty="0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Esa Kahrola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94176608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Miten </a:t>
            </a:r>
            <a:r>
              <a:rPr lang="fi-FI" dirty="0" smtClean="0"/>
              <a:t>turvallisuuspoikkeamia käsitellään Liikenneviraston sisällä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522000" y="1278000"/>
            <a:ext cx="7970400" cy="38655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i-FI" b="1" dirty="0" smtClean="0"/>
              <a:t>Yksittäisten turvallisuuspoikkeamien käsittelyprosessi</a:t>
            </a:r>
          </a:p>
          <a:p>
            <a:r>
              <a:rPr lang="fi-FI" dirty="0" smtClean="0"/>
              <a:t>Asiantuntijan tehtävät</a:t>
            </a:r>
          </a:p>
          <a:p>
            <a:pPr lvl="1"/>
            <a:r>
              <a:rPr lang="fi-FI" dirty="0" smtClean="0"/>
              <a:t>Lisäselvitystarpeen määrittely (vakavuus, toistuvuus…)</a:t>
            </a:r>
          </a:p>
          <a:p>
            <a:pPr lvl="1"/>
            <a:r>
              <a:rPr lang="fi-FI" dirty="0"/>
              <a:t>L</a:t>
            </a:r>
            <a:r>
              <a:rPr lang="fi-FI" dirty="0" smtClean="0"/>
              <a:t>isätietojen </a:t>
            </a:r>
            <a:r>
              <a:rPr lang="fi-FI" dirty="0"/>
              <a:t>hankkimista, </a:t>
            </a:r>
            <a:r>
              <a:rPr lang="fi-FI" dirty="0" smtClean="0"/>
              <a:t>analysointi</a:t>
            </a:r>
            <a:endParaRPr lang="fi-FI" dirty="0"/>
          </a:p>
          <a:p>
            <a:pPr lvl="1"/>
            <a:r>
              <a:rPr lang="fi-FI" dirty="0" smtClean="0"/>
              <a:t>Parantavat/korjaavat toimenpiteet</a:t>
            </a:r>
            <a:endParaRPr lang="fi-FI" dirty="0"/>
          </a:p>
          <a:p>
            <a:pPr lvl="1"/>
            <a:r>
              <a:rPr lang="fi-FI" dirty="0" smtClean="0"/>
              <a:t>Tiedottaminen erityisistä yksittäistapauksista</a:t>
            </a:r>
          </a:p>
          <a:p>
            <a:r>
              <a:rPr lang="fi-FI" dirty="0" smtClean="0"/>
              <a:t>Projektipäälliköiden/-johtajien ja kunnossapidon aluepäälliköiden/-vastaavien tehtävät</a:t>
            </a:r>
          </a:p>
          <a:p>
            <a:pPr lvl="1"/>
            <a:r>
              <a:rPr lang="fi-FI" dirty="0" smtClean="0"/>
              <a:t>Avustavat asiantuntijoita poikkeamien käsittelyprosessissa</a:t>
            </a:r>
          </a:p>
          <a:p>
            <a:pPr lvl="1"/>
            <a:r>
              <a:rPr lang="fi-FI" dirty="0" smtClean="0"/>
              <a:t>Varmistavat urakoitsijan parantavien/korjaavien toimenpiteiden suorittamisen</a:t>
            </a:r>
          </a:p>
          <a:p>
            <a:pPr lvl="1"/>
            <a:r>
              <a:rPr lang="fi-FI" dirty="0" smtClean="0"/>
              <a:t>Ilmoituksien arkistointi</a:t>
            </a:r>
          </a:p>
          <a:p>
            <a:pPr marL="0" indent="0">
              <a:buNone/>
            </a:pPr>
            <a:endParaRPr lang="fi-FI" sz="1100" dirty="0"/>
          </a:p>
          <a:p>
            <a:pPr marL="0" indent="0">
              <a:buNone/>
            </a:pPr>
            <a:endParaRPr lang="fi-FI" sz="1100" dirty="0" smtClean="0"/>
          </a:p>
          <a:p>
            <a:pPr marL="0" indent="0">
              <a:buNone/>
            </a:pPr>
            <a:endParaRPr lang="fi-FI" sz="1100" dirty="0" smtClean="0"/>
          </a:p>
          <a:p>
            <a:pPr marL="358775" lvl="1" indent="0">
              <a:buNone/>
            </a:pPr>
            <a:endParaRPr lang="fi-FI" dirty="0" smtClean="0"/>
          </a:p>
          <a:p>
            <a:pPr lvl="1"/>
            <a:endParaRPr lang="fi-FI" dirty="0" smtClean="0"/>
          </a:p>
          <a:p>
            <a:pPr lvl="1"/>
            <a:endParaRPr lang="fi-FI" dirty="0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Esa Kahrola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49723679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Miten </a:t>
            </a:r>
            <a:r>
              <a:rPr lang="fi-FI" dirty="0" smtClean="0"/>
              <a:t>turvallisuuspoikkeamia käsitellään Liikenneviraston sisällä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fi-FI" b="1" dirty="0" smtClean="0"/>
              <a:t>Turvallisuuspoikkeamakokoukset</a:t>
            </a:r>
          </a:p>
          <a:p>
            <a:r>
              <a:rPr lang="fi-FI" dirty="0"/>
              <a:t>T</a:t>
            </a:r>
            <a:r>
              <a:rPr lang="fi-FI" dirty="0" smtClean="0"/>
              <a:t>urvallisuuden kokonaistilanne</a:t>
            </a:r>
          </a:p>
          <a:p>
            <a:r>
              <a:rPr lang="fi-FI" dirty="0"/>
              <a:t>K</a:t>
            </a:r>
            <a:r>
              <a:rPr lang="fi-FI" dirty="0" smtClean="0"/>
              <a:t>okouksen tai ulkopuolisen tahon päätöstä edellyttävien toimenpiteiden käsittely</a:t>
            </a:r>
          </a:p>
          <a:p>
            <a:r>
              <a:rPr lang="fi-FI" dirty="0" smtClean="0"/>
              <a:t>Tarkastellaan aiemmissa kokouksissa käynnistettyjen toimenpiteiden tilanteet</a:t>
            </a:r>
          </a:p>
          <a:p>
            <a:r>
              <a:rPr lang="fi-FI" dirty="0"/>
              <a:t>K</a:t>
            </a:r>
            <a:r>
              <a:rPr lang="fi-FI" dirty="0" smtClean="0"/>
              <a:t>okous kahden kuukauden välein</a:t>
            </a:r>
          </a:p>
          <a:p>
            <a:r>
              <a:rPr lang="fi-FI" dirty="0" smtClean="0"/>
              <a:t>Osallistujina rautatietoimintojen turvallisuuspäällikkö, asiantuntijat, riskienhallinta-asiantuntija, muut erikseen kutsuttavat henkilöt</a:t>
            </a:r>
            <a:endParaRPr lang="fi-FI" dirty="0"/>
          </a:p>
          <a:p>
            <a:r>
              <a:rPr lang="fi-FI" dirty="0" smtClean="0"/>
              <a:t>Joka neljäs kuukausi tiedot Liikenneviraston johtoryhmälle ja rautatietoimintojen ohjausryhmälle</a:t>
            </a:r>
          </a:p>
          <a:p>
            <a:r>
              <a:rPr lang="fi-FI" dirty="0" smtClean="0"/>
              <a:t>Joka neljäs kuukausi uutiskirje alalle yleisesti tiedotettavista turvallisuuspoikkeamiin liittyvistä asioista</a:t>
            </a:r>
          </a:p>
          <a:p>
            <a:pPr lvl="1"/>
            <a:endParaRPr lang="fi-FI" dirty="0" smtClean="0"/>
          </a:p>
          <a:p>
            <a:pPr lvl="1"/>
            <a:endParaRPr lang="fi-FI" dirty="0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Esa Kahrola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03616820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Miten </a:t>
            </a:r>
            <a:r>
              <a:rPr lang="fi-FI" dirty="0" smtClean="0"/>
              <a:t>turvallisuuspoikkeamia käsitellään Liikenneviraston sisällä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fi-FI" b="1" dirty="0" smtClean="0"/>
              <a:t>TURIn työkalut </a:t>
            </a:r>
          </a:p>
          <a:p>
            <a:r>
              <a:rPr lang="fi-FI" dirty="0" smtClean="0"/>
              <a:t>Tiedotetoiminto, yksittäisestä turvallisuuspoikkeamasta</a:t>
            </a:r>
          </a:p>
          <a:p>
            <a:r>
              <a:rPr lang="fi-FI" dirty="0" smtClean="0"/>
              <a:t>Kommenttipyynnöt / liitepyynnöt</a:t>
            </a:r>
          </a:p>
          <a:p>
            <a:r>
              <a:rPr lang="fi-FI" dirty="0" smtClean="0"/>
              <a:t>Liikenneviraston sisäiset parannustoimenpiteet</a:t>
            </a:r>
          </a:p>
          <a:p>
            <a:r>
              <a:rPr lang="fi-FI" dirty="0" smtClean="0"/>
              <a:t>Toimenpideosio</a:t>
            </a:r>
          </a:p>
          <a:p>
            <a:r>
              <a:rPr lang="fi-FI" dirty="0" smtClean="0"/>
              <a:t>Arkistointi</a:t>
            </a:r>
          </a:p>
          <a:p>
            <a:pPr marL="358775" lvl="1" indent="0">
              <a:buNone/>
            </a:pPr>
            <a:endParaRPr lang="fi-FI" dirty="0" smtClean="0"/>
          </a:p>
          <a:p>
            <a:pPr lvl="1"/>
            <a:endParaRPr lang="fi-FI" dirty="0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Esa Kahrola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92967699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Inhimilliset tekijät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522000" y="1278000"/>
            <a:ext cx="7970400" cy="38655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i-FI" b="1" dirty="0" smtClean="0"/>
              <a:t>Taustoja</a:t>
            </a:r>
          </a:p>
          <a:p>
            <a:pPr marL="0" indent="0">
              <a:buNone/>
            </a:pPr>
            <a:endParaRPr lang="fi-FI" sz="1100" dirty="0" smtClean="0"/>
          </a:p>
          <a:p>
            <a:r>
              <a:rPr lang="fi-FI" b="1" dirty="0" smtClean="0"/>
              <a:t>Inhimillinen tekijä ja turvallisuuskulttuurin </a:t>
            </a:r>
          </a:p>
          <a:p>
            <a:pPr marL="0" indent="0">
              <a:buNone/>
            </a:pPr>
            <a:r>
              <a:rPr lang="fi-FI" b="1" dirty="0"/>
              <a:t> </a:t>
            </a:r>
            <a:r>
              <a:rPr lang="fi-FI" b="1" dirty="0" smtClean="0"/>
              <a:t>  vaikutus yksilön toimintaan rautatierakentamisessa </a:t>
            </a:r>
          </a:p>
          <a:p>
            <a:pPr marL="0" indent="0">
              <a:buNone/>
            </a:pPr>
            <a:r>
              <a:rPr lang="fi-FI" dirty="0" smtClean="0"/>
              <a:t>   Liikenneviraston tutkimuksia 30/2017</a:t>
            </a:r>
          </a:p>
          <a:p>
            <a:r>
              <a:rPr lang="fi-FI" dirty="0" smtClean="0"/>
              <a:t>”…esitetään, että rautatieturvallisuuspoikkeama-</a:t>
            </a:r>
          </a:p>
          <a:p>
            <a:pPr marL="0" indent="0">
              <a:buNone/>
            </a:pPr>
            <a:r>
              <a:rPr lang="fi-FI" dirty="0"/>
              <a:t> </a:t>
            </a:r>
            <a:r>
              <a:rPr lang="fi-FI" dirty="0" smtClean="0"/>
              <a:t>  tarkastelussa ja selvityksissä huomioitaisiin…</a:t>
            </a:r>
          </a:p>
          <a:p>
            <a:pPr marL="0" indent="0">
              <a:buNone/>
            </a:pPr>
            <a:r>
              <a:rPr lang="fi-FI" dirty="0"/>
              <a:t> </a:t>
            </a:r>
            <a:r>
              <a:rPr lang="fi-FI" dirty="0" smtClean="0"/>
              <a:t>  inhimilliset tekijät”</a:t>
            </a:r>
            <a:endParaRPr lang="fi-FI" dirty="0"/>
          </a:p>
          <a:p>
            <a:pPr lvl="1"/>
            <a:r>
              <a:rPr lang="fi-FI" dirty="0"/>
              <a:t>Yksilön toiminta ja piirteet</a:t>
            </a:r>
          </a:p>
          <a:p>
            <a:pPr lvl="1"/>
            <a:r>
              <a:rPr lang="fi-FI" dirty="0"/>
              <a:t>Ryhmätason tekijät</a:t>
            </a:r>
          </a:p>
          <a:p>
            <a:pPr lvl="1"/>
            <a:r>
              <a:rPr lang="fi-FI" dirty="0"/>
              <a:t>Organisaatiotason tekijät</a:t>
            </a:r>
          </a:p>
          <a:p>
            <a:pPr lvl="1"/>
            <a:r>
              <a:rPr lang="fi-FI" dirty="0"/>
              <a:t>Työtoiminta, työn piirteet</a:t>
            </a:r>
          </a:p>
          <a:p>
            <a:pPr lvl="1"/>
            <a:r>
              <a:rPr lang="fi-FI" dirty="0"/>
              <a:t>(Muutoksenhallinta)</a:t>
            </a:r>
          </a:p>
          <a:p>
            <a:pPr marL="0" indent="0">
              <a:buNone/>
            </a:pPr>
            <a:endParaRPr lang="fi-FI" sz="1100" dirty="0" smtClean="0"/>
          </a:p>
          <a:p>
            <a:pPr marL="358775" lvl="1" indent="0">
              <a:buNone/>
            </a:pPr>
            <a:endParaRPr lang="fi-FI" sz="1100" dirty="0" smtClean="0"/>
          </a:p>
          <a:p>
            <a:pPr marL="358775" lvl="1" indent="0">
              <a:buNone/>
            </a:pPr>
            <a:endParaRPr lang="fi-FI" sz="1100" dirty="0" smtClean="0"/>
          </a:p>
          <a:p>
            <a:pPr lvl="1"/>
            <a:endParaRPr lang="fi-FI" sz="1100" dirty="0"/>
          </a:p>
          <a:p>
            <a:pPr marL="358775" lvl="1" indent="0">
              <a:buNone/>
            </a:pPr>
            <a:endParaRPr lang="fi-FI" dirty="0" smtClean="0"/>
          </a:p>
          <a:p>
            <a:pPr lvl="1"/>
            <a:endParaRPr lang="fi-FI" dirty="0" smtClean="0"/>
          </a:p>
          <a:p>
            <a:pPr marL="358775" lvl="1" indent="0">
              <a:buNone/>
            </a:pPr>
            <a:endParaRPr lang="fi-FI" dirty="0"/>
          </a:p>
        </p:txBody>
      </p:sp>
      <p:pic>
        <p:nvPicPr>
          <p:cNvPr id="5" name="Kuva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4518" y="387639"/>
            <a:ext cx="3259482" cy="4755861"/>
          </a:xfrm>
          <a:prstGeom prst="rect">
            <a:avLst/>
          </a:prstGeom>
        </p:spPr>
      </p:pic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Esa Kahrola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51698987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Inhimilliset tekijät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522000" y="1278000"/>
            <a:ext cx="7970400" cy="3865500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fi-FI" sz="1700" b="1" dirty="0" smtClean="0"/>
              <a:t>Taustoja</a:t>
            </a:r>
          </a:p>
          <a:p>
            <a:pPr marL="0" indent="0">
              <a:buNone/>
            </a:pPr>
            <a:endParaRPr lang="fi-FI" sz="1700" dirty="0" smtClean="0"/>
          </a:p>
          <a:p>
            <a:pPr marL="0" indent="0">
              <a:buNone/>
            </a:pPr>
            <a:r>
              <a:rPr lang="fi-FI" sz="1700" i="1" dirty="0" smtClean="0"/>
              <a:t>”</a:t>
            </a:r>
            <a:r>
              <a:rPr lang="fi-FI" sz="1700" b="1" i="1" dirty="0" smtClean="0"/>
              <a:t>Inhimillisen virheen </a:t>
            </a:r>
            <a:r>
              <a:rPr lang="fi-FI" sz="1700" i="1" dirty="0" smtClean="0"/>
              <a:t>korostaminen voi johtaa esimerkiksi siihen, ettei epäkohdista tai vaaratilanteista uskalleta kertoa ja raportoida syyllisen etsinnän pelossa. </a:t>
            </a:r>
            <a:r>
              <a:rPr lang="fi-FI" sz="1700" b="1" i="1" dirty="0" smtClean="0"/>
              <a:t>Inhimillisen tekijän </a:t>
            </a:r>
            <a:r>
              <a:rPr lang="fi-FI" sz="1700" i="1" dirty="0" smtClean="0"/>
              <a:t>huomioon ottaminen puolestaan kääntää ajattelun tekemiseen, johtamiseen ja työn järjestämiseen sekä ryhmän toimintaan.”</a:t>
            </a:r>
            <a:r>
              <a:rPr lang="fi-FI" sz="1700" dirty="0" smtClean="0"/>
              <a:t>	</a:t>
            </a:r>
            <a:r>
              <a:rPr lang="fi-FI" sz="1700" i="1" dirty="0" smtClean="0"/>
              <a:t>				</a:t>
            </a:r>
          </a:p>
          <a:p>
            <a:pPr marL="0" indent="0">
              <a:buNone/>
            </a:pPr>
            <a:r>
              <a:rPr lang="fi-FI" sz="1700" dirty="0" smtClean="0"/>
              <a:t>          Anna-Maria Teperi, 28.3.2018, ATTRACKTIVE – VR Trackin sidosryhmäjulkaisu</a:t>
            </a:r>
          </a:p>
          <a:p>
            <a:pPr marL="358775" lvl="1" indent="0">
              <a:buNone/>
            </a:pPr>
            <a:endParaRPr lang="fi-FI" sz="1700" dirty="0"/>
          </a:p>
          <a:p>
            <a:pPr marL="358775" lvl="1" indent="0">
              <a:buNone/>
            </a:pPr>
            <a:endParaRPr lang="fi-FI" sz="1700" dirty="0"/>
          </a:p>
          <a:p>
            <a:pPr lvl="1"/>
            <a:r>
              <a:rPr lang="fi-FI" sz="1700" dirty="0"/>
              <a:t>Yksilön toiminta ja piirteet</a:t>
            </a:r>
          </a:p>
          <a:p>
            <a:pPr lvl="1"/>
            <a:r>
              <a:rPr lang="fi-FI" sz="1700" dirty="0"/>
              <a:t>Ryhmätason tekijät</a:t>
            </a:r>
          </a:p>
          <a:p>
            <a:pPr lvl="1"/>
            <a:r>
              <a:rPr lang="fi-FI" sz="1700" dirty="0"/>
              <a:t>Organisaatiotason tekijät</a:t>
            </a:r>
          </a:p>
          <a:p>
            <a:pPr lvl="1"/>
            <a:r>
              <a:rPr lang="fi-FI" sz="1700" dirty="0"/>
              <a:t>Työtoiminta, työn piirteet</a:t>
            </a:r>
          </a:p>
          <a:p>
            <a:pPr lvl="1"/>
            <a:r>
              <a:rPr lang="fi-FI" sz="1700" dirty="0"/>
              <a:t>(Muutoksenhallinta</a:t>
            </a:r>
            <a:r>
              <a:rPr lang="fi-FI" sz="1700" dirty="0" smtClean="0"/>
              <a:t>)</a:t>
            </a:r>
          </a:p>
          <a:p>
            <a:pPr lvl="1"/>
            <a:endParaRPr lang="fi-FI" sz="1100" dirty="0"/>
          </a:p>
          <a:p>
            <a:pPr marL="358775" lvl="1" indent="0">
              <a:buNone/>
            </a:pPr>
            <a:endParaRPr lang="fi-FI" dirty="0" smtClean="0"/>
          </a:p>
          <a:p>
            <a:pPr lvl="1"/>
            <a:endParaRPr lang="fi-FI" dirty="0" smtClean="0"/>
          </a:p>
          <a:p>
            <a:pPr marL="358775" lvl="1" indent="0">
              <a:buNone/>
            </a:pPr>
            <a:endParaRPr lang="fi-FI" dirty="0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Esa Kahrola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35381388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Inhimilliset tekijät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fi-FI" b="1" dirty="0" smtClean="0"/>
              <a:t>Taustoja</a:t>
            </a:r>
          </a:p>
          <a:p>
            <a:pPr marL="0" indent="0">
              <a:buNone/>
            </a:pPr>
            <a:endParaRPr lang="fi-FI" dirty="0" smtClean="0"/>
          </a:p>
          <a:p>
            <a:r>
              <a:rPr lang="fi-FI" dirty="0" smtClean="0"/>
              <a:t>Inhimillisen tekijän tunnistaminen (ja tekninen toteutus) TURIssa luonnostellaan samankaltaiseksi kuin Finavian poikkeama- ja havaintoilmoitusjärjestelmässä</a:t>
            </a:r>
          </a:p>
          <a:p>
            <a:pPr marL="358775" lvl="1" indent="0">
              <a:buNone/>
            </a:pPr>
            <a:endParaRPr lang="fi-FI" sz="1100" dirty="0" smtClean="0"/>
          </a:p>
          <a:p>
            <a:pPr lvl="1"/>
            <a:endParaRPr lang="fi-FI" sz="1100" dirty="0"/>
          </a:p>
          <a:p>
            <a:pPr marL="358775" lvl="1" indent="0">
              <a:buNone/>
            </a:pPr>
            <a:endParaRPr lang="fi-FI" dirty="0" smtClean="0"/>
          </a:p>
          <a:p>
            <a:pPr lvl="1"/>
            <a:endParaRPr lang="fi-FI" dirty="0" smtClean="0"/>
          </a:p>
          <a:p>
            <a:pPr marL="358775" lvl="1" indent="0">
              <a:buNone/>
            </a:pPr>
            <a:endParaRPr lang="fi-FI" dirty="0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Esa Kahrola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67158110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Inhimilliset tekijät</a:t>
            </a:r>
            <a:endParaRPr lang="fi-FI" dirty="0"/>
          </a:p>
        </p:txBody>
      </p:sp>
      <p:sp>
        <p:nvSpPr>
          <p:cNvPr id="7" name="Tekstiruutu 6"/>
          <p:cNvSpPr txBox="1"/>
          <p:nvPr/>
        </p:nvSpPr>
        <p:spPr>
          <a:xfrm>
            <a:off x="878239" y="2307388"/>
            <a:ext cx="125233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1200" dirty="0" smtClean="0"/>
              <a:t>Tilannetietoisuus</a:t>
            </a:r>
            <a:endParaRPr lang="fi-FI" sz="1200" dirty="0"/>
          </a:p>
        </p:txBody>
      </p:sp>
      <p:sp>
        <p:nvSpPr>
          <p:cNvPr id="11" name="Tekstiruutu 10"/>
          <p:cNvSpPr txBox="1"/>
          <p:nvPr/>
        </p:nvSpPr>
        <p:spPr>
          <a:xfrm>
            <a:off x="895854" y="2550716"/>
            <a:ext cx="357469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1200" dirty="0" smtClean="0"/>
              <a:t>Normien ja sovittujen toimintatapojen noudattaminen</a:t>
            </a:r>
            <a:endParaRPr lang="fi-FI" sz="1200" dirty="0"/>
          </a:p>
        </p:txBody>
      </p:sp>
      <p:sp>
        <p:nvSpPr>
          <p:cNvPr id="19" name="Tekstiruutu 18"/>
          <p:cNvSpPr txBox="1"/>
          <p:nvPr/>
        </p:nvSpPr>
        <p:spPr>
          <a:xfrm>
            <a:off x="886280" y="2814885"/>
            <a:ext cx="346479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1200" dirty="0" smtClean="0"/>
              <a:t>Kokonaisuuden tai kokonaistilanteen ymmärtäminen</a:t>
            </a:r>
            <a:endParaRPr lang="fi-FI" sz="1200" dirty="0"/>
          </a:p>
        </p:txBody>
      </p:sp>
      <p:sp>
        <p:nvSpPr>
          <p:cNvPr id="23" name="Tekstiruutu 22"/>
          <p:cNvSpPr txBox="1"/>
          <p:nvPr/>
        </p:nvSpPr>
        <p:spPr>
          <a:xfrm>
            <a:off x="895854" y="3058213"/>
            <a:ext cx="75559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1200" dirty="0" smtClean="0"/>
              <a:t>Vireystila</a:t>
            </a:r>
            <a:endParaRPr lang="fi-FI" sz="1200" dirty="0"/>
          </a:p>
        </p:txBody>
      </p:sp>
      <p:sp>
        <p:nvSpPr>
          <p:cNvPr id="31" name="Tekstiruutu 30"/>
          <p:cNvSpPr txBox="1"/>
          <p:nvPr/>
        </p:nvSpPr>
        <p:spPr>
          <a:xfrm>
            <a:off x="911582" y="3269311"/>
            <a:ext cx="49404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1200" dirty="0" smtClean="0"/>
              <a:t>jne...</a:t>
            </a:r>
            <a:endParaRPr lang="fi-FI" sz="1200" dirty="0"/>
          </a:p>
        </p:txBody>
      </p:sp>
      <p:sp>
        <p:nvSpPr>
          <p:cNvPr id="33" name="Tekstiruutu 32"/>
          <p:cNvSpPr txBox="1"/>
          <p:nvPr/>
        </p:nvSpPr>
        <p:spPr>
          <a:xfrm>
            <a:off x="752439" y="1909888"/>
            <a:ext cx="250902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Yksilön toiminta ja piirteet</a:t>
            </a:r>
            <a:endParaRPr lang="fi-FI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8" name="Pyöristetty suorakulmio 37"/>
          <p:cNvSpPr/>
          <p:nvPr/>
        </p:nvSpPr>
        <p:spPr>
          <a:xfrm>
            <a:off x="548776" y="2320820"/>
            <a:ext cx="282178" cy="148211"/>
          </a:xfrm>
          <a:prstGeom prst="roundRect">
            <a:avLst/>
          </a:prstGeom>
          <a:noFill/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39" name="Plus 38"/>
          <p:cNvSpPr/>
          <p:nvPr/>
        </p:nvSpPr>
        <p:spPr>
          <a:xfrm>
            <a:off x="605929" y="2351676"/>
            <a:ext cx="95542" cy="98362"/>
          </a:xfrm>
          <a:prstGeom prst="mathPlus">
            <a:avLst/>
          </a:prstGeom>
          <a:noFill/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40" name="Miinus 39"/>
          <p:cNvSpPr/>
          <p:nvPr/>
        </p:nvSpPr>
        <p:spPr>
          <a:xfrm>
            <a:off x="703705" y="2353247"/>
            <a:ext cx="76231" cy="107518"/>
          </a:xfrm>
          <a:prstGeom prst="mathMinus">
            <a:avLst/>
          </a:prstGeom>
          <a:noFill/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60" name="Pyöristetty suorakulmio 59"/>
          <p:cNvSpPr/>
          <p:nvPr/>
        </p:nvSpPr>
        <p:spPr>
          <a:xfrm>
            <a:off x="548776" y="2570926"/>
            <a:ext cx="282178" cy="148211"/>
          </a:xfrm>
          <a:prstGeom prst="roundRect">
            <a:avLst/>
          </a:prstGeom>
          <a:noFill/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61" name="Plus 60"/>
          <p:cNvSpPr/>
          <p:nvPr/>
        </p:nvSpPr>
        <p:spPr>
          <a:xfrm>
            <a:off x="605929" y="2601782"/>
            <a:ext cx="95542" cy="98362"/>
          </a:xfrm>
          <a:prstGeom prst="mathPlus">
            <a:avLst/>
          </a:prstGeom>
          <a:noFill/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62" name="Miinus 61"/>
          <p:cNvSpPr/>
          <p:nvPr/>
        </p:nvSpPr>
        <p:spPr>
          <a:xfrm>
            <a:off x="703705" y="2603353"/>
            <a:ext cx="76231" cy="107518"/>
          </a:xfrm>
          <a:prstGeom prst="mathMinus">
            <a:avLst/>
          </a:prstGeom>
          <a:noFill/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63" name="Pyöristetty suorakulmio 62"/>
          <p:cNvSpPr/>
          <p:nvPr/>
        </p:nvSpPr>
        <p:spPr>
          <a:xfrm>
            <a:off x="546542" y="2821032"/>
            <a:ext cx="282178" cy="148211"/>
          </a:xfrm>
          <a:prstGeom prst="roundRect">
            <a:avLst/>
          </a:prstGeom>
          <a:noFill/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64" name="Plus 63"/>
          <p:cNvSpPr/>
          <p:nvPr/>
        </p:nvSpPr>
        <p:spPr>
          <a:xfrm>
            <a:off x="603695" y="2851888"/>
            <a:ext cx="95542" cy="98362"/>
          </a:xfrm>
          <a:prstGeom prst="mathPlus">
            <a:avLst/>
          </a:prstGeom>
          <a:noFill/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65" name="Miinus 64"/>
          <p:cNvSpPr/>
          <p:nvPr/>
        </p:nvSpPr>
        <p:spPr>
          <a:xfrm>
            <a:off x="701471" y="2853459"/>
            <a:ext cx="76231" cy="107518"/>
          </a:xfrm>
          <a:prstGeom prst="mathMinus">
            <a:avLst/>
          </a:prstGeom>
          <a:noFill/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66" name="Pyöristetty suorakulmio 65"/>
          <p:cNvSpPr/>
          <p:nvPr/>
        </p:nvSpPr>
        <p:spPr>
          <a:xfrm>
            <a:off x="544308" y="3069629"/>
            <a:ext cx="282178" cy="148211"/>
          </a:xfrm>
          <a:prstGeom prst="roundRect">
            <a:avLst/>
          </a:prstGeom>
          <a:noFill/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67" name="Plus 66"/>
          <p:cNvSpPr/>
          <p:nvPr/>
        </p:nvSpPr>
        <p:spPr>
          <a:xfrm>
            <a:off x="601461" y="3100485"/>
            <a:ext cx="95542" cy="98362"/>
          </a:xfrm>
          <a:prstGeom prst="mathPlus">
            <a:avLst/>
          </a:prstGeom>
          <a:noFill/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68" name="Miinus 67"/>
          <p:cNvSpPr/>
          <p:nvPr/>
        </p:nvSpPr>
        <p:spPr>
          <a:xfrm>
            <a:off x="699237" y="3102056"/>
            <a:ext cx="76231" cy="107518"/>
          </a:xfrm>
          <a:prstGeom prst="mathMinus">
            <a:avLst/>
          </a:prstGeom>
          <a:noFill/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69" name="Pyöristetty suorakulmio 68"/>
          <p:cNvSpPr/>
          <p:nvPr/>
        </p:nvSpPr>
        <p:spPr>
          <a:xfrm>
            <a:off x="544308" y="3311449"/>
            <a:ext cx="282178" cy="148211"/>
          </a:xfrm>
          <a:prstGeom prst="roundRect">
            <a:avLst/>
          </a:prstGeom>
          <a:noFill/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70" name="Plus 69"/>
          <p:cNvSpPr/>
          <p:nvPr/>
        </p:nvSpPr>
        <p:spPr>
          <a:xfrm>
            <a:off x="601461" y="3342305"/>
            <a:ext cx="95542" cy="98362"/>
          </a:xfrm>
          <a:prstGeom prst="mathPlus">
            <a:avLst/>
          </a:prstGeom>
          <a:noFill/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71" name="Miinus 70"/>
          <p:cNvSpPr/>
          <p:nvPr/>
        </p:nvSpPr>
        <p:spPr>
          <a:xfrm>
            <a:off x="699237" y="3343876"/>
            <a:ext cx="76231" cy="107518"/>
          </a:xfrm>
          <a:prstGeom prst="mathMinus">
            <a:avLst/>
          </a:prstGeom>
          <a:noFill/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72" name="Tekstiruutu 71"/>
          <p:cNvSpPr txBox="1"/>
          <p:nvPr/>
        </p:nvSpPr>
        <p:spPr>
          <a:xfrm>
            <a:off x="5194517" y="2307388"/>
            <a:ext cx="286873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1200" dirty="0" smtClean="0"/>
              <a:t>Työn laatu ja sisältö; työtilanteen vaativuus</a:t>
            </a:r>
            <a:endParaRPr lang="fi-FI" sz="1200" dirty="0"/>
          </a:p>
        </p:txBody>
      </p:sp>
      <p:sp>
        <p:nvSpPr>
          <p:cNvPr id="73" name="Tekstiruutu 72"/>
          <p:cNvSpPr txBox="1"/>
          <p:nvPr/>
        </p:nvSpPr>
        <p:spPr>
          <a:xfrm>
            <a:off x="5212132" y="2550716"/>
            <a:ext cx="192815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1200" dirty="0" smtClean="0"/>
              <a:t>Työn määrä; aikapaine, kiire</a:t>
            </a:r>
            <a:endParaRPr lang="fi-FI" sz="1200" dirty="0"/>
          </a:p>
        </p:txBody>
      </p:sp>
      <p:sp>
        <p:nvSpPr>
          <p:cNvPr id="74" name="Tekstiruutu 73"/>
          <p:cNvSpPr txBox="1"/>
          <p:nvPr/>
        </p:nvSpPr>
        <p:spPr>
          <a:xfrm>
            <a:off x="5202558" y="2814885"/>
            <a:ext cx="367119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1200" dirty="0" smtClean="0"/>
              <a:t>Työnjako, tehtäväkuvaukset, töiden organisointi; selkeys</a:t>
            </a:r>
            <a:endParaRPr lang="fi-FI" sz="1200" dirty="0"/>
          </a:p>
        </p:txBody>
      </p:sp>
      <p:sp>
        <p:nvSpPr>
          <p:cNvPr id="75" name="Tekstiruutu 74"/>
          <p:cNvSpPr txBox="1"/>
          <p:nvPr/>
        </p:nvSpPr>
        <p:spPr>
          <a:xfrm>
            <a:off x="5212132" y="3058213"/>
            <a:ext cx="360188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1200" dirty="0" smtClean="0"/>
              <a:t>Laitejärjestelmien / tekniikan toimivuus ja käytettävyys</a:t>
            </a:r>
            <a:endParaRPr lang="fi-FI" sz="1200" dirty="0"/>
          </a:p>
        </p:txBody>
      </p:sp>
      <p:sp>
        <p:nvSpPr>
          <p:cNvPr id="76" name="Tekstiruutu 75"/>
          <p:cNvSpPr txBox="1"/>
          <p:nvPr/>
        </p:nvSpPr>
        <p:spPr>
          <a:xfrm>
            <a:off x="5227860" y="3269311"/>
            <a:ext cx="49404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1200" dirty="0" smtClean="0"/>
              <a:t>jne...</a:t>
            </a:r>
            <a:endParaRPr lang="fi-FI" sz="1200" dirty="0"/>
          </a:p>
        </p:txBody>
      </p:sp>
      <p:sp>
        <p:nvSpPr>
          <p:cNvPr id="77" name="Pyöristetty suorakulmio 76"/>
          <p:cNvSpPr/>
          <p:nvPr/>
        </p:nvSpPr>
        <p:spPr>
          <a:xfrm>
            <a:off x="4865054" y="2320820"/>
            <a:ext cx="282178" cy="148211"/>
          </a:xfrm>
          <a:prstGeom prst="roundRect">
            <a:avLst/>
          </a:prstGeom>
          <a:noFill/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78" name="Plus 77"/>
          <p:cNvSpPr/>
          <p:nvPr/>
        </p:nvSpPr>
        <p:spPr>
          <a:xfrm>
            <a:off x="4922207" y="2351676"/>
            <a:ext cx="95542" cy="98362"/>
          </a:xfrm>
          <a:prstGeom prst="mathPlus">
            <a:avLst/>
          </a:prstGeom>
          <a:noFill/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79" name="Miinus 78"/>
          <p:cNvSpPr/>
          <p:nvPr/>
        </p:nvSpPr>
        <p:spPr>
          <a:xfrm>
            <a:off x="5019983" y="2353247"/>
            <a:ext cx="76231" cy="107518"/>
          </a:xfrm>
          <a:prstGeom prst="mathMinus">
            <a:avLst/>
          </a:prstGeom>
          <a:noFill/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80" name="Pyöristetty suorakulmio 79"/>
          <p:cNvSpPr/>
          <p:nvPr/>
        </p:nvSpPr>
        <p:spPr>
          <a:xfrm>
            <a:off x="4865054" y="2570926"/>
            <a:ext cx="282178" cy="148211"/>
          </a:xfrm>
          <a:prstGeom prst="roundRect">
            <a:avLst/>
          </a:prstGeom>
          <a:noFill/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81" name="Plus 80"/>
          <p:cNvSpPr/>
          <p:nvPr/>
        </p:nvSpPr>
        <p:spPr>
          <a:xfrm>
            <a:off x="4922207" y="2601782"/>
            <a:ext cx="95542" cy="98362"/>
          </a:xfrm>
          <a:prstGeom prst="mathPlus">
            <a:avLst/>
          </a:prstGeom>
          <a:noFill/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82" name="Miinus 81"/>
          <p:cNvSpPr/>
          <p:nvPr/>
        </p:nvSpPr>
        <p:spPr>
          <a:xfrm>
            <a:off x="5019983" y="2603353"/>
            <a:ext cx="76231" cy="107518"/>
          </a:xfrm>
          <a:prstGeom prst="mathMinus">
            <a:avLst/>
          </a:prstGeom>
          <a:noFill/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83" name="Pyöristetty suorakulmio 82"/>
          <p:cNvSpPr/>
          <p:nvPr/>
        </p:nvSpPr>
        <p:spPr>
          <a:xfrm>
            <a:off x="4862820" y="2821032"/>
            <a:ext cx="282178" cy="148211"/>
          </a:xfrm>
          <a:prstGeom prst="roundRect">
            <a:avLst/>
          </a:prstGeom>
          <a:noFill/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84" name="Plus 83"/>
          <p:cNvSpPr/>
          <p:nvPr/>
        </p:nvSpPr>
        <p:spPr>
          <a:xfrm>
            <a:off x="4919973" y="2851888"/>
            <a:ext cx="95542" cy="98362"/>
          </a:xfrm>
          <a:prstGeom prst="mathPlus">
            <a:avLst/>
          </a:prstGeom>
          <a:noFill/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85" name="Miinus 84"/>
          <p:cNvSpPr/>
          <p:nvPr/>
        </p:nvSpPr>
        <p:spPr>
          <a:xfrm>
            <a:off x="5017749" y="2853459"/>
            <a:ext cx="76231" cy="107518"/>
          </a:xfrm>
          <a:prstGeom prst="mathMinus">
            <a:avLst/>
          </a:prstGeom>
          <a:noFill/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86" name="Pyöristetty suorakulmio 85"/>
          <p:cNvSpPr/>
          <p:nvPr/>
        </p:nvSpPr>
        <p:spPr>
          <a:xfrm>
            <a:off x="4860586" y="3069629"/>
            <a:ext cx="282178" cy="148211"/>
          </a:xfrm>
          <a:prstGeom prst="roundRect">
            <a:avLst/>
          </a:prstGeom>
          <a:noFill/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87" name="Plus 86"/>
          <p:cNvSpPr/>
          <p:nvPr/>
        </p:nvSpPr>
        <p:spPr>
          <a:xfrm>
            <a:off x="4917739" y="3100485"/>
            <a:ext cx="95542" cy="98362"/>
          </a:xfrm>
          <a:prstGeom prst="mathPlus">
            <a:avLst/>
          </a:prstGeom>
          <a:noFill/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88" name="Miinus 87"/>
          <p:cNvSpPr/>
          <p:nvPr/>
        </p:nvSpPr>
        <p:spPr>
          <a:xfrm>
            <a:off x="5015515" y="3102056"/>
            <a:ext cx="76231" cy="107518"/>
          </a:xfrm>
          <a:prstGeom prst="mathMinus">
            <a:avLst/>
          </a:prstGeom>
          <a:noFill/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89" name="Pyöristetty suorakulmio 88"/>
          <p:cNvSpPr/>
          <p:nvPr/>
        </p:nvSpPr>
        <p:spPr>
          <a:xfrm>
            <a:off x="4860586" y="3311449"/>
            <a:ext cx="282178" cy="148211"/>
          </a:xfrm>
          <a:prstGeom prst="roundRect">
            <a:avLst/>
          </a:prstGeom>
          <a:noFill/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90" name="Plus 89"/>
          <p:cNvSpPr/>
          <p:nvPr/>
        </p:nvSpPr>
        <p:spPr>
          <a:xfrm>
            <a:off x="4917739" y="3342305"/>
            <a:ext cx="95542" cy="98362"/>
          </a:xfrm>
          <a:prstGeom prst="mathPlus">
            <a:avLst/>
          </a:prstGeom>
          <a:noFill/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91" name="Miinus 90"/>
          <p:cNvSpPr/>
          <p:nvPr/>
        </p:nvSpPr>
        <p:spPr>
          <a:xfrm>
            <a:off x="5015515" y="3343876"/>
            <a:ext cx="76231" cy="107518"/>
          </a:xfrm>
          <a:prstGeom prst="mathMinus">
            <a:avLst/>
          </a:prstGeom>
          <a:noFill/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92" name="Tekstiruutu 91"/>
          <p:cNvSpPr txBox="1"/>
          <p:nvPr/>
        </p:nvSpPr>
        <p:spPr>
          <a:xfrm>
            <a:off x="878239" y="4147204"/>
            <a:ext cx="291727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1200" dirty="0" smtClean="0"/>
              <a:t>Yhtenäinen kuva tilanteesta kaikilla jäsenillä</a:t>
            </a:r>
            <a:endParaRPr lang="fi-FI" sz="1200" dirty="0"/>
          </a:p>
        </p:txBody>
      </p:sp>
      <p:sp>
        <p:nvSpPr>
          <p:cNvPr id="93" name="Tekstiruutu 92"/>
          <p:cNvSpPr txBox="1"/>
          <p:nvPr/>
        </p:nvSpPr>
        <p:spPr>
          <a:xfrm>
            <a:off x="895854" y="4390532"/>
            <a:ext cx="361278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1200" dirty="0" smtClean="0"/>
              <a:t>Ryhmän kaikkien jäsenten tietämyksen hyödyntäminen</a:t>
            </a:r>
            <a:endParaRPr lang="fi-FI" sz="1200" dirty="0"/>
          </a:p>
        </p:txBody>
      </p:sp>
      <p:sp>
        <p:nvSpPr>
          <p:cNvPr id="94" name="Tekstiruutu 93"/>
          <p:cNvSpPr txBox="1"/>
          <p:nvPr/>
        </p:nvSpPr>
        <p:spPr>
          <a:xfrm>
            <a:off x="886280" y="4654701"/>
            <a:ext cx="371422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1200" dirty="0" smtClean="0"/>
              <a:t>Väärinkäsitykset tai -kuulemiset sekä näiden korjaaminen</a:t>
            </a:r>
            <a:endParaRPr lang="fi-FI" sz="1200" dirty="0"/>
          </a:p>
        </p:txBody>
      </p:sp>
      <p:sp>
        <p:nvSpPr>
          <p:cNvPr id="95" name="Tekstiruutu 94"/>
          <p:cNvSpPr txBox="1"/>
          <p:nvPr/>
        </p:nvSpPr>
        <p:spPr>
          <a:xfrm>
            <a:off x="895854" y="4898029"/>
            <a:ext cx="48442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1200" dirty="0"/>
              <a:t>j</a:t>
            </a:r>
            <a:r>
              <a:rPr lang="fi-FI" sz="1200" dirty="0" smtClean="0"/>
              <a:t>ne…</a:t>
            </a:r>
            <a:endParaRPr lang="fi-FI" sz="1200" dirty="0"/>
          </a:p>
        </p:txBody>
      </p:sp>
      <p:sp>
        <p:nvSpPr>
          <p:cNvPr id="97" name="Pyöristetty suorakulmio 96"/>
          <p:cNvSpPr/>
          <p:nvPr/>
        </p:nvSpPr>
        <p:spPr>
          <a:xfrm>
            <a:off x="548776" y="4160636"/>
            <a:ext cx="282178" cy="148211"/>
          </a:xfrm>
          <a:prstGeom prst="roundRect">
            <a:avLst/>
          </a:prstGeom>
          <a:noFill/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98" name="Plus 97"/>
          <p:cNvSpPr/>
          <p:nvPr/>
        </p:nvSpPr>
        <p:spPr>
          <a:xfrm>
            <a:off x="605929" y="4191492"/>
            <a:ext cx="95542" cy="98362"/>
          </a:xfrm>
          <a:prstGeom prst="mathPlus">
            <a:avLst/>
          </a:prstGeom>
          <a:noFill/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99" name="Miinus 98"/>
          <p:cNvSpPr/>
          <p:nvPr/>
        </p:nvSpPr>
        <p:spPr>
          <a:xfrm>
            <a:off x="703705" y="4193063"/>
            <a:ext cx="76231" cy="107518"/>
          </a:xfrm>
          <a:prstGeom prst="mathMinus">
            <a:avLst/>
          </a:prstGeom>
          <a:noFill/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00" name="Pyöristetty suorakulmio 99"/>
          <p:cNvSpPr/>
          <p:nvPr/>
        </p:nvSpPr>
        <p:spPr>
          <a:xfrm>
            <a:off x="548776" y="4410742"/>
            <a:ext cx="282178" cy="148211"/>
          </a:xfrm>
          <a:prstGeom prst="roundRect">
            <a:avLst/>
          </a:prstGeom>
          <a:noFill/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01" name="Plus 100"/>
          <p:cNvSpPr/>
          <p:nvPr/>
        </p:nvSpPr>
        <p:spPr>
          <a:xfrm>
            <a:off x="605929" y="4441598"/>
            <a:ext cx="95542" cy="98362"/>
          </a:xfrm>
          <a:prstGeom prst="mathPlus">
            <a:avLst/>
          </a:prstGeom>
          <a:noFill/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02" name="Miinus 101"/>
          <p:cNvSpPr/>
          <p:nvPr/>
        </p:nvSpPr>
        <p:spPr>
          <a:xfrm>
            <a:off x="703705" y="4443169"/>
            <a:ext cx="76231" cy="107518"/>
          </a:xfrm>
          <a:prstGeom prst="mathMinus">
            <a:avLst/>
          </a:prstGeom>
          <a:noFill/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03" name="Pyöristetty suorakulmio 102"/>
          <p:cNvSpPr/>
          <p:nvPr/>
        </p:nvSpPr>
        <p:spPr>
          <a:xfrm>
            <a:off x="546542" y="4660848"/>
            <a:ext cx="282178" cy="148211"/>
          </a:xfrm>
          <a:prstGeom prst="roundRect">
            <a:avLst/>
          </a:prstGeom>
          <a:noFill/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04" name="Plus 103"/>
          <p:cNvSpPr/>
          <p:nvPr/>
        </p:nvSpPr>
        <p:spPr>
          <a:xfrm>
            <a:off x="603695" y="4691704"/>
            <a:ext cx="95542" cy="98362"/>
          </a:xfrm>
          <a:prstGeom prst="mathPlus">
            <a:avLst/>
          </a:prstGeom>
          <a:noFill/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05" name="Miinus 104"/>
          <p:cNvSpPr/>
          <p:nvPr/>
        </p:nvSpPr>
        <p:spPr>
          <a:xfrm>
            <a:off x="701471" y="4693275"/>
            <a:ext cx="76231" cy="107518"/>
          </a:xfrm>
          <a:prstGeom prst="mathMinus">
            <a:avLst/>
          </a:prstGeom>
          <a:noFill/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06" name="Pyöristetty suorakulmio 105"/>
          <p:cNvSpPr/>
          <p:nvPr/>
        </p:nvSpPr>
        <p:spPr>
          <a:xfrm>
            <a:off x="544308" y="4909445"/>
            <a:ext cx="282178" cy="148211"/>
          </a:xfrm>
          <a:prstGeom prst="roundRect">
            <a:avLst/>
          </a:prstGeom>
          <a:noFill/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07" name="Plus 106"/>
          <p:cNvSpPr/>
          <p:nvPr/>
        </p:nvSpPr>
        <p:spPr>
          <a:xfrm>
            <a:off x="601461" y="4940301"/>
            <a:ext cx="95542" cy="98362"/>
          </a:xfrm>
          <a:prstGeom prst="mathPlus">
            <a:avLst/>
          </a:prstGeom>
          <a:noFill/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08" name="Miinus 107"/>
          <p:cNvSpPr/>
          <p:nvPr/>
        </p:nvSpPr>
        <p:spPr>
          <a:xfrm>
            <a:off x="699237" y="4941872"/>
            <a:ext cx="76231" cy="107518"/>
          </a:xfrm>
          <a:prstGeom prst="mathMinus">
            <a:avLst/>
          </a:prstGeom>
          <a:noFill/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12" name="Tekstiruutu 111"/>
          <p:cNvSpPr txBox="1"/>
          <p:nvPr/>
        </p:nvSpPr>
        <p:spPr>
          <a:xfrm>
            <a:off x="5194517" y="4153059"/>
            <a:ext cx="193610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1200" dirty="0" smtClean="0"/>
              <a:t>Johtamistapa ja -järjestelmä</a:t>
            </a:r>
            <a:endParaRPr lang="fi-FI" sz="1200" dirty="0"/>
          </a:p>
        </p:txBody>
      </p:sp>
      <p:sp>
        <p:nvSpPr>
          <p:cNvPr id="113" name="Tekstiruutu 112"/>
          <p:cNvSpPr txBox="1"/>
          <p:nvPr/>
        </p:nvSpPr>
        <p:spPr>
          <a:xfrm>
            <a:off x="5212132" y="4396387"/>
            <a:ext cx="209140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1200" dirty="0" smtClean="0"/>
              <a:t>Organisaatio/toimintakulttuuri</a:t>
            </a:r>
            <a:endParaRPr lang="fi-FI" sz="1200" dirty="0"/>
          </a:p>
        </p:txBody>
      </p:sp>
      <p:sp>
        <p:nvSpPr>
          <p:cNvPr id="114" name="Tekstiruutu 113"/>
          <p:cNvSpPr txBox="1"/>
          <p:nvPr/>
        </p:nvSpPr>
        <p:spPr>
          <a:xfrm>
            <a:off x="5202558" y="4660556"/>
            <a:ext cx="365888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1200" dirty="0" smtClean="0"/>
              <a:t>Kokonaishallinta, keskinäinen ymmärrys toistensa töistä</a:t>
            </a:r>
            <a:endParaRPr lang="fi-FI" sz="1200" dirty="0"/>
          </a:p>
        </p:txBody>
      </p:sp>
      <p:sp>
        <p:nvSpPr>
          <p:cNvPr id="115" name="Tekstiruutu 114"/>
          <p:cNvSpPr txBox="1"/>
          <p:nvPr/>
        </p:nvSpPr>
        <p:spPr>
          <a:xfrm>
            <a:off x="5212132" y="4903884"/>
            <a:ext cx="48442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1200" dirty="0" smtClean="0"/>
              <a:t>jne…</a:t>
            </a:r>
            <a:endParaRPr lang="fi-FI" sz="1200" dirty="0"/>
          </a:p>
        </p:txBody>
      </p:sp>
      <p:sp>
        <p:nvSpPr>
          <p:cNvPr id="117" name="Pyöristetty suorakulmio 116"/>
          <p:cNvSpPr/>
          <p:nvPr/>
        </p:nvSpPr>
        <p:spPr>
          <a:xfrm>
            <a:off x="4865054" y="4166491"/>
            <a:ext cx="282178" cy="148211"/>
          </a:xfrm>
          <a:prstGeom prst="roundRect">
            <a:avLst/>
          </a:prstGeom>
          <a:noFill/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18" name="Plus 117"/>
          <p:cNvSpPr/>
          <p:nvPr/>
        </p:nvSpPr>
        <p:spPr>
          <a:xfrm>
            <a:off x="4922207" y="4197347"/>
            <a:ext cx="95542" cy="98362"/>
          </a:xfrm>
          <a:prstGeom prst="mathPlus">
            <a:avLst/>
          </a:prstGeom>
          <a:noFill/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19" name="Miinus 118"/>
          <p:cNvSpPr/>
          <p:nvPr/>
        </p:nvSpPr>
        <p:spPr>
          <a:xfrm>
            <a:off x="5019983" y="4198918"/>
            <a:ext cx="76231" cy="107518"/>
          </a:xfrm>
          <a:prstGeom prst="mathMinus">
            <a:avLst/>
          </a:prstGeom>
          <a:noFill/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20" name="Pyöristetty suorakulmio 119"/>
          <p:cNvSpPr/>
          <p:nvPr/>
        </p:nvSpPr>
        <p:spPr>
          <a:xfrm>
            <a:off x="4865054" y="4416597"/>
            <a:ext cx="282178" cy="148211"/>
          </a:xfrm>
          <a:prstGeom prst="roundRect">
            <a:avLst/>
          </a:prstGeom>
          <a:noFill/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21" name="Plus 120"/>
          <p:cNvSpPr/>
          <p:nvPr/>
        </p:nvSpPr>
        <p:spPr>
          <a:xfrm>
            <a:off x="4922207" y="4447453"/>
            <a:ext cx="95542" cy="98362"/>
          </a:xfrm>
          <a:prstGeom prst="mathPlus">
            <a:avLst/>
          </a:prstGeom>
          <a:noFill/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22" name="Miinus 121"/>
          <p:cNvSpPr/>
          <p:nvPr/>
        </p:nvSpPr>
        <p:spPr>
          <a:xfrm>
            <a:off x="5019983" y="4449024"/>
            <a:ext cx="76231" cy="107518"/>
          </a:xfrm>
          <a:prstGeom prst="mathMinus">
            <a:avLst/>
          </a:prstGeom>
          <a:noFill/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23" name="Pyöristetty suorakulmio 122"/>
          <p:cNvSpPr/>
          <p:nvPr/>
        </p:nvSpPr>
        <p:spPr>
          <a:xfrm>
            <a:off x="4862820" y="4666703"/>
            <a:ext cx="282178" cy="148211"/>
          </a:xfrm>
          <a:prstGeom prst="roundRect">
            <a:avLst/>
          </a:prstGeom>
          <a:noFill/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24" name="Plus 123"/>
          <p:cNvSpPr/>
          <p:nvPr/>
        </p:nvSpPr>
        <p:spPr>
          <a:xfrm>
            <a:off x="4919973" y="4697559"/>
            <a:ext cx="95542" cy="98362"/>
          </a:xfrm>
          <a:prstGeom prst="mathPlus">
            <a:avLst/>
          </a:prstGeom>
          <a:noFill/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25" name="Miinus 124"/>
          <p:cNvSpPr/>
          <p:nvPr/>
        </p:nvSpPr>
        <p:spPr>
          <a:xfrm>
            <a:off x="5017749" y="4699130"/>
            <a:ext cx="76231" cy="107518"/>
          </a:xfrm>
          <a:prstGeom prst="mathMinus">
            <a:avLst/>
          </a:prstGeom>
          <a:noFill/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26" name="Pyöristetty suorakulmio 125"/>
          <p:cNvSpPr/>
          <p:nvPr/>
        </p:nvSpPr>
        <p:spPr>
          <a:xfrm>
            <a:off x="4860586" y="4915300"/>
            <a:ext cx="282178" cy="148211"/>
          </a:xfrm>
          <a:prstGeom prst="roundRect">
            <a:avLst/>
          </a:prstGeom>
          <a:noFill/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27" name="Plus 126"/>
          <p:cNvSpPr/>
          <p:nvPr/>
        </p:nvSpPr>
        <p:spPr>
          <a:xfrm>
            <a:off x="4917739" y="4946156"/>
            <a:ext cx="95542" cy="98362"/>
          </a:xfrm>
          <a:prstGeom prst="mathPlus">
            <a:avLst/>
          </a:prstGeom>
          <a:noFill/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28" name="Miinus 127"/>
          <p:cNvSpPr/>
          <p:nvPr/>
        </p:nvSpPr>
        <p:spPr>
          <a:xfrm>
            <a:off x="5015515" y="4947727"/>
            <a:ext cx="76231" cy="107518"/>
          </a:xfrm>
          <a:prstGeom prst="mathMinus">
            <a:avLst/>
          </a:prstGeom>
          <a:noFill/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32" name="Tekstiruutu 131"/>
          <p:cNvSpPr txBox="1"/>
          <p:nvPr/>
        </p:nvSpPr>
        <p:spPr>
          <a:xfrm>
            <a:off x="5086703" y="1937328"/>
            <a:ext cx="240950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Työtoiminta, työn piirteet</a:t>
            </a:r>
            <a:endParaRPr lang="fi-FI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3" name="Tekstiruutu 132"/>
          <p:cNvSpPr txBox="1"/>
          <p:nvPr/>
        </p:nvSpPr>
        <p:spPr>
          <a:xfrm>
            <a:off x="775468" y="3785208"/>
            <a:ext cx="192873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Ryhmätason tekijät</a:t>
            </a:r>
            <a:endParaRPr lang="fi-FI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4" name="Tekstiruutu 133"/>
          <p:cNvSpPr txBox="1"/>
          <p:nvPr/>
        </p:nvSpPr>
        <p:spPr>
          <a:xfrm>
            <a:off x="5109691" y="3772148"/>
            <a:ext cx="244169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Organisaatiotason tekijät</a:t>
            </a:r>
            <a:endParaRPr lang="fi-FI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Alatunnisteen paikkamerk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Esa Kahrola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53236895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Inhimilliset tekijät</a:t>
            </a:r>
            <a:endParaRPr lang="fi-FI" dirty="0"/>
          </a:p>
        </p:txBody>
      </p:sp>
      <p:sp>
        <p:nvSpPr>
          <p:cNvPr id="7" name="Tekstiruutu 6"/>
          <p:cNvSpPr txBox="1"/>
          <p:nvPr/>
        </p:nvSpPr>
        <p:spPr>
          <a:xfrm>
            <a:off x="1584704" y="2569912"/>
            <a:ext cx="556620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1600" dirty="0" smtClean="0"/>
              <a:t>Tilannetietoisuus (havainnointi, muisti, päätöksenteko, reagointi)</a:t>
            </a:r>
            <a:endParaRPr lang="fi-FI" sz="1600" dirty="0"/>
          </a:p>
        </p:txBody>
      </p:sp>
      <p:sp>
        <p:nvSpPr>
          <p:cNvPr id="11" name="Tekstiruutu 10"/>
          <p:cNvSpPr txBox="1"/>
          <p:nvPr/>
        </p:nvSpPr>
        <p:spPr>
          <a:xfrm>
            <a:off x="1584704" y="2947618"/>
            <a:ext cx="470725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1600" dirty="0" smtClean="0"/>
              <a:t>Normien ja sovittujen toimintatapojen noudattaminen</a:t>
            </a:r>
            <a:endParaRPr lang="fi-FI" sz="1600" dirty="0"/>
          </a:p>
        </p:txBody>
      </p:sp>
      <p:sp>
        <p:nvSpPr>
          <p:cNvPr id="19" name="Tekstiruutu 18"/>
          <p:cNvSpPr txBox="1"/>
          <p:nvPr/>
        </p:nvSpPr>
        <p:spPr>
          <a:xfrm>
            <a:off x="1584704" y="3334600"/>
            <a:ext cx="455220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1600" dirty="0" smtClean="0"/>
              <a:t>Kokonaisuuden tai kokonaistilanteen ymmärtäminen</a:t>
            </a:r>
            <a:endParaRPr lang="fi-FI" sz="1600" dirty="0"/>
          </a:p>
        </p:txBody>
      </p:sp>
      <p:sp>
        <p:nvSpPr>
          <p:cNvPr id="23" name="Tekstiruutu 22"/>
          <p:cNvSpPr txBox="1"/>
          <p:nvPr/>
        </p:nvSpPr>
        <p:spPr>
          <a:xfrm>
            <a:off x="1584704" y="3687802"/>
            <a:ext cx="94750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1600" dirty="0" smtClean="0"/>
              <a:t>Vireystila</a:t>
            </a:r>
            <a:endParaRPr lang="fi-FI" sz="1600" dirty="0"/>
          </a:p>
        </p:txBody>
      </p:sp>
      <p:sp>
        <p:nvSpPr>
          <p:cNvPr id="31" name="Tekstiruutu 30"/>
          <p:cNvSpPr txBox="1"/>
          <p:nvPr/>
        </p:nvSpPr>
        <p:spPr>
          <a:xfrm>
            <a:off x="1584704" y="4023463"/>
            <a:ext cx="59824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1600" dirty="0" smtClean="0"/>
              <a:t>jne...</a:t>
            </a:r>
            <a:endParaRPr lang="fi-FI" sz="1600" dirty="0"/>
          </a:p>
        </p:txBody>
      </p:sp>
      <p:sp>
        <p:nvSpPr>
          <p:cNvPr id="33" name="Tekstiruutu 32"/>
          <p:cNvSpPr txBox="1"/>
          <p:nvPr/>
        </p:nvSpPr>
        <p:spPr>
          <a:xfrm>
            <a:off x="752439" y="1909888"/>
            <a:ext cx="250902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Yksilön toiminta ja piirteet</a:t>
            </a:r>
            <a:endParaRPr lang="fi-FI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8" name="Pyöristetty suorakulmio 37"/>
          <p:cNvSpPr/>
          <p:nvPr/>
        </p:nvSpPr>
        <p:spPr>
          <a:xfrm>
            <a:off x="878239" y="2569912"/>
            <a:ext cx="568273" cy="256233"/>
          </a:xfrm>
          <a:prstGeom prst="roundRect">
            <a:avLst/>
          </a:prstGeom>
          <a:noFill/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39" name="Plus 38"/>
          <p:cNvSpPr/>
          <p:nvPr/>
        </p:nvSpPr>
        <p:spPr>
          <a:xfrm>
            <a:off x="971228" y="2624174"/>
            <a:ext cx="160149" cy="169685"/>
          </a:xfrm>
          <a:prstGeom prst="mathPlus">
            <a:avLst/>
          </a:prstGeom>
          <a:noFill/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40" name="Miinus 39"/>
          <p:cNvSpPr/>
          <p:nvPr/>
        </p:nvSpPr>
        <p:spPr>
          <a:xfrm>
            <a:off x="1204962" y="2615019"/>
            <a:ext cx="161439" cy="173561"/>
          </a:xfrm>
          <a:prstGeom prst="mathMinus">
            <a:avLst/>
          </a:prstGeom>
          <a:noFill/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41" name="Pyöristetty suorakulmio 40"/>
          <p:cNvSpPr/>
          <p:nvPr/>
        </p:nvSpPr>
        <p:spPr>
          <a:xfrm>
            <a:off x="878239" y="2954442"/>
            <a:ext cx="568273" cy="256233"/>
          </a:xfrm>
          <a:prstGeom prst="roundRect">
            <a:avLst/>
          </a:prstGeom>
          <a:noFill/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42" name="Plus 41"/>
          <p:cNvSpPr/>
          <p:nvPr/>
        </p:nvSpPr>
        <p:spPr>
          <a:xfrm>
            <a:off x="971228" y="3008704"/>
            <a:ext cx="160149" cy="169685"/>
          </a:xfrm>
          <a:prstGeom prst="mathPlus">
            <a:avLst/>
          </a:prstGeom>
          <a:noFill/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43" name="Miinus 42"/>
          <p:cNvSpPr/>
          <p:nvPr/>
        </p:nvSpPr>
        <p:spPr>
          <a:xfrm>
            <a:off x="1204962" y="2999549"/>
            <a:ext cx="161439" cy="173561"/>
          </a:xfrm>
          <a:prstGeom prst="mathMinus">
            <a:avLst/>
          </a:prstGeom>
          <a:noFill/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44" name="Pyöristetty suorakulmio 43"/>
          <p:cNvSpPr/>
          <p:nvPr/>
        </p:nvSpPr>
        <p:spPr>
          <a:xfrm>
            <a:off x="878239" y="3344984"/>
            <a:ext cx="568273" cy="256233"/>
          </a:xfrm>
          <a:prstGeom prst="roundRect">
            <a:avLst/>
          </a:prstGeom>
          <a:noFill/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45" name="Plus 44"/>
          <p:cNvSpPr/>
          <p:nvPr/>
        </p:nvSpPr>
        <p:spPr>
          <a:xfrm>
            <a:off x="971228" y="3399246"/>
            <a:ext cx="160149" cy="169685"/>
          </a:xfrm>
          <a:prstGeom prst="mathPlus">
            <a:avLst/>
          </a:prstGeom>
          <a:noFill/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46" name="Miinus 45"/>
          <p:cNvSpPr/>
          <p:nvPr/>
        </p:nvSpPr>
        <p:spPr>
          <a:xfrm>
            <a:off x="1204962" y="3390091"/>
            <a:ext cx="161439" cy="173561"/>
          </a:xfrm>
          <a:prstGeom prst="mathMinus">
            <a:avLst/>
          </a:prstGeom>
          <a:noFill/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50" name="Pyöristetty suorakulmio 49"/>
          <p:cNvSpPr/>
          <p:nvPr/>
        </p:nvSpPr>
        <p:spPr>
          <a:xfrm>
            <a:off x="878239" y="3692202"/>
            <a:ext cx="568273" cy="256233"/>
          </a:xfrm>
          <a:prstGeom prst="roundRect">
            <a:avLst/>
          </a:prstGeom>
          <a:noFill/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51" name="Plus 50"/>
          <p:cNvSpPr/>
          <p:nvPr/>
        </p:nvSpPr>
        <p:spPr>
          <a:xfrm>
            <a:off x="971228" y="3746464"/>
            <a:ext cx="160149" cy="169685"/>
          </a:xfrm>
          <a:prstGeom prst="mathPlus">
            <a:avLst/>
          </a:prstGeom>
          <a:noFill/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52" name="Miinus 51"/>
          <p:cNvSpPr/>
          <p:nvPr/>
        </p:nvSpPr>
        <p:spPr>
          <a:xfrm>
            <a:off x="1204962" y="3737309"/>
            <a:ext cx="161439" cy="173561"/>
          </a:xfrm>
          <a:prstGeom prst="mathMinus">
            <a:avLst/>
          </a:prstGeom>
          <a:noFill/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53" name="Pyöristetty suorakulmio 52"/>
          <p:cNvSpPr/>
          <p:nvPr/>
        </p:nvSpPr>
        <p:spPr>
          <a:xfrm>
            <a:off x="878239" y="4066457"/>
            <a:ext cx="568273" cy="256233"/>
          </a:xfrm>
          <a:prstGeom prst="roundRect">
            <a:avLst/>
          </a:prstGeom>
          <a:noFill/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54" name="Plus 53"/>
          <p:cNvSpPr/>
          <p:nvPr/>
        </p:nvSpPr>
        <p:spPr>
          <a:xfrm>
            <a:off x="971228" y="4120719"/>
            <a:ext cx="160149" cy="169685"/>
          </a:xfrm>
          <a:prstGeom prst="mathPlus">
            <a:avLst/>
          </a:prstGeom>
          <a:noFill/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55" name="Miinus 54"/>
          <p:cNvSpPr/>
          <p:nvPr/>
        </p:nvSpPr>
        <p:spPr>
          <a:xfrm>
            <a:off x="1204962" y="4111564"/>
            <a:ext cx="161439" cy="173561"/>
          </a:xfrm>
          <a:prstGeom prst="mathMinus">
            <a:avLst/>
          </a:prstGeom>
          <a:noFill/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57" name="Pyöristetty kuvatekstisuorakulmio 56"/>
          <p:cNvSpPr/>
          <p:nvPr/>
        </p:nvSpPr>
        <p:spPr>
          <a:xfrm>
            <a:off x="5548091" y="1244491"/>
            <a:ext cx="3405702" cy="1192991"/>
          </a:xfrm>
          <a:prstGeom prst="wedgeRoundRectCallout">
            <a:avLst>
              <a:gd name="adj1" fmla="val -126694"/>
              <a:gd name="adj2" fmla="val 68169"/>
              <a:gd name="adj3" fmla="val 16667"/>
            </a:avLst>
          </a:prstGeom>
          <a:noFill/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59" name="Tekstiruutu 58"/>
          <p:cNvSpPr txBox="1"/>
          <p:nvPr/>
        </p:nvSpPr>
        <p:spPr>
          <a:xfrm>
            <a:off x="5548091" y="1259140"/>
            <a:ext cx="3513141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1600" dirty="0" smtClean="0"/>
              <a:t>Työntekijän havainnot auttoivat</a:t>
            </a:r>
          </a:p>
          <a:p>
            <a:r>
              <a:rPr lang="fi-FI" sz="1600" dirty="0" smtClean="0"/>
              <a:t>auttoivat tilanteesta selviytymistä (+) tai</a:t>
            </a:r>
          </a:p>
          <a:p>
            <a:r>
              <a:rPr lang="fi-FI" sz="1600" dirty="0" smtClean="0"/>
              <a:t>havaintojen puuttuminen vaikeutti</a:t>
            </a:r>
          </a:p>
          <a:p>
            <a:r>
              <a:rPr lang="fi-FI" sz="1600" dirty="0" smtClean="0"/>
              <a:t>tilanteesta selviytymistä (-)</a:t>
            </a:r>
            <a:endParaRPr lang="fi-FI" sz="1600" dirty="0"/>
          </a:p>
        </p:txBody>
      </p:sp>
      <p:sp>
        <p:nvSpPr>
          <p:cNvPr id="3" name="Alatunnisteen paikkamerk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Esa Kahrola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58593613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Inhimilliset tekijät</a:t>
            </a:r>
            <a:endParaRPr lang="fi-FI" dirty="0"/>
          </a:p>
        </p:txBody>
      </p:sp>
      <p:sp>
        <p:nvSpPr>
          <p:cNvPr id="7" name="Tekstiruutu 6"/>
          <p:cNvSpPr txBox="1"/>
          <p:nvPr/>
        </p:nvSpPr>
        <p:spPr>
          <a:xfrm>
            <a:off x="1584704" y="2569912"/>
            <a:ext cx="251613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1600" dirty="0" smtClean="0"/>
              <a:t>Johtamistapa ja -järjestelmä</a:t>
            </a:r>
            <a:endParaRPr lang="fi-FI" sz="1600" dirty="0"/>
          </a:p>
        </p:txBody>
      </p:sp>
      <p:sp>
        <p:nvSpPr>
          <p:cNvPr id="11" name="Tekstiruutu 10"/>
          <p:cNvSpPr txBox="1"/>
          <p:nvPr/>
        </p:nvSpPr>
        <p:spPr>
          <a:xfrm>
            <a:off x="1584704" y="2947618"/>
            <a:ext cx="280474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1600" dirty="0" smtClean="0"/>
              <a:t>Organisaatio-/johtamiskulttuuri</a:t>
            </a:r>
            <a:endParaRPr lang="fi-FI" sz="1600" dirty="0"/>
          </a:p>
        </p:txBody>
      </p:sp>
      <p:sp>
        <p:nvSpPr>
          <p:cNvPr id="19" name="Tekstiruutu 18"/>
          <p:cNvSpPr txBox="1"/>
          <p:nvPr/>
        </p:nvSpPr>
        <p:spPr>
          <a:xfrm>
            <a:off x="1584704" y="3334600"/>
            <a:ext cx="364349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1600" dirty="0" smtClean="0"/>
              <a:t>Eri organisaatiotahojen välinen yhteistyö</a:t>
            </a:r>
            <a:endParaRPr lang="fi-FI" sz="1600" dirty="0"/>
          </a:p>
        </p:txBody>
      </p:sp>
      <p:sp>
        <p:nvSpPr>
          <p:cNvPr id="23" name="Tekstiruutu 22"/>
          <p:cNvSpPr txBox="1"/>
          <p:nvPr/>
        </p:nvSpPr>
        <p:spPr>
          <a:xfrm>
            <a:off x="1584704" y="3687802"/>
            <a:ext cx="153856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1600" dirty="0" smtClean="0"/>
              <a:t>Kokonaishallinta</a:t>
            </a:r>
            <a:endParaRPr lang="fi-FI" sz="1600" dirty="0"/>
          </a:p>
        </p:txBody>
      </p:sp>
      <p:sp>
        <p:nvSpPr>
          <p:cNvPr id="31" name="Tekstiruutu 30"/>
          <p:cNvSpPr txBox="1"/>
          <p:nvPr/>
        </p:nvSpPr>
        <p:spPr>
          <a:xfrm>
            <a:off x="1584704" y="4023463"/>
            <a:ext cx="59824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1600" dirty="0" smtClean="0"/>
              <a:t>jne...</a:t>
            </a:r>
            <a:endParaRPr lang="fi-FI" sz="1600" dirty="0"/>
          </a:p>
        </p:txBody>
      </p:sp>
      <p:sp>
        <p:nvSpPr>
          <p:cNvPr id="33" name="Tekstiruutu 32"/>
          <p:cNvSpPr txBox="1"/>
          <p:nvPr/>
        </p:nvSpPr>
        <p:spPr>
          <a:xfrm>
            <a:off x="752439" y="1909888"/>
            <a:ext cx="244169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Organisaatiotason tekijät</a:t>
            </a:r>
            <a:endParaRPr lang="fi-FI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8" name="Pyöristetty suorakulmio 37"/>
          <p:cNvSpPr/>
          <p:nvPr/>
        </p:nvSpPr>
        <p:spPr>
          <a:xfrm>
            <a:off x="878239" y="2569912"/>
            <a:ext cx="568273" cy="256233"/>
          </a:xfrm>
          <a:prstGeom prst="roundRect">
            <a:avLst/>
          </a:prstGeom>
          <a:noFill/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39" name="Plus 38"/>
          <p:cNvSpPr/>
          <p:nvPr/>
        </p:nvSpPr>
        <p:spPr>
          <a:xfrm>
            <a:off x="971228" y="2624174"/>
            <a:ext cx="160149" cy="169685"/>
          </a:xfrm>
          <a:prstGeom prst="mathPlus">
            <a:avLst/>
          </a:prstGeom>
          <a:noFill/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40" name="Miinus 39"/>
          <p:cNvSpPr/>
          <p:nvPr/>
        </p:nvSpPr>
        <p:spPr>
          <a:xfrm>
            <a:off x="1204962" y="2615019"/>
            <a:ext cx="161439" cy="173561"/>
          </a:xfrm>
          <a:prstGeom prst="mathMinus">
            <a:avLst/>
          </a:prstGeom>
          <a:noFill/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41" name="Pyöristetty suorakulmio 40"/>
          <p:cNvSpPr/>
          <p:nvPr/>
        </p:nvSpPr>
        <p:spPr>
          <a:xfrm>
            <a:off x="878239" y="2954442"/>
            <a:ext cx="568273" cy="256233"/>
          </a:xfrm>
          <a:prstGeom prst="roundRect">
            <a:avLst/>
          </a:prstGeom>
          <a:noFill/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42" name="Plus 41"/>
          <p:cNvSpPr/>
          <p:nvPr/>
        </p:nvSpPr>
        <p:spPr>
          <a:xfrm>
            <a:off x="971228" y="3008704"/>
            <a:ext cx="160149" cy="169685"/>
          </a:xfrm>
          <a:prstGeom prst="mathPlus">
            <a:avLst/>
          </a:prstGeom>
          <a:noFill/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43" name="Miinus 42"/>
          <p:cNvSpPr/>
          <p:nvPr/>
        </p:nvSpPr>
        <p:spPr>
          <a:xfrm>
            <a:off x="1204962" y="2999549"/>
            <a:ext cx="161439" cy="173561"/>
          </a:xfrm>
          <a:prstGeom prst="mathMinus">
            <a:avLst/>
          </a:prstGeom>
          <a:noFill/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44" name="Pyöristetty suorakulmio 43"/>
          <p:cNvSpPr/>
          <p:nvPr/>
        </p:nvSpPr>
        <p:spPr>
          <a:xfrm>
            <a:off x="878239" y="3344984"/>
            <a:ext cx="568273" cy="256233"/>
          </a:xfrm>
          <a:prstGeom prst="roundRect">
            <a:avLst/>
          </a:prstGeom>
          <a:noFill/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45" name="Plus 44"/>
          <p:cNvSpPr/>
          <p:nvPr/>
        </p:nvSpPr>
        <p:spPr>
          <a:xfrm>
            <a:off x="971228" y="3399246"/>
            <a:ext cx="160149" cy="169685"/>
          </a:xfrm>
          <a:prstGeom prst="mathPlus">
            <a:avLst/>
          </a:prstGeom>
          <a:noFill/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46" name="Miinus 45"/>
          <p:cNvSpPr/>
          <p:nvPr/>
        </p:nvSpPr>
        <p:spPr>
          <a:xfrm>
            <a:off x="1204962" y="3390091"/>
            <a:ext cx="161439" cy="173561"/>
          </a:xfrm>
          <a:prstGeom prst="mathMinus">
            <a:avLst/>
          </a:prstGeom>
          <a:noFill/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50" name="Pyöristetty suorakulmio 49"/>
          <p:cNvSpPr/>
          <p:nvPr/>
        </p:nvSpPr>
        <p:spPr>
          <a:xfrm>
            <a:off x="878239" y="3692202"/>
            <a:ext cx="568273" cy="256233"/>
          </a:xfrm>
          <a:prstGeom prst="roundRect">
            <a:avLst/>
          </a:prstGeom>
          <a:noFill/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51" name="Plus 50"/>
          <p:cNvSpPr/>
          <p:nvPr/>
        </p:nvSpPr>
        <p:spPr>
          <a:xfrm>
            <a:off x="971228" y="3746464"/>
            <a:ext cx="160149" cy="169685"/>
          </a:xfrm>
          <a:prstGeom prst="mathPlus">
            <a:avLst/>
          </a:prstGeom>
          <a:noFill/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52" name="Miinus 51"/>
          <p:cNvSpPr/>
          <p:nvPr/>
        </p:nvSpPr>
        <p:spPr>
          <a:xfrm>
            <a:off x="1204962" y="3737309"/>
            <a:ext cx="161439" cy="173561"/>
          </a:xfrm>
          <a:prstGeom prst="mathMinus">
            <a:avLst/>
          </a:prstGeom>
          <a:noFill/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53" name="Pyöristetty suorakulmio 52"/>
          <p:cNvSpPr/>
          <p:nvPr/>
        </p:nvSpPr>
        <p:spPr>
          <a:xfrm>
            <a:off x="878239" y="4066457"/>
            <a:ext cx="568273" cy="256233"/>
          </a:xfrm>
          <a:prstGeom prst="roundRect">
            <a:avLst/>
          </a:prstGeom>
          <a:noFill/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54" name="Plus 53"/>
          <p:cNvSpPr/>
          <p:nvPr/>
        </p:nvSpPr>
        <p:spPr>
          <a:xfrm>
            <a:off x="971228" y="4120719"/>
            <a:ext cx="160149" cy="169685"/>
          </a:xfrm>
          <a:prstGeom prst="mathPlus">
            <a:avLst/>
          </a:prstGeom>
          <a:noFill/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55" name="Miinus 54"/>
          <p:cNvSpPr/>
          <p:nvPr/>
        </p:nvSpPr>
        <p:spPr>
          <a:xfrm>
            <a:off x="1204962" y="4111564"/>
            <a:ext cx="161439" cy="173561"/>
          </a:xfrm>
          <a:prstGeom prst="mathMinus">
            <a:avLst/>
          </a:prstGeom>
          <a:noFill/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57" name="Pyöristetty kuvatekstisuorakulmio 56"/>
          <p:cNvSpPr/>
          <p:nvPr/>
        </p:nvSpPr>
        <p:spPr>
          <a:xfrm>
            <a:off x="4527638" y="2304458"/>
            <a:ext cx="4472671" cy="821034"/>
          </a:xfrm>
          <a:prstGeom prst="wedgeRoundRectCallout">
            <a:avLst>
              <a:gd name="adj1" fmla="val -60756"/>
              <a:gd name="adj2" fmla="val -2608"/>
              <a:gd name="adj3" fmla="val 16667"/>
            </a:avLst>
          </a:prstGeom>
          <a:noFill/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59" name="Tekstiruutu 58"/>
          <p:cNvSpPr txBox="1"/>
          <p:nvPr/>
        </p:nvSpPr>
        <p:spPr>
          <a:xfrm>
            <a:off x="4561456" y="2294723"/>
            <a:ext cx="4243085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1600" dirty="0" smtClean="0"/>
              <a:t>Kulkiko tieto, olivatko ohjeet selkeitä </a:t>
            </a:r>
          </a:p>
          <a:p>
            <a:r>
              <a:rPr lang="fi-FI" sz="1600" dirty="0" smtClean="0"/>
              <a:t>ja oliko niistä apua tilanteesta selviytymisessä (+)</a:t>
            </a:r>
          </a:p>
          <a:p>
            <a:r>
              <a:rPr lang="fi-FI" sz="1600" dirty="0" smtClean="0"/>
              <a:t>vai vaikeuttivatko kyseiset asiat selviytymistä (-)</a:t>
            </a:r>
          </a:p>
          <a:p>
            <a:endParaRPr lang="fi-FI" sz="1200" dirty="0" smtClean="0"/>
          </a:p>
        </p:txBody>
      </p:sp>
      <p:sp>
        <p:nvSpPr>
          <p:cNvPr id="3" name="Alatunnisteen paikkamerk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Esa Kahrola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25917421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Turvallisuuspoikkeamien ilmoittaminen ja käsittelyn </a:t>
            </a:r>
            <a:r>
              <a:rPr lang="fi-FI" dirty="0" smtClean="0"/>
              <a:t>muutokset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fi-FI" b="1" dirty="0" smtClean="0"/>
              <a:t>Sisältö</a:t>
            </a:r>
          </a:p>
          <a:p>
            <a:r>
              <a:rPr lang="fi-FI" dirty="0" smtClean="0"/>
              <a:t>Turvallisuuspoikkeamien ilmoittaminen ja käsittely –ohje ja muutoksia</a:t>
            </a:r>
          </a:p>
          <a:p>
            <a:r>
              <a:rPr lang="fi-FI" dirty="0" smtClean="0"/>
              <a:t>TURIn poikkeamailmoituslomake</a:t>
            </a:r>
          </a:p>
          <a:p>
            <a:r>
              <a:rPr lang="fi-FI" dirty="0"/>
              <a:t>Miten turvallisuuspoikkeamia käsitellään </a:t>
            </a:r>
            <a:r>
              <a:rPr lang="fi-FI" dirty="0" smtClean="0"/>
              <a:t>Liikennevirastossa</a:t>
            </a:r>
          </a:p>
          <a:p>
            <a:r>
              <a:rPr lang="fi-FI" dirty="0" smtClean="0"/>
              <a:t>Inhimilliset tekijät</a:t>
            </a:r>
          </a:p>
          <a:p>
            <a:r>
              <a:rPr lang="fi-FI" dirty="0" smtClean="0"/>
              <a:t>Kouluttautuminen</a:t>
            </a:r>
            <a:endParaRPr lang="fi-FI" dirty="0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z="600" dirty="0" smtClean="0"/>
              <a:t>Esa Kahrola</a:t>
            </a:r>
            <a:endParaRPr lang="fi-FI" sz="600" dirty="0"/>
          </a:p>
        </p:txBody>
      </p:sp>
    </p:spTree>
    <p:extLst>
      <p:ext uri="{BB962C8B-B14F-4D97-AF65-F5344CB8AC3E}">
        <p14:creationId xmlns:p14="http://schemas.microsoft.com/office/powerpoint/2010/main" val="86098545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Kouluttautuminen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fi-FI" sz="1100" dirty="0" smtClean="0"/>
          </a:p>
          <a:p>
            <a:pPr marL="0" indent="0">
              <a:buNone/>
            </a:pPr>
            <a:endParaRPr lang="fi-FI" sz="1100" dirty="0" smtClean="0"/>
          </a:p>
          <a:p>
            <a:r>
              <a:rPr lang="fi-FI" dirty="0" smtClean="0"/>
              <a:t>Liikenneviraston asiantuntijoille koulutusta ja perehdytystä </a:t>
            </a:r>
          </a:p>
          <a:p>
            <a:pPr lvl="1"/>
            <a:r>
              <a:rPr lang="fi-FI" dirty="0" smtClean="0"/>
              <a:t>Onnettomuustutkintaan</a:t>
            </a:r>
          </a:p>
          <a:p>
            <a:pPr lvl="1"/>
            <a:r>
              <a:rPr lang="fi-FI" dirty="0" smtClean="0"/>
              <a:t>Inhimillisiin tekijöihin</a:t>
            </a:r>
          </a:p>
          <a:p>
            <a:pPr marL="358775" lvl="1" indent="0">
              <a:buNone/>
            </a:pPr>
            <a:endParaRPr lang="fi-FI" dirty="0" smtClean="0"/>
          </a:p>
          <a:p>
            <a:pPr lvl="1"/>
            <a:endParaRPr lang="fi-FI" dirty="0" smtClean="0"/>
          </a:p>
          <a:p>
            <a:pPr lvl="1"/>
            <a:endParaRPr lang="fi-FI" dirty="0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Esa Kahrola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37265541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Turvallisuuspoikkeamien ilmoittaminen ja käsittely –</a:t>
            </a:r>
            <a:r>
              <a:rPr lang="fi-FI" dirty="0" smtClean="0"/>
              <a:t>ohje ja muutoksia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fi-FI" b="1" dirty="0" smtClean="0"/>
              <a:t>Poikkeamasta ilmoittaminen</a:t>
            </a:r>
            <a:endParaRPr lang="fi-FI" b="1" dirty="0"/>
          </a:p>
          <a:p>
            <a:r>
              <a:rPr lang="fi-FI" dirty="0" smtClean="0"/>
              <a:t>Mitä – Missä – Milloin – Miksi</a:t>
            </a:r>
          </a:p>
          <a:p>
            <a:r>
              <a:rPr lang="fi-FI" dirty="0"/>
              <a:t>Urakoitsija varmistuu, että tapahtumasta saavat tiedon</a:t>
            </a:r>
            <a:endParaRPr lang="fi-FI" dirty="0" smtClean="0"/>
          </a:p>
          <a:p>
            <a:pPr lvl="1"/>
            <a:r>
              <a:rPr lang="fi-FI" dirty="0" smtClean="0"/>
              <a:t>Päätoteuttaja</a:t>
            </a:r>
            <a:endParaRPr lang="fi-FI" dirty="0"/>
          </a:p>
          <a:p>
            <a:pPr lvl="1"/>
            <a:r>
              <a:rPr lang="fi-FI" dirty="0" smtClean="0"/>
              <a:t>Urakoitsijat</a:t>
            </a:r>
            <a:endParaRPr lang="fi-FI" dirty="0"/>
          </a:p>
          <a:p>
            <a:pPr lvl="1"/>
            <a:r>
              <a:rPr lang="fi-FI" dirty="0" smtClean="0"/>
              <a:t>Turvallisuuskoordinaattori tai valvoja </a:t>
            </a:r>
            <a:r>
              <a:rPr lang="fi-FI" dirty="0"/>
              <a:t>tai </a:t>
            </a:r>
            <a:r>
              <a:rPr lang="fi-FI" dirty="0" smtClean="0"/>
              <a:t>rataisännöitsijä</a:t>
            </a:r>
            <a:endParaRPr lang="fi-FI" dirty="0"/>
          </a:p>
          <a:p>
            <a:pPr lvl="1"/>
            <a:r>
              <a:rPr lang="fi-FI" dirty="0" smtClean="0"/>
              <a:t>Liikennevirasto (TURI)</a:t>
            </a:r>
            <a:endParaRPr lang="fi-FI" dirty="0"/>
          </a:p>
          <a:p>
            <a:pPr lvl="1"/>
            <a:r>
              <a:rPr lang="fi-FI" dirty="0" smtClean="0"/>
              <a:t>Valtion </a:t>
            </a:r>
            <a:r>
              <a:rPr lang="fi-FI" dirty="0"/>
              <a:t>rataverkolla tapahtuneesta </a:t>
            </a:r>
            <a:r>
              <a:rPr lang="fi-FI" dirty="0" smtClean="0"/>
              <a:t>poikkeamasta myös liikenteenohjaus</a:t>
            </a:r>
          </a:p>
          <a:p>
            <a:pPr lvl="1"/>
            <a:endParaRPr lang="fi-FI" dirty="0"/>
          </a:p>
          <a:p>
            <a:r>
              <a:rPr lang="fi-FI" dirty="0" smtClean="0"/>
              <a:t> </a:t>
            </a:r>
            <a:r>
              <a:rPr lang="fi-FI" dirty="0"/>
              <a:t>Kaikkien tulee kuulla tapahtumasta – </a:t>
            </a:r>
            <a:r>
              <a:rPr lang="fi-FI" dirty="0" smtClean="0"/>
              <a:t>tietoisuus, mitä ympärillä tapahtuu</a:t>
            </a:r>
            <a:endParaRPr lang="fi-FI" dirty="0"/>
          </a:p>
          <a:p>
            <a:pPr marL="0" indent="0">
              <a:buNone/>
            </a:pPr>
            <a:endParaRPr lang="fi-FI" sz="1000" dirty="0" smtClean="0"/>
          </a:p>
          <a:p>
            <a:pPr marL="358775" lvl="1" indent="0">
              <a:buNone/>
            </a:pPr>
            <a:endParaRPr lang="fi-FI" sz="1100" dirty="0" smtClean="0"/>
          </a:p>
          <a:p>
            <a:pPr marL="358775" lvl="1" indent="0">
              <a:buNone/>
            </a:pPr>
            <a:endParaRPr lang="fi-FI" dirty="0" smtClean="0"/>
          </a:p>
          <a:p>
            <a:pPr lvl="1"/>
            <a:endParaRPr lang="fi-FI" dirty="0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Esa Kahrola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43622227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Turvallisuuspoikkeamien ilmoittaminen ja käsittely –</a:t>
            </a:r>
            <a:r>
              <a:rPr lang="fi-FI" dirty="0" smtClean="0"/>
              <a:t>ohje ja muutoksia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522000" y="1277999"/>
            <a:ext cx="7970400" cy="3833931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fi-FI" b="1" dirty="0" smtClean="0"/>
              <a:t>Roolit poikkeaman ilmoittamisessa</a:t>
            </a:r>
          </a:p>
          <a:p>
            <a:r>
              <a:rPr lang="fi-FI" dirty="0" smtClean="0"/>
              <a:t>Tapahtumaan osallisen tulee olla ensisijainen kirjaaja, tai hänen tulee olla kuultavissa ilmoitusta kirjattaessa</a:t>
            </a:r>
          </a:p>
          <a:p>
            <a:r>
              <a:rPr lang="fi-FI" dirty="0"/>
              <a:t>P</a:t>
            </a:r>
            <a:r>
              <a:rPr lang="fi-FI" dirty="0" smtClean="0"/>
              <a:t>oikkeamailmoituksen </a:t>
            </a:r>
            <a:r>
              <a:rPr lang="fi-FI" dirty="0"/>
              <a:t>koordinoiva </a:t>
            </a:r>
            <a:r>
              <a:rPr lang="fi-FI" dirty="0" smtClean="0"/>
              <a:t>henkilö on </a:t>
            </a:r>
            <a:r>
              <a:rPr lang="fi-FI" b="1" dirty="0"/>
              <a:t>turvallisuuskoordinaattori</a:t>
            </a:r>
            <a:r>
              <a:rPr lang="fi-FI" dirty="0"/>
              <a:t> tai </a:t>
            </a:r>
            <a:r>
              <a:rPr lang="fi-FI" b="1" dirty="0"/>
              <a:t>valvoja</a:t>
            </a:r>
            <a:r>
              <a:rPr lang="fi-FI" dirty="0"/>
              <a:t> tai </a:t>
            </a:r>
            <a:r>
              <a:rPr lang="fi-FI" b="1" dirty="0" smtClean="0"/>
              <a:t>rataisännöitsijä</a:t>
            </a:r>
          </a:p>
          <a:p>
            <a:pPr lvl="1"/>
            <a:r>
              <a:rPr lang="fi-FI" dirty="0" smtClean="0"/>
              <a:t>Tietojen oikeellisuus, liitteet, aikarajat</a:t>
            </a:r>
          </a:p>
          <a:p>
            <a:pPr lvl="1"/>
            <a:r>
              <a:rPr lang="fi-FI" dirty="0" smtClean="0"/>
              <a:t>Parantavat toimenpiteet, yhdessä urakoitsijan turvallisuudesta vastaavan kanssa</a:t>
            </a:r>
          </a:p>
          <a:p>
            <a:pPr lvl="1"/>
            <a:r>
              <a:rPr lang="fi-FI" dirty="0" smtClean="0"/>
              <a:t>Palaute ilmoittajalle</a:t>
            </a:r>
          </a:p>
          <a:p>
            <a:pPr lvl="1"/>
            <a:r>
              <a:rPr lang="fi-FI" dirty="0" smtClean="0"/>
              <a:t>Sulkee ilmoituksen</a:t>
            </a:r>
          </a:p>
          <a:p>
            <a:pPr lvl="1"/>
            <a:r>
              <a:rPr lang="fi-FI" dirty="0" smtClean="0"/>
              <a:t>Liikenneviraston suuntaan yhteyshenkilö</a:t>
            </a:r>
            <a:endParaRPr lang="fi-FI" dirty="0"/>
          </a:p>
          <a:p>
            <a:r>
              <a:rPr lang="fi-FI" b="1" dirty="0" smtClean="0"/>
              <a:t>Urakoitsijan turvallisuudesta vastaava henkilö</a:t>
            </a:r>
            <a:r>
              <a:rPr lang="fi-FI" dirty="0" smtClean="0"/>
              <a:t> </a:t>
            </a:r>
          </a:p>
          <a:p>
            <a:pPr lvl="1"/>
            <a:r>
              <a:rPr lang="fi-FI" dirty="0" smtClean="0"/>
              <a:t>Laatii ja käsittelee ilmoituksen yhteistyössä koordinoivan henkilön kanssa</a:t>
            </a:r>
          </a:p>
          <a:p>
            <a:pPr lvl="1"/>
            <a:r>
              <a:rPr lang="fi-FI" dirty="0" smtClean="0"/>
              <a:t>Parantavat toimenpiteet, yhdessä koordinoivan henkilön kanssa</a:t>
            </a:r>
            <a:endParaRPr lang="fi-FI" dirty="0"/>
          </a:p>
          <a:p>
            <a:pPr lvl="1"/>
            <a:r>
              <a:rPr lang="fi-FI" dirty="0" smtClean="0"/>
              <a:t>Vastaa urakoitsijalle kirjattujen turvallisuutta parantavien toimenpiteiden suorittamisesta</a:t>
            </a:r>
            <a:endParaRPr lang="fi-FI" dirty="0"/>
          </a:p>
          <a:p>
            <a:pPr marL="358775" lvl="1" indent="0">
              <a:buNone/>
            </a:pPr>
            <a:endParaRPr lang="fi-FI" dirty="0" smtClean="0"/>
          </a:p>
          <a:p>
            <a:pPr lvl="1"/>
            <a:endParaRPr lang="fi-FI" dirty="0" smtClean="0"/>
          </a:p>
          <a:p>
            <a:pPr lvl="1"/>
            <a:endParaRPr lang="fi-FI" dirty="0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Esa Kahrola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64780950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Turvallisuuspoikkeamien ilmoittaminen ja käsittely –</a:t>
            </a:r>
            <a:r>
              <a:rPr lang="fi-FI" dirty="0" smtClean="0"/>
              <a:t>ohje ja muutoksia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fi-FI" b="1" dirty="0" smtClean="0"/>
              <a:t>Poikkeamien vakavuudet</a:t>
            </a:r>
            <a:endParaRPr lang="fi-FI" b="1" dirty="0"/>
          </a:p>
          <a:p>
            <a:r>
              <a:rPr lang="fi-FI" dirty="0"/>
              <a:t>Jos aiheutuu yli 30 päivän työkyvyttömyys, pysyvä tai vaikea vamma tai kuolema, kyseessä on </a:t>
            </a:r>
            <a:r>
              <a:rPr lang="fi-FI" b="1" dirty="0"/>
              <a:t>vakava työtapaturma</a:t>
            </a:r>
          </a:p>
          <a:p>
            <a:r>
              <a:rPr lang="fi-FI" dirty="0"/>
              <a:t>Jos aiheutuu pysyvä tai vaikea vamma, kuolema, yli 150 000 euron vahinko, liikenne on pääraiteilla pysähdyksissä yli 6 tuntia tai muilla raiteilla yli vuorokauden, kyseessä on </a:t>
            </a:r>
            <a:r>
              <a:rPr lang="fi-FI" b="1" dirty="0"/>
              <a:t>merkittävä onnettomuus </a:t>
            </a:r>
            <a:r>
              <a:rPr lang="fi-FI" dirty="0"/>
              <a:t>(tai sitä vakavampi)</a:t>
            </a:r>
          </a:p>
          <a:p>
            <a:endParaRPr lang="fi-FI" sz="1100" dirty="0" smtClean="0"/>
          </a:p>
          <a:p>
            <a:pPr marL="358775" lvl="1" indent="0">
              <a:buNone/>
            </a:pPr>
            <a:endParaRPr lang="fi-FI" dirty="0" smtClean="0"/>
          </a:p>
          <a:p>
            <a:pPr lvl="1"/>
            <a:endParaRPr lang="fi-FI" dirty="0" smtClean="0"/>
          </a:p>
          <a:p>
            <a:pPr lvl="1"/>
            <a:endParaRPr lang="fi-FI" dirty="0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Esa Kahrola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55873037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Turvallisuuspoikkeamien ilmoittaminen ja käsittely –</a:t>
            </a:r>
            <a:r>
              <a:rPr lang="fi-FI" dirty="0" smtClean="0"/>
              <a:t>ohje ja muutoksia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fi-FI" b="1" dirty="0" smtClean="0"/>
              <a:t>Poikkeaman ilmoittamisen aikaraja</a:t>
            </a:r>
          </a:p>
          <a:p>
            <a:r>
              <a:rPr lang="fi-FI" dirty="0"/>
              <a:t>8 tunnin kuluessa</a:t>
            </a:r>
          </a:p>
          <a:p>
            <a:pPr lvl="1"/>
            <a:r>
              <a:rPr lang="fi-FI" dirty="0" smtClean="0"/>
              <a:t>Vakava työtapaturma </a:t>
            </a:r>
          </a:p>
          <a:p>
            <a:pPr lvl="1"/>
            <a:r>
              <a:rPr lang="fi-FI" dirty="0" smtClean="0"/>
              <a:t>Merkittävä onnettomuus </a:t>
            </a:r>
          </a:p>
          <a:p>
            <a:pPr lvl="1"/>
            <a:r>
              <a:rPr lang="fi-FI" dirty="0" smtClean="0"/>
              <a:t>Vakava </a:t>
            </a:r>
            <a:r>
              <a:rPr lang="fi-FI" dirty="0"/>
              <a:t>vaaratilanne </a:t>
            </a:r>
            <a:r>
              <a:rPr lang="fi-FI" dirty="0" smtClean="0"/>
              <a:t>(josta </a:t>
            </a:r>
            <a:r>
              <a:rPr lang="fi-FI" dirty="0"/>
              <a:t>olisi arviolta voinut aiheutua vakava työtapaturma tai merkittävä onnettomuus)</a:t>
            </a:r>
          </a:p>
          <a:p>
            <a:r>
              <a:rPr lang="fi-FI" dirty="0" smtClean="0"/>
              <a:t>24 tunnin kuluessa edellistä lievemmät tapaukset</a:t>
            </a:r>
          </a:p>
          <a:p>
            <a:r>
              <a:rPr lang="fi-FI" dirty="0" smtClean="0"/>
              <a:t>Jos </a:t>
            </a:r>
            <a:r>
              <a:rPr lang="fi-FI" dirty="0"/>
              <a:t>poikkeaman arvioidaan ylittävän uutiskynnyksen, ilmoita puhelimitse rautatietoimintojen turvallisuuspäällikölle</a:t>
            </a:r>
          </a:p>
          <a:p>
            <a:endParaRPr lang="fi-FI" sz="1100" dirty="0" smtClean="0"/>
          </a:p>
          <a:p>
            <a:pPr marL="358775" lvl="1" indent="0">
              <a:buNone/>
            </a:pPr>
            <a:endParaRPr lang="fi-FI" dirty="0" smtClean="0"/>
          </a:p>
          <a:p>
            <a:pPr lvl="1"/>
            <a:endParaRPr lang="fi-FI" dirty="0" smtClean="0"/>
          </a:p>
          <a:p>
            <a:pPr lvl="1"/>
            <a:endParaRPr lang="fi-FI" dirty="0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Esa Kahrola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90780079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Turvallisuuspoikkeamien ilmoittaminen ja käsittely –</a:t>
            </a:r>
            <a:r>
              <a:rPr lang="fi-FI" dirty="0" smtClean="0"/>
              <a:t>ohje ja muutoksia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fi-FI" b="1" dirty="0" smtClean="0"/>
              <a:t>Vuosittaisten työtuntitietojen ilmoittaminen</a:t>
            </a:r>
          </a:p>
          <a:p>
            <a:r>
              <a:rPr lang="fi-FI" dirty="0" smtClean="0"/>
              <a:t>Työtuntitietojen ilmoittamiselle aikaa kaksi viikkoa entisen yhden viikon sijaan</a:t>
            </a:r>
          </a:p>
          <a:p>
            <a:pPr lvl="1"/>
            <a:r>
              <a:rPr lang="fi-FI" dirty="0" smtClean="0"/>
              <a:t>tammikuu-huhtikuu, 14. toukokuuta</a:t>
            </a:r>
          </a:p>
          <a:p>
            <a:pPr lvl="1"/>
            <a:r>
              <a:rPr lang="fi-FI" dirty="0"/>
              <a:t>t</a:t>
            </a:r>
            <a:r>
              <a:rPr lang="fi-FI" dirty="0" smtClean="0"/>
              <a:t>oukokuu-elokuu, 14. syyskuuta</a:t>
            </a:r>
          </a:p>
          <a:p>
            <a:pPr lvl="1"/>
            <a:r>
              <a:rPr lang="fi-FI" dirty="0"/>
              <a:t>s</a:t>
            </a:r>
            <a:r>
              <a:rPr lang="fi-FI" dirty="0" smtClean="0"/>
              <a:t>yyskuu-joulukuu, 14. tammikuuta</a:t>
            </a:r>
          </a:p>
          <a:p>
            <a:pPr marL="358775" lvl="1" indent="0">
              <a:buNone/>
            </a:pPr>
            <a:endParaRPr lang="fi-FI" dirty="0" smtClean="0"/>
          </a:p>
          <a:p>
            <a:pPr lvl="1"/>
            <a:endParaRPr lang="fi-FI" dirty="0" smtClean="0"/>
          </a:p>
          <a:p>
            <a:pPr lvl="1"/>
            <a:endParaRPr lang="fi-FI" dirty="0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Esa Kahrola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42455874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Turvallisuuspoikkeamailmoituslomake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fi-FI" b="1" dirty="0" smtClean="0"/>
              <a:t>Ilmoituslomakkeen tulevat muutokset</a:t>
            </a:r>
            <a:endParaRPr lang="fi-FI" b="1" dirty="0"/>
          </a:p>
          <a:p>
            <a:r>
              <a:rPr lang="fi-FI" dirty="0" smtClean="0"/>
              <a:t>Uudet </a:t>
            </a:r>
            <a:r>
              <a:rPr lang="fi-FI" i="1" dirty="0" smtClean="0"/>
              <a:t>Poikkeaman tyyppi </a:t>
            </a:r>
            <a:r>
              <a:rPr lang="fi-FI" dirty="0" smtClean="0"/>
              <a:t>valinnat - kokeiluun TURIn koulutusversiossa</a:t>
            </a:r>
          </a:p>
          <a:p>
            <a:pPr lvl="1"/>
            <a:r>
              <a:rPr lang="fi-FI" dirty="0" smtClean="0"/>
              <a:t>Työtapaturma</a:t>
            </a:r>
          </a:p>
          <a:p>
            <a:pPr lvl="1"/>
            <a:r>
              <a:rPr lang="fi-FI" dirty="0" smtClean="0"/>
              <a:t>Muu turvallisuuspoikkeama</a:t>
            </a:r>
          </a:p>
          <a:p>
            <a:pPr lvl="1"/>
            <a:r>
              <a:rPr lang="fi-FI" dirty="0" smtClean="0"/>
              <a:t>Rautatieympäristön turvallisuuspoikkeama (rautatiealan kansallinen luokittelu)</a:t>
            </a:r>
          </a:p>
          <a:p>
            <a:r>
              <a:rPr lang="fi-FI" dirty="0" smtClean="0"/>
              <a:t>Työtapaturman lisäkysymyksiä: tapaturman </a:t>
            </a:r>
            <a:r>
              <a:rPr lang="fi-FI" dirty="0"/>
              <a:t>”</a:t>
            </a:r>
            <a:r>
              <a:rPr lang="fi-FI" dirty="0" smtClean="0"/>
              <a:t>aste”, sähkötapaturma</a:t>
            </a:r>
          </a:p>
          <a:p>
            <a:r>
              <a:rPr lang="fi-FI" dirty="0" smtClean="0"/>
              <a:t>Apu- tai muistilista, millaisia liitteitä ilmoitukseen voi liittää</a:t>
            </a:r>
            <a:endParaRPr lang="fi-FI" dirty="0"/>
          </a:p>
          <a:p>
            <a:r>
              <a:rPr lang="fi-FI" dirty="0" smtClean="0"/>
              <a:t>Räjäytystyö</a:t>
            </a:r>
            <a:endParaRPr lang="fi-FI" dirty="0"/>
          </a:p>
          <a:p>
            <a:r>
              <a:rPr lang="fi-FI" dirty="0" smtClean="0"/>
              <a:t>Tekstikenttä parannusehdotuksille Liikenneviraston tai omaan toimintaan</a:t>
            </a:r>
          </a:p>
          <a:p>
            <a:r>
              <a:rPr lang="fi-FI" dirty="0" smtClean="0"/>
              <a:t>Inhimillinen tekijä</a:t>
            </a:r>
            <a:endParaRPr lang="fi-FI" dirty="0"/>
          </a:p>
          <a:p>
            <a:pPr marL="358775" lvl="1" indent="0">
              <a:buNone/>
            </a:pPr>
            <a:endParaRPr lang="fi-FI" dirty="0" smtClean="0"/>
          </a:p>
          <a:p>
            <a:pPr lvl="1"/>
            <a:endParaRPr lang="fi-FI" dirty="0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Esa Kahrola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47064879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Miten </a:t>
            </a:r>
            <a:r>
              <a:rPr lang="fi-FI" dirty="0" smtClean="0"/>
              <a:t>turvallisuuspoikkeamia käsitellään Liikenneviraston sisällä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fi-FI" b="1" dirty="0" smtClean="0"/>
              <a:t>Keskeisiä täsmennyksiä</a:t>
            </a:r>
          </a:p>
          <a:p>
            <a:r>
              <a:rPr lang="fi-FI" dirty="0" smtClean="0"/>
              <a:t>Roolit</a:t>
            </a:r>
          </a:p>
          <a:p>
            <a:r>
              <a:rPr lang="fi-FI" dirty="0" smtClean="0"/>
              <a:t>Yksittäisten turvallisuuspoikkeamien käsittelyprosessi</a:t>
            </a:r>
          </a:p>
          <a:p>
            <a:r>
              <a:rPr lang="fi-FI" dirty="0" smtClean="0"/>
              <a:t>Kokousmenettely ja viestintä</a:t>
            </a:r>
          </a:p>
          <a:p>
            <a:r>
              <a:rPr lang="fi-FI" dirty="0"/>
              <a:t>TURIn työkalut</a:t>
            </a:r>
          </a:p>
          <a:p>
            <a:pPr marL="0" indent="0">
              <a:buNone/>
            </a:pPr>
            <a:endParaRPr lang="fi-FI" dirty="0" smtClean="0"/>
          </a:p>
          <a:p>
            <a:pPr marL="0" indent="0">
              <a:buNone/>
            </a:pPr>
            <a:endParaRPr lang="fi-FI" dirty="0" smtClean="0"/>
          </a:p>
          <a:p>
            <a:endParaRPr lang="fi-FI" sz="1100" b="1" dirty="0" smtClean="0"/>
          </a:p>
          <a:p>
            <a:pPr marL="358775" lvl="1" indent="0">
              <a:buNone/>
            </a:pPr>
            <a:endParaRPr lang="fi-FI" dirty="0" smtClean="0"/>
          </a:p>
          <a:p>
            <a:pPr lvl="1"/>
            <a:endParaRPr lang="fi-FI" dirty="0" smtClean="0"/>
          </a:p>
          <a:p>
            <a:pPr marL="358775" lvl="1" indent="0">
              <a:buNone/>
            </a:pPr>
            <a:endParaRPr lang="fi-FI" dirty="0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Esa Kahrola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1496066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p_livi">
  <a:themeElements>
    <a:clrScheme name="Liikennevirast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0046AF"/>
      </a:accent1>
      <a:accent2>
        <a:srgbClr val="0088CE"/>
      </a:accent2>
      <a:accent3>
        <a:srgbClr val="3DB7E4"/>
      </a:accent3>
      <a:accent4>
        <a:srgbClr val="EA8A00"/>
      </a:accent4>
      <a:accent5>
        <a:srgbClr val="84CAC6"/>
      </a:accent5>
      <a:accent6>
        <a:srgbClr val="BCBC7E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esityspohja tapahtumailmeellä.potx" id="{2373636E-F0F1-4C12-BBEA-53F020C71C79}" vid="{B0FDEB64-063F-4354-AF6F-D97D90FA77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item1.xml><?xml version="1.0" encoding="utf-8"?>
<livi_kameleon xmlns="" xmlns:xsi="http://www.w3.org/2001/XMLSchema-instance">
  <tyyppi>Esitys</tyyppi>
  <title/>
  <author/>
  <paivays>13.12.2017</paivays>
</livi_kameleon>
</file>

<file path=customXml/item2.xml><?xml version="1.0" encoding="utf-8"?>
<xml_kameleon>
  <subtitle/>
</xml_kameleon>
</file>

<file path=customXml/itemProps1.xml><?xml version="1.0" encoding="utf-8"?>
<ds:datastoreItem xmlns:ds="http://schemas.openxmlformats.org/officeDocument/2006/customXml" ds:itemID="{DC814EE5-3E45-4F47-9268-2437063FAC22}">
  <ds:schemaRefs>
    <ds:schemaRef ds:uri=""/>
  </ds:schemaRefs>
</ds:datastoreItem>
</file>

<file path=customXml/itemProps2.xml><?xml version="1.0" encoding="utf-8"?>
<ds:datastoreItem xmlns:ds="http://schemas.openxmlformats.org/officeDocument/2006/customXml" ds:itemID="{4BE6D960-77BB-4950-A2D1-CCBB9413EF81}">
  <ds:schemaRefs/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esityspohja tapahtumailmeellä</Template>
  <TotalTime>24176</TotalTime>
  <Words>947</Words>
  <Application>Microsoft Office PowerPoint</Application>
  <PresentationFormat>Näytössä katseltava esitys (16:9)</PresentationFormat>
  <Paragraphs>241</Paragraphs>
  <Slides>20</Slides>
  <Notes>4</Notes>
  <HiddenSlides>0</HiddenSlides>
  <MMClips>0</MMClips>
  <ScaleCrop>false</ScaleCrop>
  <HeadingPairs>
    <vt:vector size="6" baseType="variant">
      <vt:variant>
        <vt:lpstr>Käytetyt fontit</vt:lpstr>
      </vt:variant>
      <vt:variant>
        <vt:i4>3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20</vt:i4>
      </vt:variant>
    </vt:vector>
  </HeadingPairs>
  <TitlesOfParts>
    <vt:vector size="24" baseType="lpstr">
      <vt:lpstr>Arial</vt:lpstr>
      <vt:lpstr>Calibri</vt:lpstr>
      <vt:lpstr>Felbridge Pro</vt:lpstr>
      <vt:lpstr>pp_livi</vt:lpstr>
      <vt:lpstr>Poikkeamien ilmoittamisen ja riskienhallinnan velvoitteet ja  muutokset   </vt:lpstr>
      <vt:lpstr>Turvallisuuspoikkeamien ilmoittaminen ja käsittelyn muutokset</vt:lpstr>
      <vt:lpstr>Turvallisuuspoikkeamien ilmoittaminen ja käsittely –ohje ja muutoksia</vt:lpstr>
      <vt:lpstr>Turvallisuuspoikkeamien ilmoittaminen ja käsittely –ohje ja muutoksia</vt:lpstr>
      <vt:lpstr>Turvallisuuspoikkeamien ilmoittaminen ja käsittely –ohje ja muutoksia</vt:lpstr>
      <vt:lpstr>Turvallisuuspoikkeamien ilmoittaminen ja käsittely –ohje ja muutoksia</vt:lpstr>
      <vt:lpstr>Turvallisuuspoikkeamien ilmoittaminen ja käsittely –ohje ja muutoksia</vt:lpstr>
      <vt:lpstr>Turvallisuuspoikkeamailmoituslomake</vt:lpstr>
      <vt:lpstr>Miten turvallisuuspoikkeamia käsitellään Liikenneviraston sisällä</vt:lpstr>
      <vt:lpstr>Miten turvallisuuspoikkeamia käsitellään Liikenneviraston sisällä</vt:lpstr>
      <vt:lpstr>Miten turvallisuuspoikkeamia käsitellään Liikenneviraston sisällä</vt:lpstr>
      <vt:lpstr>Miten turvallisuuspoikkeamia käsitellään Liikenneviraston sisällä</vt:lpstr>
      <vt:lpstr>Miten turvallisuuspoikkeamia käsitellään Liikenneviraston sisällä</vt:lpstr>
      <vt:lpstr>Inhimilliset tekijät</vt:lpstr>
      <vt:lpstr>Inhimilliset tekijät</vt:lpstr>
      <vt:lpstr>Inhimilliset tekijät</vt:lpstr>
      <vt:lpstr>Inhimilliset tekijät</vt:lpstr>
      <vt:lpstr>Inhimilliset tekijät</vt:lpstr>
      <vt:lpstr>Inhimilliset tekijät</vt:lpstr>
      <vt:lpstr>Kouluttautuminen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Rautatietoimintojen turvallisuuslupaehtojen tilanne</dc:title>
  <dc:creator>Kulha Mervi</dc:creator>
  <cp:keywords>Esitys</cp:keywords>
  <cp:lastModifiedBy>Kahrola Esa</cp:lastModifiedBy>
  <cp:revision>463</cp:revision>
  <dcterms:created xsi:type="dcterms:W3CDTF">2017-12-13T11:33:55Z</dcterms:created>
  <dcterms:modified xsi:type="dcterms:W3CDTF">2018-06-27T11:51:40Z</dcterms:modified>
  <cp:contentStatus>Valmis</cp:contentStatus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dvKameleonVerID">
    <vt:lpwstr>473.983.02.003</vt:lpwstr>
  </property>
  <property fmtid="{D5CDD505-2E9C-101B-9397-08002B2CF9AE}" pid="3" name="dvSaved">
    <vt:lpwstr>1</vt:lpwstr>
  </property>
  <property fmtid="{D5CDD505-2E9C-101B-9397-08002B2CF9AE}" pid="4" name="dvLanguage">
    <vt:lpwstr>1035</vt:lpwstr>
  </property>
  <property fmtid="{D5CDD505-2E9C-101B-9397-08002B2CF9AE}" pid="5" name="dvTemplate">
    <vt:lpwstr>esityspohja tapahtumailmeellä.potx</vt:lpwstr>
  </property>
  <property fmtid="{D5CDD505-2E9C-101B-9397-08002B2CF9AE}" pid="6" name="dvDefinition">
    <vt:lpwstr>76 (dd_default.xml)</vt:lpwstr>
  </property>
  <property fmtid="{D5CDD505-2E9C-101B-9397-08002B2CF9AE}" pid="7" name="dvDefinitionID">
    <vt:lpwstr>76</vt:lpwstr>
  </property>
  <property fmtid="{D5CDD505-2E9C-101B-9397-08002B2CF9AE}" pid="8" name="dvContentFile">
    <vt:lpwstr>dd_default.xml</vt:lpwstr>
  </property>
  <property fmtid="{D5CDD505-2E9C-101B-9397-08002B2CF9AE}" pid="9" name="dvGlobalVerID">
    <vt:lpwstr>473.85.02.011</vt:lpwstr>
  </property>
  <property fmtid="{D5CDD505-2E9C-101B-9397-08002B2CF9AE}" pid="10" name="dvDefinitionVersion">
    <vt:lpwstr>02.004 / 4.5.2017</vt:lpwstr>
  </property>
  <property fmtid="{D5CDD505-2E9C-101B-9397-08002B2CF9AE}" pid="11" name="filename">
    <vt:lpwstr>false</vt:lpwstr>
  </property>
  <property fmtid="{D5CDD505-2E9C-101B-9397-08002B2CF9AE}" pid="12" name="filenameandpath">
    <vt:lpwstr>false</vt:lpwstr>
  </property>
  <property fmtid="{D5CDD505-2E9C-101B-9397-08002B2CF9AE}" pid="13" name="dvPagenumberExist">
    <vt:lpwstr>1</vt:lpwstr>
  </property>
  <property fmtid="{D5CDD505-2E9C-101B-9397-08002B2CF9AE}" pid="14" name="dvAuthorExist">
    <vt:lpwstr>1</vt:lpwstr>
  </property>
  <property fmtid="{D5CDD505-2E9C-101B-9397-08002B2CF9AE}" pid="15" name="dvDateExist">
    <vt:lpwstr>-1</vt:lpwstr>
  </property>
  <property fmtid="{D5CDD505-2E9C-101B-9397-08002B2CF9AE}" pid="16" name="dvCategory">
    <vt:lpwstr>2</vt:lpwstr>
  </property>
  <property fmtid="{D5CDD505-2E9C-101B-9397-08002B2CF9AE}" pid="17" name="dvCategory_2">
    <vt:lpwstr>0</vt:lpwstr>
  </property>
  <property fmtid="{D5CDD505-2E9C-101B-9397-08002B2CF9AE}" pid="18" name="dvSavepath">
    <vt:lpwstr/>
  </property>
  <property fmtid="{D5CDD505-2E9C-101B-9397-08002B2CF9AE}" pid="19" name="dvUsed">
    <vt:lpwstr>1</vt:lpwstr>
  </property>
  <property fmtid="{D5CDD505-2E9C-101B-9397-08002B2CF9AE}" pid="20" name="dvCompany">
    <vt:lpwstr/>
  </property>
  <property fmtid="{D5CDD505-2E9C-101B-9397-08002B2CF9AE}" pid="21" name="dvSite">
    <vt:lpwstr/>
  </property>
  <property fmtid="{D5CDD505-2E9C-101B-9397-08002B2CF9AE}" pid="22" name="dvNumbering">
    <vt:lpwstr>0</vt:lpwstr>
  </property>
  <property fmtid="{D5CDD505-2E9C-101B-9397-08002B2CF9AE}" pid="23" name="dvDUname">
    <vt:lpwstr/>
  </property>
  <property fmtid="{D5CDD505-2E9C-101B-9397-08002B2CF9AE}" pid="24" name="dvDUFname">
    <vt:lpwstr/>
  </property>
  <property fmtid="{D5CDD505-2E9C-101B-9397-08002B2CF9AE}" pid="25" name="dvDULname">
    <vt:lpwstr/>
  </property>
  <property fmtid="{D5CDD505-2E9C-101B-9397-08002B2CF9AE}" pid="26" name="dvDUBusinessarea">
    <vt:lpwstr/>
  </property>
  <property fmtid="{D5CDD505-2E9C-101B-9397-08002B2CF9AE}" pid="27" name="dvDUdepartment">
    <vt:lpwstr/>
  </property>
  <property fmtid="{D5CDD505-2E9C-101B-9397-08002B2CF9AE}" pid="28" name="dvLogoExist">
    <vt:lpwstr>0</vt:lpwstr>
  </property>
  <property fmtid="{D5CDD505-2E9C-101B-9397-08002B2CF9AE}" pid="29" name="dvCurrentlogo">
    <vt:lpwstr/>
  </property>
  <property fmtid="{D5CDD505-2E9C-101B-9397-08002B2CF9AE}" pid="30" name="dvEULogoExist">
    <vt:lpwstr>0</vt:lpwstr>
  </property>
  <property fmtid="{D5CDD505-2E9C-101B-9397-08002B2CF9AE}" pid="31" name="dvCurrentEUListLogo">
    <vt:lpwstr/>
  </property>
  <property fmtid="{D5CDD505-2E9C-101B-9397-08002B2CF9AE}" pid="32" name="dvCurrentEUlogo">
    <vt:lpwstr/>
  </property>
  <property fmtid="{D5CDD505-2E9C-101B-9397-08002B2CF9AE}" pid="33" name="tyyppi">
    <vt:lpwstr>Esitys</vt:lpwstr>
  </property>
  <property fmtid="{D5CDD505-2E9C-101B-9397-08002B2CF9AE}" pid="34" name="author">
    <vt:lpwstr/>
  </property>
  <property fmtid="{D5CDD505-2E9C-101B-9397-08002B2CF9AE}" pid="35" name="paivays">
    <vt:filetime>2017-12-12T22:00:00Z</vt:filetime>
  </property>
  <property fmtid="{D5CDD505-2E9C-101B-9397-08002B2CF9AE}" pid="36" name="_MarkAsFinal">
    <vt:bool>true</vt:bool>
  </property>
</Properties>
</file>