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69" r:id="rId4"/>
    <p:sldMasterId id="2147483701" r:id="rId5"/>
  </p:sldMasterIdLst>
  <p:notesMasterIdLst>
    <p:notesMasterId r:id="rId28"/>
  </p:notesMasterIdLst>
  <p:sldIdLst>
    <p:sldId id="256" r:id="rId6"/>
    <p:sldId id="261" r:id="rId7"/>
    <p:sldId id="282" r:id="rId8"/>
    <p:sldId id="267" r:id="rId9"/>
    <p:sldId id="268" r:id="rId10"/>
    <p:sldId id="274" r:id="rId11"/>
    <p:sldId id="262" r:id="rId12"/>
    <p:sldId id="273" r:id="rId13"/>
    <p:sldId id="275" r:id="rId14"/>
    <p:sldId id="276" r:id="rId15"/>
    <p:sldId id="263" r:id="rId16"/>
    <p:sldId id="264" r:id="rId17"/>
    <p:sldId id="283" r:id="rId18"/>
    <p:sldId id="269" r:id="rId19"/>
    <p:sldId id="270" r:id="rId20"/>
    <p:sldId id="271" r:id="rId21"/>
    <p:sldId id="279" r:id="rId22"/>
    <p:sldId id="280" r:id="rId23"/>
    <p:sldId id="281" r:id="rId24"/>
    <p:sldId id="278" r:id="rId25"/>
    <p:sldId id="272" r:id="rId26"/>
    <p:sldId id="284" r:id="rId27"/>
  </p:sldIdLst>
  <p:sldSz cx="9144000" cy="5143500" type="screen16x9"/>
  <p:notesSz cx="6858000" cy="9144000"/>
  <p:defaultTextStyle>
    <a:defPPr>
      <a:defRPr lang="fi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kijä" initials="T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86861" autoAdjust="0"/>
  </p:normalViewPr>
  <p:slideViewPr>
    <p:cSldViewPr snapToGrid="0">
      <p:cViewPr varScale="1">
        <p:scale>
          <a:sx n="135" d="100"/>
          <a:sy n="135" d="100"/>
        </p:scale>
        <p:origin x="89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F46EF-3393-418A-87D5-D0FD0EDADC7C}" type="datetimeFigureOut">
              <a:rPr lang="fi-FI" smtClean="0"/>
              <a:t>27.6.2018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9591A-E519-4A66-87CC-81D54FA79D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889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077B2-2D16-4F48-B540-15BF9D9580E9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92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Palaute, ideat, kokemukset ja kaikki muu kommunikointi</a:t>
            </a:r>
            <a:r>
              <a:rPr lang="fi-FI" baseline="0" dirty="0" smtClean="0"/>
              <a:t> on oleellista järjestelmän kehittämisessä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9591A-E519-4A66-87CC-81D54FA79DBD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945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 preserve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7" descr="Pitkät_nuolet_cmy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r="-1753"/>
          <a:stretch/>
        </p:blipFill>
        <p:spPr>
          <a:xfrm rot="10800000" flipH="1">
            <a:off x="0" y="770400"/>
            <a:ext cx="8928000" cy="3253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3290400"/>
            <a:ext cx="5018682" cy="730800"/>
          </a:xfrm>
        </p:spPr>
        <p:txBody>
          <a:bodyPr anchor="b">
            <a:no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4136400"/>
            <a:ext cx="6696000" cy="3780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8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4579" y="4565139"/>
            <a:ext cx="2057400" cy="273844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  <a:defRPr lang="fi-FI" sz="1200" b="0" kern="1200" baseline="0" smtClean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31.5.2018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8612" y="62753"/>
            <a:ext cx="2175461" cy="788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038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1_Peruskalvo KA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0175" indent="-230175">
              <a:spcBef>
                <a:spcPts val="512"/>
              </a:spcBef>
              <a:spcAft>
                <a:spcPts val="512"/>
              </a:spcAft>
              <a:buFont typeface="Arial"/>
              <a:buChar char="•"/>
              <a:defRPr/>
            </a:lvl1pPr>
            <a:lvl2pPr marL="460350" indent="-230175">
              <a:spcBef>
                <a:spcPts val="512"/>
              </a:spcBef>
              <a:spcAft>
                <a:spcPts val="512"/>
              </a:spcAft>
              <a:buFont typeface="Arial"/>
              <a:buChar char="•"/>
              <a:defRPr/>
            </a:lvl2pPr>
            <a:lvl3pPr marL="690525" indent="-230175">
              <a:spcBef>
                <a:spcPts val="512"/>
              </a:spcBef>
              <a:spcAft>
                <a:spcPts val="256"/>
              </a:spcAft>
              <a:buFont typeface="Arial"/>
              <a:buChar char="•"/>
              <a:defRPr/>
            </a:lvl3pPr>
            <a:lvl4pPr marL="920700" indent="-230175">
              <a:spcBef>
                <a:spcPts val="512"/>
              </a:spcBef>
              <a:spcAft>
                <a:spcPts val="256"/>
              </a:spcAft>
              <a:buFont typeface="Arial"/>
              <a:buChar char="•"/>
              <a:defRPr/>
            </a:lvl4pPr>
            <a:lvl5pPr marL="1150875" indent="-230175">
              <a:spcBef>
                <a:spcPts val="512"/>
              </a:spcBef>
              <a:spcAft>
                <a:spcPts val="256"/>
              </a:spcAft>
              <a:buFont typeface="Arial"/>
              <a:buChar char="•"/>
              <a:defRPr/>
            </a:lvl5pPr>
          </a:lstStyle>
          <a:p>
            <a:pPr lvl="0"/>
            <a:r>
              <a:rPr lang="fi-FI" noProof="1" smtClean="0"/>
              <a:t>Click to edit Master text styles</a:t>
            </a:r>
          </a:p>
          <a:p>
            <a:pPr lvl="1"/>
            <a:r>
              <a:rPr lang="fi-FI" noProof="1" smtClean="0"/>
              <a:t>Second level</a:t>
            </a:r>
          </a:p>
          <a:p>
            <a:pPr lvl="2"/>
            <a:r>
              <a:rPr lang="fi-FI" noProof="1" smtClean="0"/>
              <a:t>Third level</a:t>
            </a:r>
          </a:p>
          <a:p>
            <a:pPr lvl="3"/>
            <a:r>
              <a:rPr lang="fi-FI" noProof="1" smtClean="0"/>
              <a:t>Fourth level</a:t>
            </a:r>
          </a:p>
          <a:p>
            <a:pPr lvl="4"/>
            <a:r>
              <a:rPr lang="fi-FI" noProof="1" smtClean="0"/>
              <a:t>Fifth level</a:t>
            </a:r>
            <a:endParaRPr lang="fi-FI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1AB8-15C4-43C6-A7CF-64BDF2FDC5CD}" type="datetime1">
              <a:rPr lang="fi-FI" smtClean="0">
                <a:solidFill>
                  <a:srgbClr val="000000"/>
                </a:solidFill>
              </a:rPr>
              <a:t>27.6.2018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_Perus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0123" y="1545636"/>
            <a:ext cx="1643876" cy="3597864"/>
          </a:xfrm>
          <a:custGeom>
            <a:avLst/>
            <a:gdLst>
              <a:gd name="connsiteX0" fmla="*/ 0 w 918170"/>
              <a:gd name="connsiteY0" fmla="*/ 0 h 4797152"/>
              <a:gd name="connsiteX1" fmla="*/ 918170 w 918170"/>
              <a:gd name="connsiteY1" fmla="*/ 0 h 4797152"/>
              <a:gd name="connsiteX2" fmla="*/ 918170 w 918170"/>
              <a:gd name="connsiteY2" fmla="*/ 4797152 h 4797152"/>
              <a:gd name="connsiteX3" fmla="*/ 0 w 918170"/>
              <a:gd name="connsiteY3" fmla="*/ 4797152 h 4797152"/>
              <a:gd name="connsiteX4" fmla="*/ 0 w 918170"/>
              <a:gd name="connsiteY4" fmla="*/ 0 h 4797152"/>
              <a:gd name="connsiteX0" fmla="*/ 0 w 1780010"/>
              <a:gd name="connsiteY0" fmla="*/ 1179383 h 4797152"/>
              <a:gd name="connsiteX1" fmla="*/ 1780010 w 1780010"/>
              <a:gd name="connsiteY1" fmla="*/ 0 h 4797152"/>
              <a:gd name="connsiteX2" fmla="*/ 1780010 w 1780010"/>
              <a:gd name="connsiteY2" fmla="*/ 4797152 h 4797152"/>
              <a:gd name="connsiteX3" fmla="*/ 861840 w 1780010"/>
              <a:gd name="connsiteY3" fmla="*/ 4797152 h 4797152"/>
              <a:gd name="connsiteX4" fmla="*/ 0 w 1780010"/>
              <a:gd name="connsiteY4" fmla="*/ 1179383 h 479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010" h="4797152">
                <a:moveTo>
                  <a:pt x="0" y="1179383"/>
                </a:moveTo>
                <a:lnTo>
                  <a:pt x="1780010" y="0"/>
                </a:lnTo>
                <a:lnTo>
                  <a:pt x="1780010" y="4797152"/>
                </a:lnTo>
                <a:lnTo>
                  <a:pt x="861840" y="4797152"/>
                </a:lnTo>
                <a:lnTo>
                  <a:pt x="0" y="11793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53" tIns="38976" rIns="77953" bIns="38976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0175" indent="-230175">
              <a:buFont typeface="Arial"/>
              <a:buChar char="•"/>
              <a:defRPr/>
            </a:lvl1pPr>
            <a:lvl2pPr marL="460350" indent="-230175">
              <a:buFont typeface="Arial"/>
              <a:buChar char="•"/>
              <a:defRPr/>
            </a:lvl2pPr>
            <a:lvl3pPr marL="690525" indent="-230175">
              <a:buFont typeface="Arial"/>
              <a:buChar char="•"/>
              <a:defRPr/>
            </a:lvl3pPr>
            <a:lvl4pPr marL="920700" indent="-230175">
              <a:buFont typeface="Arial"/>
              <a:buChar char="•"/>
              <a:defRPr/>
            </a:lvl4pPr>
            <a:lvl5pPr marL="1150875" indent="-230175">
              <a:buFont typeface="Arial"/>
              <a:buChar char="•"/>
              <a:defRPr/>
            </a:lvl5pPr>
          </a:lstStyle>
          <a:p>
            <a:pPr lvl="0"/>
            <a:r>
              <a:rPr lang="fi-FI" noProof="1" smtClean="0"/>
              <a:t>Click to edit Master text styles</a:t>
            </a:r>
          </a:p>
          <a:p>
            <a:pPr lvl="1"/>
            <a:r>
              <a:rPr lang="fi-FI" noProof="1" smtClean="0"/>
              <a:t>Second level</a:t>
            </a:r>
          </a:p>
          <a:p>
            <a:pPr lvl="2"/>
            <a:r>
              <a:rPr lang="fi-FI" noProof="1" smtClean="0"/>
              <a:t>Third level</a:t>
            </a:r>
          </a:p>
          <a:p>
            <a:pPr lvl="3"/>
            <a:r>
              <a:rPr lang="fi-FI" noProof="1" smtClean="0"/>
              <a:t>Fourth level</a:t>
            </a:r>
          </a:p>
          <a:p>
            <a:pPr lvl="4"/>
            <a:r>
              <a:rPr lang="fi-FI" noProof="1" smtClean="0"/>
              <a:t>Fifth level</a:t>
            </a:r>
            <a:endParaRPr lang="fi-FI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651F-866C-4227-BE37-F40AD52E07E9}" type="datetime1">
              <a:rPr lang="fi-FI" smtClean="0">
                <a:solidFill>
                  <a:srgbClr val="000000"/>
                </a:solidFill>
              </a:rPr>
              <a:t>27.6.2018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Perus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0123" y="1545636"/>
            <a:ext cx="1643876" cy="3597864"/>
          </a:xfrm>
          <a:custGeom>
            <a:avLst/>
            <a:gdLst>
              <a:gd name="connsiteX0" fmla="*/ 0 w 918170"/>
              <a:gd name="connsiteY0" fmla="*/ 0 h 4797152"/>
              <a:gd name="connsiteX1" fmla="*/ 918170 w 918170"/>
              <a:gd name="connsiteY1" fmla="*/ 0 h 4797152"/>
              <a:gd name="connsiteX2" fmla="*/ 918170 w 918170"/>
              <a:gd name="connsiteY2" fmla="*/ 4797152 h 4797152"/>
              <a:gd name="connsiteX3" fmla="*/ 0 w 918170"/>
              <a:gd name="connsiteY3" fmla="*/ 4797152 h 4797152"/>
              <a:gd name="connsiteX4" fmla="*/ 0 w 918170"/>
              <a:gd name="connsiteY4" fmla="*/ 0 h 4797152"/>
              <a:gd name="connsiteX0" fmla="*/ 0 w 1780010"/>
              <a:gd name="connsiteY0" fmla="*/ 1179383 h 4797152"/>
              <a:gd name="connsiteX1" fmla="*/ 1780010 w 1780010"/>
              <a:gd name="connsiteY1" fmla="*/ 0 h 4797152"/>
              <a:gd name="connsiteX2" fmla="*/ 1780010 w 1780010"/>
              <a:gd name="connsiteY2" fmla="*/ 4797152 h 4797152"/>
              <a:gd name="connsiteX3" fmla="*/ 861840 w 1780010"/>
              <a:gd name="connsiteY3" fmla="*/ 4797152 h 4797152"/>
              <a:gd name="connsiteX4" fmla="*/ 0 w 1780010"/>
              <a:gd name="connsiteY4" fmla="*/ 1179383 h 479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010" h="4797152">
                <a:moveTo>
                  <a:pt x="0" y="1179383"/>
                </a:moveTo>
                <a:lnTo>
                  <a:pt x="1780010" y="0"/>
                </a:lnTo>
                <a:lnTo>
                  <a:pt x="1780010" y="4797152"/>
                </a:lnTo>
                <a:lnTo>
                  <a:pt x="861840" y="4797152"/>
                </a:lnTo>
                <a:lnTo>
                  <a:pt x="0" y="11793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53" tIns="38976" rIns="77953" bIns="38976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54AD-51AF-4F42-A3AB-F297DA4A1C50}" type="datetime1">
              <a:rPr lang="fi-FI" smtClean="0">
                <a:solidFill>
                  <a:srgbClr val="000000"/>
                </a:solidFill>
              </a:rPr>
              <a:t>27.6.2018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00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Peruskalvo_Om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>
          <a:xfrm>
            <a:off x="7500123" y="1545636"/>
            <a:ext cx="1643876" cy="3597864"/>
          </a:xfrm>
          <a:custGeom>
            <a:avLst/>
            <a:gdLst>
              <a:gd name="connsiteX0" fmla="*/ 0 w 918170"/>
              <a:gd name="connsiteY0" fmla="*/ 0 h 4797152"/>
              <a:gd name="connsiteX1" fmla="*/ 918170 w 918170"/>
              <a:gd name="connsiteY1" fmla="*/ 0 h 4797152"/>
              <a:gd name="connsiteX2" fmla="*/ 918170 w 918170"/>
              <a:gd name="connsiteY2" fmla="*/ 4797152 h 4797152"/>
              <a:gd name="connsiteX3" fmla="*/ 0 w 918170"/>
              <a:gd name="connsiteY3" fmla="*/ 4797152 h 4797152"/>
              <a:gd name="connsiteX4" fmla="*/ 0 w 918170"/>
              <a:gd name="connsiteY4" fmla="*/ 0 h 4797152"/>
              <a:gd name="connsiteX0" fmla="*/ 0 w 1780010"/>
              <a:gd name="connsiteY0" fmla="*/ 1179383 h 4797152"/>
              <a:gd name="connsiteX1" fmla="*/ 1780010 w 1780010"/>
              <a:gd name="connsiteY1" fmla="*/ 0 h 4797152"/>
              <a:gd name="connsiteX2" fmla="*/ 1780010 w 1780010"/>
              <a:gd name="connsiteY2" fmla="*/ 4797152 h 4797152"/>
              <a:gd name="connsiteX3" fmla="*/ 861840 w 1780010"/>
              <a:gd name="connsiteY3" fmla="*/ 4797152 h 4797152"/>
              <a:gd name="connsiteX4" fmla="*/ 0 w 1780010"/>
              <a:gd name="connsiteY4" fmla="*/ 1179383 h 479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010" h="4797152">
                <a:moveTo>
                  <a:pt x="0" y="1179383"/>
                </a:moveTo>
                <a:lnTo>
                  <a:pt x="1780010" y="0"/>
                </a:lnTo>
                <a:lnTo>
                  <a:pt x="1780010" y="4797152"/>
                </a:lnTo>
                <a:lnTo>
                  <a:pt x="861840" y="4797152"/>
                </a:lnTo>
                <a:lnTo>
                  <a:pt x="0" y="11793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53" tIns="38976" rIns="77953" bIns="38976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961" y="1167594"/>
            <a:ext cx="4439043" cy="3564396"/>
          </a:xfrm>
        </p:spPr>
        <p:txBody>
          <a:bodyPr/>
          <a:lstStyle>
            <a:lvl1pPr marL="230175" indent="-230175">
              <a:buFont typeface="Arial"/>
              <a:buChar char="•"/>
              <a:defRPr/>
            </a:lvl1pPr>
            <a:lvl2pPr marL="460350" indent="-230175">
              <a:buFont typeface="Arial"/>
              <a:buChar char="•"/>
              <a:defRPr/>
            </a:lvl2pPr>
            <a:lvl3pPr marL="690525" indent="-230175">
              <a:buFont typeface="Arial"/>
              <a:buChar char="•"/>
              <a:defRPr/>
            </a:lvl3pPr>
            <a:lvl4pPr marL="920700" indent="-230175">
              <a:buFont typeface="Arial"/>
              <a:buChar char="•"/>
              <a:defRPr/>
            </a:lvl4pPr>
            <a:lvl5pPr marL="1150875" indent="-230175">
              <a:buFont typeface="Arial"/>
              <a:buChar char="•"/>
              <a:defRPr/>
            </a:lvl5pPr>
          </a:lstStyle>
          <a:p>
            <a:pPr lvl="0"/>
            <a:r>
              <a:rPr lang="fi-FI" noProof="1" smtClean="0"/>
              <a:t>Click to edit Master text styles</a:t>
            </a:r>
          </a:p>
          <a:p>
            <a:pPr lvl="1"/>
            <a:r>
              <a:rPr lang="fi-FI" noProof="1" smtClean="0"/>
              <a:t>Second level</a:t>
            </a:r>
          </a:p>
          <a:p>
            <a:pPr lvl="2"/>
            <a:r>
              <a:rPr lang="fi-FI" noProof="1" smtClean="0"/>
              <a:t>Third level</a:t>
            </a:r>
          </a:p>
          <a:p>
            <a:pPr lvl="3"/>
            <a:r>
              <a:rPr lang="fi-FI" noProof="1" smtClean="0"/>
              <a:t>Fourth level</a:t>
            </a:r>
          </a:p>
          <a:p>
            <a:pPr lvl="4"/>
            <a:r>
              <a:rPr lang="fi-FI" noProof="1" smtClean="0"/>
              <a:t>Fifth level</a:t>
            </a:r>
            <a:endParaRPr lang="fi-FI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2835-D7D1-4616-8C7E-B9F2FC8FE3E1}" type="datetime1">
              <a:rPr lang="fi-FI" smtClean="0">
                <a:solidFill>
                  <a:srgbClr val="000000"/>
                </a:solidFill>
              </a:rPr>
              <a:t>27.6.2018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954134" y="1958101"/>
            <a:ext cx="4201225" cy="3193904"/>
          </a:xfrm>
          <a:custGeom>
            <a:avLst/>
            <a:gdLst>
              <a:gd name="connsiteX0" fmla="*/ 705129 w 4230688"/>
              <a:gd name="connsiteY0" fmla="*/ 0 h 4508500"/>
              <a:gd name="connsiteX1" fmla="*/ 4230688 w 4230688"/>
              <a:gd name="connsiteY1" fmla="*/ 0 h 4508500"/>
              <a:gd name="connsiteX2" fmla="*/ 4230688 w 4230688"/>
              <a:gd name="connsiteY2" fmla="*/ 0 h 4508500"/>
              <a:gd name="connsiteX3" fmla="*/ 4230688 w 4230688"/>
              <a:gd name="connsiteY3" fmla="*/ 3803371 h 4508500"/>
              <a:gd name="connsiteX4" fmla="*/ 3525559 w 4230688"/>
              <a:gd name="connsiteY4" fmla="*/ 4508500 h 4508500"/>
              <a:gd name="connsiteX5" fmla="*/ 0 w 4230688"/>
              <a:gd name="connsiteY5" fmla="*/ 4508500 h 4508500"/>
              <a:gd name="connsiteX6" fmla="*/ 0 w 4230688"/>
              <a:gd name="connsiteY6" fmla="*/ 4508500 h 4508500"/>
              <a:gd name="connsiteX7" fmla="*/ 0 w 4230688"/>
              <a:gd name="connsiteY7" fmla="*/ 705129 h 4508500"/>
              <a:gd name="connsiteX8" fmla="*/ 705129 w 4230688"/>
              <a:gd name="connsiteY8" fmla="*/ 0 h 4508500"/>
              <a:gd name="connsiteX0" fmla="*/ 705129 w 4361683"/>
              <a:gd name="connsiteY0" fmla="*/ 0 h 4519840"/>
              <a:gd name="connsiteX1" fmla="*/ 4230688 w 4361683"/>
              <a:gd name="connsiteY1" fmla="*/ 0 h 4519840"/>
              <a:gd name="connsiteX2" fmla="*/ 4230688 w 4361683"/>
              <a:gd name="connsiteY2" fmla="*/ 0 h 4519840"/>
              <a:gd name="connsiteX3" fmla="*/ 4230688 w 4361683"/>
              <a:gd name="connsiteY3" fmla="*/ 3803371 h 4519840"/>
              <a:gd name="connsiteX4" fmla="*/ 4171939 w 4361683"/>
              <a:gd name="connsiteY4" fmla="*/ 4519840 h 4519840"/>
              <a:gd name="connsiteX5" fmla="*/ 0 w 4361683"/>
              <a:gd name="connsiteY5" fmla="*/ 4508500 h 4519840"/>
              <a:gd name="connsiteX6" fmla="*/ 0 w 4361683"/>
              <a:gd name="connsiteY6" fmla="*/ 4508500 h 4519840"/>
              <a:gd name="connsiteX7" fmla="*/ 0 w 4361683"/>
              <a:gd name="connsiteY7" fmla="*/ 705129 h 4519840"/>
              <a:gd name="connsiteX8" fmla="*/ 705129 w 4361683"/>
              <a:gd name="connsiteY8" fmla="*/ 0 h 4519840"/>
              <a:gd name="connsiteX0" fmla="*/ 705129 w 4361683"/>
              <a:gd name="connsiteY0" fmla="*/ 0 h 4519841"/>
              <a:gd name="connsiteX1" fmla="*/ 4230688 w 4361683"/>
              <a:gd name="connsiteY1" fmla="*/ 0 h 4519841"/>
              <a:gd name="connsiteX2" fmla="*/ 4230688 w 4361683"/>
              <a:gd name="connsiteY2" fmla="*/ 0 h 4519841"/>
              <a:gd name="connsiteX3" fmla="*/ 4230688 w 4361683"/>
              <a:gd name="connsiteY3" fmla="*/ 3803371 h 4519841"/>
              <a:gd name="connsiteX4" fmla="*/ 4171939 w 4361683"/>
              <a:gd name="connsiteY4" fmla="*/ 4519840 h 4519841"/>
              <a:gd name="connsiteX5" fmla="*/ 0 w 4361683"/>
              <a:gd name="connsiteY5" fmla="*/ 4508500 h 4519841"/>
              <a:gd name="connsiteX6" fmla="*/ 1973160 w 4361683"/>
              <a:gd name="connsiteY6" fmla="*/ 4519841 h 4519841"/>
              <a:gd name="connsiteX7" fmla="*/ 0 w 4361683"/>
              <a:gd name="connsiteY7" fmla="*/ 705129 h 4519841"/>
              <a:gd name="connsiteX8" fmla="*/ 705129 w 4361683"/>
              <a:gd name="connsiteY8" fmla="*/ 0 h 4519841"/>
              <a:gd name="connsiteX0" fmla="*/ 1090689 w 4747243"/>
              <a:gd name="connsiteY0" fmla="*/ 0 h 4542521"/>
              <a:gd name="connsiteX1" fmla="*/ 4616248 w 4747243"/>
              <a:gd name="connsiteY1" fmla="*/ 0 h 4542521"/>
              <a:gd name="connsiteX2" fmla="*/ 4616248 w 4747243"/>
              <a:gd name="connsiteY2" fmla="*/ 0 h 4542521"/>
              <a:gd name="connsiteX3" fmla="*/ 4616248 w 4747243"/>
              <a:gd name="connsiteY3" fmla="*/ 3803371 h 4542521"/>
              <a:gd name="connsiteX4" fmla="*/ 4557499 w 4747243"/>
              <a:gd name="connsiteY4" fmla="*/ 4519840 h 4542521"/>
              <a:gd name="connsiteX5" fmla="*/ 385560 w 4747243"/>
              <a:gd name="connsiteY5" fmla="*/ 4508500 h 4542521"/>
              <a:gd name="connsiteX6" fmla="*/ 0 w 4747243"/>
              <a:gd name="connsiteY6" fmla="*/ 4542521 h 4542521"/>
              <a:gd name="connsiteX7" fmla="*/ 385560 w 4747243"/>
              <a:gd name="connsiteY7" fmla="*/ 705129 h 4542521"/>
              <a:gd name="connsiteX8" fmla="*/ 1090689 w 4747243"/>
              <a:gd name="connsiteY8" fmla="*/ 0 h 4542521"/>
              <a:gd name="connsiteX0" fmla="*/ 1090689 w 4747243"/>
              <a:gd name="connsiteY0" fmla="*/ 0 h 4542521"/>
              <a:gd name="connsiteX1" fmla="*/ 4616248 w 4747243"/>
              <a:gd name="connsiteY1" fmla="*/ 0 h 4542521"/>
              <a:gd name="connsiteX2" fmla="*/ 4616248 w 4747243"/>
              <a:gd name="connsiteY2" fmla="*/ 0 h 4542521"/>
              <a:gd name="connsiteX3" fmla="*/ 4616248 w 4747243"/>
              <a:gd name="connsiteY3" fmla="*/ 3803371 h 4542521"/>
              <a:gd name="connsiteX4" fmla="*/ 4557499 w 4747243"/>
              <a:gd name="connsiteY4" fmla="*/ 4519840 h 4542521"/>
              <a:gd name="connsiteX5" fmla="*/ 3095820 w 4747243"/>
              <a:gd name="connsiteY5" fmla="*/ 4497160 h 4542521"/>
              <a:gd name="connsiteX6" fmla="*/ 0 w 4747243"/>
              <a:gd name="connsiteY6" fmla="*/ 4542521 h 4542521"/>
              <a:gd name="connsiteX7" fmla="*/ 385560 w 4747243"/>
              <a:gd name="connsiteY7" fmla="*/ 705129 h 4542521"/>
              <a:gd name="connsiteX8" fmla="*/ 1090689 w 4747243"/>
              <a:gd name="connsiteY8" fmla="*/ 0 h 4542521"/>
              <a:gd name="connsiteX0" fmla="*/ 705129 w 4361683"/>
              <a:gd name="connsiteY0" fmla="*/ 0 h 4542521"/>
              <a:gd name="connsiteX1" fmla="*/ 4230688 w 4361683"/>
              <a:gd name="connsiteY1" fmla="*/ 0 h 4542521"/>
              <a:gd name="connsiteX2" fmla="*/ 4230688 w 4361683"/>
              <a:gd name="connsiteY2" fmla="*/ 0 h 4542521"/>
              <a:gd name="connsiteX3" fmla="*/ 4230688 w 4361683"/>
              <a:gd name="connsiteY3" fmla="*/ 3803371 h 4542521"/>
              <a:gd name="connsiteX4" fmla="*/ 4171939 w 4361683"/>
              <a:gd name="connsiteY4" fmla="*/ 4519840 h 4542521"/>
              <a:gd name="connsiteX5" fmla="*/ 2710260 w 4361683"/>
              <a:gd name="connsiteY5" fmla="*/ 4497160 h 4542521"/>
              <a:gd name="connsiteX6" fmla="*/ 975240 w 4361683"/>
              <a:gd name="connsiteY6" fmla="*/ 4542521 h 4542521"/>
              <a:gd name="connsiteX7" fmla="*/ 0 w 4361683"/>
              <a:gd name="connsiteY7" fmla="*/ 705129 h 4542521"/>
              <a:gd name="connsiteX8" fmla="*/ 705129 w 4361683"/>
              <a:gd name="connsiteY8" fmla="*/ 0 h 4542521"/>
              <a:gd name="connsiteX0" fmla="*/ 682449 w 4339003"/>
              <a:gd name="connsiteY0" fmla="*/ 0 h 4542521"/>
              <a:gd name="connsiteX1" fmla="*/ 4208008 w 4339003"/>
              <a:gd name="connsiteY1" fmla="*/ 0 h 4542521"/>
              <a:gd name="connsiteX2" fmla="*/ 4208008 w 4339003"/>
              <a:gd name="connsiteY2" fmla="*/ 0 h 4542521"/>
              <a:gd name="connsiteX3" fmla="*/ 4208008 w 4339003"/>
              <a:gd name="connsiteY3" fmla="*/ 3803371 h 4542521"/>
              <a:gd name="connsiteX4" fmla="*/ 4149259 w 4339003"/>
              <a:gd name="connsiteY4" fmla="*/ 4519840 h 4542521"/>
              <a:gd name="connsiteX5" fmla="*/ 2687580 w 4339003"/>
              <a:gd name="connsiteY5" fmla="*/ 4497160 h 4542521"/>
              <a:gd name="connsiteX6" fmla="*/ 952560 w 4339003"/>
              <a:gd name="connsiteY6" fmla="*/ 4542521 h 4542521"/>
              <a:gd name="connsiteX7" fmla="*/ 0 w 4339003"/>
              <a:gd name="connsiteY7" fmla="*/ 3392762 h 4542521"/>
              <a:gd name="connsiteX8" fmla="*/ 682449 w 4339003"/>
              <a:gd name="connsiteY8" fmla="*/ 0 h 4542521"/>
              <a:gd name="connsiteX0" fmla="*/ 682449 w 4339003"/>
              <a:gd name="connsiteY0" fmla="*/ 0 h 4519840"/>
              <a:gd name="connsiteX1" fmla="*/ 4208008 w 4339003"/>
              <a:gd name="connsiteY1" fmla="*/ 0 h 4519840"/>
              <a:gd name="connsiteX2" fmla="*/ 4208008 w 4339003"/>
              <a:gd name="connsiteY2" fmla="*/ 0 h 4519840"/>
              <a:gd name="connsiteX3" fmla="*/ 4208008 w 4339003"/>
              <a:gd name="connsiteY3" fmla="*/ 3803371 h 4519840"/>
              <a:gd name="connsiteX4" fmla="*/ 4149259 w 4339003"/>
              <a:gd name="connsiteY4" fmla="*/ 4519840 h 4519840"/>
              <a:gd name="connsiteX5" fmla="*/ 2687580 w 4339003"/>
              <a:gd name="connsiteY5" fmla="*/ 4497160 h 4519840"/>
              <a:gd name="connsiteX6" fmla="*/ 555660 w 4339003"/>
              <a:gd name="connsiteY6" fmla="*/ 4519840 h 4519840"/>
              <a:gd name="connsiteX7" fmla="*/ 0 w 4339003"/>
              <a:gd name="connsiteY7" fmla="*/ 3392762 h 4519840"/>
              <a:gd name="connsiteX8" fmla="*/ 682449 w 4339003"/>
              <a:gd name="connsiteY8" fmla="*/ 0 h 4519840"/>
              <a:gd name="connsiteX0" fmla="*/ 682449 w 4339003"/>
              <a:gd name="connsiteY0" fmla="*/ 0 h 4520334"/>
              <a:gd name="connsiteX1" fmla="*/ 4208008 w 4339003"/>
              <a:gd name="connsiteY1" fmla="*/ 0 h 4520334"/>
              <a:gd name="connsiteX2" fmla="*/ 4208008 w 4339003"/>
              <a:gd name="connsiteY2" fmla="*/ 0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682449 w 4339003"/>
              <a:gd name="connsiteY0" fmla="*/ 266416 h 4786750"/>
              <a:gd name="connsiteX1" fmla="*/ 4208008 w 4339003"/>
              <a:gd name="connsiteY1" fmla="*/ 266416 h 4786750"/>
              <a:gd name="connsiteX2" fmla="*/ 4208008 w 4339003"/>
              <a:gd name="connsiteY2" fmla="*/ 0 h 4786750"/>
              <a:gd name="connsiteX3" fmla="*/ 4208008 w 4339003"/>
              <a:gd name="connsiteY3" fmla="*/ 4069787 h 4786750"/>
              <a:gd name="connsiteX4" fmla="*/ 4149259 w 4339003"/>
              <a:gd name="connsiteY4" fmla="*/ 4786256 h 4786750"/>
              <a:gd name="connsiteX5" fmla="*/ 2687580 w 4339003"/>
              <a:gd name="connsiteY5" fmla="*/ 4763576 h 4786750"/>
              <a:gd name="connsiteX6" fmla="*/ 555660 w 4339003"/>
              <a:gd name="connsiteY6" fmla="*/ 4786256 h 4786750"/>
              <a:gd name="connsiteX7" fmla="*/ 0 w 4339003"/>
              <a:gd name="connsiteY7" fmla="*/ 3659178 h 4786750"/>
              <a:gd name="connsiteX8" fmla="*/ 682449 w 4339003"/>
              <a:gd name="connsiteY8" fmla="*/ 266416 h 4786750"/>
              <a:gd name="connsiteX0" fmla="*/ 682449 w 4339003"/>
              <a:gd name="connsiteY0" fmla="*/ 275297 h 4795631"/>
              <a:gd name="connsiteX1" fmla="*/ 3248856 w 4339003"/>
              <a:gd name="connsiteY1" fmla="*/ 0 h 4795631"/>
              <a:gd name="connsiteX2" fmla="*/ 4208008 w 4339003"/>
              <a:gd name="connsiteY2" fmla="*/ 8881 h 4795631"/>
              <a:gd name="connsiteX3" fmla="*/ 4208008 w 4339003"/>
              <a:gd name="connsiteY3" fmla="*/ 4078668 h 4795631"/>
              <a:gd name="connsiteX4" fmla="*/ 4149259 w 4339003"/>
              <a:gd name="connsiteY4" fmla="*/ 4795137 h 4795631"/>
              <a:gd name="connsiteX5" fmla="*/ 2687580 w 4339003"/>
              <a:gd name="connsiteY5" fmla="*/ 4772457 h 4795631"/>
              <a:gd name="connsiteX6" fmla="*/ 555660 w 4339003"/>
              <a:gd name="connsiteY6" fmla="*/ 4795137 h 4795631"/>
              <a:gd name="connsiteX7" fmla="*/ 0 w 4339003"/>
              <a:gd name="connsiteY7" fmla="*/ 3668059 h 4795631"/>
              <a:gd name="connsiteX8" fmla="*/ 682449 w 4339003"/>
              <a:gd name="connsiteY8" fmla="*/ 275297 h 4795631"/>
              <a:gd name="connsiteX0" fmla="*/ 682449 w 4339003"/>
              <a:gd name="connsiteY0" fmla="*/ 275297 h 4795631"/>
              <a:gd name="connsiteX1" fmla="*/ 3248856 w 4339003"/>
              <a:gd name="connsiteY1" fmla="*/ 0 h 4795631"/>
              <a:gd name="connsiteX2" fmla="*/ 4199127 w 4339003"/>
              <a:gd name="connsiteY2" fmla="*/ 1864915 h 4795631"/>
              <a:gd name="connsiteX3" fmla="*/ 4208008 w 4339003"/>
              <a:gd name="connsiteY3" fmla="*/ 4078668 h 4795631"/>
              <a:gd name="connsiteX4" fmla="*/ 4149259 w 4339003"/>
              <a:gd name="connsiteY4" fmla="*/ 4795137 h 4795631"/>
              <a:gd name="connsiteX5" fmla="*/ 2687580 w 4339003"/>
              <a:gd name="connsiteY5" fmla="*/ 4772457 h 4795631"/>
              <a:gd name="connsiteX6" fmla="*/ 555660 w 4339003"/>
              <a:gd name="connsiteY6" fmla="*/ 4795137 h 4795631"/>
              <a:gd name="connsiteX7" fmla="*/ 0 w 4339003"/>
              <a:gd name="connsiteY7" fmla="*/ 3668059 h 4795631"/>
              <a:gd name="connsiteX8" fmla="*/ 682449 w 4339003"/>
              <a:gd name="connsiteY8" fmla="*/ 275297 h 4795631"/>
              <a:gd name="connsiteX0" fmla="*/ 682449 w 4339003"/>
              <a:gd name="connsiteY0" fmla="*/ 275297 h 4795631"/>
              <a:gd name="connsiteX1" fmla="*/ 3248856 w 4339003"/>
              <a:gd name="connsiteY1" fmla="*/ 0 h 4795631"/>
              <a:gd name="connsiteX2" fmla="*/ 4199127 w 4339003"/>
              <a:gd name="connsiteY2" fmla="*/ 1864915 h 4795631"/>
              <a:gd name="connsiteX3" fmla="*/ 4208008 w 4339003"/>
              <a:gd name="connsiteY3" fmla="*/ 4078668 h 4795631"/>
              <a:gd name="connsiteX4" fmla="*/ 4149259 w 4339003"/>
              <a:gd name="connsiteY4" fmla="*/ 4795137 h 4795631"/>
              <a:gd name="connsiteX5" fmla="*/ 2687580 w 4339003"/>
              <a:gd name="connsiteY5" fmla="*/ 4772457 h 4795631"/>
              <a:gd name="connsiteX6" fmla="*/ 555660 w 4339003"/>
              <a:gd name="connsiteY6" fmla="*/ 4795137 h 4795631"/>
              <a:gd name="connsiteX7" fmla="*/ 0 w 4339003"/>
              <a:gd name="connsiteY7" fmla="*/ 3668059 h 4795631"/>
              <a:gd name="connsiteX8" fmla="*/ 682449 w 4339003"/>
              <a:gd name="connsiteY8" fmla="*/ 275297 h 4795631"/>
              <a:gd name="connsiteX0" fmla="*/ 682449 w 4347164"/>
              <a:gd name="connsiteY0" fmla="*/ 0 h 4520334"/>
              <a:gd name="connsiteX1" fmla="*/ 4208008 w 4347164"/>
              <a:gd name="connsiteY1" fmla="*/ 266416 h 4520334"/>
              <a:gd name="connsiteX2" fmla="*/ 4199127 w 4347164"/>
              <a:gd name="connsiteY2" fmla="*/ 1589618 h 4520334"/>
              <a:gd name="connsiteX3" fmla="*/ 4208008 w 4347164"/>
              <a:gd name="connsiteY3" fmla="*/ 3803371 h 4520334"/>
              <a:gd name="connsiteX4" fmla="*/ 4149259 w 4347164"/>
              <a:gd name="connsiteY4" fmla="*/ 4519840 h 4520334"/>
              <a:gd name="connsiteX5" fmla="*/ 2687580 w 4347164"/>
              <a:gd name="connsiteY5" fmla="*/ 4497160 h 4520334"/>
              <a:gd name="connsiteX6" fmla="*/ 555660 w 4347164"/>
              <a:gd name="connsiteY6" fmla="*/ 4519840 h 4520334"/>
              <a:gd name="connsiteX7" fmla="*/ 0 w 4347164"/>
              <a:gd name="connsiteY7" fmla="*/ 3392762 h 4520334"/>
              <a:gd name="connsiteX8" fmla="*/ 682449 w 4347164"/>
              <a:gd name="connsiteY8" fmla="*/ 0 h 4520334"/>
              <a:gd name="connsiteX0" fmla="*/ 682449 w 4339003"/>
              <a:gd name="connsiteY0" fmla="*/ 0 h 4520334"/>
              <a:gd name="connsiteX1" fmla="*/ 4208008 w 4339003"/>
              <a:gd name="connsiteY1" fmla="*/ 266416 h 4520334"/>
              <a:gd name="connsiteX2" fmla="*/ 4199127 w 4339003"/>
              <a:gd name="connsiteY2" fmla="*/ 1589618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682449 w 4339003"/>
              <a:gd name="connsiteY0" fmla="*/ 0 h 4520334"/>
              <a:gd name="connsiteX1" fmla="*/ 4208008 w 4339003"/>
              <a:gd name="connsiteY1" fmla="*/ 266416 h 4520334"/>
              <a:gd name="connsiteX2" fmla="*/ 4208008 w 4339003"/>
              <a:gd name="connsiteY2" fmla="*/ 2593119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682449 w 4339003"/>
              <a:gd name="connsiteY0" fmla="*/ 0 h 4520334"/>
              <a:gd name="connsiteX1" fmla="*/ 4216889 w 4339003"/>
              <a:gd name="connsiteY1" fmla="*/ 1083426 h 4520334"/>
              <a:gd name="connsiteX2" fmla="*/ 4208008 w 4339003"/>
              <a:gd name="connsiteY2" fmla="*/ 2593119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682449 w 4339003"/>
              <a:gd name="connsiteY0" fmla="*/ 0 h 4520334"/>
              <a:gd name="connsiteX1" fmla="*/ 4216889 w 4339003"/>
              <a:gd name="connsiteY1" fmla="*/ 1083426 h 4520334"/>
              <a:gd name="connsiteX2" fmla="*/ 4208008 w 4339003"/>
              <a:gd name="connsiteY2" fmla="*/ 2593119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2920468 w 4339003"/>
              <a:gd name="connsiteY0" fmla="*/ 0 h 4396007"/>
              <a:gd name="connsiteX1" fmla="*/ 4216889 w 4339003"/>
              <a:gd name="connsiteY1" fmla="*/ 959099 h 4396007"/>
              <a:gd name="connsiteX2" fmla="*/ 4208008 w 4339003"/>
              <a:gd name="connsiteY2" fmla="*/ 2468792 h 4396007"/>
              <a:gd name="connsiteX3" fmla="*/ 4208008 w 4339003"/>
              <a:gd name="connsiteY3" fmla="*/ 3679044 h 4396007"/>
              <a:gd name="connsiteX4" fmla="*/ 4149259 w 4339003"/>
              <a:gd name="connsiteY4" fmla="*/ 4395513 h 4396007"/>
              <a:gd name="connsiteX5" fmla="*/ 2687580 w 4339003"/>
              <a:gd name="connsiteY5" fmla="*/ 4372833 h 4396007"/>
              <a:gd name="connsiteX6" fmla="*/ 555660 w 4339003"/>
              <a:gd name="connsiteY6" fmla="*/ 4395513 h 4396007"/>
              <a:gd name="connsiteX7" fmla="*/ 0 w 4339003"/>
              <a:gd name="connsiteY7" fmla="*/ 3268435 h 4396007"/>
              <a:gd name="connsiteX8" fmla="*/ 2920468 w 4339003"/>
              <a:gd name="connsiteY8" fmla="*/ 0 h 4396007"/>
              <a:gd name="connsiteX0" fmla="*/ 2920468 w 4339003"/>
              <a:gd name="connsiteY0" fmla="*/ 0 h 4396007"/>
              <a:gd name="connsiteX1" fmla="*/ 4216889 w 4339003"/>
              <a:gd name="connsiteY1" fmla="*/ 959099 h 4396007"/>
              <a:gd name="connsiteX2" fmla="*/ 4208008 w 4339003"/>
              <a:gd name="connsiteY2" fmla="*/ 2468792 h 4396007"/>
              <a:gd name="connsiteX3" fmla="*/ 4208008 w 4339003"/>
              <a:gd name="connsiteY3" fmla="*/ 3679044 h 4396007"/>
              <a:gd name="connsiteX4" fmla="*/ 4149259 w 4339003"/>
              <a:gd name="connsiteY4" fmla="*/ 4395513 h 4396007"/>
              <a:gd name="connsiteX5" fmla="*/ 2687580 w 4339003"/>
              <a:gd name="connsiteY5" fmla="*/ 4372833 h 4396007"/>
              <a:gd name="connsiteX6" fmla="*/ 555660 w 4339003"/>
              <a:gd name="connsiteY6" fmla="*/ 4395513 h 4396007"/>
              <a:gd name="connsiteX7" fmla="*/ 0 w 4339003"/>
              <a:gd name="connsiteY7" fmla="*/ 3268435 h 4396007"/>
              <a:gd name="connsiteX8" fmla="*/ 2920468 w 4339003"/>
              <a:gd name="connsiteY8" fmla="*/ 0 h 4396007"/>
              <a:gd name="connsiteX0" fmla="*/ 4234861 w 4339003"/>
              <a:gd name="connsiteY0" fmla="*/ 27205 h 4272243"/>
              <a:gd name="connsiteX1" fmla="*/ 4216889 w 4339003"/>
              <a:gd name="connsiteY1" fmla="*/ 835335 h 4272243"/>
              <a:gd name="connsiteX2" fmla="*/ 4208008 w 4339003"/>
              <a:gd name="connsiteY2" fmla="*/ 2345028 h 4272243"/>
              <a:gd name="connsiteX3" fmla="*/ 4208008 w 4339003"/>
              <a:gd name="connsiteY3" fmla="*/ 3555280 h 4272243"/>
              <a:gd name="connsiteX4" fmla="*/ 4149259 w 4339003"/>
              <a:gd name="connsiteY4" fmla="*/ 4271749 h 4272243"/>
              <a:gd name="connsiteX5" fmla="*/ 2687580 w 4339003"/>
              <a:gd name="connsiteY5" fmla="*/ 4249069 h 4272243"/>
              <a:gd name="connsiteX6" fmla="*/ 555660 w 4339003"/>
              <a:gd name="connsiteY6" fmla="*/ 4271749 h 4272243"/>
              <a:gd name="connsiteX7" fmla="*/ 0 w 4339003"/>
              <a:gd name="connsiteY7" fmla="*/ 3144671 h 4272243"/>
              <a:gd name="connsiteX8" fmla="*/ 4234861 w 4339003"/>
              <a:gd name="connsiteY8" fmla="*/ 27205 h 4272243"/>
              <a:gd name="connsiteX0" fmla="*/ 4234861 w 4339003"/>
              <a:gd name="connsiteY0" fmla="*/ 0 h 4245038"/>
              <a:gd name="connsiteX1" fmla="*/ 4216889 w 4339003"/>
              <a:gd name="connsiteY1" fmla="*/ 808130 h 4245038"/>
              <a:gd name="connsiteX2" fmla="*/ 4208008 w 4339003"/>
              <a:gd name="connsiteY2" fmla="*/ 2317823 h 4245038"/>
              <a:gd name="connsiteX3" fmla="*/ 4208008 w 4339003"/>
              <a:gd name="connsiteY3" fmla="*/ 3528075 h 4245038"/>
              <a:gd name="connsiteX4" fmla="*/ 4149259 w 4339003"/>
              <a:gd name="connsiteY4" fmla="*/ 4244544 h 4245038"/>
              <a:gd name="connsiteX5" fmla="*/ 2687580 w 4339003"/>
              <a:gd name="connsiteY5" fmla="*/ 4221864 h 4245038"/>
              <a:gd name="connsiteX6" fmla="*/ 555660 w 4339003"/>
              <a:gd name="connsiteY6" fmla="*/ 4244544 h 4245038"/>
              <a:gd name="connsiteX7" fmla="*/ 0 w 4339003"/>
              <a:gd name="connsiteY7" fmla="*/ 3117466 h 4245038"/>
              <a:gd name="connsiteX8" fmla="*/ 4234861 w 4339003"/>
              <a:gd name="connsiteY8" fmla="*/ 0 h 4245038"/>
              <a:gd name="connsiteX0" fmla="*/ 4234861 w 4339003"/>
              <a:gd name="connsiteY0" fmla="*/ 0 h 4245038"/>
              <a:gd name="connsiteX1" fmla="*/ 4216889 w 4339003"/>
              <a:gd name="connsiteY1" fmla="*/ 808130 h 4245038"/>
              <a:gd name="connsiteX2" fmla="*/ 4208008 w 4339003"/>
              <a:gd name="connsiteY2" fmla="*/ 2317823 h 4245038"/>
              <a:gd name="connsiteX3" fmla="*/ 4208008 w 4339003"/>
              <a:gd name="connsiteY3" fmla="*/ 3528075 h 4245038"/>
              <a:gd name="connsiteX4" fmla="*/ 4149259 w 4339003"/>
              <a:gd name="connsiteY4" fmla="*/ 4244544 h 4245038"/>
              <a:gd name="connsiteX5" fmla="*/ 2687580 w 4339003"/>
              <a:gd name="connsiteY5" fmla="*/ 4221864 h 4245038"/>
              <a:gd name="connsiteX6" fmla="*/ 555660 w 4339003"/>
              <a:gd name="connsiteY6" fmla="*/ 4244544 h 4245038"/>
              <a:gd name="connsiteX7" fmla="*/ 0 w 4339003"/>
              <a:gd name="connsiteY7" fmla="*/ 3117466 h 4245038"/>
              <a:gd name="connsiteX8" fmla="*/ 4234861 w 4339003"/>
              <a:gd name="connsiteY8" fmla="*/ 0 h 4245038"/>
              <a:gd name="connsiteX0" fmla="*/ 4217099 w 4339003"/>
              <a:gd name="connsiteY0" fmla="*/ 0 h 4245038"/>
              <a:gd name="connsiteX1" fmla="*/ 4216889 w 4339003"/>
              <a:gd name="connsiteY1" fmla="*/ 808130 h 4245038"/>
              <a:gd name="connsiteX2" fmla="*/ 4208008 w 4339003"/>
              <a:gd name="connsiteY2" fmla="*/ 2317823 h 4245038"/>
              <a:gd name="connsiteX3" fmla="*/ 4208008 w 4339003"/>
              <a:gd name="connsiteY3" fmla="*/ 3528075 h 4245038"/>
              <a:gd name="connsiteX4" fmla="*/ 4149259 w 4339003"/>
              <a:gd name="connsiteY4" fmla="*/ 4244544 h 4245038"/>
              <a:gd name="connsiteX5" fmla="*/ 2687580 w 4339003"/>
              <a:gd name="connsiteY5" fmla="*/ 4221864 h 4245038"/>
              <a:gd name="connsiteX6" fmla="*/ 555660 w 4339003"/>
              <a:gd name="connsiteY6" fmla="*/ 4244544 h 4245038"/>
              <a:gd name="connsiteX7" fmla="*/ 0 w 4339003"/>
              <a:gd name="connsiteY7" fmla="*/ 3117466 h 4245038"/>
              <a:gd name="connsiteX8" fmla="*/ 4217099 w 4339003"/>
              <a:gd name="connsiteY8" fmla="*/ 0 h 4245038"/>
              <a:gd name="connsiteX0" fmla="*/ 4530644 w 4652548"/>
              <a:gd name="connsiteY0" fmla="*/ 11031 h 4256069"/>
              <a:gd name="connsiteX1" fmla="*/ 4530434 w 4652548"/>
              <a:gd name="connsiteY1" fmla="*/ 819161 h 4256069"/>
              <a:gd name="connsiteX2" fmla="*/ 4521553 w 4652548"/>
              <a:gd name="connsiteY2" fmla="*/ 2328854 h 4256069"/>
              <a:gd name="connsiteX3" fmla="*/ 4521553 w 4652548"/>
              <a:gd name="connsiteY3" fmla="*/ 3539106 h 4256069"/>
              <a:gd name="connsiteX4" fmla="*/ 4462804 w 4652548"/>
              <a:gd name="connsiteY4" fmla="*/ 4255575 h 4256069"/>
              <a:gd name="connsiteX5" fmla="*/ 3001125 w 4652548"/>
              <a:gd name="connsiteY5" fmla="*/ 4232895 h 4256069"/>
              <a:gd name="connsiteX6" fmla="*/ 869205 w 4652548"/>
              <a:gd name="connsiteY6" fmla="*/ 4255575 h 4256069"/>
              <a:gd name="connsiteX7" fmla="*/ 313545 w 4652548"/>
              <a:gd name="connsiteY7" fmla="*/ 3128497 h 4256069"/>
              <a:gd name="connsiteX8" fmla="*/ 4530644 w 4652548"/>
              <a:gd name="connsiteY8" fmla="*/ 11031 h 4256069"/>
              <a:gd name="connsiteX0" fmla="*/ 4588566 w 4710470"/>
              <a:gd name="connsiteY0" fmla="*/ 11001 h 4256039"/>
              <a:gd name="connsiteX1" fmla="*/ 4588356 w 4710470"/>
              <a:gd name="connsiteY1" fmla="*/ 819131 h 4256039"/>
              <a:gd name="connsiteX2" fmla="*/ 4579475 w 4710470"/>
              <a:gd name="connsiteY2" fmla="*/ 2328824 h 4256039"/>
              <a:gd name="connsiteX3" fmla="*/ 4579475 w 4710470"/>
              <a:gd name="connsiteY3" fmla="*/ 3539076 h 4256039"/>
              <a:gd name="connsiteX4" fmla="*/ 4520726 w 4710470"/>
              <a:gd name="connsiteY4" fmla="*/ 4255545 h 4256039"/>
              <a:gd name="connsiteX5" fmla="*/ 3059047 w 4710470"/>
              <a:gd name="connsiteY5" fmla="*/ 4232865 h 4256039"/>
              <a:gd name="connsiteX6" fmla="*/ 927127 w 4710470"/>
              <a:gd name="connsiteY6" fmla="*/ 4255545 h 4256039"/>
              <a:gd name="connsiteX7" fmla="*/ 371467 w 4710470"/>
              <a:gd name="connsiteY7" fmla="*/ 3128467 h 4256039"/>
              <a:gd name="connsiteX8" fmla="*/ 4588566 w 4710470"/>
              <a:gd name="connsiteY8" fmla="*/ 11001 h 4256039"/>
              <a:gd name="connsiteX0" fmla="*/ 4588566 w 4710470"/>
              <a:gd name="connsiteY0" fmla="*/ 11001 h 4256039"/>
              <a:gd name="connsiteX1" fmla="*/ 4588356 w 4710470"/>
              <a:gd name="connsiteY1" fmla="*/ 819131 h 4256039"/>
              <a:gd name="connsiteX2" fmla="*/ 4579475 w 4710470"/>
              <a:gd name="connsiteY2" fmla="*/ 2328824 h 4256039"/>
              <a:gd name="connsiteX3" fmla="*/ 4579475 w 4710470"/>
              <a:gd name="connsiteY3" fmla="*/ 3539076 h 4256039"/>
              <a:gd name="connsiteX4" fmla="*/ 4520726 w 4710470"/>
              <a:gd name="connsiteY4" fmla="*/ 4255545 h 4256039"/>
              <a:gd name="connsiteX5" fmla="*/ 3059047 w 4710470"/>
              <a:gd name="connsiteY5" fmla="*/ 4232865 h 4256039"/>
              <a:gd name="connsiteX6" fmla="*/ 927127 w 4710470"/>
              <a:gd name="connsiteY6" fmla="*/ 4255545 h 4256039"/>
              <a:gd name="connsiteX7" fmla="*/ 371467 w 4710470"/>
              <a:gd name="connsiteY7" fmla="*/ 3128467 h 4256039"/>
              <a:gd name="connsiteX8" fmla="*/ 4588566 w 4710470"/>
              <a:gd name="connsiteY8" fmla="*/ 11001 h 4256039"/>
              <a:gd name="connsiteX0" fmla="*/ 4607905 w 4729809"/>
              <a:gd name="connsiteY0" fmla="*/ 11222 h 4256260"/>
              <a:gd name="connsiteX1" fmla="*/ 4607695 w 4729809"/>
              <a:gd name="connsiteY1" fmla="*/ 819352 h 4256260"/>
              <a:gd name="connsiteX2" fmla="*/ 4598814 w 4729809"/>
              <a:gd name="connsiteY2" fmla="*/ 2329045 h 4256260"/>
              <a:gd name="connsiteX3" fmla="*/ 4598814 w 4729809"/>
              <a:gd name="connsiteY3" fmla="*/ 3539297 h 4256260"/>
              <a:gd name="connsiteX4" fmla="*/ 4540065 w 4729809"/>
              <a:gd name="connsiteY4" fmla="*/ 4255766 h 4256260"/>
              <a:gd name="connsiteX5" fmla="*/ 3078386 w 4729809"/>
              <a:gd name="connsiteY5" fmla="*/ 4233086 h 4256260"/>
              <a:gd name="connsiteX6" fmla="*/ 946466 w 4729809"/>
              <a:gd name="connsiteY6" fmla="*/ 4255766 h 4256260"/>
              <a:gd name="connsiteX7" fmla="*/ 390806 w 4729809"/>
              <a:gd name="connsiteY7" fmla="*/ 3128688 h 4256260"/>
              <a:gd name="connsiteX8" fmla="*/ 4607905 w 4729809"/>
              <a:gd name="connsiteY8" fmla="*/ 11222 h 4256260"/>
              <a:gd name="connsiteX0" fmla="*/ 4536783 w 4658687"/>
              <a:gd name="connsiteY0" fmla="*/ 8722 h 4253760"/>
              <a:gd name="connsiteX1" fmla="*/ 4536573 w 4658687"/>
              <a:gd name="connsiteY1" fmla="*/ 816852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760"/>
              <a:gd name="connsiteX1" fmla="*/ 4536573 w 4658687"/>
              <a:gd name="connsiteY1" fmla="*/ 1029985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760"/>
              <a:gd name="connsiteX1" fmla="*/ 4536573 w 4658687"/>
              <a:gd name="connsiteY1" fmla="*/ 1029985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760"/>
              <a:gd name="connsiteX1" fmla="*/ 4536573 w 4658687"/>
              <a:gd name="connsiteY1" fmla="*/ 1029985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760"/>
              <a:gd name="connsiteX1" fmla="*/ 4536573 w 4658687"/>
              <a:gd name="connsiteY1" fmla="*/ 1029985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266"/>
              <a:gd name="connsiteX1" fmla="*/ 4536573 w 4658687"/>
              <a:gd name="connsiteY1" fmla="*/ 1029985 h 4253266"/>
              <a:gd name="connsiteX2" fmla="*/ 4527692 w 4658687"/>
              <a:gd name="connsiteY2" fmla="*/ 2326545 h 4253266"/>
              <a:gd name="connsiteX3" fmla="*/ 4527692 w 4658687"/>
              <a:gd name="connsiteY3" fmla="*/ 3536797 h 4253266"/>
              <a:gd name="connsiteX4" fmla="*/ 4468943 w 4658687"/>
              <a:gd name="connsiteY4" fmla="*/ 4253266 h 4253266"/>
              <a:gd name="connsiteX5" fmla="*/ 3087193 w 4658687"/>
              <a:gd name="connsiteY5" fmla="*/ 4239467 h 4253266"/>
              <a:gd name="connsiteX6" fmla="*/ 875344 w 4658687"/>
              <a:gd name="connsiteY6" fmla="*/ 4253266 h 4253266"/>
              <a:gd name="connsiteX7" fmla="*/ 319684 w 4658687"/>
              <a:gd name="connsiteY7" fmla="*/ 3126188 h 4253266"/>
              <a:gd name="connsiteX8" fmla="*/ 4536783 w 4658687"/>
              <a:gd name="connsiteY8" fmla="*/ 8722 h 4253266"/>
              <a:gd name="connsiteX0" fmla="*/ 4536783 w 4658687"/>
              <a:gd name="connsiteY0" fmla="*/ 8722 h 4253266"/>
              <a:gd name="connsiteX1" fmla="*/ 4536573 w 4658687"/>
              <a:gd name="connsiteY1" fmla="*/ 1029985 h 4253266"/>
              <a:gd name="connsiteX2" fmla="*/ 4527692 w 4658687"/>
              <a:gd name="connsiteY2" fmla="*/ 2326545 h 4253266"/>
              <a:gd name="connsiteX3" fmla="*/ 4527692 w 4658687"/>
              <a:gd name="connsiteY3" fmla="*/ 3536797 h 4253266"/>
              <a:gd name="connsiteX4" fmla="*/ 4468943 w 4658687"/>
              <a:gd name="connsiteY4" fmla="*/ 4253266 h 4253266"/>
              <a:gd name="connsiteX5" fmla="*/ 3087193 w 4658687"/>
              <a:gd name="connsiteY5" fmla="*/ 4239467 h 4253266"/>
              <a:gd name="connsiteX6" fmla="*/ 875344 w 4658687"/>
              <a:gd name="connsiteY6" fmla="*/ 4253266 h 4253266"/>
              <a:gd name="connsiteX7" fmla="*/ 319684 w 4658687"/>
              <a:gd name="connsiteY7" fmla="*/ 3126188 h 4253266"/>
              <a:gd name="connsiteX8" fmla="*/ 4536783 w 4658687"/>
              <a:gd name="connsiteY8" fmla="*/ 8722 h 4253266"/>
              <a:gd name="connsiteX0" fmla="*/ 4536783 w 4658687"/>
              <a:gd name="connsiteY0" fmla="*/ 8722 h 4253266"/>
              <a:gd name="connsiteX1" fmla="*/ 4536573 w 4658687"/>
              <a:gd name="connsiteY1" fmla="*/ 1029985 h 4253266"/>
              <a:gd name="connsiteX2" fmla="*/ 4527692 w 4658687"/>
              <a:gd name="connsiteY2" fmla="*/ 2326545 h 4253266"/>
              <a:gd name="connsiteX3" fmla="*/ 4527692 w 4658687"/>
              <a:gd name="connsiteY3" fmla="*/ 3536797 h 4253266"/>
              <a:gd name="connsiteX4" fmla="*/ 4468943 w 4658687"/>
              <a:gd name="connsiteY4" fmla="*/ 4253266 h 4253266"/>
              <a:gd name="connsiteX5" fmla="*/ 3096074 w 4658687"/>
              <a:gd name="connsiteY5" fmla="*/ 4248347 h 4253266"/>
              <a:gd name="connsiteX6" fmla="*/ 875344 w 4658687"/>
              <a:gd name="connsiteY6" fmla="*/ 4253266 h 4253266"/>
              <a:gd name="connsiteX7" fmla="*/ 319684 w 4658687"/>
              <a:gd name="connsiteY7" fmla="*/ 3126188 h 4253266"/>
              <a:gd name="connsiteX8" fmla="*/ 4536783 w 4658687"/>
              <a:gd name="connsiteY8" fmla="*/ 8722 h 4253266"/>
              <a:gd name="connsiteX0" fmla="*/ 4536783 w 4709940"/>
              <a:gd name="connsiteY0" fmla="*/ 8722 h 4253266"/>
              <a:gd name="connsiteX1" fmla="*/ 4536573 w 4709940"/>
              <a:gd name="connsiteY1" fmla="*/ 1029985 h 4253266"/>
              <a:gd name="connsiteX2" fmla="*/ 4527692 w 4709940"/>
              <a:gd name="connsiteY2" fmla="*/ 2326545 h 4253266"/>
              <a:gd name="connsiteX3" fmla="*/ 4527692 w 4709940"/>
              <a:gd name="connsiteY3" fmla="*/ 3536797 h 4253266"/>
              <a:gd name="connsiteX4" fmla="*/ 4539992 w 4709940"/>
              <a:gd name="connsiteY4" fmla="*/ 4253266 h 4253266"/>
              <a:gd name="connsiteX5" fmla="*/ 3096074 w 4709940"/>
              <a:gd name="connsiteY5" fmla="*/ 4248347 h 4253266"/>
              <a:gd name="connsiteX6" fmla="*/ 875344 w 4709940"/>
              <a:gd name="connsiteY6" fmla="*/ 4253266 h 4253266"/>
              <a:gd name="connsiteX7" fmla="*/ 319684 w 4709940"/>
              <a:gd name="connsiteY7" fmla="*/ 3126188 h 4253266"/>
              <a:gd name="connsiteX8" fmla="*/ 4536783 w 4709940"/>
              <a:gd name="connsiteY8" fmla="*/ 8722 h 4253266"/>
              <a:gd name="connsiteX0" fmla="*/ 4536783 w 4539992"/>
              <a:gd name="connsiteY0" fmla="*/ 8722 h 4253266"/>
              <a:gd name="connsiteX1" fmla="*/ 4536573 w 4539992"/>
              <a:gd name="connsiteY1" fmla="*/ 1029985 h 4253266"/>
              <a:gd name="connsiteX2" fmla="*/ 4527692 w 4539992"/>
              <a:gd name="connsiteY2" fmla="*/ 2326545 h 4253266"/>
              <a:gd name="connsiteX3" fmla="*/ 4527692 w 4539992"/>
              <a:gd name="connsiteY3" fmla="*/ 3536797 h 4253266"/>
              <a:gd name="connsiteX4" fmla="*/ 4539992 w 4539992"/>
              <a:gd name="connsiteY4" fmla="*/ 4253266 h 4253266"/>
              <a:gd name="connsiteX5" fmla="*/ 3096074 w 4539992"/>
              <a:gd name="connsiteY5" fmla="*/ 4248347 h 4253266"/>
              <a:gd name="connsiteX6" fmla="*/ 875344 w 4539992"/>
              <a:gd name="connsiteY6" fmla="*/ 4253266 h 4253266"/>
              <a:gd name="connsiteX7" fmla="*/ 319684 w 4539992"/>
              <a:gd name="connsiteY7" fmla="*/ 3126188 h 4253266"/>
              <a:gd name="connsiteX8" fmla="*/ 4536783 w 4539992"/>
              <a:gd name="connsiteY8" fmla="*/ 8722 h 4253266"/>
              <a:gd name="connsiteX0" fmla="*/ 4536783 w 4539992"/>
              <a:gd name="connsiteY0" fmla="*/ 8722 h 4253266"/>
              <a:gd name="connsiteX1" fmla="*/ 4518811 w 4539992"/>
              <a:gd name="connsiteY1" fmla="*/ 1029985 h 4253266"/>
              <a:gd name="connsiteX2" fmla="*/ 4527692 w 4539992"/>
              <a:gd name="connsiteY2" fmla="*/ 2326545 h 4253266"/>
              <a:gd name="connsiteX3" fmla="*/ 4527692 w 4539992"/>
              <a:gd name="connsiteY3" fmla="*/ 3536797 h 4253266"/>
              <a:gd name="connsiteX4" fmla="*/ 4539992 w 4539992"/>
              <a:gd name="connsiteY4" fmla="*/ 4253266 h 4253266"/>
              <a:gd name="connsiteX5" fmla="*/ 3096074 w 4539992"/>
              <a:gd name="connsiteY5" fmla="*/ 4248347 h 4253266"/>
              <a:gd name="connsiteX6" fmla="*/ 875344 w 4539992"/>
              <a:gd name="connsiteY6" fmla="*/ 4253266 h 4253266"/>
              <a:gd name="connsiteX7" fmla="*/ 319684 w 4539992"/>
              <a:gd name="connsiteY7" fmla="*/ 3126188 h 4253266"/>
              <a:gd name="connsiteX8" fmla="*/ 4536783 w 4539992"/>
              <a:gd name="connsiteY8" fmla="*/ 8722 h 4253266"/>
              <a:gd name="connsiteX0" fmla="*/ 4536783 w 4539992"/>
              <a:gd name="connsiteY0" fmla="*/ 8722 h 4253266"/>
              <a:gd name="connsiteX1" fmla="*/ 4518811 w 4539992"/>
              <a:gd name="connsiteY1" fmla="*/ 1029985 h 4253266"/>
              <a:gd name="connsiteX2" fmla="*/ 4527692 w 4539992"/>
              <a:gd name="connsiteY2" fmla="*/ 2326545 h 4253266"/>
              <a:gd name="connsiteX3" fmla="*/ 4527692 w 4539992"/>
              <a:gd name="connsiteY3" fmla="*/ 3536797 h 4253266"/>
              <a:gd name="connsiteX4" fmla="*/ 4539992 w 4539992"/>
              <a:gd name="connsiteY4" fmla="*/ 4253266 h 4253266"/>
              <a:gd name="connsiteX5" fmla="*/ 3096074 w 4539992"/>
              <a:gd name="connsiteY5" fmla="*/ 4248347 h 4253266"/>
              <a:gd name="connsiteX6" fmla="*/ 875344 w 4539992"/>
              <a:gd name="connsiteY6" fmla="*/ 4253266 h 4253266"/>
              <a:gd name="connsiteX7" fmla="*/ 319684 w 4539992"/>
              <a:gd name="connsiteY7" fmla="*/ 3126188 h 4253266"/>
              <a:gd name="connsiteX8" fmla="*/ 4536783 w 4539992"/>
              <a:gd name="connsiteY8" fmla="*/ 8722 h 4253266"/>
              <a:gd name="connsiteX0" fmla="*/ 4536783 w 4539992"/>
              <a:gd name="connsiteY0" fmla="*/ 8722 h 4253266"/>
              <a:gd name="connsiteX1" fmla="*/ 4536573 w 4539992"/>
              <a:gd name="connsiteY1" fmla="*/ 1074387 h 4253266"/>
              <a:gd name="connsiteX2" fmla="*/ 4527692 w 4539992"/>
              <a:gd name="connsiteY2" fmla="*/ 2326545 h 4253266"/>
              <a:gd name="connsiteX3" fmla="*/ 4527692 w 4539992"/>
              <a:gd name="connsiteY3" fmla="*/ 3536797 h 4253266"/>
              <a:gd name="connsiteX4" fmla="*/ 4539992 w 4539992"/>
              <a:gd name="connsiteY4" fmla="*/ 4253266 h 4253266"/>
              <a:gd name="connsiteX5" fmla="*/ 3096074 w 4539992"/>
              <a:gd name="connsiteY5" fmla="*/ 4248347 h 4253266"/>
              <a:gd name="connsiteX6" fmla="*/ 875344 w 4539992"/>
              <a:gd name="connsiteY6" fmla="*/ 4253266 h 4253266"/>
              <a:gd name="connsiteX7" fmla="*/ 319684 w 4539992"/>
              <a:gd name="connsiteY7" fmla="*/ 3126188 h 4253266"/>
              <a:gd name="connsiteX8" fmla="*/ 4536783 w 4539992"/>
              <a:gd name="connsiteY8" fmla="*/ 8722 h 4253266"/>
              <a:gd name="connsiteX0" fmla="*/ 4545930 w 4549139"/>
              <a:gd name="connsiteY0" fmla="*/ 13995 h 4258539"/>
              <a:gd name="connsiteX1" fmla="*/ 4545720 w 4549139"/>
              <a:gd name="connsiteY1" fmla="*/ 1079660 h 4258539"/>
              <a:gd name="connsiteX2" fmla="*/ 4536839 w 4549139"/>
              <a:gd name="connsiteY2" fmla="*/ 2331818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79660 h 4258539"/>
              <a:gd name="connsiteX2" fmla="*/ 4536839 w 4549139"/>
              <a:gd name="connsiteY2" fmla="*/ 2331818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49777 h 4258539"/>
              <a:gd name="connsiteX2" fmla="*/ 4536839 w 4549139"/>
              <a:gd name="connsiteY2" fmla="*/ 2331818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49777 h 4258539"/>
              <a:gd name="connsiteX2" fmla="*/ 4536839 w 4549139"/>
              <a:gd name="connsiteY2" fmla="*/ 2331818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49777 h 4258539"/>
              <a:gd name="connsiteX2" fmla="*/ 4536839 w 4549139"/>
              <a:gd name="connsiteY2" fmla="*/ 2361700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49777 h 4258539"/>
              <a:gd name="connsiteX2" fmla="*/ 4536839 w 4549139"/>
              <a:gd name="connsiteY2" fmla="*/ 2361700 h 4258539"/>
              <a:gd name="connsiteX3" fmla="*/ 4544309 w 4549139"/>
              <a:gd name="connsiteY3" fmla="*/ 3504717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652207"/>
              <a:gd name="connsiteY0" fmla="*/ 13995 h 4258539"/>
              <a:gd name="connsiteX1" fmla="*/ 4545720 w 4652207"/>
              <a:gd name="connsiteY1" fmla="*/ 1049777 h 4258539"/>
              <a:gd name="connsiteX2" fmla="*/ 4536839 w 4652207"/>
              <a:gd name="connsiteY2" fmla="*/ 2361700 h 4258539"/>
              <a:gd name="connsiteX3" fmla="*/ 4549139 w 4652207"/>
              <a:gd name="connsiteY3" fmla="*/ 4258539 h 4258539"/>
              <a:gd name="connsiteX4" fmla="*/ 3105221 w 4652207"/>
              <a:gd name="connsiteY4" fmla="*/ 4253620 h 4258539"/>
              <a:gd name="connsiteX5" fmla="*/ 884491 w 4652207"/>
              <a:gd name="connsiteY5" fmla="*/ 4258539 h 4258539"/>
              <a:gd name="connsiteX6" fmla="*/ 328831 w 4652207"/>
              <a:gd name="connsiteY6" fmla="*/ 3131461 h 4258539"/>
              <a:gd name="connsiteX7" fmla="*/ 4545930 w 4652207"/>
              <a:gd name="connsiteY7" fmla="*/ 13995 h 4258539"/>
              <a:gd name="connsiteX0" fmla="*/ 4545930 w 4655080"/>
              <a:gd name="connsiteY0" fmla="*/ 13995 h 4258539"/>
              <a:gd name="connsiteX1" fmla="*/ 4545720 w 4655080"/>
              <a:gd name="connsiteY1" fmla="*/ 1049777 h 4258539"/>
              <a:gd name="connsiteX2" fmla="*/ 4549139 w 4655080"/>
              <a:gd name="connsiteY2" fmla="*/ 4258539 h 4258539"/>
              <a:gd name="connsiteX3" fmla="*/ 3105221 w 4655080"/>
              <a:gd name="connsiteY3" fmla="*/ 4253620 h 4258539"/>
              <a:gd name="connsiteX4" fmla="*/ 884491 w 4655080"/>
              <a:gd name="connsiteY4" fmla="*/ 4258539 h 4258539"/>
              <a:gd name="connsiteX5" fmla="*/ 328831 w 4655080"/>
              <a:gd name="connsiteY5" fmla="*/ 3131461 h 4258539"/>
              <a:gd name="connsiteX6" fmla="*/ 4545930 w 4655080"/>
              <a:gd name="connsiteY6" fmla="*/ 13995 h 4258539"/>
              <a:gd name="connsiteX0" fmla="*/ 4545930 w 4549309"/>
              <a:gd name="connsiteY0" fmla="*/ 13995 h 4258539"/>
              <a:gd name="connsiteX1" fmla="*/ 4545720 w 4549309"/>
              <a:gd name="connsiteY1" fmla="*/ 1049777 h 4258539"/>
              <a:gd name="connsiteX2" fmla="*/ 4549139 w 4549309"/>
              <a:gd name="connsiteY2" fmla="*/ 4258539 h 4258539"/>
              <a:gd name="connsiteX3" fmla="*/ 3105221 w 4549309"/>
              <a:gd name="connsiteY3" fmla="*/ 4253620 h 4258539"/>
              <a:gd name="connsiteX4" fmla="*/ 884491 w 4549309"/>
              <a:gd name="connsiteY4" fmla="*/ 4258539 h 4258539"/>
              <a:gd name="connsiteX5" fmla="*/ 328831 w 4549309"/>
              <a:gd name="connsiteY5" fmla="*/ 3131461 h 4258539"/>
              <a:gd name="connsiteX6" fmla="*/ 4545930 w 4549309"/>
              <a:gd name="connsiteY6" fmla="*/ 13995 h 4258539"/>
              <a:gd name="connsiteX0" fmla="*/ 4545930 w 4549309"/>
              <a:gd name="connsiteY0" fmla="*/ 13995 h 4258539"/>
              <a:gd name="connsiteX1" fmla="*/ 4545720 w 4549309"/>
              <a:gd name="connsiteY1" fmla="*/ 1049777 h 4258539"/>
              <a:gd name="connsiteX2" fmla="*/ 4549139 w 4549309"/>
              <a:gd name="connsiteY2" fmla="*/ 4258539 h 4258539"/>
              <a:gd name="connsiteX3" fmla="*/ 3105221 w 4549309"/>
              <a:gd name="connsiteY3" fmla="*/ 4253620 h 4258539"/>
              <a:gd name="connsiteX4" fmla="*/ 884491 w 4549309"/>
              <a:gd name="connsiteY4" fmla="*/ 4258539 h 4258539"/>
              <a:gd name="connsiteX5" fmla="*/ 328831 w 4549309"/>
              <a:gd name="connsiteY5" fmla="*/ 3131461 h 4258539"/>
              <a:gd name="connsiteX6" fmla="*/ 4545930 w 4549309"/>
              <a:gd name="connsiteY6" fmla="*/ 13995 h 4258539"/>
              <a:gd name="connsiteX0" fmla="*/ 4545930 w 4920120"/>
              <a:gd name="connsiteY0" fmla="*/ 13995 h 4258539"/>
              <a:gd name="connsiteX1" fmla="*/ 4549139 w 4920120"/>
              <a:gd name="connsiteY1" fmla="*/ 4258539 h 4258539"/>
              <a:gd name="connsiteX2" fmla="*/ 3105221 w 4920120"/>
              <a:gd name="connsiteY2" fmla="*/ 4253620 h 4258539"/>
              <a:gd name="connsiteX3" fmla="*/ 884491 w 4920120"/>
              <a:gd name="connsiteY3" fmla="*/ 4258539 h 4258539"/>
              <a:gd name="connsiteX4" fmla="*/ 328831 w 4920120"/>
              <a:gd name="connsiteY4" fmla="*/ 3131461 h 4258539"/>
              <a:gd name="connsiteX5" fmla="*/ 4545930 w 4920120"/>
              <a:gd name="connsiteY5" fmla="*/ 13995 h 4258539"/>
              <a:gd name="connsiteX0" fmla="*/ 4545930 w 4857953"/>
              <a:gd name="connsiteY0" fmla="*/ 13995 h 4258539"/>
              <a:gd name="connsiteX1" fmla="*/ 4549139 w 4857953"/>
              <a:gd name="connsiteY1" fmla="*/ 4258539 h 4258539"/>
              <a:gd name="connsiteX2" fmla="*/ 3105221 w 4857953"/>
              <a:gd name="connsiteY2" fmla="*/ 4253620 h 4258539"/>
              <a:gd name="connsiteX3" fmla="*/ 884491 w 4857953"/>
              <a:gd name="connsiteY3" fmla="*/ 4258539 h 4258539"/>
              <a:gd name="connsiteX4" fmla="*/ 328831 w 4857953"/>
              <a:gd name="connsiteY4" fmla="*/ 3131461 h 4258539"/>
              <a:gd name="connsiteX5" fmla="*/ 4545930 w 4857953"/>
              <a:gd name="connsiteY5" fmla="*/ 13995 h 4258539"/>
              <a:gd name="connsiteX0" fmla="*/ 4545930 w 4549139"/>
              <a:gd name="connsiteY0" fmla="*/ 13995 h 4258539"/>
              <a:gd name="connsiteX1" fmla="*/ 4549139 w 4549139"/>
              <a:gd name="connsiteY1" fmla="*/ 4258539 h 4258539"/>
              <a:gd name="connsiteX2" fmla="*/ 3105221 w 4549139"/>
              <a:gd name="connsiteY2" fmla="*/ 4253620 h 4258539"/>
              <a:gd name="connsiteX3" fmla="*/ 884491 w 4549139"/>
              <a:gd name="connsiteY3" fmla="*/ 4258539 h 4258539"/>
              <a:gd name="connsiteX4" fmla="*/ 328831 w 4549139"/>
              <a:gd name="connsiteY4" fmla="*/ 3131461 h 4258539"/>
              <a:gd name="connsiteX5" fmla="*/ 4545930 w 4549139"/>
              <a:gd name="connsiteY5" fmla="*/ 13995 h 425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9139" h="4258539">
                <a:moveTo>
                  <a:pt x="4545930" y="13995"/>
                </a:moveTo>
                <a:cubicBezTo>
                  <a:pt x="4547086" y="1576429"/>
                  <a:pt x="4542730" y="2894524"/>
                  <a:pt x="4549139" y="4258539"/>
                </a:cubicBezTo>
                <a:lnTo>
                  <a:pt x="3105221" y="4253620"/>
                </a:lnTo>
                <a:lnTo>
                  <a:pt x="884491" y="4258539"/>
                </a:lnTo>
                <a:cubicBezTo>
                  <a:pt x="699271" y="3882846"/>
                  <a:pt x="682791" y="3853495"/>
                  <a:pt x="328831" y="3131461"/>
                </a:cubicBezTo>
                <a:cubicBezTo>
                  <a:pt x="151210" y="2688746"/>
                  <a:pt x="-1465193" y="-225779"/>
                  <a:pt x="4545930" y="13995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87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eruskalvo - kaksi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961" y="1166400"/>
            <a:ext cx="3645244" cy="3482603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1" smtClean="0"/>
              <a:t>Click to edit Master text styles</a:t>
            </a:r>
          </a:p>
          <a:p>
            <a:pPr lvl="1"/>
            <a:r>
              <a:rPr lang="fi-FI" noProof="1" smtClean="0"/>
              <a:t>Second level</a:t>
            </a:r>
          </a:p>
          <a:p>
            <a:pPr lvl="2"/>
            <a:r>
              <a:rPr lang="fi-FI" noProof="1" smtClean="0"/>
              <a:t>Third level</a:t>
            </a:r>
          </a:p>
          <a:p>
            <a:pPr lvl="3"/>
            <a:r>
              <a:rPr lang="fi-FI" noProof="1" smtClean="0"/>
              <a:t>Fourth level</a:t>
            </a:r>
          </a:p>
          <a:p>
            <a:pPr lvl="4"/>
            <a:r>
              <a:rPr lang="fi-FI" noProof="1" smtClean="0"/>
              <a:t>Fifth level</a:t>
            </a:r>
            <a:endParaRPr lang="fi-FI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ED86-2BCE-41F3-A650-1A2EA5F6F614}" type="datetime1">
              <a:rPr lang="fi-FI" smtClean="0">
                <a:solidFill>
                  <a:srgbClr val="000000"/>
                </a:solidFill>
              </a:rPr>
              <a:t>27.6.2018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159506" y="1166400"/>
            <a:ext cx="3645244" cy="3482603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1" smtClean="0"/>
              <a:t>Click to edit Master text styles</a:t>
            </a:r>
          </a:p>
          <a:p>
            <a:pPr lvl="1"/>
            <a:r>
              <a:rPr lang="fi-FI" noProof="1" smtClean="0"/>
              <a:t>Second level</a:t>
            </a:r>
          </a:p>
          <a:p>
            <a:pPr lvl="2"/>
            <a:r>
              <a:rPr lang="fi-FI" noProof="1" smtClean="0"/>
              <a:t>Third level</a:t>
            </a:r>
          </a:p>
          <a:p>
            <a:pPr lvl="3"/>
            <a:r>
              <a:rPr lang="fi-FI" noProof="1" smtClean="0"/>
              <a:t>Fourth level</a:t>
            </a:r>
          </a:p>
          <a:p>
            <a:pPr lvl="4"/>
            <a:r>
              <a:rPr lang="fi-FI" noProof="1" smtClean="0"/>
              <a:t>Fifth level</a:t>
            </a:r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827822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eruskalvo -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 userDrawn="1"/>
        </p:nvSpPr>
        <p:spPr>
          <a:xfrm>
            <a:off x="7516685" y="1545636"/>
            <a:ext cx="1643876" cy="3597864"/>
          </a:xfrm>
          <a:custGeom>
            <a:avLst/>
            <a:gdLst>
              <a:gd name="connsiteX0" fmla="*/ 0 w 918170"/>
              <a:gd name="connsiteY0" fmla="*/ 0 h 4797152"/>
              <a:gd name="connsiteX1" fmla="*/ 918170 w 918170"/>
              <a:gd name="connsiteY1" fmla="*/ 0 h 4797152"/>
              <a:gd name="connsiteX2" fmla="*/ 918170 w 918170"/>
              <a:gd name="connsiteY2" fmla="*/ 4797152 h 4797152"/>
              <a:gd name="connsiteX3" fmla="*/ 0 w 918170"/>
              <a:gd name="connsiteY3" fmla="*/ 4797152 h 4797152"/>
              <a:gd name="connsiteX4" fmla="*/ 0 w 918170"/>
              <a:gd name="connsiteY4" fmla="*/ 0 h 4797152"/>
              <a:gd name="connsiteX0" fmla="*/ 0 w 1780010"/>
              <a:gd name="connsiteY0" fmla="*/ 1179383 h 4797152"/>
              <a:gd name="connsiteX1" fmla="*/ 1780010 w 1780010"/>
              <a:gd name="connsiteY1" fmla="*/ 0 h 4797152"/>
              <a:gd name="connsiteX2" fmla="*/ 1780010 w 1780010"/>
              <a:gd name="connsiteY2" fmla="*/ 4797152 h 4797152"/>
              <a:gd name="connsiteX3" fmla="*/ 861840 w 1780010"/>
              <a:gd name="connsiteY3" fmla="*/ 4797152 h 4797152"/>
              <a:gd name="connsiteX4" fmla="*/ 0 w 1780010"/>
              <a:gd name="connsiteY4" fmla="*/ 1179383 h 479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010" h="4797152">
                <a:moveTo>
                  <a:pt x="0" y="1179383"/>
                </a:moveTo>
                <a:lnTo>
                  <a:pt x="1780010" y="0"/>
                </a:lnTo>
                <a:lnTo>
                  <a:pt x="1780010" y="4797152"/>
                </a:lnTo>
                <a:lnTo>
                  <a:pt x="861840" y="4797152"/>
                </a:lnTo>
                <a:lnTo>
                  <a:pt x="0" y="11793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53" tIns="38976" rIns="77953" bIns="38976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960" y="1166400"/>
            <a:ext cx="4439043" cy="3482603"/>
          </a:xfrm>
        </p:spPr>
        <p:txBody>
          <a:bodyPr/>
          <a:lstStyle/>
          <a:p>
            <a:pPr lvl="0"/>
            <a:r>
              <a:rPr lang="fi-FI" noProof="1" smtClean="0"/>
              <a:t>Click to edit Master text styles</a:t>
            </a:r>
          </a:p>
          <a:p>
            <a:pPr lvl="1"/>
            <a:r>
              <a:rPr lang="fi-FI" noProof="1" smtClean="0"/>
              <a:t>Second level</a:t>
            </a:r>
          </a:p>
          <a:p>
            <a:pPr lvl="2"/>
            <a:r>
              <a:rPr lang="fi-FI" noProof="1" smtClean="0"/>
              <a:t>Third level</a:t>
            </a:r>
          </a:p>
          <a:p>
            <a:pPr lvl="3"/>
            <a:r>
              <a:rPr lang="fi-FI" noProof="1" smtClean="0"/>
              <a:t>Fourth level</a:t>
            </a:r>
          </a:p>
          <a:p>
            <a:pPr lvl="4"/>
            <a:r>
              <a:rPr lang="fi-FI" noProof="1" smtClean="0"/>
              <a:t>Fifth level</a:t>
            </a:r>
            <a:endParaRPr lang="fi-FI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E8D6-DFD8-43EB-BCDC-976AB6CD9DD7}" type="datetime1">
              <a:rPr lang="fi-FI" smtClean="0">
                <a:solidFill>
                  <a:srgbClr val="000000"/>
                </a:solidFill>
              </a:rPr>
              <a:t>27.6.2018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971005" y="1166400"/>
            <a:ext cx="2726537" cy="2904354"/>
          </a:xfrm>
          <a:prstGeom prst="round2DiagRect">
            <a:avLst/>
          </a:prstGeom>
        </p:spPr>
        <p:txBody>
          <a:bodyPr>
            <a:normAutofit/>
          </a:bodyPr>
          <a:lstStyle>
            <a:lvl1pPr>
              <a:buNone/>
              <a:defRPr sz="1500"/>
            </a:lvl1pPr>
          </a:lstStyle>
          <a:p>
            <a:pPr lvl="0"/>
            <a:r>
              <a:rPr lang="fi-FI" noProof="1" smtClean="0"/>
              <a:t>Kuva</a:t>
            </a:r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146313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eruskalvo - Om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392A-EAD4-4B0E-A963-C4727827694D}" type="datetime1">
              <a:rPr lang="fi-FI" smtClean="0">
                <a:solidFill>
                  <a:srgbClr val="000000"/>
                </a:solidFill>
              </a:rPr>
              <a:t>27.6.2018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82444" y="1166400"/>
            <a:ext cx="7315098" cy="3606432"/>
          </a:xfrm>
          <a:prstGeom prst="round2DiagRect">
            <a:avLst/>
          </a:prstGeom>
        </p:spPr>
        <p:txBody>
          <a:bodyPr>
            <a:normAutofit/>
          </a:bodyPr>
          <a:lstStyle>
            <a:lvl1pPr>
              <a:buNone/>
              <a:defRPr sz="1500"/>
            </a:lvl1pPr>
          </a:lstStyle>
          <a:p>
            <a:pPr lvl="0"/>
            <a:r>
              <a:rPr lang="fi-FI" noProof="1" smtClean="0"/>
              <a:t>Kuva</a:t>
            </a:r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534673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7" descr="Pitkät_nuolet_cmy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r="-1753"/>
          <a:stretch/>
        </p:blipFill>
        <p:spPr>
          <a:xfrm rot="10800000" flipH="1">
            <a:off x="0" y="770400"/>
            <a:ext cx="8928000" cy="3253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3290400"/>
            <a:ext cx="5018682" cy="730800"/>
          </a:xfrm>
        </p:spPr>
        <p:txBody>
          <a:bodyPr anchor="b">
            <a:no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4136400"/>
            <a:ext cx="6696000" cy="3780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8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4579" y="4565139"/>
            <a:ext cx="2057400" cy="273844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  <a:defRPr lang="fi-FI" sz="1200" b="0" kern="1200" baseline="0" smtClean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1.2.2018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8612" y="62753"/>
            <a:ext cx="2175461" cy="788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260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astakkaisista kulmista pyöristetty suorakulmio 1"/>
          <p:cNvSpPr/>
          <p:nvPr userDrawn="1"/>
        </p:nvSpPr>
        <p:spPr>
          <a:xfrm flipH="1">
            <a:off x="1044000" y="1761691"/>
            <a:ext cx="7128792" cy="2160240"/>
          </a:xfrm>
          <a:prstGeom prst="round2DiagRect">
            <a:avLst>
              <a:gd name="adj1" fmla="val 25354"/>
              <a:gd name="adj2" fmla="val 0"/>
            </a:avLst>
          </a:prstGeom>
          <a:solidFill>
            <a:srgbClr val="00B0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1.2.2018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Tuominen Marko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96396" y="2294965"/>
            <a:ext cx="6624000" cy="1201269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38424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34938" indent="-134938">
              <a:buSzPct val="120000"/>
              <a:buFont typeface="Arial" panose="020B0604020202020204" pitchFamily="34" charset="0"/>
              <a:buChar char="●"/>
              <a:defRPr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1.2.2018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Tuominen Marko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7" name="eulogoplaceholder"/>
          <p:cNvSpPr txBox="1"/>
          <p:nvPr userDrawn="1"/>
        </p:nvSpPr>
        <p:spPr>
          <a:xfrm>
            <a:off x="7504324" y="546703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9" name="eukarelialogoplaceholder"/>
          <p:cNvSpPr txBox="1"/>
          <p:nvPr userDrawn="1"/>
        </p:nvSpPr>
        <p:spPr>
          <a:xfrm>
            <a:off x="7750174" y="53488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0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36304238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 userDrawn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astakkaisista kulmista pyöristetty suorakulmio 1"/>
          <p:cNvSpPr/>
          <p:nvPr userDrawn="1"/>
        </p:nvSpPr>
        <p:spPr>
          <a:xfrm flipH="1">
            <a:off x="1044000" y="1761691"/>
            <a:ext cx="7128792" cy="2160240"/>
          </a:xfrm>
          <a:prstGeom prst="round2DiagRect">
            <a:avLst>
              <a:gd name="adj1" fmla="val 25354"/>
              <a:gd name="adj2" fmla="val 0"/>
            </a:avLst>
          </a:prstGeom>
          <a:solidFill>
            <a:srgbClr val="00B0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31.5.2018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Arja Toola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96396" y="2294965"/>
            <a:ext cx="6624000" cy="1201269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119603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274400"/>
            <a:ext cx="386834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11842"/>
            <a:ext cx="3849596" cy="2930405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74400"/>
            <a:ext cx="3887391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1400" b="1" kern="1200" baseline="0" dirty="0" smtClean="0">
                <a:solidFill>
                  <a:srgbClr val="00B0CA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11842"/>
            <a:ext cx="3887391" cy="2930405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1.2.2018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Tuominen Marko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eulogoplaceholder"/>
          <p:cNvSpPr txBox="1"/>
          <p:nvPr userDrawn="1"/>
        </p:nvSpPr>
        <p:spPr>
          <a:xfrm>
            <a:off x="7504324" y="54670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2" name="eukarelialogoplaceholder"/>
          <p:cNvSpPr txBox="1"/>
          <p:nvPr userDrawn="1"/>
        </p:nvSpPr>
        <p:spPr>
          <a:xfrm>
            <a:off x="7750174" y="548858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3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30473736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pictur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338198"/>
            <a:ext cx="361800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96903"/>
            <a:ext cx="3618000" cy="2818298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1.2.2018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Tuominen Marko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406400" y="1368000"/>
            <a:ext cx="4417200" cy="1544400"/>
          </a:xfrm>
        </p:spPr>
        <p:txBody>
          <a:bodyPr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smtClean="0"/>
              <a:t>Lisää kuva </a:t>
            </a:r>
            <a:r>
              <a:rPr lang="fi-FI" dirty="0" err="1" smtClean="0"/>
              <a:t>Kameleonin</a:t>
            </a:r>
            <a:r>
              <a:rPr lang="fi-FI" dirty="0" smtClean="0"/>
              <a:t> Kuvagalleria kuvakkeella</a:t>
            </a:r>
            <a:endParaRPr lang="fi-FI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406400" y="3056400"/>
            <a:ext cx="4417200" cy="1544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smtClean="0"/>
              <a:t>Lisää kuva </a:t>
            </a:r>
            <a:r>
              <a:rPr lang="fi-FI" dirty="0" err="1" smtClean="0"/>
              <a:t>Kameleonin</a:t>
            </a:r>
            <a:r>
              <a:rPr lang="fi-FI" dirty="0" smtClean="0"/>
              <a:t> Kuvagalleria kuvakkeella</a:t>
            </a:r>
            <a:endParaRPr lang="fi-FI" dirty="0"/>
          </a:p>
        </p:txBody>
      </p:sp>
      <p:sp>
        <p:nvSpPr>
          <p:cNvPr id="12" name="eulogoplaceholder"/>
          <p:cNvSpPr txBox="1"/>
          <p:nvPr userDrawn="1"/>
        </p:nvSpPr>
        <p:spPr>
          <a:xfrm>
            <a:off x="7504324" y="53273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7750174" y="53488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6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32393820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1.2.2018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Tuominen Marko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6" name="eulogoplaceholder"/>
          <p:cNvSpPr txBox="1"/>
          <p:nvPr userDrawn="1"/>
        </p:nvSpPr>
        <p:spPr>
          <a:xfrm>
            <a:off x="7504324" y="546701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7750174" y="534890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9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0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059120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1.2.2018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Tuominen Marko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5" name="eulogoplaceholder"/>
          <p:cNvSpPr txBox="1"/>
          <p:nvPr userDrawn="1"/>
        </p:nvSpPr>
        <p:spPr>
          <a:xfrm>
            <a:off x="7504324" y="536400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7" name="eukarelialogoplaceholder"/>
          <p:cNvSpPr txBox="1"/>
          <p:nvPr userDrawn="1"/>
        </p:nvSpPr>
        <p:spPr>
          <a:xfrm>
            <a:off x="7750174" y="536400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9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33246430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2462400"/>
            <a:ext cx="4554000" cy="457200"/>
          </a:xfrm>
        </p:spPr>
        <p:txBody>
          <a:bodyPr anchor="b">
            <a:noAutofit/>
          </a:bodyPr>
          <a:lstStyle>
            <a:lvl1pPr algn="l"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3168000"/>
            <a:ext cx="4518000" cy="9252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2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8612" y="62753"/>
            <a:ext cx="2095948" cy="986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851270" y="4389120"/>
            <a:ext cx="4266000" cy="75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7" descr="Pitkät_nuolet_cmy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2" r="-1754"/>
          <a:stretch/>
        </p:blipFill>
        <p:spPr>
          <a:xfrm rot="16200000">
            <a:off x="4407853" y="658870"/>
            <a:ext cx="515283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62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page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2462400"/>
            <a:ext cx="4554000" cy="457200"/>
          </a:xfrm>
        </p:spPr>
        <p:txBody>
          <a:bodyPr anchor="b">
            <a:noAutofit/>
          </a:bodyPr>
          <a:lstStyle>
            <a:lvl1pPr algn="l"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 smtClean="0"/>
              <a:t>&lt;Kirjoita lopputervehdys&gt;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8612" y="62753"/>
            <a:ext cx="2095948" cy="986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851270" y="4389120"/>
            <a:ext cx="4266000" cy="75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7" descr="Pitkät_nuolet_cmy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2" r="-1754"/>
          <a:stretch/>
        </p:blipFill>
        <p:spPr>
          <a:xfrm rot="16200000">
            <a:off x="4407853" y="658870"/>
            <a:ext cx="5152834" cy="3816424"/>
          </a:xfrm>
          <a:prstGeom prst="rect">
            <a:avLst/>
          </a:prstGeom>
        </p:spPr>
      </p:pic>
      <p:sp>
        <p:nvSpPr>
          <p:cNvPr id="5" name="Tekstiruutu 4"/>
          <p:cNvSpPr txBox="1"/>
          <p:nvPr userDrawn="1"/>
        </p:nvSpPr>
        <p:spPr>
          <a:xfrm>
            <a:off x="360000" y="3168000"/>
            <a:ext cx="4547079" cy="92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ct val="0"/>
              </a:spcBef>
              <a:buClr>
                <a:srgbClr val="00B0CA"/>
              </a:buClr>
              <a:buSzPct val="120000"/>
              <a:buFont typeface="Arial" panose="020B0604020202020204" pitchFamily="34" charset="0"/>
              <a:buNone/>
              <a:defRPr lang="en-US" sz="1200" b="0" baseline="0" dirty="0" smtClean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indent="0" algn="ctr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None/>
              <a:defRPr sz="15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0" algn="ctr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 algn="ctr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 algn="ctr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6pPr>
            <a:lvl7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7pPr>
            <a:lvl8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8pPr>
            <a:lvl9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9pPr>
          </a:lstStyle>
          <a:p>
            <a:pPr lvl="0"/>
            <a:r>
              <a:rPr lang="fi-FI" dirty="0" smtClean="0"/>
              <a:t>liikennevirasto.fi</a:t>
            </a:r>
          </a:p>
          <a:p>
            <a:pPr lvl="0"/>
            <a:r>
              <a:rPr lang="fi-FI" dirty="0" smtClean="0"/>
              <a:t>twitter.com/liikennevirasto</a:t>
            </a:r>
          </a:p>
          <a:p>
            <a:pPr lvl="0"/>
            <a:r>
              <a:rPr lang="fi-FI" dirty="0" smtClean="0"/>
              <a:t>facebook.com/liikennevirasto</a:t>
            </a:r>
          </a:p>
          <a:p>
            <a:pPr lvl="0"/>
            <a:r>
              <a:rPr lang="fi-FI" dirty="0" smtClean="0"/>
              <a:t>youtube.com/liikennevirasto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5119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34938" indent="-134938">
              <a:buSzPct val="120000"/>
              <a:buFont typeface="Arial" panose="020B0604020202020204" pitchFamily="34" charset="0"/>
              <a:buChar char="●"/>
              <a:defRPr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31.5.2018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Arja Toola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7" name="eulogoplaceholder"/>
          <p:cNvSpPr txBox="1"/>
          <p:nvPr userDrawn="1"/>
        </p:nvSpPr>
        <p:spPr>
          <a:xfrm>
            <a:off x="7504324" y="546703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9" name="eukarelialogoplaceholder"/>
          <p:cNvSpPr txBox="1"/>
          <p:nvPr userDrawn="1"/>
        </p:nvSpPr>
        <p:spPr>
          <a:xfrm>
            <a:off x="7750174" y="53488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0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32057015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274400"/>
            <a:ext cx="386834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11842"/>
            <a:ext cx="3849596" cy="2930405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74400"/>
            <a:ext cx="3887391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1400" b="1" kern="1200" baseline="0" dirty="0" smtClean="0">
                <a:solidFill>
                  <a:srgbClr val="00B0CA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11842"/>
            <a:ext cx="3887391" cy="2930405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31.5.2018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Arja Toola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eulogoplaceholder"/>
          <p:cNvSpPr txBox="1"/>
          <p:nvPr userDrawn="1"/>
        </p:nvSpPr>
        <p:spPr>
          <a:xfrm>
            <a:off x="7504324" y="54670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2" name="eukarelialogoplaceholder"/>
          <p:cNvSpPr txBox="1"/>
          <p:nvPr userDrawn="1"/>
        </p:nvSpPr>
        <p:spPr>
          <a:xfrm>
            <a:off x="7750174" y="548858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3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8927021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pictur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338198"/>
            <a:ext cx="361800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96903"/>
            <a:ext cx="3618000" cy="2818298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31.5.2018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Arja Toola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406400" y="1368000"/>
            <a:ext cx="4417200" cy="1544400"/>
          </a:xfrm>
        </p:spPr>
        <p:txBody>
          <a:bodyPr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smtClean="0"/>
              <a:t>Lisää kuva </a:t>
            </a:r>
            <a:r>
              <a:rPr lang="fi-FI" dirty="0" err="1" smtClean="0"/>
              <a:t>Kameleonin</a:t>
            </a:r>
            <a:r>
              <a:rPr lang="fi-FI" dirty="0" smtClean="0"/>
              <a:t> Kuvagalleria kuvakkeella</a:t>
            </a:r>
            <a:endParaRPr lang="fi-FI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406400" y="3056400"/>
            <a:ext cx="4417200" cy="1544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smtClean="0"/>
              <a:t>Lisää kuva </a:t>
            </a:r>
            <a:r>
              <a:rPr lang="fi-FI" dirty="0" err="1" smtClean="0"/>
              <a:t>Kameleonin</a:t>
            </a:r>
            <a:r>
              <a:rPr lang="fi-FI" dirty="0" smtClean="0"/>
              <a:t> Kuvagalleria kuvakkeella</a:t>
            </a:r>
            <a:endParaRPr lang="fi-FI" dirty="0"/>
          </a:p>
        </p:txBody>
      </p:sp>
      <p:sp>
        <p:nvSpPr>
          <p:cNvPr id="12" name="eulogoplaceholder"/>
          <p:cNvSpPr txBox="1"/>
          <p:nvPr userDrawn="1"/>
        </p:nvSpPr>
        <p:spPr>
          <a:xfrm>
            <a:off x="7504324" y="53273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7750174" y="53488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6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12122251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31.5.2018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Arja Toola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6" name="eulogoplaceholder"/>
          <p:cNvSpPr txBox="1"/>
          <p:nvPr userDrawn="1"/>
        </p:nvSpPr>
        <p:spPr>
          <a:xfrm>
            <a:off x="7504324" y="546701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7750174" y="534890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9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0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46099396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31.5.2018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Arja Toola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5" name="eulogoplaceholder"/>
          <p:cNvSpPr txBox="1"/>
          <p:nvPr userDrawn="1"/>
        </p:nvSpPr>
        <p:spPr>
          <a:xfrm>
            <a:off x="7504324" y="536400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7" name="eukarelialogoplaceholder"/>
          <p:cNvSpPr txBox="1"/>
          <p:nvPr userDrawn="1"/>
        </p:nvSpPr>
        <p:spPr>
          <a:xfrm>
            <a:off x="7750174" y="536400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9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9306874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2462400"/>
            <a:ext cx="4554000" cy="457200"/>
          </a:xfrm>
        </p:spPr>
        <p:txBody>
          <a:bodyPr anchor="b">
            <a:noAutofit/>
          </a:bodyPr>
          <a:lstStyle>
            <a:lvl1pPr algn="l"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3168000"/>
            <a:ext cx="4518000" cy="9252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2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8612" y="62753"/>
            <a:ext cx="2095948" cy="986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851270" y="4389120"/>
            <a:ext cx="4266000" cy="75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7" descr="Pitkät_nuolet_cmy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2" r="-1754"/>
          <a:stretch/>
        </p:blipFill>
        <p:spPr>
          <a:xfrm rot="16200000">
            <a:off x="4407853" y="658870"/>
            <a:ext cx="515283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63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page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2462400"/>
            <a:ext cx="4554000" cy="457200"/>
          </a:xfrm>
        </p:spPr>
        <p:txBody>
          <a:bodyPr anchor="b">
            <a:noAutofit/>
          </a:bodyPr>
          <a:lstStyle>
            <a:lvl1pPr algn="l"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 smtClean="0"/>
              <a:t>&lt;Kirjoita lopputervehdys&gt;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8612" y="62753"/>
            <a:ext cx="2095948" cy="986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851270" y="4389120"/>
            <a:ext cx="4266000" cy="75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7" descr="Pitkät_nuolet_cmy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2" r="-1754"/>
          <a:stretch/>
        </p:blipFill>
        <p:spPr>
          <a:xfrm rot="16200000">
            <a:off x="4407853" y="658870"/>
            <a:ext cx="5152834" cy="3816424"/>
          </a:xfrm>
          <a:prstGeom prst="rect">
            <a:avLst/>
          </a:prstGeom>
        </p:spPr>
      </p:pic>
      <p:sp>
        <p:nvSpPr>
          <p:cNvPr id="5" name="Tekstiruutu 4"/>
          <p:cNvSpPr txBox="1"/>
          <p:nvPr userDrawn="1"/>
        </p:nvSpPr>
        <p:spPr>
          <a:xfrm>
            <a:off x="360000" y="3168000"/>
            <a:ext cx="4547079" cy="92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ct val="0"/>
              </a:spcBef>
              <a:buClr>
                <a:srgbClr val="00B0CA"/>
              </a:buClr>
              <a:buSzPct val="120000"/>
              <a:buFont typeface="Arial" panose="020B0604020202020204" pitchFamily="34" charset="0"/>
              <a:buNone/>
              <a:defRPr lang="en-US" sz="1200" b="0" baseline="0" dirty="0" smtClean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indent="0" algn="ctr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None/>
              <a:defRPr sz="15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0" algn="ctr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 algn="ctr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 algn="ctr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6pPr>
            <a:lvl7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7pPr>
            <a:lvl8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8pPr>
            <a:lvl9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9pPr>
          </a:lstStyle>
          <a:p>
            <a:pPr lvl="0"/>
            <a:r>
              <a:rPr lang="fi-FI" dirty="0" smtClean="0"/>
              <a:t>liikennevirasto.fi</a:t>
            </a:r>
          </a:p>
          <a:p>
            <a:pPr lvl="0"/>
            <a:r>
              <a:rPr lang="fi-FI" dirty="0" smtClean="0"/>
              <a:t>twitter.com/liikennevirasto</a:t>
            </a:r>
          </a:p>
          <a:p>
            <a:pPr lvl="0"/>
            <a:r>
              <a:rPr lang="fi-FI" dirty="0" smtClean="0"/>
              <a:t>facebook.com/liikennevirasto</a:t>
            </a:r>
          </a:p>
          <a:p>
            <a:pPr lvl="0"/>
            <a:r>
              <a:rPr lang="fi-FI" dirty="0" smtClean="0"/>
              <a:t>youtube.com/liikennevirasto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909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00" y="1278000"/>
            <a:ext cx="7970400" cy="33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8703" y="4767263"/>
            <a:ext cx="8280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31.5.2018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8042" y="4767263"/>
            <a:ext cx="29173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Arja Toola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525" y="4767263"/>
            <a:ext cx="3734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67F47F-A4DF-4926-BB4C-9F1DAEA89B9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14" descr="UUSI_Liikennevirasto_Tapahtumat_vaaka_cmyk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94400"/>
            <a:ext cx="1767600" cy="8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9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3" r:id="rId4"/>
    <p:sldLayoutId id="2147483663" r:id="rId5"/>
    <p:sldLayoutId id="2147483654" r:id="rId6"/>
    <p:sldLayoutId id="2147483665" r:id="rId7"/>
    <p:sldLayoutId id="2147483667" r:id="rId8"/>
    <p:sldLayoutId id="2147483668" r:id="rId9"/>
  </p:sldLayoutIdLst>
  <p:timing>
    <p:tnLst>
      <p:par>
        <p:cTn id="1" dur="indefinite" restart="never" nodeType="tmRoot"/>
      </p:par>
    </p:tnLst>
  </p:timing>
  <p:hf hdr="0"/>
  <p:txStyles>
    <p:titleStyle>
      <a:lvl1pPr marL="0" algn="l" defTabSz="685800" rtl="0" eaLnBrk="1" latinLnBrk="0" hangingPunct="1">
        <a:lnSpc>
          <a:spcPct val="90000"/>
        </a:lnSpc>
        <a:spcBef>
          <a:spcPct val="0"/>
        </a:spcBef>
        <a:buNone/>
        <a:defRPr lang="fi-FI" sz="2800" kern="1200" baseline="0" dirty="0">
          <a:solidFill>
            <a:srgbClr val="00B0CA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34938" indent="-134938" algn="l" defTabSz="685800" rtl="0" eaLnBrk="1" latinLnBrk="0" hangingPunct="1">
        <a:lnSpc>
          <a:spcPct val="90000"/>
        </a:lnSpc>
        <a:spcBef>
          <a:spcPts val="750"/>
        </a:spcBef>
        <a:buClr>
          <a:srgbClr val="00B0CA"/>
        </a:buClr>
        <a:buSzPct val="120000"/>
        <a:buFont typeface="Arial" panose="020B0604020202020204" pitchFamily="34" charset="0"/>
        <a:buChar char="●"/>
        <a:defRPr lang="en-US" sz="1600" b="0" kern="1200" dirty="0" smtClean="0">
          <a:solidFill>
            <a:srgbClr val="000000"/>
          </a:solidFill>
          <a:latin typeface="Arial" charset="0"/>
          <a:ea typeface="+mn-ea"/>
          <a:cs typeface="Arial" panose="020B0604020202020204" pitchFamily="34" charset="0"/>
        </a:defRPr>
      </a:lvl1pPr>
      <a:lvl2pPr marL="449263" indent="-90488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7550" indent="-109538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6325" indent="-133350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31763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kaarireuna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506" y="1599642"/>
            <a:ext cx="1360494" cy="35441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8961" y="357582"/>
            <a:ext cx="6981818" cy="647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noProof="1" smtClean="0"/>
              <a:t>Click to edit Master title style</a:t>
            </a:r>
            <a:endParaRPr lang="fi-FI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961" y="1167594"/>
            <a:ext cx="7099079" cy="35643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fi-FI" noProof="1" smtClean="0"/>
              <a:t>Click to edit Master text styles</a:t>
            </a:r>
          </a:p>
          <a:p>
            <a:pPr lvl="1"/>
            <a:r>
              <a:rPr lang="fi-FI" noProof="1" smtClean="0"/>
              <a:t>Second level</a:t>
            </a:r>
          </a:p>
          <a:p>
            <a:pPr lvl="2"/>
            <a:r>
              <a:rPr lang="fi-FI" noProof="1" smtClean="0"/>
              <a:t>Third level</a:t>
            </a:r>
          </a:p>
          <a:p>
            <a:pPr lvl="3"/>
            <a:r>
              <a:rPr lang="fi-FI" noProof="1" smtClean="0"/>
              <a:t>Fourth level</a:t>
            </a:r>
          </a:p>
          <a:p>
            <a:pPr lvl="4"/>
            <a:r>
              <a:rPr lang="fi-FI" noProof="1" smtClean="0"/>
              <a:t>Fifth level</a:t>
            </a:r>
            <a:endParaRPr lang="fi-FI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8961" y="4914000"/>
            <a:ext cx="1187672" cy="1807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1023"/>
              </a:lnSpc>
              <a:defRPr sz="800">
                <a:solidFill>
                  <a:schemeClr val="tx1"/>
                </a:solidFill>
              </a:defRPr>
            </a:lvl1pPr>
          </a:lstStyle>
          <a:p>
            <a:fld id="{B5114B7A-111C-494E-B381-026BB0D287A4}" type="datetime1">
              <a:rPr lang="fi-FI" smtClean="0">
                <a:solidFill>
                  <a:srgbClr val="000000"/>
                </a:solidFill>
              </a:rPr>
              <a:t>27.6.2018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2078" y="4914000"/>
            <a:ext cx="3275428" cy="1807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1023"/>
              </a:lnSpc>
              <a:defRPr sz="800">
                <a:solidFill>
                  <a:schemeClr val="tx1"/>
                </a:solidFill>
              </a:defRPr>
            </a:lvl1pPr>
          </a:lstStyle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6050" y="4914000"/>
            <a:ext cx="298376" cy="1807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1023"/>
              </a:lnSpc>
              <a:defRPr sz="800">
                <a:solidFill>
                  <a:schemeClr val="tx1"/>
                </a:solidFill>
              </a:defRPr>
            </a:lvl1pPr>
          </a:lstStyle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3510" y="4914000"/>
            <a:ext cx="2802930" cy="1809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023"/>
              </a:lnSpc>
            </a:pPr>
            <a:r>
              <a:rPr lang="fi-FI" sz="800" b="1" dirty="0" smtClean="0">
                <a:solidFill>
                  <a:srgbClr val="000000"/>
                </a:solidFill>
              </a:rPr>
              <a:t>Liikenteen turvallisuusvirasto</a:t>
            </a:r>
            <a:endParaRPr lang="fi-FI" sz="800" b="1" dirty="0">
              <a:solidFill>
                <a:srgbClr val="000000"/>
              </a:solidFill>
            </a:endParaRPr>
          </a:p>
        </p:txBody>
      </p:sp>
      <p:pic>
        <p:nvPicPr>
          <p:cNvPr id="13" name="Picture 12" descr="logo_sisa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547" y="357505"/>
            <a:ext cx="997513" cy="33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5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hf hdr="0" ftr="0"/>
  <p:txStyles>
    <p:titleStyle>
      <a:lvl1pPr algn="l" defTabSz="779526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75" indent="-230175" algn="l" defTabSz="779526" rtl="0" eaLnBrk="1" latinLnBrk="0" hangingPunct="1">
        <a:lnSpc>
          <a:spcPct val="100000"/>
        </a:lnSpc>
        <a:spcBef>
          <a:spcPts val="512"/>
        </a:spcBef>
        <a:spcAft>
          <a:spcPts val="512"/>
        </a:spcAft>
        <a:buClr>
          <a:schemeClr val="tx2"/>
        </a:buClr>
        <a:buSzPct val="120000"/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50" indent="-230175" algn="l" defTabSz="779526" rtl="0" eaLnBrk="1" latinLnBrk="0" hangingPunct="1">
        <a:lnSpc>
          <a:spcPct val="100000"/>
        </a:lnSpc>
        <a:spcBef>
          <a:spcPts val="512"/>
        </a:spcBef>
        <a:spcAft>
          <a:spcPts val="512"/>
        </a:spcAft>
        <a:buClr>
          <a:schemeClr val="tx2"/>
        </a:buClr>
        <a:buSzPct val="120000"/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25" indent="-230175" algn="l" defTabSz="779526" rtl="0" eaLnBrk="1" latinLnBrk="0" hangingPunct="1">
        <a:lnSpc>
          <a:spcPct val="100000"/>
        </a:lnSpc>
        <a:spcBef>
          <a:spcPts val="512"/>
        </a:spcBef>
        <a:spcAft>
          <a:spcPts val="256"/>
        </a:spcAft>
        <a:buClr>
          <a:schemeClr val="tx2"/>
        </a:buClr>
        <a:buSzPct val="120000"/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20700" indent="-230175" algn="l" defTabSz="779526" rtl="0" eaLnBrk="1" latinLnBrk="0" hangingPunct="1">
        <a:lnSpc>
          <a:spcPct val="100000"/>
        </a:lnSpc>
        <a:spcBef>
          <a:spcPts val="512"/>
        </a:spcBef>
        <a:spcAft>
          <a:spcPts val="256"/>
        </a:spcAft>
        <a:buClr>
          <a:schemeClr val="tx2"/>
        </a:buClr>
        <a:buSzPct val="120000"/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875" indent="-230175" algn="l" defTabSz="779526" rtl="0" eaLnBrk="1" latinLnBrk="0" hangingPunct="1">
        <a:lnSpc>
          <a:spcPct val="100000"/>
        </a:lnSpc>
        <a:spcBef>
          <a:spcPts val="512"/>
        </a:spcBef>
        <a:spcAft>
          <a:spcPts val="256"/>
        </a:spcAft>
        <a:buClr>
          <a:schemeClr val="tx2"/>
        </a:buClr>
        <a:buSzPct val="120000"/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143697" indent="-194882" algn="l" defTabSz="779526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3460" indent="-194882" algn="l" defTabSz="779526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3223" indent="-194882" algn="l" defTabSz="779526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2986" indent="-194882" algn="l" defTabSz="779526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7795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763" algn="l" defTabSz="7795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526" algn="l" defTabSz="7795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9289" algn="l" defTabSz="7795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9052" algn="l" defTabSz="7795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815" algn="l" defTabSz="7795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8578" algn="l" defTabSz="7795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8341" algn="l" defTabSz="7795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8104" algn="l" defTabSz="7795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00" y="1278000"/>
            <a:ext cx="7970400" cy="33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8703" y="4767263"/>
            <a:ext cx="8280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1.2.2018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8042" y="4767263"/>
            <a:ext cx="29173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Tuominen Marko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525" y="4767263"/>
            <a:ext cx="3734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67F47F-A4DF-4926-BB4C-9F1DAEA89B9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14" descr="UUSI_Liikennevirasto_Tapahtumat_vaaka_cmyk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94400"/>
            <a:ext cx="1767600" cy="8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7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timing>
    <p:tnLst>
      <p:par>
        <p:cTn id="1" dur="indefinite" restart="never" nodeType="tmRoot"/>
      </p:par>
    </p:tnLst>
  </p:timing>
  <p:hf hdr="0"/>
  <p:txStyles>
    <p:titleStyle>
      <a:lvl1pPr marL="0" algn="l" defTabSz="685800" rtl="0" eaLnBrk="1" latinLnBrk="0" hangingPunct="1">
        <a:lnSpc>
          <a:spcPct val="90000"/>
        </a:lnSpc>
        <a:spcBef>
          <a:spcPct val="0"/>
        </a:spcBef>
        <a:buNone/>
        <a:defRPr lang="fi-FI" sz="2800" kern="1200" baseline="0" dirty="0">
          <a:solidFill>
            <a:srgbClr val="00B0CA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34938" indent="-134938" algn="l" defTabSz="685800" rtl="0" eaLnBrk="1" latinLnBrk="0" hangingPunct="1">
        <a:lnSpc>
          <a:spcPct val="90000"/>
        </a:lnSpc>
        <a:spcBef>
          <a:spcPts val="750"/>
        </a:spcBef>
        <a:buClr>
          <a:srgbClr val="00B0CA"/>
        </a:buClr>
        <a:buSzPct val="120000"/>
        <a:buFont typeface="Arial" panose="020B0604020202020204" pitchFamily="34" charset="0"/>
        <a:buChar char="●"/>
        <a:defRPr lang="en-US" sz="1600" b="0" kern="1200" dirty="0" smtClean="0">
          <a:solidFill>
            <a:srgbClr val="000000"/>
          </a:solidFill>
          <a:latin typeface="Arial" charset="0"/>
          <a:ea typeface="+mn-ea"/>
          <a:cs typeface="Arial" panose="020B0604020202020204" pitchFamily="34" charset="0"/>
        </a:defRPr>
      </a:lvl1pPr>
      <a:lvl2pPr marL="449263" indent="-90488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7550" indent="-109538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6325" indent="-133350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31763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youtube.com/watch?v=502ILHjX9E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turvallisuuspoikkeamat@liikennevirasto.fi" TargetMode="External"/><Relationship Id="rId2" Type="http://schemas.openxmlformats.org/officeDocument/2006/relationships/hyperlink" Target="mailto:turi-yllapito@oikeatoliot.fi" TargetMode="Externa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ulkaisut.liikennevirasto.fi/pdf8/ohje_2016_ytm-asetuksen_mukainen_web.pdf" TargetMode="External"/><Relationship Id="rId2" Type="http://schemas.openxmlformats.org/officeDocument/2006/relationships/hyperlink" Target="https://julkaisut.liikennevirasto.fi/pdf8/lo_2017-39_riskienhallinta_vaylanpidossa_web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julkaisut.liikennevirasto.fi/pdf8/turi_opastusvideot_web.pdf" TargetMode="External"/><Relationship Id="rId4" Type="http://schemas.openxmlformats.org/officeDocument/2006/relationships/hyperlink" Target="https://julkaisut.liikennevirasto.fi/pdf8/lo_2017-40_ohje_riskienhallinnan_web.pd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>
          <a:xfrm>
            <a:off x="395999" y="3290400"/>
            <a:ext cx="5311117" cy="730800"/>
          </a:xfrm>
        </p:spPr>
        <p:txBody>
          <a:bodyPr/>
          <a:lstStyle/>
          <a:p>
            <a:r>
              <a:rPr lang="fi-FI" dirty="0" smtClean="0"/>
              <a:t>Riskienhallinta Liikennevirastossa</a:t>
            </a:r>
            <a:endParaRPr lang="fi-FI" dirty="0"/>
          </a:p>
        </p:txBody>
      </p:sp>
      <p:sp>
        <p:nvSpPr>
          <p:cNvPr id="6" name="Alaotsikk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Nykyiset menettelyt ja tulevat muutokset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26.6.2018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080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Käyttö- ja käyttäjäoikeuksista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26.6.2018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Arja Toola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11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Muu riskienhallinta Liikennevirastossa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Strategisten riskien tunnistaminen</a:t>
            </a:r>
          </a:p>
          <a:p>
            <a:r>
              <a:rPr lang="fi-FI" dirty="0" smtClean="0"/>
              <a:t>Prosessiriskien tunnistaminen ja hallinta</a:t>
            </a:r>
          </a:p>
          <a:p>
            <a:r>
              <a:rPr lang="fi-FI" dirty="0" smtClean="0"/>
              <a:t>Järjestelmien riskien tunnistaminen ja hallinta</a:t>
            </a:r>
          </a:p>
          <a:p>
            <a:r>
              <a:rPr lang="fi-FI" dirty="0" smtClean="0"/>
              <a:t>Omaisuusriskien hallinta</a:t>
            </a:r>
          </a:p>
          <a:p>
            <a:r>
              <a:rPr lang="fi-FI" dirty="0" smtClean="0"/>
              <a:t>Ympäristö- ja laaturiskien tunnistaminen ja hallinta</a:t>
            </a:r>
          </a:p>
          <a:p>
            <a:r>
              <a:rPr lang="fi-FI" dirty="0" smtClean="0"/>
              <a:t>…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26.6.2018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Arja Toola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73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Riskienhallinnan vuosikello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12</a:t>
            </a:fld>
            <a:endParaRPr lang="fi-FI"/>
          </a:p>
        </p:txBody>
      </p:sp>
      <p:pic>
        <p:nvPicPr>
          <p:cNvPr id="7" name="Kuva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937" y="2656146"/>
            <a:ext cx="6568588" cy="22024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iruutu 7"/>
          <p:cNvSpPr txBox="1"/>
          <p:nvPr/>
        </p:nvSpPr>
        <p:spPr>
          <a:xfrm>
            <a:off x="1837025" y="2356064"/>
            <a:ext cx="81624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 smtClean="0"/>
              <a:t>Luonnos:</a:t>
            </a:r>
            <a:endParaRPr lang="fi-FI" i="1" dirty="0"/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967594" y="1382192"/>
            <a:ext cx="7970400" cy="924426"/>
          </a:xfrm>
        </p:spPr>
        <p:txBody>
          <a:bodyPr>
            <a:normAutofit/>
          </a:bodyPr>
          <a:lstStyle/>
          <a:p>
            <a:r>
              <a:rPr lang="fi-FI" dirty="0" smtClean="0"/>
              <a:t>Hankkeet ja urakat noudattavat vaiheidensa mukaista aikataulua</a:t>
            </a:r>
          </a:p>
          <a:p>
            <a:r>
              <a:rPr lang="fi-FI" dirty="0" smtClean="0"/>
              <a:t>Liikenneviraston muu riskienhallinta aikataulutetaan vuosikelloon</a:t>
            </a:r>
          </a:p>
          <a:p>
            <a:pPr marL="358775" lvl="1" indent="0">
              <a:buNone/>
            </a:pPr>
            <a:endParaRPr lang="fi-FI" dirty="0" smtClean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81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26.6.2018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13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83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TURI-tietojärjestelmä Liikenneviraston Väylänpidon TLY-johtamisessa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1.2.2018</a:t>
            </a:r>
            <a:endParaRPr kumimoji="0" lang="fi-FI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Tuominen Marko</a:t>
            </a:r>
            <a:endParaRPr kumimoji="0" lang="fi-FI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7F47F-A4DF-4926-BB4C-9F1DAEA89B92}" type="slidenum">
              <a:rPr kumimoji="0" lang="fi-FI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Pyöristetty suorakulmio 11"/>
          <p:cNvSpPr/>
          <p:nvPr/>
        </p:nvSpPr>
        <p:spPr>
          <a:xfrm>
            <a:off x="70851" y="2580914"/>
            <a:ext cx="1339404" cy="23182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Käytössä 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yöristetty suorakulmio 12"/>
          <p:cNvSpPr/>
          <p:nvPr/>
        </p:nvSpPr>
        <p:spPr>
          <a:xfrm>
            <a:off x="81585" y="3210674"/>
            <a:ext cx="1328670" cy="2318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Tavoitetilassa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Ryhmä 51"/>
          <p:cNvGrpSpPr/>
          <p:nvPr/>
        </p:nvGrpSpPr>
        <p:grpSpPr>
          <a:xfrm>
            <a:off x="1584279" y="1206254"/>
            <a:ext cx="3547977" cy="3561009"/>
            <a:chOff x="2157362" y="1206254"/>
            <a:chExt cx="3547977" cy="3561009"/>
          </a:xfrm>
        </p:grpSpPr>
        <p:sp>
          <p:nvSpPr>
            <p:cNvPr id="7" name="Pyöristetty suorakulmio 6"/>
            <p:cNvSpPr/>
            <p:nvPr/>
          </p:nvSpPr>
          <p:spPr>
            <a:xfrm>
              <a:off x="2157362" y="1206254"/>
              <a:ext cx="3547977" cy="3561009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Pyöristetty suorakulmio 7"/>
            <p:cNvSpPr/>
            <p:nvPr/>
          </p:nvSpPr>
          <p:spPr>
            <a:xfrm>
              <a:off x="2434107" y="1545464"/>
              <a:ext cx="3045854" cy="67614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Riskienhallinta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Pyöristetty suorakulmio 8"/>
            <p:cNvSpPr/>
            <p:nvPr/>
          </p:nvSpPr>
          <p:spPr>
            <a:xfrm>
              <a:off x="2569335" y="1931832"/>
              <a:ext cx="856445" cy="23182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Rautatie</a:t>
              </a:r>
              <a:endParaRPr kumimoji="0" lang="fi-FI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Pyöristetty suorakulmio 9"/>
            <p:cNvSpPr/>
            <p:nvPr/>
          </p:nvSpPr>
          <p:spPr>
            <a:xfrm>
              <a:off x="4471115" y="1930538"/>
              <a:ext cx="856445" cy="23182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Vesiväylä</a:t>
              </a:r>
              <a:endParaRPr kumimoji="0" lang="fi-FI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Pyöristetty suorakulmio 10"/>
            <p:cNvSpPr/>
            <p:nvPr/>
          </p:nvSpPr>
          <p:spPr>
            <a:xfrm>
              <a:off x="3520225" y="1930757"/>
              <a:ext cx="856445" cy="23182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Maantie</a:t>
              </a:r>
              <a:endParaRPr kumimoji="0" lang="fi-FI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Pyöristetty suorakulmio 13"/>
            <p:cNvSpPr/>
            <p:nvPr/>
          </p:nvSpPr>
          <p:spPr>
            <a:xfrm>
              <a:off x="2464162" y="2309617"/>
              <a:ext cx="3045854" cy="67614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Poikkeamienhallinta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Pyöristetty suorakulmio 14"/>
            <p:cNvSpPr/>
            <p:nvPr/>
          </p:nvSpPr>
          <p:spPr>
            <a:xfrm>
              <a:off x="2586512" y="2670221"/>
              <a:ext cx="856445" cy="23182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Rautatie</a:t>
              </a:r>
              <a:endParaRPr kumimoji="0" lang="fi-FI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Pyöristetty suorakulmio 15"/>
            <p:cNvSpPr/>
            <p:nvPr/>
          </p:nvSpPr>
          <p:spPr>
            <a:xfrm>
              <a:off x="4488292" y="2668927"/>
              <a:ext cx="856445" cy="23182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Vesiväylä</a:t>
              </a:r>
              <a:endParaRPr kumimoji="0" lang="fi-FI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Pyöristetty suorakulmio 16"/>
            <p:cNvSpPr/>
            <p:nvPr/>
          </p:nvSpPr>
          <p:spPr>
            <a:xfrm>
              <a:off x="3537402" y="2669146"/>
              <a:ext cx="856445" cy="23182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Maantie</a:t>
              </a:r>
              <a:endParaRPr kumimoji="0" lang="fi-FI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Pyöristetty suorakulmio 17"/>
            <p:cNvSpPr/>
            <p:nvPr/>
          </p:nvSpPr>
          <p:spPr>
            <a:xfrm>
              <a:off x="2477044" y="3082337"/>
              <a:ext cx="3045854" cy="67614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Omavalvonta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Pyöristetty suorakulmio 18"/>
            <p:cNvSpPr/>
            <p:nvPr/>
          </p:nvSpPr>
          <p:spPr>
            <a:xfrm>
              <a:off x="2612272" y="3462266"/>
              <a:ext cx="856445" cy="23182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Rautatie</a:t>
              </a:r>
              <a:endParaRPr kumimoji="0" lang="fi-FI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Pyöristetty suorakulmio 19"/>
            <p:cNvSpPr/>
            <p:nvPr/>
          </p:nvSpPr>
          <p:spPr>
            <a:xfrm>
              <a:off x="4514052" y="3460972"/>
              <a:ext cx="856445" cy="23182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Vesiväylä</a:t>
              </a:r>
              <a:endParaRPr kumimoji="0" lang="fi-FI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Pyöristetty suorakulmio 20"/>
            <p:cNvSpPr/>
            <p:nvPr/>
          </p:nvSpPr>
          <p:spPr>
            <a:xfrm>
              <a:off x="3563162" y="3461191"/>
              <a:ext cx="856445" cy="23182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Maantie</a:t>
              </a:r>
              <a:endParaRPr kumimoji="0" lang="fi-FI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Pyöristetty suorakulmio 21"/>
            <p:cNvSpPr/>
            <p:nvPr/>
          </p:nvSpPr>
          <p:spPr>
            <a:xfrm>
              <a:off x="2481323" y="3872226"/>
              <a:ext cx="3045854" cy="67614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Palautejärjestelmä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Pyöristetty suorakulmio 22"/>
            <p:cNvSpPr/>
            <p:nvPr/>
          </p:nvSpPr>
          <p:spPr>
            <a:xfrm>
              <a:off x="2610112" y="4258594"/>
              <a:ext cx="856445" cy="23182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Rautatie</a:t>
              </a:r>
              <a:endParaRPr kumimoji="0" lang="fi-FI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Pyöristetty suorakulmio 23"/>
            <p:cNvSpPr/>
            <p:nvPr/>
          </p:nvSpPr>
          <p:spPr>
            <a:xfrm>
              <a:off x="4511892" y="4257300"/>
              <a:ext cx="856445" cy="23182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Vesiväylä</a:t>
              </a:r>
              <a:endParaRPr kumimoji="0" lang="fi-FI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Pyöristetty suorakulmio 24"/>
            <p:cNvSpPr/>
            <p:nvPr/>
          </p:nvSpPr>
          <p:spPr>
            <a:xfrm>
              <a:off x="3561002" y="4257519"/>
              <a:ext cx="856445" cy="23182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Maantie</a:t>
              </a:r>
              <a:endParaRPr kumimoji="0" lang="fi-FI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Pyöristetty suorakulmio 25"/>
          <p:cNvSpPr/>
          <p:nvPr/>
        </p:nvSpPr>
        <p:spPr>
          <a:xfrm>
            <a:off x="85883" y="2905881"/>
            <a:ext cx="1328670" cy="2318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Käyttöönotto 2018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kstiruutu 26"/>
          <p:cNvSpPr txBox="1"/>
          <p:nvPr/>
        </p:nvSpPr>
        <p:spPr>
          <a:xfrm>
            <a:off x="6448016" y="3758478"/>
            <a:ext cx="206067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Maantiet infranhaltijan turvallisuudenhallinnassa käsittää valtion tienpidon (Liikennevirasto, ELY-L-vastuualueet)</a:t>
            </a:r>
            <a:endParaRPr kumimoji="0" lang="fi-FI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Ryhmä 50"/>
          <p:cNvGrpSpPr/>
          <p:nvPr/>
        </p:nvGrpSpPr>
        <p:grpSpPr>
          <a:xfrm>
            <a:off x="5591707" y="1223691"/>
            <a:ext cx="3486151" cy="2476693"/>
            <a:chOff x="5591707" y="1223691"/>
            <a:chExt cx="3486151" cy="2476693"/>
          </a:xfrm>
        </p:grpSpPr>
        <p:grpSp>
          <p:nvGrpSpPr>
            <p:cNvPr id="29" name="Ryhmä 28"/>
            <p:cNvGrpSpPr/>
            <p:nvPr/>
          </p:nvGrpSpPr>
          <p:grpSpPr>
            <a:xfrm>
              <a:off x="5591707" y="1223691"/>
              <a:ext cx="3486151" cy="2476693"/>
              <a:chOff x="5517343" y="988211"/>
              <a:chExt cx="3486151" cy="2476693"/>
            </a:xfrm>
          </p:grpSpPr>
          <p:sp>
            <p:nvSpPr>
              <p:cNvPr id="30" name="Kehänuoli 29"/>
              <p:cNvSpPr/>
              <p:nvPr/>
            </p:nvSpPr>
            <p:spPr>
              <a:xfrm>
                <a:off x="6342732" y="1208263"/>
                <a:ext cx="1793557" cy="1578279"/>
              </a:xfrm>
              <a:prstGeom prst="circularArrow">
                <a:avLst>
                  <a:gd name="adj1" fmla="val 6903"/>
                  <a:gd name="adj2" fmla="val 465443"/>
                  <a:gd name="adj3" fmla="val 16749031"/>
                  <a:gd name="adj4" fmla="val 15185526"/>
                  <a:gd name="adj5" fmla="val 8054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31" name="Ryhmä 30"/>
              <p:cNvGrpSpPr/>
              <p:nvPr/>
            </p:nvGrpSpPr>
            <p:grpSpPr>
              <a:xfrm>
                <a:off x="5517343" y="988211"/>
                <a:ext cx="3486151" cy="2476693"/>
                <a:chOff x="5504731" y="981905"/>
                <a:chExt cx="3486151" cy="2476693"/>
              </a:xfrm>
            </p:grpSpPr>
            <p:grpSp>
              <p:nvGrpSpPr>
                <p:cNvPr id="32" name="Ryhmä 31"/>
                <p:cNvGrpSpPr/>
                <p:nvPr/>
              </p:nvGrpSpPr>
              <p:grpSpPr>
                <a:xfrm>
                  <a:off x="7340896" y="1045006"/>
                  <a:ext cx="914667" cy="800938"/>
                  <a:chOff x="3078693" y="-47052"/>
                  <a:chExt cx="1219555" cy="1067917"/>
                </a:xfrm>
              </p:grpSpPr>
              <p:sp>
                <p:nvSpPr>
                  <p:cNvPr id="48" name="Suorakulmio 47"/>
                  <p:cNvSpPr/>
                  <p:nvPr/>
                </p:nvSpPr>
                <p:spPr>
                  <a:xfrm>
                    <a:off x="3078693" y="60478"/>
                    <a:ext cx="960387" cy="960387"/>
                  </a:xfrm>
                  <a:prstGeom prst="rect">
                    <a:avLst/>
                  </a:prstGeom>
                </p:spPr>
                <p:style>
                  <a:lnRef idx="0">
                    <a:schemeClr val="dk1">
                      <a:alpha val="0"/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49" name="Suorakulmio 48"/>
                  <p:cNvSpPr/>
                  <p:nvPr/>
                </p:nvSpPr>
                <p:spPr>
                  <a:xfrm>
                    <a:off x="3337861" y="-47052"/>
                    <a:ext cx="960387" cy="960387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4288" tIns="14288" rIns="14288" bIns="14288" numCol="1" spcCol="1270" anchor="ctr" anchorCtr="0">
                    <a:noAutofit/>
                  </a:bodyPr>
                  <a:lstStyle/>
                  <a:p>
                    <a:pPr marL="0" marR="0" lvl="0" indent="0" algn="ctr" defTabSz="500063" rtl="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i-FI" sz="1125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Suunnittele</a:t>
                    </a:r>
                  </a:p>
                </p:txBody>
              </p:sp>
            </p:grpSp>
            <p:grpSp>
              <p:nvGrpSpPr>
                <p:cNvPr id="33" name="Ryhmä 32"/>
                <p:cNvGrpSpPr/>
                <p:nvPr/>
              </p:nvGrpSpPr>
              <p:grpSpPr>
                <a:xfrm>
                  <a:off x="7391430" y="2111518"/>
                  <a:ext cx="849934" cy="1347080"/>
                  <a:chOff x="3078693" y="336767"/>
                  <a:chExt cx="1285583" cy="2315473"/>
                </a:xfrm>
              </p:grpSpPr>
              <p:sp>
                <p:nvSpPr>
                  <p:cNvPr id="46" name="Suorakulmio 45"/>
                  <p:cNvSpPr/>
                  <p:nvPr/>
                </p:nvSpPr>
                <p:spPr>
                  <a:xfrm>
                    <a:off x="3078693" y="1691853"/>
                    <a:ext cx="960387" cy="960387"/>
                  </a:xfrm>
                  <a:prstGeom prst="rect">
                    <a:avLst/>
                  </a:prstGeom>
                </p:spPr>
                <p:style>
                  <a:lnRef idx="0">
                    <a:schemeClr val="dk1">
                      <a:alpha val="0"/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47" name="Suorakulmio 46"/>
                  <p:cNvSpPr/>
                  <p:nvPr/>
                </p:nvSpPr>
                <p:spPr>
                  <a:xfrm>
                    <a:off x="3403889" y="336767"/>
                    <a:ext cx="960387" cy="96038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4288" tIns="14288" rIns="14288" bIns="14288" numCol="1" spcCol="1270" anchor="ctr" anchorCtr="0">
                    <a:noAutofit/>
                  </a:bodyPr>
                  <a:lstStyle/>
                  <a:p>
                    <a:pPr marL="0" marR="0" lvl="0" indent="0" algn="ctr" defTabSz="500063" rtl="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i-FI" sz="1125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Toteuta</a:t>
                    </a:r>
                  </a:p>
                </p:txBody>
              </p:sp>
            </p:grpSp>
            <p:sp>
              <p:nvSpPr>
                <p:cNvPr id="34" name="Kehänuoli 33"/>
                <p:cNvSpPr/>
                <p:nvPr/>
              </p:nvSpPr>
              <p:spPr>
                <a:xfrm>
                  <a:off x="6379466" y="981905"/>
                  <a:ext cx="1793557" cy="1578279"/>
                </a:xfrm>
                <a:prstGeom prst="circularArrow">
                  <a:avLst>
                    <a:gd name="adj1" fmla="val 6903"/>
                    <a:gd name="adj2" fmla="val 465443"/>
                    <a:gd name="adj3" fmla="val 5949031"/>
                    <a:gd name="adj4" fmla="val 4385526"/>
                    <a:gd name="adj5" fmla="val 8054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35" name="Ryhmä 34"/>
                <p:cNvGrpSpPr/>
                <p:nvPr/>
              </p:nvGrpSpPr>
              <p:grpSpPr>
                <a:xfrm>
                  <a:off x="6267425" y="2148980"/>
                  <a:ext cx="634938" cy="558728"/>
                  <a:chOff x="1447318" y="1691853"/>
                  <a:chExt cx="960387" cy="960387"/>
                </a:xfrm>
              </p:grpSpPr>
              <p:sp>
                <p:nvSpPr>
                  <p:cNvPr id="44" name="Suorakulmio 43"/>
                  <p:cNvSpPr/>
                  <p:nvPr/>
                </p:nvSpPr>
                <p:spPr>
                  <a:xfrm>
                    <a:off x="1447318" y="1691853"/>
                    <a:ext cx="960387" cy="960387"/>
                  </a:xfrm>
                  <a:prstGeom prst="rect">
                    <a:avLst/>
                  </a:prstGeom>
                </p:spPr>
                <p:style>
                  <a:lnRef idx="0">
                    <a:schemeClr val="dk1">
                      <a:alpha val="0"/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45" name="Suorakulmio 44"/>
                  <p:cNvSpPr/>
                  <p:nvPr/>
                </p:nvSpPr>
                <p:spPr>
                  <a:xfrm>
                    <a:off x="1447318" y="1691853"/>
                    <a:ext cx="960387" cy="960387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4288" tIns="14288" rIns="14288" bIns="14288" numCol="1" spcCol="1270" anchor="ctr" anchorCtr="0">
                    <a:noAutofit/>
                  </a:bodyPr>
                  <a:lstStyle/>
                  <a:p>
                    <a:pPr marL="0" marR="0" lvl="0" indent="0" algn="ctr" defTabSz="500063" rtl="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i-FI" sz="1125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Tarkasta</a:t>
                    </a:r>
                  </a:p>
                </p:txBody>
              </p:sp>
            </p:grpSp>
            <p:grpSp>
              <p:nvGrpSpPr>
                <p:cNvPr id="36" name="Ryhmä 35"/>
                <p:cNvGrpSpPr/>
                <p:nvPr/>
              </p:nvGrpSpPr>
              <p:grpSpPr>
                <a:xfrm>
                  <a:off x="6060658" y="1056442"/>
                  <a:ext cx="861291" cy="833503"/>
                  <a:chOff x="1447318" y="-90473"/>
                  <a:chExt cx="1148387" cy="1111338"/>
                </a:xfrm>
              </p:grpSpPr>
              <p:sp>
                <p:nvSpPr>
                  <p:cNvPr id="42" name="Suorakulmio 41"/>
                  <p:cNvSpPr/>
                  <p:nvPr/>
                </p:nvSpPr>
                <p:spPr>
                  <a:xfrm>
                    <a:off x="1447318" y="60478"/>
                    <a:ext cx="960387" cy="960387"/>
                  </a:xfrm>
                  <a:prstGeom prst="rect">
                    <a:avLst/>
                  </a:prstGeom>
                </p:spPr>
                <p:style>
                  <a:lnRef idx="0">
                    <a:schemeClr val="dk1">
                      <a:alpha val="0"/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43" name="Suorakulmio 42"/>
                  <p:cNvSpPr/>
                  <p:nvPr/>
                </p:nvSpPr>
                <p:spPr>
                  <a:xfrm>
                    <a:off x="1635319" y="-90473"/>
                    <a:ext cx="960386" cy="960387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4288" tIns="14288" rIns="14288" bIns="14288" numCol="1" spcCol="1270" anchor="ctr" anchorCtr="0">
                    <a:noAutofit/>
                  </a:bodyPr>
                  <a:lstStyle/>
                  <a:p>
                    <a:pPr marL="0" marR="0" lvl="0" indent="0" algn="ctr" defTabSz="500063" rtl="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i-FI" sz="1125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Korjaa</a:t>
                    </a:r>
                  </a:p>
                </p:txBody>
              </p:sp>
            </p:grpSp>
            <p:grpSp>
              <p:nvGrpSpPr>
                <p:cNvPr id="37" name="Ryhmä 36"/>
                <p:cNvGrpSpPr/>
                <p:nvPr/>
              </p:nvGrpSpPr>
              <p:grpSpPr>
                <a:xfrm>
                  <a:off x="5504731" y="1051183"/>
                  <a:ext cx="3486151" cy="1578279"/>
                  <a:chOff x="1935480" y="2072561"/>
                  <a:chExt cx="5273040" cy="2712877"/>
                </a:xfrm>
              </p:grpSpPr>
              <p:sp>
                <p:nvSpPr>
                  <p:cNvPr id="38" name="Kehänuoli 37"/>
                  <p:cNvSpPr/>
                  <p:nvPr/>
                </p:nvSpPr>
                <p:spPr>
                  <a:xfrm>
                    <a:off x="3215561" y="2072561"/>
                    <a:ext cx="2712877" cy="2712877"/>
                  </a:xfrm>
                  <a:prstGeom prst="circularArrow">
                    <a:avLst>
                      <a:gd name="adj1" fmla="val 6903"/>
                      <a:gd name="adj2" fmla="val 465443"/>
                      <a:gd name="adj3" fmla="val 11349031"/>
                      <a:gd name="adj4" fmla="val 9785526"/>
                      <a:gd name="adj5" fmla="val 8054"/>
                    </a:avLst>
                  </a:prstGeom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39" name="Ellipsi 38"/>
                  <p:cNvSpPr/>
                  <p:nvPr/>
                </p:nvSpPr>
                <p:spPr>
                  <a:xfrm>
                    <a:off x="3798109" y="3087993"/>
                    <a:ext cx="1424940" cy="807719"/>
                  </a:xfrm>
                  <a:prstGeom prst="ellipse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i-FI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Calibri"/>
                      </a:rPr>
                      <a:t>Jatkuva </a:t>
                    </a:r>
                    <a:endParaRPr kumimoji="0" lang="fi-FI" sz="6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Calibri"/>
                    </a:endParaRPr>
                  </a:p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i-FI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Calibri"/>
                      </a:rPr>
                      <a:t>parantaminen</a:t>
                    </a:r>
                    <a:endParaRPr kumimoji="0" lang="fi-FI" sz="6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40" name="Ylänuoli 39"/>
                  <p:cNvSpPr/>
                  <p:nvPr/>
                </p:nvSpPr>
                <p:spPr>
                  <a:xfrm>
                    <a:off x="1935480" y="2156460"/>
                    <a:ext cx="1059180" cy="2552700"/>
                  </a:xfrm>
                  <a:prstGeom prst="upArrow">
                    <a:avLst/>
                  </a:prstGeom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ot="0" spcFirstLastPara="0" vert="vert270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i-FI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Calibri"/>
                      </a:rPr>
                      <a:t>Korjaava toiminta, </a:t>
                    </a:r>
                    <a:endParaRPr kumimoji="0" lang="fi-FI" sz="7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Calibri"/>
                    </a:endParaRPr>
                  </a:p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i-FI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Calibri"/>
                      </a:rPr>
                      <a:t>Virheistä oppiminen</a:t>
                    </a:r>
                    <a:endParaRPr kumimoji="0" lang="fi-FI" sz="7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41" name="Ylänuoli 40"/>
                  <p:cNvSpPr/>
                  <p:nvPr/>
                </p:nvSpPr>
                <p:spPr>
                  <a:xfrm rot="10800000" flipH="1">
                    <a:off x="6149340" y="2148840"/>
                    <a:ext cx="1059180" cy="2552700"/>
                  </a:xfrm>
                  <a:prstGeom prst="upArrow">
                    <a:avLst/>
                  </a:prstGeom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ot="0" spcFirstLastPara="0" vert="vert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i-FI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Calibri"/>
                      </a:rPr>
                      <a:t>Ennakoiva toiminta, </a:t>
                    </a:r>
                    <a:endParaRPr kumimoji="0" lang="fi-FI" sz="7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Calibri"/>
                    </a:endParaRPr>
                  </a:p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i-FI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Calibri"/>
                      </a:rPr>
                      <a:t>Riskienhallinta</a:t>
                    </a:r>
                    <a:endParaRPr kumimoji="0" lang="fi-FI" sz="7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Calibri"/>
                    </a:endParaRPr>
                  </a:p>
                </p:txBody>
              </p:sp>
            </p:grpSp>
          </p:grpSp>
        </p:grpSp>
        <p:sp>
          <p:nvSpPr>
            <p:cNvPr id="50" name="Kehänuoli 49"/>
            <p:cNvSpPr/>
            <p:nvPr/>
          </p:nvSpPr>
          <p:spPr>
            <a:xfrm>
              <a:off x="6355464" y="1294559"/>
              <a:ext cx="1793557" cy="1578279"/>
            </a:xfrm>
            <a:prstGeom prst="circularArrow">
              <a:avLst>
                <a:gd name="adj1" fmla="val 6903"/>
                <a:gd name="adj2" fmla="val 465443"/>
                <a:gd name="adj3" fmla="val 549031"/>
                <a:gd name="adj4" fmla="val 20585526"/>
                <a:gd name="adj5" fmla="val 8054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3657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yöristetty suorakulmio 14"/>
          <p:cNvSpPr/>
          <p:nvPr/>
        </p:nvSpPr>
        <p:spPr>
          <a:xfrm>
            <a:off x="249980" y="3225340"/>
            <a:ext cx="8847971" cy="514424"/>
          </a:xfrm>
          <a:prstGeom prst="round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fi-FI" sz="9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31610" y="313200"/>
            <a:ext cx="6624000" cy="457200"/>
          </a:xfrm>
        </p:spPr>
        <p:txBody>
          <a:bodyPr/>
          <a:lstStyle/>
          <a:p>
            <a:r>
              <a:rPr lang="fi-FI" dirty="0" err="1" smtClean="0"/>
              <a:t>TURIn</a:t>
            </a:r>
            <a:r>
              <a:rPr lang="fi-FI" dirty="0" smtClean="0"/>
              <a:t> käyttö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704313" y="4767263"/>
            <a:ext cx="828024" cy="273844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1.2.2018</a:t>
            </a:r>
            <a:endParaRPr kumimoji="0" lang="fi-FI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yöristetty suorakulmio 6"/>
          <p:cNvSpPr/>
          <p:nvPr/>
        </p:nvSpPr>
        <p:spPr>
          <a:xfrm>
            <a:off x="304001" y="1134163"/>
            <a:ext cx="1886814" cy="40786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Poikkeamienhallinta</a:t>
            </a:r>
            <a:endParaRPr kumimoji="0" lang="fi-FI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Pyöristetty suorakulmio 7"/>
          <p:cNvSpPr/>
          <p:nvPr/>
        </p:nvSpPr>
        <p:spPr>
          <a:xfrm>
            <a:off x="2313660" y="1134163"/>
            <a:ext cx="1886814" cy="407862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Omavalvonta</a:t>
            </a:r>
            <a:endParaRPr kumimoji="0" lang="fi-FI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Pyöristetty suorakulmio 8"/>
          <p:cNvSpPr/>
          <p:nvPr/>
        </p:nvSpPr>
        <p:spPr>
          <a:xfrm>
            <a:off x="6316210" y="1134163"/>
            <a:ext cx="1886814" cy="4078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Otkes</a:t>
            </a:r>
            <a:r>
              <a:rPr kumimoji="0" lang="fi-FI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Trafi, muu palaute</a:t>
            </a:r>
            <a:endParaRPr kumimoji="0" lang="fi-FI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Pyöristetty suorakulmio 9"/>
          <p:cNvSpPr/>
          <p:nvPr/>
        </p:nvSpPr>
        <p:spPr>
          <a:xfrm>
            <a:off x="4333474" y="1143733"/>
            <a:ext cx="1886814" cy="407862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Riskienhallinta</a:t>
            </a:r>
          </a:p>
        </p:txBody>
      </p:sp>
      <p:sp>
        <p:nvSpPr>
          <p:cNvPr id="11" name="Pyöristetty suorakulmio 10"/>
          <p:cNvSpPr/>
          <p:nvPr/>
        </p:nvSpPr>
        <p:spPr>
          <a:xfrm>
            <a:off x="304001" y="1781707"/>
            <a:ext cx="1886814" cy="32825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Poikkeama/havainto kirjataan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Pyöristetty suorakulmio 12"/>
          <p:cNvSpPr/>
          <p:nvPr/>
        </p:nvSpPr>
        <p:spPr>
          <a:xfrm>
            <a:off x="274827" y="2453475"/>
            <a:ext cx="1886814" cy="40786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Poikkeama analysoidaan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(poikkeaman tasoajattelu)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Pyöristetty suorakulmio 13"/>
          <p:cNvSpPr/>
          <p:nvPr/>
        </p:nvSpPr>
        <p:spPr>
          <a:xfrm>
            <a:off x="304001" y="3268675"/>
            <a:ext cx="1886814" cy="40786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Määritetään syytekijät ja korjaavat toimenpiteet</a:t>
            </a:r>
          </a:p>
        </p:txBody>
      </p:sp>
      <p:sp>
        <p:nvSpPr>
          <p:cNvPr id="16" name="Pyöristetty suorakulmio 15"/>
          <p:cNvSpPr/>
          <p:nvPr/>
        </p:nvSpPr>
        <p:spPr>
          <a:xfrm>
            <a:off x="304001" y="3775418"/>
            <a:ext cx="1886814" cy="40786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Toimenpiteille asetetaan aikataulu ja vastuuhenkilö</a:t>
            </a:r>
          </a:p>
        </p:txBody>
      </p:sp>
      <p:sp>
        <p:nvSpPr>
          <p:cNvPr id="17" name="Pyöristetty suorakulmio 16"/>
          <p:cNvSpPr/>
          <p:nvPr/>
        </p:nvSpPr>
        <p:spPr>
          <a:xfrm>
            <a:off x="304001" y="4281876"/>
            <a:ext cx="1886814" cy="30812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Toimenpiteiden toteutus</a:t>
            </a:r>
          </a:p>
        </p:txBody>
      </p:sp>
      <p:sp>
        <p:nvSpPr>
          <p:cNvPr id="19" name="Pyöristetty suorakulmio 18"/>
          <p:cNvSpPr/>
          <p:nvPr/>
        </p:nvSpPr>
        <p:spPr>
          <a:xfrm>
            <a:off x="304001" y="4707525"/>
            <a:ext cx="1886814" cy="27384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Tapauksen sulkeminen</a:t>
            </a:r>
          </a:p>
        </p:txBody>
      </p:sp>
      <p:sp>
        <p:nvSpPr>
          <p:cNvPr id="20" name="Alanuoli 19"/>
          <p:cNvSpPr/>
          <p:nvPr/>
        </p:nvSpPr>
        <p:spPr>
          <a:xfrm>
            <a:off x="1161889" y="2036090"/>
            <a:ext cx="171038" cy="43787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lanuoli 21"/>
          <p:cNvSpPr/>
          <p:nvPr/>
        </p:nvSpPr>
        <p:spPr>
          <a:xfrm>
            <a:off x="1161889" y="2831551"/>
            <a:ext cx="153103" cy="552789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lanuoli 22"/>
          <p:cNvSpPr/>
          <p:nvPr/>
        </p:nvSpPr>
        <p:spPr>
          <a:xfrm>
            <a:off x="1161889" y="3626264"/>
            <a:ext cx="171038" cy="23968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lanuoli 23"/>
          <p:cNvSpPr/>
          <p:nvPr/>
        </p:nvSpPr>
        <p:spPr>
          <a:xfrm>
            <a:off x="1161889" y="4099831"/>
            <a:ext cx="171038" cy="23968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lanuoli 24"/>
          <p:cNvSpPr/>
          <p:nvPr/>
        </p:nvSpPr>
        <p:spPr>
          <a:xfrm>
            <a:off x="1143954" y="4528922"/>
            <a:ext cx="171038" cy="23968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Pyöristetty suorakulmio 28"/>
          <p:cNvSpPr/>
          <p:nvPr/>
        </p:nvSpPr>
        <p:spPr>
          <a:xfrm>
            <a:off x="2313660" y="1781707"/>
            <a:ext cx="1886814" cy="328252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Poikkeama/havainto kirjataan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Pyöristetty suorakulmio 29"/>
          <p:cNvSpPr/>
          <p:nvPr/>
        </p:nvSpPr>
        <p:spPr>
          <a:xfrm>
            <a:off x="2313660" y="2241176"/>
            <a:ext cx="1886814" cy="407862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(Merkittävyys arvioidaan riskiperusteisesti)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Pyöristetty suorakulmio 30"/>
          <p:cNvSpPr/>
          <p:nvPr/>
        </p:nvSpPr>
        <p:spPr>
          <a:xfrm>
            <a:off x="2313660" y="2761932"/>
            <a:ext cx="1886814" cy="407862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Poikkeama luokitellaan (ja analysoidaan)</a:t>
            </a:r>
          </a:p>
        </p:txBody>
      </p:sp>
      <p:sp>
        <p:nvSpPr>
          <p:cNvPr id="32" name="Pyöristetty suorakulmio 31"/>
          <p:cNvSpPr/>
          <p:nvPr/>
        </p:nvSpPr>
        <p:spPr>
          <a:xfrm>
            <a:off x="2313660" y="3268675"/>
            <a:ext cx="1886814" cy="407862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Määritetään syytekijät ja korjaavat toimenpiteet</a:t>
            </a:r>
          </a:p>
        </p:txBody>
      </p:sp>
      <p:sp>
        <p:nvSpPr>
          <p:cNvPr id="33" name="Pyöristetty suorakulmio 32"/>
          <p:cNvSpPr/>
          <p:nvPr/>
        </p:nvSpPr>
        <p:spPr>
          <a:xfrm>
            <a:off x="2313660" y="3775418"/>
            <a:ext cx="1886814" cy="407862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Toimenpiteille asetetaan aikataulu ja vastuuhenkilö</a:t>
            </a:r>
          </a:p>
        </p:txBody>
      </p:sp>
      <p:sp>
        <p:nvSpPr>
          <p:cNvPr id="34" name="Pyöristetty suorakulmio 33"/>
          <p:cNvSpPr/>
          <p:nvPr/>
        </p:nvSpPr>
        <p:spPr>
          <a:xfrm>
            <a:off x="2313660" y="4281876"/>
            <a:ext cx="1886814" cy="308124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Toimenpiteiden toteutus</a:t>
            </a:r>
          </a:p>
        </p:txBody>
      </p:sp>
      <p:sp>
        <p:nvSpPr>
          <p:cNvPr id="35" name="Pyöristetty suorakulmio 34"/>
          <p:cNvSpPr/>
          <p:nvPr/>
        </p:nvSpPr>
        <p:spPr>
          <a:xfrm>
            <a:off x="2313660" y="4707525"/>
            <a:ext cx="1886814" cy="273844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Tapauksen sulkeminen</a:t>
            </a:r>
          </a:p>
        </p:txBody>
      </p:sp>
      <p:sp>
        <p:nvSpPr>
          <p:cNvPr id="36" name="Alanuoli 35"/>
          <p:cNvSpPr/>
          <p:nvPr/>
        </p:nvSpPr>
        <p:spPr>
          <a:xfrm>
            <a:off x="3171548" y="2036090"/>
            <a:ext cx="171038" cy="239682"/>
          </a:xfrm>
          <a:prstGeom prst="downArrow">
            <a:avLst/>
          </a:prstGeom>
          <a:solidFill>
            <a:srgbClr val="CC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Alanuoli 36"/>
          <p:cNvSpPr/>
          <p:nvPr/>
        </p:nvSpPr>
        <p:spPr>
          <a:xfrm>
            <a:off x="3171548" y="2630715"/>
            <a:ext cx="171038" cy="239682"/>
          </a:xfrm>
          <a:prstGeom prst="downArrow">
            <a:avLst/>
          </a:prstGeom>
          <a:solidFill>
            <a:srgbClr val="CC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Alanuoli 37"/>
          <p:cNvSpPr/>
          <p:nvPr/>
        </p:nvSpPr>
        <p:spPr>
          <a:xfrm>
            <a:off x="3171548" y="3144658"/>
            <a:ext cx="171038" cy="239682"/>
          </a:xfrm>
          <a:prstGeom prst="downArrow">
            <a:avLst/>
          </a:prstGeom>
          <a:solidFill>
            <a:srgbClr val="CC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Alanuoli 38"/>
          <p:cNvSpPr/>
          <p:nvPr/>
        </p:nvSpPr>
        <p:spPr>
          <a:xfrm>
            <a:off x="3171548" y="3626264"/>
            <a:ext cx="171038" cy="239682"/>
          </a:xfrm>
          <a:prstGeom prst="downArrow">
            <a:avLst/>
          </a:prstGeom>
          <a:solidFill>
            <a:srgbClr val="CC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Alanuoli 39"/>
          <p:cNvSpPr/>
          <p:nvPr/>
        </p:nvSpPr>
        <p:spPr>
          <a:xfrm>
            <a:off x="3171548" y="4099831"/>
            <a:ext cx="171038" cy="239682"/>
          </a:xfrm>
          <a:prstGeom prst="downArrow">
            <a:avLst/>
          </a:prstGeom>
          <a:solidFill>
            <a:srgbClr val="CC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Alanuoli 40"/>
          <p:cNvSpPr/>
          <p:nvPr/>
        </p:nvSpPr>
        <p:spPr>
          <a:xfrm>
            <a:off x="3153613" y="4528922"/>
            <a:ext cx="171038" cy="239682"/>
          </a:xfrm>
          <a:prstGeom prst="downArrow">
            <a:avLst/>
          </a:prstGeom>
          <a:solidFill>
            <a:srgbClr val="CC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Pyöristetty suorakulmio 43"/>
          <p:cNvSpPr/>
          <p:nvPr/>
        </p:nvSpPr>
        <p:spPr>
          <a:xfrm>
            <a:off x="4333474" y="2252519"/>
            <a:ext cx="1886814" cy="417253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Vaara kirjataan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Pyöristetty suorakulmio 44"/>
          <p:cNvSpPr/>
          <p:nvPr/>
        </p:nvSpPr>
        <p:spPr>
          <a:xfrm>
            <a:off x="4333474" y="2752858"/>
            <a:ext cx="1886814" cy="407862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Riskin todennäköisyys ja seuraukset arvioidaan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Pyöristetty suorakulmio 46"/>
          <p:cNvSpPr/>
          <p:nvPr/>
        </p:nvSpPr>
        <p:spPr>
          <a:xfrm>
            <a:off x="4310144" y="3268675"/>
            <a:ext cx="1886814" cy="407862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Määritetään syytekijät</a:t>
            </a:r>
            <a:r>
              <a:rPr kumimoji="0" lang="fi-FI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</a:t>
            </a:r>
            <a:r>
              <a:rPr kumimoji="0" lang="fi-FI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korjaavat toimenpiteet</a:t>
            </a:r>
          </a:p>
        </p:txBody>
      </p:sp>
      <p:sp>
        <p:nvSpPr>
          <p:cNvPr id="48" name="Pyöristetty suorakulmio 47"/>
          <p:cNvSpPr/>
          <p:nvPr/>
        </p:nvSpPr>
        <p:spPr>
          <a:xfrm>
            <a:off x="4310144" y="3775418"/>
            <a:ext cx="1886814" cy="407862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Toimenpiteille asetetaan aikataulu ja vastuuhenkilö</a:t>
            </a:r>
          </a:p>
        </p:txBody>
      </p:sp>
      <p:sp>
        <p:nvSpPr>
          <p:cNvPr id="49" name="Pyöristetty suorakulmio 48"/>
          <p:cNvSpPr/>
          <p:nvPr/>
        </p:nvSpPr>
        <p:spPr>
          <a:xfrm>
            <a:off x="4310144" y="4281876"/>
            <a:ext cx="1886814" cy="308124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Toimenpiteiden toteutus</a:t>
            </a:r>
          </a:p>
        </p:txBody>
      </p:sp>
      <p:sp>
        <p:nvSpPr>
          <p:cNvPr id="50" name="Pyöristetty suorakulmio 49"/>
          <p:cNvSpPr/>
          <p:nvPr/>
        </p:nvSpPr>
        <p:spPr>
          <a:xfrm>
            <a:off x="4310144" y="4707525"/>
            <a:ext cx="1886814" cy="273844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Vaaran sulkeminen</a:t>
            </a:r>
          </a:p>
        </p:txBody>
      </p:sp>
      <p:sp>
        <p:nvSpPr>
          <p:cNvPr id="51" name="Alanuoli 50"/>
          <p:cNvSpPr/>
          <p:nvPr/>
        </p:nvSpPr>
        <p:spPr>
          <a:xfrm>
            <a:off x="5168032" y="2568228"/>
            <a:ext cx="171038" cy="239682"/>
          </a:xfrm>
          <a:prstGeom prst="downArrow">
            <a:avLst/>
          </a:prstGeom>
          <a:solidFill>
            <a:srgbClr val="CCEC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lanuoli 51"/>
          <p:cNvSpPr/>
          <p:nvPr/>
        </p:nvSpPr>
        <p:spPr>
          <a:xfrm>
            <a:off x="5199142" y="3144658"/>
            <a:ext cx="139928" cy="124017"/>
          </a:xfrm>
          <a:prstGeom prst="downArrow">
            <a:avLst/>
          </a:prstGeom>
          <a:solidFill>
            <a:srgbClr val="CCEC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Alanuoli 53"/>
          <p:cNvSpPr/>
          <p:nvPr/>
        </p:nvSpPr>
        <p:spPr>
          <a:xfrm>
            <a:off x="5168032" y="3626264"/>
            <a:ext cx="171038" cy="239682"/>
          </a:xfrm>
          <a:prstGeom prst="downArrow">
            <a:avLst/>
          </a:prstGeom>
          <a:solidFill>
            <a:srgbClr val="CCEC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Alanuoli 54"/>
          <p:cNvSpPr/>
          <p:nvPr/>
        </p:nvSpPr>
        <p:spPr>
          <a:xfrm>
            <a:off x="5168032" y="4099831"/>
            <a:ext cx="171038" cy="239682"/>
          </a:xfrm>
          <a:prstGeom prst="downArrow">
            <a:avLst/>
          </a:prstGeom>
          <a:solidFill>
            <a:srgbClr val="CCEC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Alanuoli 55"/>
          <p:cNvSpPr/>
          <p:nvPr/>
        </p:nvSpPr>
        <p:spPr>
          <a:xfrm>
            <a:off x="5150097" y="4528922"/>
            <a:ext cx="171038" cy="239682"/>
          </a:xfrm>
          <a:prstGeom prst="downArrow">
            <a:avLst/>
          </a:prstGeom>
          <a:solidFill>
            <a:srgbClr val="CCEC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Pyöristetty suorakulmio 58"/>
          <p:cNvSpPr/>
          <p:nvPr/>
        </p:nvSpPr>
        <p:spPr>
          <a:xfrm>
            <a:off x="6329958" y="1781707"/>
            <a:ext cx="1886814" cy="32825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Suositus/toimenpidepyyntö kirjataan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Pyöristetty suorakulmio 59"/>
          <p:cNvSpPr/>
          <p:nvPr/>
        </p:nvSpPr>
        <p:spPr>
          <a:xfrm>
            <a:off x="6329958" y="2241176"/>
            <a:ext cx="1886814" cy="4078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Merkittävyys arvioidaan riskiperusteisesti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Pyöristetty suorakulmio 61"/>
          <p:cNvSpPr/>
          <p:nvPr/>
        </p:nvSpPr>
        <p:spPr>
          <a:xfrm>
            <a:off x="6329958" y="3268675"/>
            <a:ext cx="1886814" cy="4078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Määritetään syytekijät</a:t>
            </a:r>
            <a:r>
              <a:rPr kumimoji="0" lang="fi-FI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</a:t>
            </a:r>
            <a:r>
              <a:rPr kumimoji="0" lang="fi-FI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korjaavat toimenpiteet</a:t>
            </a:r>
          </a:p>
        </p:txBody>
      </p:sp>
      <p:sp>
        <p:nvSpPr>
          <p:cNvPr id="63" name="Pyöristetty suorakulmio 62"/>
          <p:cNvSpPr/>
          <p:nvPr/>
        </p:nvSpPr>
        <p:spPr>
          <a:xfrm>
            <a:off x="6329958" y="3775418"/>
            <a:ext cx="1886814" cy="4078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Toimenpiteille asetetaan aikataulu ja vastuuhenkilö</a:t>
            </a:r>
          </a:p>
        </p:txBody>
      </p:sp>
      <p:sp>
        <p:nvSpPr>
          <p:cNvPr id="64" name="Pyöristetty suorakulmio 63"/>
          <p:cNvSpPr/>
          <p:nvPr/>
        </p:nvSpPr>
        <p:spPr>
          <a:xfrm>
            <a:off x="6329958" y="4281876"/>
            <a:ext cx="1886814" cy="30812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Toimenpiteiden toteutus</a:t>
            </a:r>
          </a:p>
        </p:txBody>
      </p:sp>
      <p:sp>
        <p:nvSpPr>
          <p:cNvPr id="65" name="Pyöristetty suorakulmio 64"/>
          <p:cNvSpPr/>
          <p:nvPr/>
        </p:nvSpPr>
        <p:spPr>
          <a:xfrm>
            <a:off x="6329958" y="4707525"/>
            <a:ext cx="1886814" cy="27384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Asian sulkeminen</a:t>
            </a:r>
          </a:p>
        </p:txBody>
      </p:sp>
      <p:sp>
        <p:nvSpPr>
          <p:cNvPr id="66" name="Alanuoli 65"/>
          <p:cNvSpPr/>
          <p:nvPr/>
        </p:nvSpPr>
        <p:spPr>
          <a:xfrm>
            <a:off x="7187846" y="2036090"/>
            <a:ext cx="171038" cy="239682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Alanuoli 66"/>
          <p:cNvSpPr/>
          <p:nvPr/>
        </p:nvSpPr>
        <p:spPr>
          <a:xfrm>
            <a:off x="7187846" y="2630715"/>
            <a:ext cx="171038" cy="637960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Alanuoli 68"/>
          <p:cNvSpPr/>
          <p:nvPr/>
        </p:nvSpPr>
        <p:spPr>
          <a:xfrm>
            <a:off x="7187846" y="3626264"/>
            <a:ext cx="171038" cy="239682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Alanuoli 69"/>
          <p:cNvSpPr/>
          <p:nvPr/>
        </p:nvSpPr>
        <p:spPr>
          <a:xfrm>
            <a:off x="7187846" y="4099831"/>
            <a:ext cx="171038" cy="239682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Alanuoli 70"/>
          <p:cNvSpPr/>
          <p:nvPr/>
        </p:nvSpPr>
        <p:spPr>
          <a:xfrm>
            <a:off x="7169911" y="4528922"/>
            <a:ext cx="171038" cy="239682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Pyöristetty suorakulmio 73"/>
          <p:cNvSpPr/>
          <p:nvPr/>
        </p:nvSpPr>
        <p:spPr>
          <a:xfrm>
            <a:off x="304001" y="901247"/>
            <a:ext cx="7912771" cy="18029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Hanke ja urakka TAI  Liikennevirasto toiminto/prosessi</a:t>
            </a:r>
            <a:endParaRPr kumimoji="0" lang="fi-FI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7F47F-A4DF-4926-BB4C-9F1DAEA89B92}" type="slidenum">
              <a:rPr kumimoji="0" lang="fi-FI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Pyöristetty suorakulmio 60"/>
          <p:cNvSpPr/>
          <p:nvPr/>
        </p:nvSpPr>
        <p:spPr>
          <a:xfrm>
            <a:off x="4333474" y="1759712"/>
            <a:ext cx="1886814" cy="369285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Arvioidaan muutoksen merkittävyys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Alanuoli 57"/>
          <p:cNvSpPr/>
          <p:nvPr/>
        </p:nvSpPr>
        <p:spPr>
          <a:xfrm>
            <a:off x="5168032" y="2066088"/>
            <a:ext cx="171038" cy="239682"/>
          </a:xfrm>
          <a:prstGeom prst="downArrow">
            <a:avLst/>
          </a:prstGeom>
          <a:solidFill>
            <a:srgbClr val="CCEC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8182861" y="3261039"/>
            <a:ext cx="96212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dirty="0" smtClean="0"/>
              <a:t>Kokonaiskuva </a:t>
            </a:r>
          </a:p>
          <a:p>
            <a:r>
              <a:rPr lang="fi-FI" sz="1050" dirty="0" smtClean="0"/>
              <a:t>kehittyy</a:t>
            </a:r>
            <a:endParaRPr lang="fi-FI" sz="1050" dirty="0"/>
          </a:p>
        </p:txBody>
      </p:sp>
    </p:spTree>
    <p:extLst>
      <p:ext uri="{BB962C8B-B14F-4D97-AF65-F5344CB8AC3E}">
        <p14:creationId xmlns:p14="http://schemas.microsoft.com/office/powerpoint/2010/main" val="23082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yöristetty suorakulmio 25"/>
          <p:cNvSpPr/>
          <p:nvPr/>
        </p:nvSpPr>
        <p:spPr>
          <a:xfrm>
            <a:off x="3460246" y="923613"/>
            <a:ext cx="2210349" cy="234060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Turvallisuuden tilakuva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 smtClean="0"/>
              <a:t>Turvallisuuden tilakuvan muodostuminen ja infra-alan turvallisuuden kehittäminen</a:t>
            </a:r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1.2.2018</a:t>
            </a:r>
            <a:endParaRPr kumimoji="0" lang="fi-FI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yöristetty suorakulmio 6"/>
          <p:cNvSpPr/>
          <p:nvPr/>
        </p:nvSpPr>
        <p:spPr>
          <a:xfrm>
            <a:off x="448831" y="1768254"/>
            <a:ext cx="1291965" cy="48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Poikkeamat ja niiden juurisyyt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Pyöristetty suorakulmio 7"/>
          <p:cNvSpPr/>
          <p:nvPr/>
        </p:nvSpPr>
        <p:spPr>
          <a:xfrm>
            <a:off x="444443" y="2349638"/>
            <a:ext cx="1302794" cy="6825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Valvonta-kokonaisuus: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hyvät toimintatavat, puutteet ja  kehitysideat jne.  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Pyöristetty suorakulmio 8"/>
          <p:cNvSpPr/>
          <p:nvPr/>
        </p:nvSpPr>
        <p:spPr>
          <a:xfrm>
            <a:off x="468148" y="1230158"/>
            <a:ext cx="1291965" cy="346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Riskienhallinta, riskit ja niiden juurisyyt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Pyöristetty suorakulmio 9"/>
          <p:cNvSpPr/>
          <p:nvPr/>
        </p:nvSpPr>
        <p:spPr>
          <a:xfrm>
            <a:off x="444443" y="3100853"/>
            <a:ext cx="1291965" cy="3757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Palaute: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Otkes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Trafi jne.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Pyöristetty suorakulmio 10"/>
          <p:cNvSpPr/>
          <p:nvPr/>
        </p:nvSpPr>
        <p:spPr>
          <a:xfrm>
            <a:off x="444443" y="3489462"/>
            <a:ext cx="1291965" cy="304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Muu palaute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Nuoli oikealle 11"/>
          <p:cNvSpPr/>
          <p:nvPr/>
        </p:nvSpPr>
        <p:spPr>
          <a:xfrm>
            <a:off x="1853327" y="1126490"/>
            <a:ext cx="909608" cy="51144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Asiantuntija-arvio</a:t>
            </a: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isällön paikkamerkki 43"/>
          <p:cNvSpPr txBox="1">
            <a:spLocks/>
          </p:cNvSpPr>
          <p:nvPr/>
        </p:nvSpPr>
        <p:spPr>
          <a:xfrm>
            <a:off x="398862" y="4250874"/>
            <a:ext cx="1309959" cy="60725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34938" indent="-134938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0CA"/>
              </a:buClr>
              <a:buSzPct val="120000"/>
              <a:buFont typeface="Arial" panose="020B0604020202020204" pitchFamily="34" charset="0"/>
              <a:buChar char="●"/>
              <a:defRPr lang="en-US" sz="16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49263" indent="-904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7550" indent="-10953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76325" indent="-133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46200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CA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Henkilö- ja yrityskohtaiset kiitokset ja seuraamukset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Nuoli oikealle 17"/>
          <p:cNvSpPr/>
          <p:nvPr/>
        </p:nvSpPr>
        <p:spPr>
          <a:xfrm>
            <a:off x="1853327" y="1745626"/>
            <a:ext cx="909608" cy="51144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Asiantuntija-arvio</a:t>
            </a: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Nuoli oikealle 18"/>
          <p:cNvSpPr/>
          <p:nvPr/>
        </p:nvSpPr>
        <p:spPr>
          <a:xfrm>
            <a:off x="1853327" y="2438561"/>
            <a:ext cx="909608" cy="51144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Asiantuntija-arvio</a:t>
            </a: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Nuoli oikealle 20"/>
          <p:cNvSpPr/>
          <p:nvPr/>
        </p:nvSpPr>
        <p:spPr>
          <a:xfrm>
            <a:off x="1853327" y="3206504"/>
            <a:ext cx="909608" cy="51144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Asiantuntija-arvio</a:t>
            </a: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Nuoli oikealle 21"/>
          <p:cNvSpPr/>
          <p:nvPr/>
        </p:nvSpPr>
        <p:spPr>
          <a:xfrm>
            <a:off x="1874350" y="4298780"/>
            <a:ext cx="909608" cy="51144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Asiantuntija-arvio</a:t>
            </a: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Pyöristetty suorakulmio 22"/>
          <p:cNvSpPr/>
          <p:nvPr/>
        </p:nvSpPr>
        <p:spPr>
          <a:xfrm>
            <a:off x="3646667" y="1314309"/>
            <a:ext cx="1837508" cy="52389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Kolmannesvuosi-katsaukset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Pyöristetty suorakulmio 23"/>
          <p:cNvSpPr/>
          <p:nvPr/>
        </p:nvSpPr>
        <p:spPr>
          <a:xfrm>
            <a:off x="3646667" y="2438561"/>
            <a:ext cx="1837508" cy="74606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Vuosiraportti / turvallisuuskertomus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Pyöristetty suorakulmio 24"/>
          <p:cNvSpPr/>
          <p:nvPr/>
        </p:nvSpPr>
        <p:spPr>
          <a:xfrm>
            <a:off x="3646666" y="3476564"/>
            <a:ext cx="1837508" cy="12376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Hyvien käytäntöjen jakaminen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Tietoisuus turvallisuus-poikkeamista</a:t>
            </a:r>
            <a:endParaRPr kumimoji="0" lang="fi-FI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Pyöristetty suorakulmio 26"/>
          <p:cNvSpPr/>
          <p:nvPr/>
        </p:nvSpPr>
        <p:spPr>
          <a:xfrm>
            <a:off x="3646666" y="1874610"/>
            <a:ext cx="1837508" cy="5238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Johtoryhmä, toimialat, tiimit ja ryhmät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Nuoli oikealle 27"/>
          <p:cNvSpPr/>
          <p:nvPr/>
        </p:nvSpPr>
        <p:spPr>
          <a:xfrm>
            <a:off x="5863952" y="3661483"/>
            <a:ext cx="2651424" cy="89301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Jakelu toimijoille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Nuoli oikealle 28"/>
          <p:cNvSpPr/>
          <p:nvPr/>
        </p:nvSpPr>
        <p:spPr>
          <a:xfrm>
            <a:off x="5891604" y="1078784"/>
            <a:ext cx="793406" cy="21525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Pyöristetty suorakulmio 2"/>
          <p:cNvSpPr/>
          <p:nvPr/>
        </p:nvSpPr>
        <p:spPr>
          <a:xfrm>
            <a:off x="6907506" y="965564"/>
            <a:ext cx="1607870" cy="44170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ohjeet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Pyöristetty suorakulmio 32"/>
          <p:cNvSpPr/>
          <p:nvPr/>
        </p:nvSpPr>
        <p:spPr>
          <a:xfrm>
            <a:off x="6906020" y="1475025"/>
            <a:ext cx="1607870" cy="42885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oulutus, perehdytys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Pyöristetty suorakulmio 33"/>
          <p:cNvSpPr/>
          <p:nvPr/>
        </p:nvSpPr>
        <p:spPr>
          <a:xfrm>
            <a:off x="6906020" y="1969647"/>
            <a:ext cx="1607870" cy="42885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hankintamallit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Pyöristetty suorakulmio 34"/>
          <p:cNvSpPr/>
          <p:nvPr/>
        </p:nvSpPr>
        <p:spPr>
          <a:xfrm>
            <a:off x="6906020" y="2463016"/>
            <a:ext cx="1607870" cy="42885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oiminnan suunnittelu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Pyöristetty suorakulmio 35"/>
          <p:cNvSpPr/>
          <p:nvPr/>
        </p:nvSpPr>
        <p:spPr>
          <a:xfrm>
            <a:off x="6906020" y="2956385"/>
            <a:ext cx="1607870" cy="42885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Jne.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Nuoli oikealle 36"/>
          <p:cNvSpPr/>
          <p:nvPr/>
        </p:nvSpPr>
        <p:spPr>
          <a:xfrm>
            <a:off x="5891604" y="1602427"/>
            <a:ext cx="793406" cy="21525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Nuoli oikealle 37"/>
          <p:cNvSpPr/>
          <p:nvPr/>
        </p:nvSpPr>
        <p:spPr>
          <a:xfrm>
            <a:off x="5891604" y="2085076"/>
            <a:ext cx="793406" cy="21525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Nuoli oikealle 38"/>
          <p:cNvSpPr/>
          <p:nvPr/>
        </p:nvSpPr>
        <p:spPr>
          <a:xfrm>
            <a:off x="5891604" y="2578768"/>
            <a:ext cx="793406" cy="21525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Nuoli oikealle 39"/>
          <p:cNvSpPr/>
          <p:nvPr/>
        </p:nvSpPr>
        <p:spPr>
          <a:xfrm>
            <a:off x="5891604" y="3061417"/>
            <a:ext cx="793406" cy="21525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7F47F-A4DF-4926-BB4C-9F1DAEA89B92}" type="slidenum">
              <a:rPr kumimoji="0" lang="fi-FI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Tuominen Marko</a:t>
            </a:r>
            <a:endParaRPr kumimoji="0" lang="fi-FI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2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Ketterää tuotekehitystä!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17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588" y="770400"/>
            <a:ext cx="7173412" cy="4033075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1565046" y="4805857"/>
            <a:ext cx="40144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Ref</a:t>
            </a:r>
            <a:r>
              <a:rPr lang="fi-FI" dirty="0" smtClean="0"/>
              <a:t>.: </a:t>
            </a:r>
            <a:r>
              <a:rPr lang="fi-FI" dirty="0" smtClean="0">
                <a:hlinkClick r:id="rId4"/>
              </a:rPr>
              <a:t>https</a:t>
            </a:r>
            <a:r>
              <a:rPr lang="fi-FI" dirty="0">
                <a:hlinkClick r:id="rId4"/>
              </a:rPr>
              <a:t>://</a:t>
            </a:r>
            <a:r>
              <a:rPr lang="fi-FI" dirty="0" smtClean="0">
                <a:hlinkClick r:id="rId4"/>
              </a:rPr>
              <a:t>www.youtube.com/watch?v=502ILHjX9EE</a:t>
            </a:r>
            <a:endParaRPr lang="fi-FI" dirty="0" smtClean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96316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TURI kehittäminen kaipaa palautetta ja kehitysehdotuksia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Sähköpostiosoitteet: </a:t>
            </a:r>
          </a:p>
          <a:p>
            <a:pPr marL="358775" lvl="1" indent="0">
              <a:buNone/>
            </a:pPr>
            <a:r>
              <a:rPr lang="fi-FI" u="sng" dirty="0" smtClean="0">
                <a:hlinkClick r:id="rId2"/>
              </a:rPr>
              <a:t>turi-yllapito@oikeatoliot.fi</a:t>
            </a:r>
            <a:r>
              <a:rPr lang="fi-FI" dirty="0" smtClean="0"/>
              <a:t>: </a:t>
            </a:r>
            <a:r>
              <a:rPr lang="fi-FI" dirty="0" err="1" smtClean="0"/>
              <a:t>TURI:n</a:t>
            </a:r>
            <a:r>
              <a:rPr lang="fi-FI" dirty="0" smtClean="0"/>
              <a:t> </a:t>
            </a:r>
            <a:r>
              <a:rPr lang="fi-FI" dirty="0"/>
              <a:t>parannusehdotukset ja vikailmoitukset </a:t>
            </a:r>
            <a:r>
              <a:rPr lang="fi-FI" dirty="0" smtClean="0">
                <a:hlinkClick r:id="rId3"/>
              </a:rPr>
              <a:t>turvallisuuspoikkeamat@liikennevirasto.fi</a:t>
            </a:r>
            <a:r>
              <a:rPr lang="fi-FI" dirty="0" smtClean="0"/>
              <a:t>: </a:t>
            </a:r>
            <a:r>
              <a:rPr lang="fi-FI" dirty="0" err="1" smtClean="0"/>
              <a:t>Turin</a:t>
            </a:r>
            <a:r>
              <a:rPr lang="fi-FI" dirty="0" smtClean="0"/>
              <a:t> käyttöön sekä </a:t>
            </a:r>
            <a:r>
              <a:rPr lang="fi-FI" dirty="0"/>
              <a:t>hankkeiden perustamiseen liittyvät </a:t>
            </a:r>
            <a:r>
              <a:rPr lang="fi-FI" dirty="0" smtClean="0"/>
              <a:t>kysymykset</a:t>
            </a:r>
            <a:r>
              <a:rPr lang="fi-FI" dirty="0"/>
              <a:t/>
            </a:r>
            <a:br>
              <a:rPr lang="fi-FI" dirty="0"/>
            </a:br>
            <a:endParaRPr lang="fi-FI" dirty="0" smtClean="0"/>
          </a:p>
          <a:p>
            <a:pPr marL="358775" lvl="1" indent="0">
              <a:buNone/>
            </a:pPr>
            <a:r>
              <a:rPr lang="fi-FI" dirty="0" smtClean="0"/>
              <a:t>Mitä tapahtuu väärään sähköpostiin lähetetylle viestille?</a:t>
            </a:r>
          </a:p>
          <a:p>
            <a:pPr marL="985837" lvl="3" indent="0">
              <a:buNone/>
            </a:pPr>
            <a:r>
              <a:rPr lang="fi-FI" dirty="0" smtClean="0"/>
              <a:t>Viesti toimitetaan oikeaan paikkaan, käsittely saattaa viivästyä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3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Riskienhallinta &amp; turvallisuuskulttuuri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19</a:t>
            </a:fld>
            <a:endParaRPr lang="fi-FI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156" y="799042"/>
            <a:ext cx="7135688" cy="434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iruutu 7"/>
          <p:cNvSpPr txBox="1"/>
          <p:nvPr/>
        </p:nvSpPr>
        <p:spPr>
          <a:xfrm>
            <a:off x="333375" y="3933825"/>
            <a:ext cx="1976823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Ref</a:t>
            </a:r>
            <a:r>
              <a:rPr lang="fi-FI" dirty="0" smtClean="0"/>
              <a:t>. Rautateiden </a:t>
            </a:r>
          </a:p>
          <a:p>
            <a:r>
              <a:rPr lang="fi-FI" dirty="0" smtClean="0"/>
              <a:t>myönteisen turvallisuus-</a:t>
            </a:r>
          </a:p>
          <a:p>
            <a:r>
              <a:rPr lang="fi-FI" dirty="0" smtClean="0"/>
              <a:t>kulttuurin edistäminen</a:t>
            </a:r>
          </a:p>
          <a:p>
            <a:r>
              <a:rPr lang="fi-FI" sz="900" dirty="0" smtClean="0"/>
              <a:t>(European Union </a:t>
            </a:r>
            <a:r>
              <a:rPr lang="fi-FI" sz="900" dirty="0" err="1" smtClean="0"/>
              <a:t>Agency</a:t>
            </a:r>
            <a:r>
              <a:rPr lang="fi-FI" sz="900" dirty="0" smtClean="0"/>
              <a:t> for </a:t>
            </a:r>
            <a:r>
              <a:rPr lang="fi-FI" sz="900" dirty="0" err="1" smtClean="0"/>
              <a:t>Railways</a:t>
            </a:r>
            <a:r>
              <a:rPr lang="fi-FI" sz="900" dirty="0" smtClean="0"/>
              <a:t>)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189098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Riskienhallinta väylänpidon hankkeissa</a:t>
            </a:r>
            <a:br>
              <a:rPr lang="fi-FI" dirty="0" smtClean="0"/>
            </a:br>
            <a:r>
              <a:rPr lang="fi-FI" dirty="0" smtClean="0"/>
              <a:t>- ohjeistus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Riskienhallinta väylänpidossa – ohjeistus</a:t>
            </a:r>
          </a:p>
          <a:p>
            <a:pPr lvl="1"/>
            <a:r>
              <a:rPr lang="fi-FI" dirty="0" err="1" smtClean="0"/>
              <a:t>ref</a:t>
            </a:r>
            <a:r>
              <a:rPr lang="fi-FI" dirty="0"/>
              <a:t>. </a:t>
            </a:r>
            <a:r>
              <a:rPr lang="fi-FI" sz="1400" dirty="0">
                <a:hlinkClick r:id="rId2"/>
              </a:rPr>
              <a:t>https://</a:t>
            </a:r>
            <a:r>
              <a:rPr lang="fi-FI" sz="1400" dirty="0" smtClean="0">
                <a:hlinkClick r:id="rId2"/>
              </a:rPr>
              <a:t>julkaisut.liikennevirasto.fi/pdf8/lo_2017-39_riskienhallinta_vaylanpidossa_web.pdf</a:t>
            </a:r>
            <a:endParaRPr lang="fi-FI" sz="1400" dirty="0" smtClean="0"/>
          </a:p>
          <a:p>
            <a:r>
              <a:rPr lang="fi-FI" dirty="0" smtClean="0"/>
              <a:t>Rautatiehankkeissa huomioitava YTM-asetuksen mukainen riskienhallinta</a:t>
            </a:r>
          </a:p>
          <a:p>
            <a:pPr lvl="1"/>
            <a:r>
              <a:rPr lang="fi-FI" dirty="0" err="1" smtClean="0"/>
              <a:t>ref</a:t>
            </a:r>
            <a:r>
              <a:rPr lang="fi-FI" dirty="0"/>
              <a:t>. </a:t>
            </a:r>
            <a:r>
              <a:rPr lang="fi-FI" sz="1400" dirty="0">
                <a:hlinkClick r:id="rId3"/>
              </a:rPr>
              <a:t>https://</a:t>
            </a:r>
            <a:r>
              <a:rPr lang="fi-FI" sz="1400" dirty="0" smtClean="0">
                <a:hlinkClick r:id="rId3"/>
              </a:rPr>
              <a:t>julkaisut.liikennevirasto.fi/pdf8/ohje_2016_ytm-asetuksen_mukainen_web.pdf</a:t>
            </a:r>
            <a:endParaRPr lang="fi-FI" sz="1400" dirty="0" smtClean="0"/>
          </a:p>
          <a:p>
            <a:r>
              <a:rPr lang="fi-FI" dirty="0"/>
              <a:t>Ohje riskienhallinnan </a:t>
            </a:r>
            <a:r>
              <a:rPr lang="fi-FI" dirty="0" smtClean="0"/>
              <a:t>menetelmistä</a:t>
            </a:r>
          </a:p>
          <a:p>
            <a:pPr lvl="1"/>
            <a:r>
              <a:rPr lang="fi-FI" dirty="0" err="1" smtClean="0"/>
              <a:t>ref</a:t>
            </a:r>
            <a:r>
              <a:rPr lang="fi-FI" dirty="0" smtClean="0"/>
              <a:t>. </a:t>
            </a:r>
            <a:r>
              <a:rPr lang="fi-FI" sz="1400" dirty="0" smtClean="0">
                <a:hlinkClick r:id="rId4"/>
              </a:rPr>
              <a:t>https</a:t>
            </a:r>
            <a:r>
              <a:rPr lang="fi-FI" sz="1400" dirty="0">
                <a:hlinkClick r:id="rId4"/>
              </a:rPr>
              <a:t>://</a:t>
            </a:r>
            <a:r>
              <a:rPr lang="fi-FI" sz="1400" dirty="0" smtClean="0">
                <a:hlinkClick r:id="rId4"/>
              </a:rPr>
              <a:t>julkaisut.liikennevirasto.fi/pdf8/lo_2017-40_ohje_riskienhallinnan_web.pdf</a:t>
            </a:r>
            <a:endParaRPr lang="fi-FI" sz="1400" dirty="0" smtClean="0"/>
          </a:p>
          <a:p>
            <a:r>
              <a:rPr lang="fi-FI" dirty="0" smtClean="0"/>
              <a:t>TURI esittely- ja opastusvideot </a:t>
            </a:r>
          </a:p>
          <a:p>
            <a:pPr lvl="1"/>
            <a:r>
              <a:rPr lang="fi-FI" dirty="0" err="1" smtClean="0"/>
              <a:t>ref</a:t>
            </a:r>
            <a:r>
              <a:rPr lang="fi-FI" dirty="0"/>
              <a:t>. </a:t>
            </a:r>
            <a:r>
              <a:rPr lang="fi-FI" sz="1400" dirty="0">
                <a:hlinkClick r:id="rId5"/>
              </a:rPr>
              <a:t>https://</a:t>
            </a:r>
            <a:r>
              <a:rPr lang="fi-FI" sz="1400" dirty="0" smtClean="0">
                <a:hlinkClick r:id="rId5"/>
              </a:rPr>
              <a:t>julkaisut.liikennevirasto.fi/pdf8/turi_opastusvideot_web.pdf</a:t>
            </a:r>
            <a:endParaRPr lang="fi-FI" sz="1400" dirty="0" smtClean="0"/>
          </a:p>
          <a:p>
            <a:pPr lvl="1"/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26.6.2018</a:t>
            </a:r>
            <a:endParaRPr lang="fi-FI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Arja Toola</a:t>
            </a:r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824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Riskienhallinta &amp; turvallisuuskulttuuri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1.2.2018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Tuominen Marko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20</a:t>
            </a:fld>
            <a:endParaRPr lang="fi-FI"/>
          </a:p>
        </p:txBody>
      </p:sp>
      <p:sp>
        <p:nvSpPr>
          <p:cNvPr id="8" name="Tekstiruutu 7"/>
          <p:cNvSpPr txBox="1"/>
          <p:nvPr/>
        </p:nvSpPr>
        <p:spPr>
          <a:xfrm>
            <a:off x="333375" y="3933825"/>
            <a:ext cx="1941557" cy="992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Ref</a:t>
            </a:r>
            <a:r>
              <a:rPr lang="fi-FI" dirty="0" smtClean="0"/>
              <a:t>. Rautateiden </a:t>
            </a:r>
          </a:p>
          <a:p>
            <a:r>
              <a:rPr lang="fi-FI" dirty="0" smtClean="0"/>
              <a:t>myönteisen turvallisuus-</a:t>
            </a:r>
          </a:p>
          <a:p>
            <a:r>
              <a:rPr lang="fi-FI" dirty="0" smtClean="0"/>
              <a:t>kulttuurin edistäminen</a:t>
            </a:r>
          </a:p>
          <a:p>
            <a:r>
              <a:rPr lang="fi-FI" sz="900" dirty="0" smtClean="0"/>
              <a:t>(</a:t>
            </a:r>
            <a:r>
              <a:rPr lang="fi-FI" sz="900" dirty="0" err="1" smtClean="0"/>
              <a:t>Trafi</a:t>
            </a:r>
            <a:r>
              <a:rPr lang="fi-FI" sz="900" dirty="0" smtClean="0"/>
              <a:t> &amp; </a:t>
            </a:r>
          </a:p>
          <a:p>
            <a:r>
              <a:rPr lang="fi-FI" sz="900" dirty="0" smtClean="0"/>
              <a:t>European Union </a:t>
            </a:r>
            <a:r>
              <a:rPr lang="fi-FI" sz="900" dirty="0" err="1" smtClean="0"/>
              <a:t>Agency</a:t>
            </a:r>
            <a:r>
              <a:rPr lang="fi-FI" sz="900" dirty="0" smtClean="0"/>
              <a:t> for </a:t>
            </a:r>
            <a:r>
              <a:rPr lang="fi-FI" sz="900" dirty="0" err="1" smtClean="0"/>
              <a:t>Railways</a:t>
            </a:r>
            <a:r>
              <a:rPr lang="fi-FI" sz="900" dirty="0" smtClean="0"/>
              <a:t>)</a:t>
            </a:r>
            <a:endParaRPr lang="fi-FI" sz="9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198" y="821794"/>
            <a:ext cx="5606513" cy="421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Lopuksi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Kaikkea ei saa kerralla, kehittäminen tulee suunnitella visio mielessä</a:t>
            </a:r>
          </a:p>
          <a:p>
            <a:r>
              <a:rPr lang="fi-FI" dirty="0" smtClean="0"/>
              <a:t>Kehitystyö ja toimintatapojen muuttaminen on jatkuvaa</a:t>
            </a:r>
          </a:p>
          <a:p>
            <a:r>
              <a:rPr lang="fi-FI" dirty="0" smtClean="0"/>
              <a:t>Ei pidä unohtaa perehdytystä ja motivointia</a:t>
            </a:r>
          </a:p>
          <a:p>
            <a:r>
              <a:rPr lang="fi-FI" dirty="0" smtClean="0"/>
              <a:t>Lisäksi tulee määritellä, mitä laatu- ja turvallisuusasioita ottaisimme </a:t>
            </a:r>
            <a:r>
              <a:rPr lang="fi-FI" dirty="0" err="1" smtClean="0"/>
              <a:t>TURI:in</a:t>
            </a:r>
            <a:r>
              <a:rPr lang="fi-FI" dirty="0" smtClean="0"/>
              <a:t> mukaan</a:t>
            </a:r>
          </a:p>
          <a:p>
            <a:pPr lvl="1"/>
            <a:r>
              <a:rPr lang="fi-FI" dirty="0" smtClean="0"/>
              <a:t>Turvallisuuden lajeja: tietoturvallisuus, tilaturvallisuus, varautuminen </a:t>
            </a:r>
            <a:r>
              <a:rPr lang="fi-FI" dirty="0" err="1" smtClean="0"/>
              <a:t>jne</a:t>
            </a:r>
            <a:r>
              <a:rPr lang="fi-FI" dirty="0" smtClean="0"/>
              <a:t>…</a:t>
            </a:r>
          </a:p>
          <a:p>
            <a:pPr lvl="1"/>
            <a:r>
              <a:rPr lang="fi-FI" dirty="0" smtClean="0"/>
              <a:t>Haluammeko kaiken mukaan?</a:t>
            </a:r>
          </a:p>
          <a:p>
            <a:pPr lvl="1"/>
            <a:r>
              <a:rPr lang="fi-FI" dirty="0" smtClean="0"/>
              <a:t>Realismi pidettävä mukana</a:t>
            </a:r>
          </a:p>
          <a:p>
            <a:pPr lvl="1"/>
            <a:endParaRPr lang="fi-FI" dirty="0"/>
          </a:p>
          <a:p>
            <a:pPr lvl="1"/>
            <a:endParaRPr lang="fi-FI" dirty="0" smtClean="0"/>
          </a:p>
          <a:p>
            <a:pPr marL="44450" indent="0">
              <a:buNone/>
            </a:pPr>
            <a:r>
              <a:rPr lang="fi-FI" dirty="0" err="1" smtClean="0"/>
              <a:t>LIVI:n</a:t>
            </a:r>
            <a:r>
              <a:rPr lang="fi-FI" dirty="0" smtClean="0"/>
              <a:t> seuraava YTM-päivä: 11 lokakuuta </a:t>
            </a:r>
            <a:r>
              <a:rPr lang="fi-FI" dirty="0" smtClean="0">
                <a:solidFill>
                  <a:schemeClr val="tx1"/>
                </a:solidFill>
              </a:rPr>
              <a:t>2018, Pieni Auditorio, Opastinsilta 12B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7F47F-A4DF-4926-BB4C-9F1DAEA89B92}" type="slidenum">
              <a:rPr kumimoji="0" lang="fi-FI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i-FI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9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22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KIITOS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0771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Riskienhallinta väylänpidon hankkeissa</a:t>
            </a:r>
            <a:br>
              <a:rPr lang="fi-FI" dirty="0"/>
            </a:br>
            <a:r>
              <a:rPr lang="fi-FI" dirty="0" smtClean="0"/>
              <a:t>-&gt; TURI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800" dirty="0"/>
              <a:t>Riskienhallinta väylänpidossa </a:t>
            </a:r>
            <a:r>
              <a:rPr lang="fi-FI" sz="1800" dirty="0" smtClean="0"/>
              <a:t>-ohjeistuksen </a:t>
            </a:r>
            <a:r>
              <a:rPr lang="fi-FI" sz="1800" dirty="0"/>
              <a:t>mukainen riskien analysointi ja hallinta tehdään </a:t>
            </a:r>
            <a:r>
              <a:rPr lang="fi-FI" sz="1800" dirty="0" err="1" smtClean="0"/>
              <a:t>TURI:ssa</a:t>
            </a:r>
            <a:endParaRPr lang="fi-FI" sz="1800" dirty="0"/>
          </a:p>
          <a:p>
            <a:pPr marL="358775" lvl="1" indent="0">
              <a:buNone/>
            </a:pPr>
            <a:r>
              <a:rPr lang="fi-FI" sz="1800" dirty="0"/>
              <a:t>Tavoite: vuoden 2018 aikana siirrytään </a:t>
            </a:r>
            <a:r>
              <a:rPr lang="fi-FI" sz="1800" dirty="0" err="1"/>
              <a:t>TURI:iin</a:t>
            </a:r>
            <a:r>
              <a:rPr lang="fi-FI" sz="1800" dirty="0"/>
              <a:t>. </a:t>
            </a:r>
          </a:p>
          <a:p>
            <a:pPr marL="358775" lvl="1" indent="0">
              <a:buNone/>
            </a:pPr>
            <a:r>
              <a:rPr lang="fi-FI" sz="1800" dirty="0"/>
              <a:t>-&gt; tarkistuslistat </a:t>
            </a:r>
            <a:r>
              <a:rPr lang="fi-FI" sz="1800" dirty="0" err="1" smtClean="0"/>
              <a:t>TURI:iin</a:t>
            </a:r>
            <a:endParaRPr lang="fi-FI" sz="1800" dirty="0" smtClean="0"/>
          </a:p>
          <a:p>
            <a:pPr marL="358775" lvl="1" indent="0">
              <a:buNone/>
            </a:pPr>
            <a:r>
              <a:rPr lang="fi-FI" sz="1800" dirty="0" smtClean="0"/>
              <a:t>-&gt; yhteenvetojen ja raportoinnin kehittäminen</a:t>
            </a:r>
            <a:endParaRPr lang="fi-FI" sz="1800" dirty="0"/>
          </a:p>
          <a:p>
            <a:pPr marL="358775" lvl="1" indent="0">
              <a:buNone/>
            </a:pPr>
            <a:r>
              <a:rPr lang="fi-FI" sz="1800" dirty="0"/>
              <a:t>-&gt; muut tarvittavat muutokset </a:t>
            </a:r>
            <a:r>
              <a:rPr lang="fi-FI" sz="1800" dirty="0" err="1" smtClean="0"/>
              <a:t>TURI:iin</a:t>
            </a:r>
            <a:endParaRPr lang="fi-FI" sz="1800" dirty="0" smtClean="0"/>
          </a:p>
          <a:p>
            <a:pPr marL="358775" lvl="1" indent="0">
              <a:buNone/>
            </a:pPr>
            <a:endParaRPr lang="fi-FI" sz="1800" dirty="0"/>
          </a:p>
          <a:p>
            <a:pPr marL="358775" lvl="1" indent="0">
              <a:buNone/>
            </a:pPr>
            <a:r>
              <a:rPr lang="fi-FI" sz="1800" dirty="0" smtClean="0"/>
              <a:t>-&gt; yhteydet palveluntuottajien järjestelmistä</a:t>
            </a:r>
          </a:p>
          <a:p>
            <a:pPr marL="358775" lvl="1" indent="0">
              <a:buNone/>
            </a:pPr>
            <a:r>
              <a:rPr lang="fi-FI" sz="1800" dirty="0" smtClean="0"/>
              <a:t>-&gt; riskitieto tietomallina suunnittelijoille ja rakentajille</a:t>
            </a:r>
            <a:endParaRPr lang="fi-FI" sz="1800" dirty="0"/>
          </a:p>
          <a:p>
            <a:endParaRPr lang="fi-FI" sz="1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26.6.2018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Arja Toola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744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241" y="2254037"/>
            <a:ext cx="3849596" cy="2388210"/>
          </a:xfrm>
        </p:spPr>
        <p:txBody>
          <a:bodyPr>
            <a:normAutofit/>
          </a:bodyPr>
          <a:lstStyle/>
          <a:p>
            <a:r>
              <a:rPr lang="fi-FI" sz="1600" dirty="0"/>
              <a:t>Riskienhallinta suunnitellaan ja toteutetaan hankekohtaisesti</a:t>
            </a:r>
          </a:p>
          <a:p>
            <a:r>
              <a:rPr lang="fi-FI" sz="1600" dirty="0"/>
              <a:t>Luettelo yleisimmistä </a:t>
            </a:r>
            <a:r>
              <a:rPr lang="fi-FI" sz="1600" dirty="0" smtClean="0"/>
              <a:t>lisävaatimuksista</a:t>
            </a:r>
          </a:p>
          <a:p>
            <a:r>
              <a:rPr lang="fi-FI" sz="1600" dirty="0" smtClean="0"/>
              <a:t>Tehtäväluettelot </a:t>
            </a:r>
            <a:r>
              <a:rPr lang="fi-FI" sz="1600" dirty="0"/>
              <a:t>projektien elinkaarten eri vaiheisiin</a:t>
            </a:r>
          </a:p>
          <a:p>
            <a:r>
              <a:rPr lang="fi-FI" sz="1600" dirty="0"/>
              <a:t>Mallit laadittavista ja ylläpidettävistä riskitarkasteluista näkökulmineen ja raportointeineen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442258" y="729368"/>
            <a:ext cx="2715058" cy="391287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26.6.2018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4</a:t>
            </a:fld>
            <a:endParaRPr lang="fi-FI"/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sz="2000" dirty="0" err="1" smtClean="0"/>
              <a:t>Riskienhallinta</a:t>
            </a:r>
            <a:r>
              <a:rPr lang="en-GB" sz="2000" dirty="0" smtClean="0"/>
              <a:t> </a:t>
            </a:r>
            <a:r>
              <a:rPr lang="en-GB" sz="2000" dirty="0" err="1" smtClean="0"/>
              <a:t>väylänpidossa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9044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764813" y="1270407"/>
            <a:ext cx="3849596" cy="2930405"/>
          </a:xfrm>
        </p:spPr>
        <p:txBody>
          <a:bodyPr>
            <a:normAutofit/>
          </a:bodyPr>
          <a:lstStyle/>
          <a:p>
            <a:r>
              <a:rPr lang="fi-FI" sz="1600" dirty="0"/>
              <a:t>Riskienhallinnan prosessi</a:t>
            </a:r>
          </a:p>
          <a:p>
            <a:r>
              <a:rPr lang="fi-FI" sz="1600" dirty="0"/>
              <a:t>Liikenneviraston perustyökalut </a:t>
            </a:r>
            <a:r>
              <a:rPr lang="fi-FI" sz="1600" dirty="0" smtClean="0"/>
              <a:t>riskienhallintaan</a:t>
            </a:r>
          </a:p>
          <a:p>
            <a:r>
              <a:rPr lang="fi-FI" sz="1600" dirty="0" smtClean="0"/>
              <a:t>Toimintaympäristön määrittäminen</a:t>
            </a:r>
            <a:endParaRPr lang="fi-FI" sz="1600" dirty="0"/>
          </a:p>
          <a:p>
            <a:r>
              <a:rPr lang="fi-FI" sz="1600" dirty="0" smtClean="0"/>
              <a:t>Riskienarvioinnin </a:t>
            </a:r>
            <a:r>
              <a:rPr lang="fi-FI" sz="1600" dirty="0"/>
              <a:t>työskentelytavat</a:t>
            </a:r>
          </a:p>
          <a:p>
            <a:r>
              <a:rPr lang="fi-FI" sz="1600" dirty="0"/>
              <a:t>Muut yleisesti käytetyt riskien arviointimenetelmät</a:t>
            </a:r>
          </a:p>
          <a:p>
            <a:endParaRPr lang="fi-FI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26.6.2018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5</a:t>
            </a:fld>
            <a:endParaRPr lang="fi-FI"/>
          </a:p>
        </p:txBody>
      </p: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2157633" y="369879"/>
            <a:ext cx="6609097" cy="457200"/>
          </a:xfrm>
        </p:spPr>
        <p:txBody>
          <a:bodyPr/>
          <a:lstStyle/>
          <a:p>
            <a:r>
              <a:rPr lang="fi-FI" sz="2000" dirty="0" smtClean="0"/>
              <a:t>Ohje riskienhallinnan menetelmistä</a:t>
            </a:r>
            <a:endParaRPr lang="en-GB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715" y="827079"/>
            <a:ext cx="2729442" cy="396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7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YTM-asetuksen mukainen riskienhallinta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26.6.2018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Arja Toola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6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842" y="1004190"/>
            <a:ext cx="2483256" cy="3529283"/>
          </a:xfrm>
          <a:prstGeom prst="rect">
            <a:avLst/>
          </a:prstGeom>
        </p:spPr>
      </p:pic>
      <p:sp>
        <p:nvSpPr>
          <p:cNvPr id="7" name="Sisällön paikkamerkki 2"/>
          <p:cNvSpPr txBox="1">
            <a:spLocks/>
          </p:cNvSpPr>
          <p:nvPr/>
        </p:nvSpPr>
        <p:spPr>
          <a:xfrm>
            <a:off x="443546" y="1112831"/>
            <a:ext cx="5062519" cy="3312000"/>
          </a:xfrm>
          <a:prstGeom prst="rect">
            <a:avLst/>
          </a:prstGeom>
        </p:spPr>
        <p:txBody>
          <a:bodyPr/>
          <a:lstStyle>
            <a:lvl1pPr marL="134938" indent="-134938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0CA"/>
              </a:buClr>
              <a:buSzPct val="120000"/>
              <a:buFont typeface="Arial" panose="020B0604020202020204" pitchFamily="34" charset="0"/>
              <a:buChar char="●"/>
              <a:defRPr lang="en-US" sz="1600" b="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449263" indent="-904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17550" indent="-10953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33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Perustuu Komission asetukseen (EU) 402/2013</a:t>
            </a:r>
          </a:p>
          <a:p>
            <a:r>
              <a:rPr lang="fi-FI" dirty="0" smtClean="0"/>
              <a:t>”Rautatiejärjestelmään tehtävä muutos ei saa heikentää turvallisuutta”</a:t>
            </a:r>
          </a:p>
          <a:p>
            <a:r>
              <a:rPr lang="fi-FI" dirty="0" smtClean="0"/>
              <a:t>Rautatietoimintoihin liittyvien </a:t>
            </a:r>
            <a:r>
              <a:rPr lang="fi-FI" b="1" dirty="0" smtClean="0"/>
              <a:t>muutosten</a:t>
            </a:r>
            <a:r>
              <a:rPr lang="fi-FI" dirty="0" smtClean="0"/>
              <a:t> riskienhallinta</a:t>
            </a:r>
          </a:p>
          <a:p>
            <a:pPr lvl="1"/>
            <a:r>
              <a:rPr lang="fi-FI" b="1" dirty="0" smtClean="0"/>
              <a:t>Tietotekninen hankinta </a:t>
            </a:r>
            <a:r>
              <a:rPr lang="fi-FI" dirty="0" smtClean="0"/>
              <a:t>on muutos! </a:t>
            </a:r>
          </a:p>
          <a:p>
            <a:pPr lvl="1"/>
            <a:r>
              <a:rPr lang="fi-FI" b="1" dirty="0" smtClean="0"/>
              <a:t>Uusi ohje </a:t>
            </a:r>
            <a:r>
              <a:rPr lang="fi-FI" dirty="0" smtClean="0"/>
              <a:t>on muutos! </a:t>
            </a:r>
          </a:p>
          <a:p>
            <a:pPr lvl="1"/>
            <a:r>
              <a:rPr lang="fi-FI" dirty="0" smtClean="0"/>
              <a:t>Uusi </a:t>
            </a:r>
            <a:r>
              <a:rPr lang="fi-FI" b="1" dirty="0" smtClean="0"/>
              <a:t>organisaatio</a:t>
            </a:r>
            <a:r>
              <a:rPr lang="fi-FI" dirty="0" smtClean="0"/>
              <a:t> on muutos! </a:t>
            </a:r>
          </a:p>
          <a:p>
            <a:pPr lvl="1"/>
            <a:r>
              <a:rPr lang="fi-FI" b="1" dirty="0" smtClean="0"/>
              <a:t>Uusi tai uuden tyyppinen laite </a:t>
            </a:r>
            <a:r>
              <a:rPr lang="fi-FI" dirty="0" smtClean="0"/>
              <a:t>on muutos! </a:t>
            </a:r>
          </a:p>
          <a:p>
            <a:pPr lvl="1"/>
            <a:r>
              <a:rPr lang="fi-FI" b="1" dirty="0" smtClean="0"/>
              <a:t>Hankkeet ja urakat </a:t>
            </a:r>
            <a:r>
              <a:rPr lang="fi-FI" dirty="0" smtClean="0"/>
              <a:t>ovat muutoksia!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05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YTM-asetuksen mukainen riskienhallinta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3546" y="1112831"/>
            <a:ext cx="7970400" cy="3312000"/>
          </a:xfrm>
        </p:spPr>
        <p:txBody>
          <a:bodyPr/>
          <a:lstStyle/>
          <a:p>
            <a:r>
              <a:rPr lang="fi-FI" dirty="0" smtClean="0"/>
              <a:t>Rautatietoimintoihin liittyvien </a:t>
            </a:r>
            <a:r>
              <a:rPr lang="fi-FI" b="1" dirty="0" smtClean="0"/>
              <a:t>muutosten</a:t>
            </a:r>
            <a:r>
              <a:rPr lang="fi-FI" dirty="0" smtClean="0"/>
              <a:t> riskienhallinta</a:t>
            </a:r>
          </a:p>
          <a:p>
            <a:r>
              <a:rPr lang="fi-FI" dirty="0" smtClean="0"/>
              <a:t>Merkittävät muutokset edellyttävät </a:t>
            </a:r>
            <a:r>
              <a:rPr lang="fi-FI" dirty="0" err="1" smtClean="0"/>
              <a:t>ISA:a</a:t>
            </a:r>
            <a:r>
              <a:rPr lang="fi-FI" dirty="0" smtClean="0"/>
              <a:t> (riippumaton arvioija)</a:t>
            </a:r>
          </a:p>
          <a:p>
            <a:r>
              <a:rPr lang="fi-FI" dirty="0" smtClean="0"/>
              <a:t>Riskienarviointi ja hallinta toteutetaan ”normaalisti”, eli kuten ”ei merkittävissä” muutoksissa, eli Riskienhallinta väylänpidossa –ohjeen mukaisesti.</a:t>
            </a:r>
            <a:endParaRPr lang="fi-FI" dirty="0"/>
          </a:p>
          <a:p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26.6.2018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Arja Toola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7</a:t>
            </a:fld>
            <a:endParaRPr lang="fi-FI"/>
          </a:p>
        </p:txBody>
      </p:sp>
      <p:grpSp>
        <p:nvGrpSpPr>
          <p:cNvPr id="13" name="Ryhmä 12"/>
          <p:cNvGrpSpPr/>
          <p:nvPr/>
        </p:nvGrpSpPr>
        <p:grpSpPr>
          <a:xfrm>
            <a:off x="906386" y="2768831"/>
            <a:ext cx="5418618" cy="1280569"/>
            <a:chOff x="896554" y="3228369"/>
            <a:chExt cx="5418618" cy="1280569"/>
          </a:xfrm>
        </p:grpSpPr>
        <p:sp>
          <p:nvSpPr>
            <p:cNvPr id="7" name="Suorakulmio 6"/>
            <p:cNvSpPr/>
            <p:nvPr/>
          </p:nvSpPr>
          <p:spPr>
            <a:xfrm>
              <a:off x="896554" y="3777418"/>
              <a:ext cx="1330609" cy="7315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 smtClean="0">
                  <a:solidFill>
                    <a:schemeClr val="tx1"/>
                  </a:solidFill>
                </a:rPr>
                <a:t>Muutoksen merkittävyyden arviointi</a:t>
              </a:r>
              <a:endParaRPr lang="fi-FI" dirty="0">
                <a:solidFill>
                  <a:schemeClr val="tx1"/>
                </a:solidFill>
              </a:endParaRPr>
            </a:p>
          </p:txBody>
        </p:sp>
        <p:sp>
          <p:nvSpPr>
            <p:cNvPr id="9" name="Suorakulmio 8"/>
            <p:cNvSpPr/>
            <p:nvPr/>
          </p:nvSpPr>
          <p:spPr>
            <a:xfrm>
              <a:off x="4984563" y="3777418"/>
              <a:ext cx="1330609" cy="7315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 smtClean="0">
                  <a:solidFill>
                    <a:schemeClr val="tx1"/>
                  </a:solidFill>
                </a:rPr>
                <a:t>Riskienarviointi ja hallinta</a:t>
              </a:r>
              <a:endParaRPr lang="fi-FI" dirty="0">
                <a:solidFill>
                  <a:schemeClr val="tx1"/>
                </a:solidFill>
              </a:endParaRPr>
            </a:p>
          </p:txBody>
        </p:sp>
        <p:sp>
          <p:nvSpPr>
            <p:cNvPr id="10" name="Suorakulmio 9"/>
            <p:cNvSpPr/>
            <p:nvPr/>
          </p:nvSpPr>
          <p:spPr>
            <a:xfrm>
              <a:off x="3176591" y="3260830"/>
              <a:ext cx="1330609" cy="39139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 err="1" smtClean="0">
                  <a:solidFill>
                    <a:schemeClr val="tx1"/>
                  </a:solidFill>
                </a:rPr>
                <a:t>ISA:n</a:t>
              </a:r>
              <a:r>
                <a:rPr lang="fi-FI" dirty="0" smtClean="0">
                  <a:solidFill>
                    <a:schemeClr val="tx1"/>
                  </a:solidFill>
                </a:rPr>
                <a:t> valinta</a:t>
              </a:r>
              <a:endParaRPr lang="fi-FI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Kulmayhdysviiva 11"/>
            <p:cNvCxnSpPr>
              <a:stCxn id="7" idx="3"/>
              <a:endCxn id="10" idx="1"/>
            </p:cNvCxnSpPr>
            <p:nvPr/>
          </p:nvCxnSpPr>
          <p:spPr>
            <a:xfrm flipV="1">
              <a:off x="2227163" y="3456526"/>
              <a:ext cx="949428" cy="68665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Kulmayhdysviiva 21"/>
            <p:cNvCxnSpPr>
              <a:stCxn id="7" idx="3"/>
              <a:endCxn id="9" idx="1"/>
            </p:cNvCxnSpPr>
            <p:nvPr/>
          </p:nvCxnSpPr>
          <p:spPr>
            <a:xfrm>
              <a:off x="2227163" y="4143178"/>
              <a:ext cx="2757400" cy="1270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Kulmayhdysviiva 24"/>
            <p:cNvCxnSpPr>
              <a:stCxn id="10" idx="3"/>
              <a:endCxn id="9" idx="1"/>
            </p:cNvCxnSpPr>
            <p:nvPr/>
          </p:nvCxnSpPr>
          <p:spPr>
            <a:xfrm>
              <a:off x="4507200" y="3456526"/>
              <a:ext cx="477363" cy="68665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kstiruutu 27"/>
            <p:cNvSpPr txBox="1"/>
            <p:nvPr/>
          </p:nvSpPr>
          <p:spPr>
            <a:xfrm>
              <a:off x="2601717" y="4143178"/>
              <a:ext cx="8787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i="1" dirty="0" smtClean="0"/>
                <a:t>Ei-merkittävä</a:t>
              </a:r>
              <a:endParaRPr lang="fi-FI" sz="1000" i="1" dirty="0"/>
            </a:p>
          </p:txBody>
        </p:sp>
        <p:sp>
          <p:nvSpPr>
            <p:cNvPr id="29" name="Tekstiruutu 28"/>
            <p:cNvSpPr txBox="1"/>
            <p:nvPr/>
          </p:nvSpPr>
          <p:spPr>
            <a:xfrm>
              <a:off x="2259844" y="3228369"/>
              <a:ext cx="7601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i="1" dirty="0" smtClean="0"/>
                <a:t>Merkittävä</a:t>
              </a:r>
              <a:endParaRPr lang="fi-FI" sz="1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185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Muutoksen merkittävyyden arviointiprosessi</a:t>
            </a:r>
            <a:endParaRPr lang="fi-FI" dirty="0"/>
          </a:p>
        </p:txBody>
      </p:sp>
      <p:grpSp>
        <p:nvGrpSpPr>
          <p:cNvPr id="1174" name="Ryhmä 1173"/>
          <p:cNvGrpSpPr/>
          <p:nvPr/>
        </p:nvGrpSpPr>
        <p:grpSpPr>
          <a:xfrm>
            <a:off x="5788606" y="1121128"/>
            <a:ext cx="2634854" cy="3618309"/>
            <a:chOff x="2816225" y="1268413"/>
            <a:chExt cx="3513138" cy="4824412"/>
          </a:xfrm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2816225" y="1268413"/>
              <a:ext cx="3513138" cy="4824412"/>
              <a:chOff x="1774" y="799"/>
              <a:chExt cx="2213" cy="3039"/>
            </a:xfrm>
          </p:grpSpPr>
          <p:sp>
            <p:nvSpPr>
              <p:cNvPr id="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774" y="799"/>
                <a:ext cx="2212" cy="30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013">
                  <a:solidFill>
                    <a:srgbClr val="766A62"/>
                  </a:solidFill>
                  <a:latin typeface="Calibri"/>
                </a:endParaRPr>
              </a:p>
            </p:txBody>
          </p:sp>
          <p:grpSp>
            <p:nvGrpSpPr>
              <p:cNvPr id="6" name="Group 205"/>
              <p:cNvGrpSpPr>
                <a:grpSpLocks/>
              </p:cNvGrpSpPr>
              <p:nvPr/>
            </p:nvGrpSpPr>
            <p:grpSpPr bwMode="auto">
              <a:xfrm>
                <a:off x="1774" y="799"/>
                <a:ext cx="2213" cy="3038"/>
                <a:chOff x="1774" y="799"/>
                <a:chExt cx="2213" cy="3038"/>
              </a:xfrm>
            </p:grpSpPr>
            <p:sp>
              <p:nvSpPr>
                <p:cNvPr id="16" name="Rectangle 5"/>
                <p:cNvSpPr>
                  <a:spLocks noChangeArrowheads="1"/>
                </p:cNvSpPr>
                <p:nvPr/>
              </p:nvSpPr>
              <p:spPr bwMode="auto">
                <a:xfrm>
                  <a:off x="2496" y="3287"/>
                  <a:ext cx="792" cy="175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00" y="3289"/>
                  <a:ext cx="787" cy="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" name="Rectangle 7"/>
                <p:cNvSpPr>
                  <a:spLocks noChangeArrowheads="1"/>
                </p:cNvSpPr>
                <p:nvPr/>
              </p:nvSpPr>
              <p:spPr bwMode="auto">
                <a:xfrm>
                  <a:off x="2496" y="3287"/>
                  <a:ext cx="792" cy="175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8" name="Rectangle 8"/>
                <p:cNvSpPr>
                  <a:spLocks noChangeArrowheads="1"/>
                </p:cNvSpPr>
                <p:nvPr/>
              </p:nvSpPr>
              <p:spPr bwMode="auto">
                <a:xfrm>
                  <a:off x="2496" y="3287"/>
                  <a:ext cx="801" cy="185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9" name="Freeform 9"/>
                <p:cNvSpPr>
                  <a:spLocks/>
                </p:cNvSpPr>
                <p:nvPr/>
              </p:nvSpPr>
              <p:spPr bwMode="auto">
                <a:xfrm>
                  <a:off x="2497" y="3287"/>
                  <a:ext cx="792" cy="180"/>
                </a:xfrm>
                <a:custGeom>
                  <a:avLst/>
                  <a:gdLst>
                    <a:gd name="T0" fmla="*/ 8 w 2737"/>
                    <a:gd name="T1" fmla="*/ 605 h 621"/>
                    <a:gd name="T2" fmla="*/ 2729 w 2737"/>
                    <a:gd name="T3" fmla="*/ 605 h 621"/>
                    <a:gd name="T4" fmla="*/ 2721 w 2737"/>
                    <a:gd name="T5" fmla="*/ 613 h 621"/>
                    <a:gd name="T6" fmla="*/ 2721 w 2737"/>
                    <a:gd name="T7" fmla="*/ 8 h 621"/>
                    <a:gd name="T8" fmla="*/ 2729 w 2737"/>
                    <a:gd name="T9" fmla="*/ 16 h 621"/>
                    <a:gd name="T10" fmla="*/ 8 w 2737"/>
                    <a:gd name="T11" fmla="*/ 16 h 621"/>
                    <a:gd name="T12" fmla="*/ 16 w 2737"/>
                    <a:gd name="T13" fmla="*/ 8 h 621"/>
                    <a:gd name="T14" fmla="*/ 16 w 2737"/>
                    <a:gd name="T15" fmla="*/ 613 h 621"/>
                    <a:gd name="T16" fmla="*/ 8 w 2737"/>
                    <a:gd name="T17" fmla="*/ 621 h 621"/>
                    <a:gd name="T18" fmla="*/ 0 w 2737"/>
                    <a:gd name="T19" fmla="*/ 613 h 621"/>
                    <a:gd name="T20" fmla="*/ 0 w 2737"/>
                    <a:gd name="T21" fmla="*/ 8 h 621"/>
                    <a:gd name="T22" fmla="*/ 8 w 2737"/>
                    <a:gd name="T23" fmla="*/ 0 h 621"/>
                    <a:gd name="T24" fmla="*/ 2729 w 2737"/>
                    <a:gd name="T25" fmla="*/ 0 h 621"/>
                    <a:gd name="T26" fmla="*/ 2737 w 2737"/>
                    <a:gd name="T27" fmla="*/ 8 h 621"/>
                    <a:gd name="T28" fmla="*/ 2737 w 2737"/>
                    <a:gd name="T29" fmla="*/ 613 h 621"/>
                    <a:gd name="T30" fmla="*/ 2729 w 2737"/>
                    <a:gd name="T31" fmla="*/ 621 h 621"/>
                    <a:gd name="T32" fmla="*/ 8 w 2737"/>
                    <a:gd name="T33" fmla="*/ 621 h 621"/>
                    <a:gd name="T34" fmla="*/ 0 w 2737"/>
                    <a:gd name="T35" fmla="*/ 613 h 621"/>
                    <a:gd name="T36" fmla="*/ 8 w 2737"/>
                    <a:gd name="T37" fmla="*/ 605 h 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37" h="621">
                      <a:moveTo>
                        <a:pt x="8" y="605"/>
                      </a:moveTo>
                      <a:lnTo>
                        <a:pt x="2729" y="605"/>
                      </a:lnTo>
                      <a:lnTo>
                        <a:pt x="2721" y="613"/>
                      </a:lnTo>
                      <a:lnTo>
                        <a:pt x="2721" y="8"/>
                      </a:lnTo>
                      <a:lnTo>
                        <a:pt x="2729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613"/>
                      </a:lnTo>
                      <a:cubicBezTo>
                        <a:pt x="16" y="617"/>
                        <a:pt x="12" y="621"/>
                        <a:pt x="8" y="621"/>
                      </a:cubicBezTo>
                      <a:cubicBezTo>
                        <a:pt x="4" y="621"/>
                        <a:pt x="0" y="617"/>
                        <a:pt x="0" y="613"/>
                      </a:cubicBezTo>
                      <a:lnTo>
                        <a:pt x="0" y="8"/>
                      </a:lnTo>
                      <a:cubicBezTo>
                        <a:pt x="0" y="4"/>
                        <a:pt x="4" y="0"/>
                        <a:pt x="8" y="0"/>
                      </a:cubicBezTo>
                      <a:lnTo>
                        <a:pt x="2729" y="0"/>
                      </a:lnTo>
                      <a:cubicBezTo>
                        <a:pt x="2734" y="0"/>
                        <a:pt x="2737" y="4"/>
                        <a:pt x="2737" y="8"/>
                      </a:cubicBezTo>
                      <a:lnTo>
                        <a:pt x="2737" y="613"/>
                      </a:lnTo>
                      <a:cubicBezTo>
                        <a:pt x="2737" y="617"/>
                        <a:pt x="2734" y="621"/>
                        <a:pt x="2729" y="621"/>
                      </a:cubicBezTo>
                      <a:lnTo>
                        <a:pt x="8" y="621"/>
                      </a:lnTo>
                      <a:cubicBezTo>
                        <a:pt x="4" y="621"/>
                        <a:pt x="0" y="617"/>
                        <a:pt x="0" y="613"/>
                      </a:cubicBezTo>
                      <a:cubicBezTo>
                        <a:pt x="0" y="609"/>
                        <a:pt x="4" y="605"/>
                        <a:pt x="8" y="6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20" name="Rectangle 10"/>
                <p:cNvSpPr>
                  <a:spLocks noChangeArrowheads="1"/>
                </p:cNvSpPr>
                <p:nvPr/>
              </p:nvSpPr>
              <p:spPr bwMode="auto">
                <a:xfrm>
                  <a:off x="2496" y="3287"/>
                  <a:ext cx="801" cy="185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21" name="Rectangle 11"/>
                <p:cNvSpPr>
                  <a:spLocks noChangeArrowheads="1"/>
                </p:cNvSpPr>
                <p:nvPr/>
              </p:nvSpPr>
              <p:spPr bwMode="auto">
                <a:xfrm>
                  <a:off x="2482" y="3273"/>
                  <a:ext cx="802" cy="5"/>
                </a:xfrm>
                <a:prstGeom prst="rect">
                  <a:avLst/>
                </a:prstGeom>
                <a:solidFill>
                  <a:srgbClr val="00AE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22" name="Rectangle 12"/>
                <p:cNvSpPr>
                  <a:spLocks noChangeArrowheads="1"/>
                </p:cNvSpPr>
                <p:nvPr/>
              </p:nvSpPr>
              <p:spPr bwMode="auto">
                <a:xfrm>
                  <a:off x="2482" y="3278"/>
                  <a:ext cx="802" cy="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23" name="Rectangle 13"/>
                <p:cNvSpPr>
                  <a:spLocks noChangeArrowheads="1"/>
                </p:cNvSpPr>
                <p:nvPr/>
              </p:nvSpPr>
              <p:spPr bwMode="auto">
                <a:xfrm>
                  <a:off x="2482" y="3328"/>
                  <a:ext cx="802" cy="93"/>
                </a:xfrm>
                <a:prstGeom prst="rect">
                  <a:avLst/>
                </a:prstGeom>
                <a:solidFill>
                  <a:srgbClr val="00A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24" name="Rectangle 14"/>
                <p:cNvSpPr>
                  <a:spLocks noChangeArrowheads="1"/>
                </p:cNvSpPr>
                <p:nvPr/>
              </p:nvSpPr>
              <p:spPr bwMode="auto">
                <a:xfrm>
                  <a:off x="2482" y="3421"/>
                  <a:ext cx="802" cy="37"/>
                </a:xfrm>
                <a:prstGeom prst="rect">
                  <a:avLst/>
                </a:prstGeom>
                <a:solidFill>
                  <a:srgbClr val="00AE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25" name="Rectangle 15"/>
                <p:cNvSpPr>
                  <a:spLocks noChangeArrowheads="1"/>
                </p:cNvSpPr>
                <p:nvPr/>
              </p:nvSpPr>
              <p:spPr bwMode="auto">
                <a:xfrm>
                  <a:off x="2491" y="3281"/>
                  <a:ext cx="787" cy="174"/>
                </a:xfrm>
                <a:prstGeom prst="rect">
                  <a:avLst/>
                </a:prstGeom>
                <a:noFill/>
                <a:ln w="1588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26" name="Rectangle 16"/>
                <p:cNvSpPr>
                  <a:spLocks noChangeArrowheads="1"/>
                </p:cNvSpPr>
                <p:nvPr/>
              </p:nvSpPr>
              <p:spPr bwMode="auto">
                <a:xfrm>
                  <a:off x="2603" y="3338"/>
                  <a:ext cx="54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fi-FI" altLang="fi-FI" sz="450" b="1">
                      <a:solidFill>
                        <a:srgbClr val="000000"/>
                      </a:solidFill>
                      <a:latin typeface="Calibri" pitchFamily="34" charset="0"/>
                    </a:rPr>
                    <a:t>Seuranta ja peruutettavuus</a:t>
                  </a:r>
                  <a:endParaRPr lang="fi-FI" altLang="fi-FI" sz="1013">
                    <a:solidFill>
                      <a:srgbClr val="766A62"/>
                    </a:solidFill>
                  </a:endParaRPr>
                </a:p>
              </p:txBody>
            </p:sp>
            <p:sp>
              <p:nvSpPr>
                <p:cNvPr id="27" name="Rectangle 17"/>
                <p:cNvSpPr>
                  <a:spLocks noChangeArrowheads="1"/>
                </p:cNvSpPr>
                <p:nvPr/>
              </p:nvSpPr>
              <p:spPr bwMode="auto">
                <a:xfrm>
                  <a:off x="2621" y="813"/>
                  <a:ext cx="528" cy="263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pic>
              <p:nvPicPr>
                <p:cNvPr id="1042" name="Picture 18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22" y="816"/>
                  <a:ext cx="525" cy="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" name="Rectangle 19"/>
                <p:cNvSpPr>
                  <a:spLocks noChangeArrowheads="1"/>
                </p:cNvSpPr>
                <p:nvPr/>
              </p:nvSpPr>
              <p:spPr bwMode="auto">
                <a:xfrm>
                  <a:off x="2621" y="813"/>
                  <a:ext cx="528" cy="263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29" name="Rectangle 20"/>
                <p:cNvSpPr>
                  <a:spLocks noChangeArrowheads="1"/>
                </p:cNvSpPr>
                <p:nvPr/>
              </p:nvSpPr>
              <p:spPr bwMode="auto">
                <a:xfrm>
                  <a:off x="2617" y="813"/>
                  <a:ext cx="537" cy="273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30" name="Freeform 21"/>
                <p:cNvSpPr>
                  <a:spLocks/>
                </p:cNvSpPr>
                <p:nvPr/>
              </p:nvSpPr>
              <p:spPr bwMode="auto">
                <a:xfrm>
                  <a:off x="2620" y="813"/>
                  <a:ext cx="529" cy="267"/>
                </a:xfrm>
                <a:custGeom>
                  <a:avLst/>
                  <a:gdLst>
                    <a:gd name="T0" fmla="*/ 8 w 1830"/>
                    <a:gd name="T1" fmla="*/ 907 h 923"/>
                    <a:gd name="T2" fmla="*/ 1822 w 1830"/>
                    <a:gd name="T3" fmla="*/ 907 h 923"/>
                    <a:gd name="T4" fmla="*/ 1814 w 1830"/>
                    <a:gd name="T5" fmla="*/ 915 h 923"/>
                    <a:gd name="T6" fmla="*/ 1814 w 1830"/>
                    <a:gd name="T7" fmla="*/ 8 h 923"/>
                    <a:gd name="T8" fmla="*/ 1822 w 1830"/>
                    <a:gd name="T9" fmla="*/ 16 h 923"/>
                    <a:gd name="T10" fmla="*/ 8 w 1830"/>
                    <a:gd name="T11" fmla="*/ 16 h 923"/>
                    <a:gd name="T12" fmla="*/ 16 w 1830"/>
                    <a:gd name="T13" fmla="*/ 8 h 923"/>
                    <a:gd name="T14" fmla="*/ 16 w 1830"/>
                    <a:gd name="T15" fmla="*/ 915 h 923"/>
                    <a:gd name="T16" fmla="*/ 8 w 1830"/>
                    <a:gd name="T17" fmla="*/ 923 h 923"/>
                    <a:gd name="T18" fmla="*/ 0 w 1830"/>
                    <a:gd name="T19" fmla="*/ 915 h 923"/>
                    <a:gd name="T20" fmla="*/ 0 w 1830"/>
                    <a:gd name="T21" fmla="*/ 8 h 923"/>
                    <a:gd name="T22" fmla="*/ 8 w 1830"/>
                    <a:gd name="T23" fmla="*/ 0 h 923"/>
                    <a:gd name="T24" fmla="*/ 1822 w 1830"/>
                    <a:gd name="T25" fmla="*/ 0 h 923"/>
                    <a:gd name="T26" fmla="*/ 1830 w 1830"/>
                    <a:gd name="T27" fmla="*/ 8 h 923"/>
                    <a:gd name="T28" fmla="*/ 1830 w 1830"/>
                    <a:gd name="T29" fmla="*/ 915 h 923"/>
                    <a:gd name="T30" fmla="*/ 1822 w 1830"/>
                    <a:gd name="T31" fmla="*/ 923 h 923"/>
                    <a:gd name="T32" fmla="*/ 8 w 1830"/>
                    <a:gd name="T33" fmla="*/ 923 h 923"/>
                    <a:gd name="T34" fmla="*/ 0 w 1830"/>
                    <a:gd name="T35" fmla="*/ 915 h 923"/>
                    <a:gd name="T36" fmla="*/ 8 w 1830"/>
                    <a:gd name="T37" fmla="*/ 907 h 9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30" h="923">
                      <a:moveTo>
                        <a:pt x="8" y="907"/>
                      </a:moveTo>
                      <a:lnTo>
                        <a:pt x="1822" y="907"/>
                      </a:lnTo>
                      <a:lnTo>
                        <a:pt x="1814" y="915"/>
                      </a:lnTo>
                      <a:lnTo>
                        <a:pt x="1814" y="8"/>
                      </a:lnTo>
                      <a:lnTo>
                        <a:pt x="1822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915"/>
                      </a:lnTo>
                      <a:cubicBezTo>
                        <a:pt x="16" y="919"/>
                        <a:pt x="13" y="923"/>
                        <a:pt x="8" y="923"/>
                      </a:cubicBezTo>
                      <a:cubicBezTo>
                        <a:pt x="4" y="923"/>
                        <a:pt x="0" y="919"/>
                        <a:pt x="0" y="915"/>
                      </a:cubicBezTo>
                      <a:lnTo>
                        <a:pt x="0" y="8"/>
                      </a:lnTo>
                      <a:cubicBezTo>
                        <a:pt x="0" y="3"/>
                        <a:pt x="4" y="0"/>
                        <a:pt x="8" y="0"/>
                      </a:cubicBezTo>
                      <a:lnTo>
                        <a:pt x="1822" y="0"/>
                      </a:lnTo>
                      <a:cubicBezTo>
                        <a:pt x="1827" y="0"/>
                        <a:pt x="1830" y="3"/>
                        <a:pt x="1830" y="8"/>
                      </a:cubicBezTo>
                      <a:lnTo>
                        <a:pt x="1830" y="915"/>
                      </a:lnTo>
                      <a:cubicBezTo>
                        <a:pt x="1830" y="919"/>
                        <a:pt x="1827" y="923"/>
                        <a:pt x="1822" y="923"/>
                      </a:cubicBezTo>
                      <a:lnTo>
                        <a:pt x="8" y="923"/>
                      </a:lnTo>
                      <a:cubicBezTo>
                        <a:pt x="4" y="923"/>
                        <a:pt x="0" y="919"/>
                        <a:pt x="0" y="915"/>
                      </a:cubicBezTo>
                      <a:cubicBezTo>
                        <a:pt x="0" y="911"/>
                        <a:pt x="4" y="907"/>
                        <a:pt x="8" y="9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31" name="Rectangle 22"/>
                <p:cNvSpPr>
                  <a:spLocks noChangeArrowheads="1"/>
                </p:cNvSpPr>
                <p:nvPr/>
              </p:nvSpPr>
              <p:spPr bwMode="auto">
                <a:xfrm>
                  <a:off x="2617" y="813"/>
                  <a:ext cx="537" cy="273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16" name="Rectangle 23"/>
                <p:cNvSpPr>
                  <a:spLocks noChangeArrowheads="1"/>
                </p:cNvSpPr>
                <p:nvPr/>
              </p:nvSpPr>
              <p:spPr bwMode="auto">
                <a:xfrm>
                  <a:off x="2607" y="799"/>
                  <a:ext cx="538" cy="273"/>
                </a:xfrm>
                <a:prstGeom prst="rect">
                  <a:avLst/>
                </a:prstGeom>
                <a:solidFill>
                  <a:srgbClr val="FAE9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17" name="Rectangle 24"/>
                <p:cNvSpPr>
                  <a:spLocks noChangeArrowheads="1"/>
                </p:cNvSpPr>
                <p:nvPr/>
              </p:nvSpPr>
              <p:spPr bwMode="auto">
                <a:xfrm>
                  <a:off x="2613" y="807"/>
                  <a:ext cx="525" cy="262"/>
                </a:xfrm>
                <a:prstGeom prst="rect">
                  <a:avLst/>
                </a:prstGeom>
                <a:noFill/>
                <a:ln w="1588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18" name="Rectangle 25"/>
                <p:cNvSpPr>
                  <a:spLocks noChangeArrowheads="1"/>
                </p:cNvSpPr>
                <p:nvPr/>
              </p:nvSpPr>
              <p:spPr bwMode="auto">
                <a:xfrm>
                  <a:off x="2760" y="906"/>
                  <a:ext cx="226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fi-FI" altLang="fi-FI" sz="450" b="1">
                      <a:solidFill>
                        <a:srgbClr val="000000"/>
                      </a:solidFill>
                      <a:latin typeface="Calibri" pitchFamily="34" charset="0"/>
                    </a:rPr>
                    <a:t>MUUTOS A</a:t>
                  </a:r>
                  <a:endParaRPr lang="fi-FI" altLang="fi-FI" sz="1013">
                    <a:solidFill>
                      <a:srgbClr val="766A62"/>
                    </a:solidFill>
                  </a:endParaRPr>
                </a:p>
              </p:txBody>
            </p:sp>
            <p:sp>
              <p:nvSpPr>
                <p:cNvPr id="1219" name="Rectangle 26"/>
                <p:cNvSpPr>
                  <a:spLocks noChangeArrowheads="1"/>
                </p:cNvSpPr>
                <p:nvPr/>
              </p:nvSpPr>
              <p:spPr bwMode="auto">
                <a:xfrm>
                  <a:off x="2621" y="1183"/>
                  <a:ext cx="533" cy="425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20" name="Freeform 27"/>
                <p:cNvSpPr>
                  <a:spLocks/>
                </p:cNvSpPr>
                <p:nvPr/>
              </p:nvSpPr>
              <p:spPr bwMode="auto">
                <a:xfrm>
                  <a:off x="2622" y="1183"/>
                  <a:ext cx="525" cy="419"/>
                </a:xfrm>
                <a:custGeom>
                  <a:avLst/>
                  <a:gdLst>
                    <a:gd name="T0" fmla="*/ 0 w 525"/>
                    <a:gd name="T1" fmla="*/ 209 h 419"/>
                    <a:gd name="T2" fmla="*/ 262 w 525"/>
                    <a:gd name="T3" fmla="*/ 0 h 419"/>
                    <a:gd name="T4" fmla="*/ 525 w 525"/>
                    <a:gd name="T5" fmla="*/ 209 h 419"/>
                    <a:gd name="T6" fmla="*/ 262 w 525"/>
                    <a:gd name="T7" fmla="*/ 419 h 419"/>
                    <a:gd name="T8" fmla="*/ 0 w 525"/>
                    <a:gd name="T9" fmla="*/ 209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5" h="419">
                      <a:moveTo>
                        <a:pt x="0" y="209"/>
                      </a:moveTo>
                      <a:lnTo>
                        <a:pt x="262" y="0"/>
                      </a:lnTo>
                      <a:lnTo>
                        <a:pt x="525" y="209"/>
                      </a:lnTo>
                      <a:lnTo>
                        <a:pt x="262" y="419"/>
                      </a:lnTo>
                      <a:lnTo>
                        <a:pt x="0" y="2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21" name="Rectangle 28"/>
                <p:cNvSpPr>
                  <a:spLocks noChangeArrowheads="1"/>
                </p:cNvSpPr>
                <p:nvPr/>
              </p:nvSpPr>
              <p:spPr bwMode="auto">
                <a:xfrm>
                  <a:off x="2621" y="1183"/>
                  <a:ext cx="533" cy="425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22" name="Rectangle 29"/>
                <p:cNvSpPr>
                  <a:spLocks noChangeArrowheads="1"/>
                </p:cNvSpPr>
                <p:nvPr/>
              </p:nvSpPr>
              <p:spPr bwMode="auto">
                <a:xfrm>
                  <a:off x="2617" y="1178"/>
                  <a:ext cx="537" cy="430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23" name="Freeform 30"/>
                <p:cNvSpPr>
                  <a:spLocks/>
                </p:cNvSpPr>
                <p:nvPr/>
              </p:nvSpPr>
              <p:spPr bwMode="auto">
                <a:xfrm>
                  <a:off x="2619" y="1180"/>
                  <a:ext cx="530" cy="425"/>
                </a:xfrm>
                <a:custGeom>
                  <a:avLst/>
                  <a:gdLst>
                    <a:gd name="T0" fmla="*/ 4 w 1831"/>
                    <a:gd name="T1" fmla="*/ 728 h 1469"/>
                    <a:gd name="T2" fmla="*/ 911 w 1831"/>
                    <a:gd name="T3" fmla="*/ 3 h 1469"/>
                    <a:gd name="T4" fmla="*/ 921 w 1831"/>
                    <a:gd name="T5" fmla="*/ 3 h 1469"/>
                    <a:gd name="T6" fmla="*/ 1828 w 1831"/>
                    <a:gd name="T7" fmla="*/ 728 h 1469"/>
                    <a:gd name="T8" fmla="*/ 1831 w 1831"/>
                    <a:gd name="T9" fmla="*/ 734 h 1469"/>
                    <a:gd name="T10" fmla="*/ 1828 w 1831"/>
                    <a:gd name="T11" fmla="*/ 741 h 1469"/>
                    <a:gd name="T12" fmla="*/ 921 w 1831"/>
                    <a:gd name="T13" fmla="*/ 1466 h 1469"/>
                    <a:gd name="T14" fmla="*/ 911 w 1831"/>
                    <a:gd name="T15" fmla="*/ 1466 h 1469"/>
                    <a:gd name="T16" fmla="*/ 4 w 1831"/>
                    <a:gd name="T17" fmla="*/ 741 h 1469"/>
                    <a:gd name="T18" fmla="*/ 3 w 1831"/>
                    <a:gd name="T19" fmla="*/ 729 h 1469"/>
                    <a:gd name="T20" fmla="*/ 14 w 1831"/>
                    <a:gd name="T21" fmla="*/ 728 h 1469"/>
                    <a:gd name="T22" fmla="*/ 921 w 1831"/>
                    <a:gd name="T23" fmla="*/ 1454 h 1469"/>
                    <a:gd name="T24" fmla="*/ 911 w 1831"/>
                    <a:gd name="T25" fmla="*/ 1454 h 1469"/>
                    <a:gd name="T26" fmla="*/ 1818 w 1831"/>
                    <a:gd name="T27" fmla="*/ 728 h 1469"/>
                    <a:gd name="T28" fmla="*/ 1818 w 1831"/>
                    <a:gd name="T29" fmla="*/ 741 h 1469"/>
                    <a:gd name="T30" fmla="*/ 911 w 1831"/>
                    <a:gd name="T31" fmla="*/ 15 h 1469"/>
                    <a:gd name="T32" fmla="*/ 921 w 1831"/>
                    <a:gd name="T33" fmla="*/ 15 h 1469"/>
                    <a:gd name="T34" fmla="*/ 14 w 1831"/>
                    <a:gd name="T35" fmla="*/ 741 h 1469"/>
                    <a:gd name="T36" fmla="*/ 3 w 1831"/>
                    <a:gd name="T37" fmla="*/ 739 h 1469"/>
                    <a:gd name="T38" fmla="*/ 4 w 1831"/>
                    <a:gd name="T39" fmla="*/ 728 h 14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31" h="1469">
                      <a:moveTo>
                        <a:pt x="4" y="728"/>
                      </a:moveTo>
                      <a:lnTo>
                        <a:pt x="911" y="3"/>
                      </a:lnTo>
                      <a:cubicBezTo>
                        <a:pt x="914" y="0"/>
                        <a:pt x="918" y="0"/>
                        <a:pt x="921" y="3"/>
                      </a:cubicBezTo>
                      <a:lnTo>
                        <a:pt x="1828" y="728"/>
                      </a:lnTo>
                      <a:cubicBezTo>
                        <a:pt x="1830" y="730"/>
                        <a:pt x="1831" y="732"/>
                        <a:pt x="1831" y="734"/>
                      </a:cubicBezTo>
                      <a:cubicBezTo>
                        <a:pt x="1831" y="737"/>
                        <a:pt x="1830" y="739"/>
                        <a:pt x="1828" y="741"/>
                      </a:cubicBezTo>
                      <a:lnTo>
                        <a:pt x="921" y="1466"/>
                      </a:lnTo>
                      <a:cubicBezTo>
                        <a:pt x="918" y="1469"/>
                        <a:pt x="914" y="1469"/>
                        <a:pt x="911" y="1466"/>
                      </a:cubicBezTo>
                      <a:lnTo>
                        <a:pt x="4" y="741"/>
                      </a:lnTo>
                      <a:cubicBezTo>
                        <a:pt x="1" y="738"/>
                        <a:pt x="0" y="733"/>
                        <a:pt x="3" y="729"/>
                      </a:cubicBezTo>
                      <a:cubicBezTo>
                        <a:pt x="6" y="726"/>
                        <a:pt x="11" y="725"/>
                        <a:pt x="14" y="728"/>
                      </a:cubicBezTo>
                      <a:lnTo>
                        <a:pt x="921" y="1454"/>
                      </a:lnTo>
                      <a:lnTo>
                        <a:pt x="911" y="1454"/>
                      </a:lnTo>
                      <a:lnTo>
                        <a:pt x="1818" y="728"/>
                      </a:lnTo>
                      <a:lnTo>
                        <a:pt x="1818" y="741"/>
                      </a:lnTo>
                      <a:lnTo>
                        <a:pt x="911" y="15"/>
                      </a:lnTo>
                      <a:lnTo>
                        <a:pt x="921" y="15"/>
                      </a:lnTo>
                      <a:lnTo>
                        <a:pt x="14" y="741"/>
                      </a:lnTo>
                      <a:cubicBezTo>
                        <a:pt x="11" y="743"/>
                        <a:pt x="6" y="743"/>
                        <a:pt x="3" y="739"/>
                      </a:cubicBezTo>
                      <a:cubicBezTo>
                        <a:pt x="0" y="736"/>
                        <a:pt x="1" y="731"/>
                        <a:pt x="4" y="7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24" name="Rectangle 31"/>
                <p:cNvSpPr>
                  <a:spLocks noChangeArrowheads="1"/>
                </p:cNvSpPr>
                <p:nvPr/>
              </p:nvSpPr>
              <p:spPr bwMode="auto">
                <a:xfrm>
                  <a:off x="2617" y="1178"/>
                  <a:ext cx="537" cy="430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25" name="Rectangle 32"/>
                <p:cNvSpPr>
                  <a:spLocks noChangeArrowheads="1"/>
                </p:cNvSpPr>
                <p:nvPr/>
              </p:nvSpPr>
              <p:spPr bwMode="auto">
                <a:xfrm>
                  <a:off x="2607" y="1169"/>
                  <a:ext cx="538" cy="5"/>
                </a:xfrm>
                <a:prstGeom prst="rect">
                  <a:avLst/>
                </a:pr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26" name="Rectangle 33"/>
                <p:cNvSpPr>
                  <a:spLocks noChangeArrowheads="1"/>
                </p:cNvSpPr>
                <p:nvPr/>
              </p:nvSpPr>
              <p:spPr bwMode="auto">
                <a:xfrm>
                  <a:off x="2607" y="1174"/>
                  <a:ext cx="538" cy="22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27" name="Rectangle 34"/>
                <p:cNvSpPr>
                  <a:spLocks noChangeArrowheads="1"/>
                </p:cNvSpPr>
                <p:nvPr/>
              </p:nvSpPr>
              <p:spPr bwMode="auto">
                <a:xfrm>
                  <a:off x="2607" y="1400"/>
                  <a:ext cx="538" cy="199"/>
                </a:xfrm>
                <a:prstGeom prst="rect">
                  <a:avLst/>
                </a:pr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28" name="Freeform 35"/>
                <p:cNvSpPr>
                  <a:spLocks/>
                </p:cNvSpPr>
                <p:nvPr/>
              </p:nvSpPr>
              <p:spPr bwMode="auto">
                <a:xfrm>
                  <a:off x="2613" y="1174"/>
                  <a:ext cx="525" cy="419"/>
                </a:xfrm>
                <a:custGeom>
                  <a:avLst/>
                  <a:gdLst>
                    <a:gd name="T0" fmla="*/ 0 w 525"/>
                    <a:gd name="T1" fmla="*/ 210 h 419"/>
                    <a:gd name="T2" fmla="*/ 263 w 525"/>
                    <a:gd name="T3" fmla="*/ 0 h 419"/>
                    <a:gd name="T4" fmla="*/ 525 w 525"/>
                    <a:gd name="T5" fmla="*/ 210 h 419"/>
                    <a:gd name="T6" fmla="*/ 263 w 525"/>
                    <a:gd name="T7" fmla="*/ 419 h 419"/>
                    <a:gd name="T8" fmla="*/ 0 w 525"/>
                    <a:gd name="T9" fmla="*/ 210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5" h="419">
                      <a:moveTo>
                        <a:pt x="0" y="210"/>
                      </a:moveTo>
                      <a:lnTo>
                        <a:pt x="263" y="0"/>
                      </a:lnTo>
                      <a:lnTo>
                        <a:pt x="525" y="210"/>
                      </a:lnTo>
                      <a:lnTo>
                        <a:pt x="263" y="419"/>
                      </a:lnTo>
                      <a:lnTo>
                        <a:pt x="0" y="210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29" name="Rectangle 36"/>
                <p:cNvSpPr>
                  <a:spLocks noChangeArrowheads="1"/>
                </p:cNvSpPr>
                <p:nvPr/>
              </p:nvSpPr>
              <p:spPr bwMode="auto">
                <a:xfrm>
                  <a:off x="2751" y="1322"/>
                  <a:ext cx="253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fi-FI" altLang="fi-FI" sz="450" b="1">
                      <a:solidFill>
                        <a:srgbClr val="000000"/>
                      </a:solidFill>
                      <a:latin typeface="Calibri" pitchFamily="34" charset="0"/>
                    </a:rPr>
                    <a:t>Vaikuttaako </a:t>
                  </a:r>
                  <a:endParaRPr lang="fi-FI" altLang="fi-FI" sz="1013">
                    <a:solidFill>
                      <a:srgbClr val="766A62"/>
                    </a:solidFill>
                  </a:endParaRPr>
                </a:p>
              </p:txBody>
            </p:sp>
            <p:sp>
              <p:nvSpPr>
                <p:cNvPr id="1230" name="Rectangle 37"/>
                <p:cNvSpPr>
                  <a:spLocks noChangeArrowheads="1"/>
                </p:cNvSpPr>
                <p:nvPr/>
              </p:nvSpPr>
              <p:spPr bwMode="auto">
                <a:xfrm>
                  <a:off x="2709" y="1382"/>
                  <a:ext cx="303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fi-FI" altLang="fi-FI" sz="450" b="1">
                      <a:solidFill>
                        <a:srgbClr val="000000"/>
                      </a:solidFill>
                      <a:latin typeface="Calibri" pitchFamily="34" charset="0"/>
                    </a:rPr>
                    <a:t>turvallisuuteen</a:t>
                  </a:r>
                  <a:endParaRPr lang="fi-FI" altLang="fi-FI" sz="1013">
                    <a:solidFill>
                      <a:srgbClr val="766A62"/>
                    </a:solidFill>
                  </a:endParaRPr>
                </a:p>
              </p:txBody>
            </p:sp>
            <p:sp>
              <p:nvSpPr>
                <p:cNvPr id="1231" name="Rectangle 38"/>
                <p:cNvSpPr>
                  <a:spLocks noChangeArrowheads="1"/>
                </p:cNvSpPr>
                <p:nvPr/>
              </p:nvSpPr>
              <p:spPr bwMode="auto">
                <a:xfrm>
                  <a:off x="3020" y="1382"/>
                  <a:ext cx="23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fi-FI" altLang="fi-FI" sz="450" b="1">
                      <a:solidFill>
                        <a:srgbClr val="000000"/>
                      </a:solidFill>
                      <a:latin typeface="Calibri" pitchFamily="34" charset="0"/>
                    </a:rPr>
                    <a:t>?</a:t>
                  </a:r>
                  <a:endParaRPr lang="fi-FI" altLang="fi-FI" sz="1013">
                    <a:solidFill>
                      <a:srgbClr val="766A62"/>
                    </a:solidFill>
                  </a:endParaRPr>
                </a:p>
              </p:txBody>
            </p:sp>
            <p:sp>
              <p:nvSpPr>
                <p:cNvPr id="1233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2436" y="1384"/>
                  <a:ext cx="177" cy="0"/>
                </a:xfrm>
                <a:prstGeom prst="line">
                  <a:avLst/>
                </a:prstGeom>
                <a:noFill/>
                <a:ln w="9525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34" name="Freeform 40"/>
                <p:cNvSpPr>
                  <a:spLocks/>
                </p:cNvSpPr>
                <p:nvPr/>
              </p:nvSpPr>
              <p:spPr bwMode="auto">
                <a:xfrm>
                  <a:off x="2403" y="1362"/>
                  <a:ext cx="44" cy="43"/>
                </a:xfrm>
                <a:custGeom>
                  <a:avLst/>
                  <a:gdLst>
                    <a:gd name="T0" fmla="*/ 0 w 150"/>
                    <a:gd name="T1" fmla="*/ 75 h 150"/>
                    <a:gd name="T2" fmla="*/ 150 w 150"/>
                    <a:gd name="T3" fmla="*/ 0 h 150"/>
                    <a:gd name="T4" fmla="*/ 150 w 150"/>
                    <a:gd name="T5" fmla="*/ 150 h 150"/>
                    <a:gd name="T6" fmla="*/ 0 w 150"/>
                    <a:gd name="T7" fmla="*/ 75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0" h="150">
                      <a:moveTo>
                        <a:pt x="0" y="75"/>
                      </a:moveTo>
                      <a:lnTo>
                        <a:pt x="150" y="0"/>
                      </a:lnTo>
                      <a:cubicBezTo>
                        <a:pt x="126" y="47"/>
                        <a:pt x="126" y="103"/>
                        <a:pt x="150" y="150"/>
                      </a:cubicBez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35" name="Rectangle 41"/>
                <p:cNvSpPr>
                  <a:spLocks noChangeArrowheads="1"/>
                </p:cNvSpPr>
                <p:nvPr/>
              </p:nvSpPr>
              <p:spPr bwMode="auto">
                <a:xfrm>
                  <a:off x="2489" y="1354"/>
                  <a:ext cx="38" cy="5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36" name="Rectangle 42"/>
                <p:cNvSpPr>
                  <a:spLocks noChangeArrowheads="1"/>
                </p:cNvSpPr>
                <p:nvPr/>
              </p:nvSpPr>
              <p:spPr bwMode="auto">
                <a:xfrm>
                  <a:off x="2487" y="1354"/>
                  <a:ext cx="38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fi-FI" altLang="fi-FI" sz="450" b="1">
                      <a:solidFill>
                        <a:srgbClr val="000000"/>
                      </a:solidFill>
                      <a:latin typeface="Calibri" pitchFamily="34" charset="0"/>
                    </a:rPr>
                    <a:t>EI</a:t>
                  </a:r>
                  <a:endParaRPr lang="fi-FI" altLang="fi-FI" sz="1013">
                    <a:solidFill>
                      <a:srgbClr val="766A62"/>
                    </a:solidFill>
                  </a:endParaRPr>
                </a:p>
              </p:txBody>
            </p:sp>
            <p:sp>
              <p:nvSpPr>
                <p:cNvPr id="1237" name="Line 43"/>
                <p:cNvSpPr>
                  <a:spLocks noChangeShapeType="1"/>
                </p:cNvSpPr>
                <p:nvPr/>
              </p:nvSpPr>
              <p:spPr bwMode="auto">
                <a:xfrm>
                  <a:off x="2876" y="1069"/>
                  <a:ext cx="0" cy="72"/>
                </a:xfrm>
                <a:prstGeom prst="line">
                  <a:avLst/>
                </a:prstGeom>
                <a:noFill/>
                <a:ln w="9525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38" name="Freeform 44"/>
                <p:cNvSpPr>
                  <a:spLocks/>
                </p:cNvSpPr>
                <p:nvPr/>
              </p:nvSpPr>
              <p:spPr bwMode="auto">
                <a:xfrm>
                  <a:off x="2854" y="1130"/>
                  <a:ext cx="43" cy="44"/>
                </a:xfrm>
                <a:custGeom>
                  <a:avLst/>
                  <a:gdLst>
                    <a:gd name="T0" fmla="*/ 75 w 150"/>
                    <a:gd name="T1" fmla="*/ 150 h 150"/>
                    <a:gd name="T2" fmla="*/ 0 w 150"/>
                    <a:gd name="T3" fmla="*/ 0 h 150"/>
                    <a:gd name="T4" fmla="*/ 150 w 150"/>
                    <a:gd name="T5" fmla="*/ 0 h 150"/>
                    <a:gd name="T6" fmla="*/ 75 w 150"/>
                    <a:gd name="T7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0" h="150">
                      <a:moveTo>
                        <a:pt x="75" y="150"/>
                      </a:moveTo>
                      <a:lnTo>
                        <a:pt x="0" y="0"/>
                      </a:lnTo>
                      <a:cubicBezTo>
                        <a:pt x="47" y="24"/>
                        <a:pt x="102" y="24"/>
                        <a:pt x="150" y="0"/>
                      </a:cubicBezTo>
                      <a:lnTo>
                        <a:pt x="75" y="15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39" name="Rectangle 45"/>
                <p:cNvSpPr>
                  <a:spLocks noChangeArrowheads="1"/>
                </p:cNvSpPr>
                <p:nvPr/>
              </p:nvSpPr>
              <p:spPr bwMode="auto">
                <a:xfrm>
                  <a:off x="1973" y="1303"/>
                  <a:ext cx="445" cy="180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40" name="Freeform 46"/>
                <p:cNvSpPr>
                  <a:spLocks/>
                </p:cNvSpPr>
                <p:nvPr/>
              </p:nvSpPr>
              <p:spPr bwMode="auto">
                <a:xfrm>
                  <a:off x="1975" y="1305"/>
                  <a:ext cx="437" cy="175"/>
                </a:xfrm>
                <a:custGeom>
                  <a:avLst/>
                  <a:gdLst>
                    <a:gd name="T0" fmla="*/ 302 w 1512"/>
                    <a:gd name="T1" fmla="*/ 605 h 605"/>
                    <a:gd name="T2" fmla="*/ 1209 w 1512"/>
                    <a:gd name="T3" fmla="*/ 605 h 605"/>
                    <a:gd name="T4" fmla="*/ 1512 w 1512"/>
                    <a:gd name="T5" fmla="*/ 302 h 605"/>
                    <a:gd name="T6" fmla="*/ 1209 w 1512"/>
                    <a:gd name="T7" fmla="*/ 0 h 605"/>
                    <a:gd name="T8" fmla="*/ 1209 w 1512"/>
                    <a:gd name="T9" fmla="*/ 0 h 605"/>
                    <a:gd name="T10" fmla="*/ 1209 w 1512"/>
                    <a:gd name="T11" fmla="*/ 0 h 605"/>
                    <a:gd name="T12" fmla="*/ 302 w 1512"/>
                    <a:gd name="T13" fmla="*/ 0 h 605"/>
                    <a:gd name="T14" fmla="*/ 0 w 1512"/>
                    <a:gd name="T15" fmla="*/ 302 h 605"/>
                    <a:gd name="T16" fmla="*/ 302 w 1512"/>
                    <a:gd name="T17" fmla="*/ 605 h 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2" h="605">
                      <a:moveTo>
                        <a:pt x="302" y="605"/>
                      </a:moveTo>
                      <a:lnTo>
                        <a:pt x="1209" y="605"/>
                      </a:lnTo>
                      <a:cubicBezTo>
                        <a:pt x="1376" y="605"/>
                        <a:pt x="1512" y="469"/>
                        <a:pt x="1512" y="302"/>
                      </a:cubicBezTo>
                      <a:cubicBezTo>
                        <a:pt x="1512" y="135"/>
                        <a:pt x="1376" y="0"/>
                        <a:pt x="1209" y="0"/>
                      </a:cubicBezTo>
                      <a:cubicBezTo>
                        <a:pt x="1209" y="0"/>
                        <a:pt x="1209" y="0"/>
                        <a:pt x="1209" y="0"/>
                      </a:cubicBezTo>
                      <a:lnTo>
                        <a:pt x="1209" y="0"/>
                      </a:lnTo>
                      <a:lnTo>
                        <a:pt x="302" y="0"/>
                      </a:lnTo>
                      <a:cubicBezTo>
                        <a:pt x="135" y="0"/>
                        <a:pt x="0" y="135"/>
                        <a:pt x="0" y="302"/>
                      </a:cubicBezTo>
                      <a:cubicBezTo>
                        <a:pt x="0" y="469"/>
                        <a:pt x="135" y="605"/>
                        <a:pt x="302" y="6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41" name="Rectangle 47"/>
                <p:cNvSpPr>
                  <a:spLocks noChangeArrowheads="1"/>
                </p:cNvSpPr>
                <p:nvPr/>
              </p:nvSpPr>
              <p:spPr bwMode="auto">
                <a:xfrm>
                  <a:off x="1973" y="1303"/>
                  <a:ext cx="445" cy="180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42" name="Rectangle 48"/>
                <p:cNvSpPr>
                  <a:spLocks noChangeArrowheads="1"/>
                </p:cNvSpPr>
                <p:nvPr/>
              </p:nvSpPr>
              <p:spPr bwMode="auto">
                <a:xfrm>
                  <a:off x="1968" y="1298"/>
                  <a:ext cx="450" cy="185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43" name="Freeform 49"/>
                <p:cNvSpPr>
                  <a:spLocks/>
                </p:cNvSpPr>
                <p:nvPr/>
              </p:nvSpPr>
              <p:spPr bwMode="auto">
                <a:xfrm>
                  <a:off x="1972" y="1303"/>
                  <a:ext cx="442" cy="179"/>
                </a:xfrm>
                <a:custGeom>
                  <a:avLst/>
                  <a:gdLst>
                    <a:gd name="T0" fmla="*/ 1278 w 1528"/>
                    <a:gd name="T1" fmla="*/ 600 h 622"/>
                    <a:gd name="T2" fmla="*/ 1332 w 1528"/>
                    <a:gd name="T3" fmla="*/ 582 h 622"/>
                    <a:gd name="T4" fmla="*/ 1426 w 1528"/>
                    <a:gd name="T5" fmla="*/ 518 h 622"/>
                    <a:gd name="T6" fmla="*/ 1461 w 1528"/>
                    <a:gd name="T7" fmla="*/ 476 h 622"/>
                    <a:gd name="T8" fmla="*/ 1507 w 1528"/>
                    <a:gd name="T9" fmla="*/ 369 h 622"/>
                    <a:gd name="T10" fmla="*/ 1513 w 1528"/>
                    <a:gd name="T11" fmla="*/ 311 h 622"/>
                    <a:gd name="T12" fmla="*/ 1489 w 1528"/>
                    <a:gd name="T13" fmla="*/ 195 h 622"/>
                    <a:gd name="T14" fmla="*/ 1462 w 1528"/>
                    <a:gd name="T15" fmla="*/ 147 h 622"/>
                    <a:gd name="T16" fmla="*/ 1381 w 1528"/>
                    <a:gd name="T17" fmla="*/ 67 h 622"/>
                    <a:gd name="T18" fmla="*/ 1333 w 1528"/>
                    <a:gd name="T19" fmla="*/ 40 h 622"/>
                    <a:gd name="T20" fmla="*/ 1217 w 1528"/>
                    <a:gd name="T21" fmla="*/ 16 h 622"/>
                    <a:gd name="T22" fmla="*/ 252 w 1528"/>
                    <a:gd name="T23" fmla="*/ 22 h 622"/>
                    <a:gd name="T24" fmla="*/ 145 w 1528"/>
                    <a:gd name="T25" fmla="*/ 67 h 622"/>
                    <a:gd name="T26" fmla="*/ 103 w 1528"/>
                    <a:gd name="T27" fmla="*/ 101 h 622"/>
                    <a:gd name="T28" fmla="*/ 39 w 1528"/>
                    <a:gd name="T29" fmla="*/ 196 h 622"/>
                    <a:gd name="T30" fmla="*/ 22 w 1528"/>
                    <a:gd name="T31" fmla="*/ 250 h 622"/>
                    <a:gd name="T32" fmla="*/ 22 w 1528"/>
                    <a:gd name="T33" fmla="*/ 371 h 622"/>
                    <a:gd name="T34" fmla="*/ 39 w 1528"/>
                    <a:gd name="T35" fmla="*/ 425 h 622"/>
                    <a:gd name="T36" fmla="*/ 103 w 1528"/>
                    <a:gd name="T37" fmla="*/ 519 h 622"/>
                    <a:gd name="T38" fmla="*/ 145 w 1528"/>
                    <a:gd name="T39" fmla="*/ 554 h 622"/>
                    <a:gd name="T40" fmla="*/ 252 w 1528"/>
                    <a:gd name="T41" fmla="*/ 600 h 622"/>
                    <a:gd name="T42" fmla="*/ 318 w 1528"/>
                    <a:gd name="T43" fmla="*/ 614 h 622"/>
                    <a:gd name="T44" fmla="*/ 247 w 1528"/>
                    <a:gd name="T45" fmla="*/ 615 h 622"/>
                    <a:gd name="T46" fmla="*/ 138 w 1528"/>
                    <a:gd name="T47" fmla="*/ 568 h 622"/>
                    <a:gd name="T48" fmla="*/ 90 w 1528"/>
                    <a:gd name="T49" fmla="*/ 529 h 622"/>
                    <a:gd name="T50" fmla="*/ 25 w 1528"/>
                    <a:gd name="T51" fmla="*/ 432 h 622"/>
                    <a:gd name="T52" fmla="*/ 7 w 1528"/>
                    <a:gd name="T53" fmla="*/ 372 h 622"/>
                    <a:gd name="T54" fmla="*/ 7 w 1528"/>
                    <a:gd name="T55" fmla="*/ 249 h 622"/>
                    <a:gd name="T56" fmla="*/ 25 w 1528"/>
                    <a:gd name="T57" fmla="*/ 189 h 622"/>
                    <a:gd name="T58" fmla="*/ 90 w 1528"/>
                    <a:gd name="T59" fmla="*/ 91 h 622"/>
                    <a:gd name="T60" fmla="*/ 138 w 1528"/>
                    <a:gd name="T61" fmla="*/ 53 h 622"/>
                    <a:gd name="T62" fmla="*/ 247 w 1528"/>
                    <a:gd name="T63" fmla="*/ 7 h 622"/>
                    <a:gd name="T64" fmla="*/ 1218 w 1528"/>
                    <a:gd name="T65" fmla="*/ 1 h 622"/>
                    <a:gd name="T66" fmla="*/ 1338 w 1528"/>
                    <a:gd name="T67" fmla="*/ 25 h 622"/>
                    <a:gd name="T68" fmla="*/ 1391 w 1528"/>
                    <a:gd name="T69" fmla="*/ 54 h 622"/>
                    <a:gd name="T70" fmla="*/ 1475 w 1528"/>
                    <a:gd name="T71" fmla="*/ 136 h 622"/>
                    <a:gd name="T72" fmla="*/ 1504 w 1528"/>
                    <a:gd name="T73" fmla="*/ 190 h 622"/>
                    <a:gd name="T74" fmla="*/ 1528 w 1528"/>
                    <a:gd name="T75" fmla="*/ 310 h 622"/>
                    <a:gd name="T76" fmla="*/ 1522 w 1528"/>
                    <a:gd name="T77" fmla="*/ 374 h 622"/>
                    <a:gd name="T78" fmla="*/ 1475 w 1528"/>
                    <a:gd name="T79" fmla="*/ 483 h 622"/>
                    <a:gd name="T80" fmla="*/ 1437 w 1528"/>
                    <a:gd name="T81" fmla="*/ 531 h 622"/>
                    <a:gd name="T82" fmla="*/ 1339 w 1528"/>
                    <a:gd name="T83" fmla="*/ 596 h 622"/>
                    <a:gd name="T84" fmla="*/ 1279 w 1528"/>
                    <a:gd name="T85" fmla="*/ 615 h 622"/>
                    <a:gd name="T86" fmla="*/ 302 w 1528"/>
                    <a:gd name="T87" fmla="*/ 613 h 6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528" h="622">
                      <a:moveTo>
                        <a:pt x="310" y="605"/>
                      </a:moveTo>
                      <a:lnTo>
                        <a:pt x="1217" y="605"/>
                      </a:lnTo>
                      <a:lnTo>
                        <a:pt x="1278" y="600"/>
                      </a:lnTo>
                      <a:lnTo>
                        <a:pt x="1276" y="600"/>
                      </a:lnTo>
                      <a:lnTo>
                        <a:pt x="1333" y="582"/>
                      </a:lnTo>
                      <a:lnTo>
                        <a:pt x="1332" y="582"/>
                      </a:lnTo>
                      <a:lnTo>
                        <a:pt x="1383" y="554"/>
                      </a:lnTo>
                      <a:lnTo>
                        <a:pt x="1381" y="555"/>
                      </a:lnTo>
                      <a:lnTo>
                        <a:pt x="1426" y="518"/>
                      </a:lnTo>
                      <a:lnTo>
                        <a:pt x="1425" y="519"/>
                      </a:lnTo>
                      <a:lnTo>
                        <a:pt x="1462" y="474"/>
                      </a:lnTo>
                      <a:lnTo>
                        <a:pt x="1461" y="476"/>
                      </a:lnTo>
                      <a:lnTo>
                        <a:pt x="1489" y="425"/>
                      </a:lnTo>
                      <a:lnTo>
                        <a:pt x="1489" y="426"/>
                      </a:lnTo>
                      <a:lnTo>
                        <a:pt x="1507" y="369"/>
                      </a:lnTo>
                      <a:lnTo>
                        <a:pt x="1507" y="371"/>
                      </a:lnTo>
                      <a:lnTo>
                        <a:pt x="1513" y="310"/>
                      </a:lnTo>
                      <a:lnTo>
                        <a:pt x="1513" y="311"/>
                      </a:lnTo>
                      <a:lnTo>
                        <a:pt x="1507" y="250"/>
                      </a:lnTo>
                      <a:lnTo>
                        <a:pt x="1507" y="252"/>
                      </a:lnTo>
                      <a:lnTo>
                        <a:pt x="1489" y="195"/>
                      </a:lnTo>
                      <a:lnTo>
                        <a:pt x="1489" y="196"/>
                      </a:lnTo>
                      <a:lnTo>
                        <a:pt x="1461" y="145"/>
                      </a:lnTo>
                      <a:lnTo>
                        <a:pt x="1462" y="147"/>
                      </a:lnTo>
                      <a:lnTo>
                        <a:pt x="1425" y="102"/>
                      </a:lnTo>
                      <a:lnTo>
                        <a:pt x="1426" y="103"/>
                      </a:lnTo>
                      <a:lnTo>
                        <a:pt x="1381" y="67"/>
                      </a:lnTo>
                      <a:lnTo>
                        <a:pt x="1383" y="67"/>
                      </a:lnTo>
                      <a:lnTo>
                        <a:pt x="1332" y="39"/>
                      </a:lnTo>
                      <a:lnTo>
                        <a:pt x="1333" y="40"/>
                      </a:lnTo>
                      <a:lnTo>
                        <a:pt x="1276" y="22"/>
                      </a:lnTo>
                      <a:lnTo>
                        <a:pt x="1278" y="22"/>
                      </a:lnTo>
                      <a:lnTo>
                        <a:pt x="1217" y="16"/>
                      </a:lnTo>
                      <a:lnTo>
                        <a:pt x="310" y="16"/>
                      </a:lnTo>
                      <a:lnTo>
                        <a:pt x="250" y="22"/>
                      </a:lnTo>
                      <a:lnTo>
                        <a:pt x="252" y="22"/>
                      </a:lnTo>
                      <a:lnTo>
                        <a:pt x="195" y="40"/>
                      </a:lnTo>
                      <a:lnTo>
                        <a:pt x="196" y="39"/>
                      </a:lnTo>
                      <a:lnTo>
                        <a:pt x="145" y="67"/>
                      </a:lnTo>
                      <a:lnTo>
                        <a:pt x="146" y="67"/>
                      </a:lnTo>
                      <a:lnTo>
                        <a:pt x="101" y="103"/>
                      </a:lnTo>
                      <a:lnTo>
                        <a:pt x="103" y="101"/>
                      </a:lnTo>
                      <a:lnTo>
                        <a:pt x="67" y="146"/>
                      </a:lnTo>
                      <a:lnTo>
                        <a:pt x="67" y="145"/>
                      </a:lnTo>
                      <a:lnTo>
                        <a:pt x="39" y="196"/>
                      </a:lnTo>
                      <a:lnTo>
                        <a:pt x="40" y="195"/>
                      </a:lnTo>
                      <a:lnTo>
                        <a:pt x="22" y="252"/>
                      </a:lnTo>
                      <a:lnTo>
                        <a:pt x="22" y="250"/>
                      </a:lnTo>
                      <a:lnTo>
                        <a:pt x="16" y="311"/>
                      </a:lnTo>
                      <a:lnTo>
                        <a:pt x="16" y="310"/>
                      </a:lnTo>
                      <a:lnTo>
                        <a:pt x="22" y="371"/>
                      </a:lnTo>
                      <a:lnTo>
                        <a:pt x="22" y="369"/>
                      </a:lnTo>
                      <a:lnTo>
                        <a:pt x="40" y="426"/>
                      </a:lnTo>
                      <a:lnTo>
                        <a:pt x="39" y="425"/>
                      </a:lnTo>
                      <a:lnTo>
                        <a:pt x="67" y="476"/>
                      </a:lnTo>
                      <a:lnTo>
                        <a:pt x="67" y="474"/>
                      </a:lnTo>
                      <a:lnTo>
                        <a:pt x="103" y="519"/>
                      </a:lnTo>
                      <a:lnTo>
                        <a:pt x="102" y="518"/>
                      </a:lnTo>
                      <a:lnTo>
                        <a:pt x="147" y="555"/>
                      </a:lnTo>
                      <a:lnTo>
                        <a:pt x="145" y="554"/>
                      </a:lnTo>
                      <a:lnTo>
                        <a:pt x="196" y="582"/>
                      </a:lnTo>
                      <a:lnTo>
                        <a:pt x="195" y="582"/>
                      </a:lnTo>
                      <a:lnTo>
                        <a:pt x="252" y="600"/>
                      </a:lnTo>
                      <a:lnTo>
                        <a:pt x="250" y="600"/>
                      </a:lnTo>
                      <a:lnTo>
                        <a:pt x="311" y="606"/>
                      </a:lnTo>
                      <a:cubicBezTo>
                        <a:pt x="316" y="606"/>
                        <a:pt x="319" y="610"/>
                        <a:pt x="318" y="614"/>
                      </a:cubicBezTo>
                      <a:cubicBezTo>
                        <a:pt x="318" y="619"/>
                        <a:pt x="314" y="622"/>
                        <a:pt x="310" y="621"/>
                      </a:cubicBezTo>
                      <a:lnTo>
                        <a:pt x="249" y="615"/>
                      </a:lnTo>
                      <a:cubicBezTo>
                        <a:pt x="248" y="615"/>
                        <a:pt x="248" y="615"/>
                        <a:pt x="247" y="615"/>
                      </a:cubicBezTo>
                      <a:lnTo>
                        <a:pt x="190" y="597"/>
                      </a:lnTo>
                      <a:cubicBezTo>
                        <a:pt x="190" y="597"/>
                        <a:pt x="189" y="597"/>
                        <a:pt x="189" y="596"/>
                      </a:cubicBezTo>
                      <a:lnTo>
                        <a:pt x="138" y="568"/>
                      </a:lnTo>
                      <a:cubicBezTo>
                        <a:pt x="137" y="568"/>
                        <a:pt x="137" y="568"/>
                        <a:pt x="136" y="568"/>
                      </a:cubicBezTo>
                      <a:lnTo>
                        <a:pt x="91" y="531"/>
                      </a:lnTo>
                      <a:cubicBezTo>
                        <a:pt x="91" y="530"/>
                        <a:pt x="91" y="530"/>
                        <a:pt x="90" y="529"/>
                      </a:cubicBezTo>
                      <a:lnTo>
                        <a:pt x="54" y="484"/>
                      </a:lnTo>
                      <a:cubicBezTo>
                        <a:pt x="54" y="484"/>
                        <a:pt x="54" y="484"/>
                        <a:pt x="53" y="483"/>
                      </a:cubicBezTo>
                      <a:lnTo>
                        <a:pt x="25" y="432"/>
                      </a:lnTo>
                      <a:cubicBezTo>
                        <a:pt x="25" y="432"/>
                        <a:pt x="25" y="431"/>
                        <a:pt x="25" y="431"/>
                      </a:cubicBezTo>
                      <a:lnTo>
                        <a:pt x="7" y="374"/>
                      </a:lnTo>
                      <a:cubicBezTo>
                        <a:pt x="7" y="373"/>
                        <a:pt x="7" y="373"/>
                        <a:pt x="7" y="372"/>
                      </a:cubicBezTo>
                      <a:lnTo>
                        <a:pt x="1" y="311"/>
                      </a:lnTo>
                      <a:cubicBezTo>
                        <a:pt x="0" y="311"/>
                        <a:pt x="0" y="310"/>
                        <a:pt x="1" y="310"/>
                      </a:cubicBezTo>
                      <a:lnTo>
                        <a:pt x="7" y="249"/>
                      </a:lnTo>
                      <a:cubicBezTo>
                        <a:pt x="7" y="248"/>
                        <a:pt x="7" y="248"/>
                        <a:pt x="7" y="247"/>
                      </a:cubicBezTo>
                      <a:lnTo>
                        <a:pt x="25" y="190"/>
                      </a:lnTo>
                      <a:cubicBezTo>
                        <a:pt x="25" y="190"/>
                        <a:pt x="25" y="189"/>
                        <a:pt x="25" y="189"/>
                      </a:cubicBezTo>
                      <a:lnTo>
                        <a:pt x="53" y="138"/>
                      </a:lnTo>
                      <a:cubicBezTo>
                        <a:pt x="54" y="137"/>
                        <a:pt x="54" y="137"/>
                        <a:pt x="54" y="136"/>
                      </a:cubicBezTo>
                      <a:lnTo>
                        <a:pt x="90" y="91"/>
                      </a:lnTo>
                      <a:cubicBezTo>
                        <a:pt x="91" y="91"/>
                        <a:pt x="91" y="91"/>
                        <a:pt x="91" y="90"/>
                      </a:cubicBezTo>
                      <a:lnTo>
                        <a:pt x="136" y="54"/>
                      </a:lnTo>
                      <a:cubicBezTo>
                        <a:pt x="137" y="54"/>
                        <a:pt x="137" y="54"/>
                        <a:pt x="138" y="53"/>
                      </a:cubicBezTo>
                      <a:lnTo>
                        <a:pt x="189" y="25"/>
                      </a:lnTo>
                      <a:cubicBezTo>
                        <a:pt x="189" y="25"/>
                        <a:pt x="190" y="25"/>
                        <a:pt x="190" y="25"/>
                      </a:cubicBezTo>
                      <a:lnTo>
                        <a:pt x="247" y="7"/>
                      </a:lnTo>
                      <a:cubicBezTo>
                        <a:pt x="248" y="7"/>
                        <a:pt x="248" y="7"/>
                        <a:pt x="249" y="7"/>
                      </a:cubicBezTo>
                      <a:lnTo>
                        <a:pt x="310" y="0"/>
                      </a:lnTo>
                      <a:lnTo>
                        <a:pt x="1218" y="1"/>
                      </a:lnTo>
                      <a:lnTo>
                        <a:pt x="1279" y="7"/>
                      </a:lnTo>
                      <a:cubicBezTo>
                        <a:pt x="1280" y="7"/>
                        <a:pt x="1280" y="7"/>
                        <a:pt x="1281" y="7"/>
                      </a:cubicBezTo>
                      <a:lnTo>
                        <a:pt x="1338" y="25"/>
                      </a:lnTo>
                      <a:cubicBezTo>
                        <a:pt x="1338" y="25"/>
                        <a:pt x="1339" y="25"/>
                        <a:pt x="1339" y="25"/>
                      </a:cubicBezTo>
                      <a:lnTo>
                        <a:pt x="1390" y="53"/>
                      </a:lnTo>
                      <a:cubicBezTo>
                        <a:pt x="1391" y="54"/>
                        <a:pt x="1391" y="54"/>
                        <a:pt x="1391" y="54"/>
                      </a:cubicBezTo>
                      <a:lnTo>
                        <a:pt x="1436" y="90"/>
                      </a:lnTo>
                      <a:cubicBezTo>
                        <a:pt x="1437" y="91"/>
                        <a:pt x="1437" y="91"/>
                        <a:pt x="1438" y="91"/>
                      </a:cubicBezTo>
                      <a:lnTo>
                        <a:pt x="1475" y="136"/>
                      </a:lnTo>
                      <a:cubicBezTo>
                        <a:pt x="1475" y="137"/>
                        <a:pt x="1475" y="137"/>
                        <a:pt x="1475" y="138"/>
                      </a:cubicBezTo>
                      <a:lnTo>
                        <a:pt x="1503" y="189"/>
                      </a:lnTo>
                      <a:cubicBezTo>
                        <a:pt x="1504" y="189"/>
                        <a:pt x="1504" y="190"/>
                        <a:pt x="1504" y="190"/>
                      </a:cubicBezTo>
                      <a:lnTo>
                        <a:pt x="1522" y="247"/>
                      </a:lnTo>
                      <a:cubicBezTo>
                        <a:pt x="1522" y="248"/>
                        <a:pt x="1522" y="248"/>
                        <a:pt x="1522" y="249"/>
                      </a:cubicBezTo>
                      <a:lnTo>
                        <a:pt x="1528" y="310"/>
                      </a:lnTo>
                      <a:cubicBezTo>
                        <a:pt x="1528" y="310"/>
                        <a:pt x="1528" y="311"/>
                        <a:pt x="1528" y="311"/>
                      </a:cubicBezTo>
                      <a:lnTo>
                        <a:pt x="1522" y="372"/>
                      </a:lnTo>
                      <a:cubicBezTo>
                        <a:pt x="1522" y="373"/>
                        <a:pt x="1522" y="373"/>
                        <a:pt x="1522" y="374"/>
                      </a:cubicBezTo>
                      <a:lnTo>
                        <a:pt x="1504" y="431"/>
                      </a:lnTo>
                      <a:cubicBezTo>
                        <a:pt x="1504" y="431"/>
                        <a:pt x="1504" y="432"/>
                        <a:pt x="1503" y="432"/>
                      </a:cubicBezTo>
                      <a:lnTo>
                        <a:pt x="1475" y="483"/>
                      </a:lnTo>
                      <a:cubicBezTo>
                        <a:pt x="1475" y="484"/>
                        <a:pt x="1475" y="484"/>
                        <a:pt x="1475" y="485"/>
                      </a:cubicBezTo>
                      <a:lnTo>
                        <a:pt x="1438" y="530"/>
                      </a:lnTo>
                      <a:cubicBezTo>
                        <a:pt x="1437" y="530"/>
                        <a:pt x="1437" y="530"/>
                        <a:pt x="1437" y="531"/>
                      </a:cubicBezTo>
                      <a:lnTo>
                        <a:pt x="1392" y="568"/>
                      </a:lnTo>
                      <a:cubicBezTo>
                        <a:pt x="1391" y="568"/>
                        <a:pt x="1391" y="568"/>
                        <a:pt x="1390" y="568"/>
                      </a:cubicBezTo>
                      <a:lnTo>
                        <a:pt x="1339" y="596"/>
                      </a:lnTo>
                      <a:cubicBezTo>
                        <a:pt x="1339" y="597"/>
                        <a:pt x="1338" y="597"/>
                        <a:pt x="1338" y="597"/>
                      </a:cubicBezTo>
                      <a:lnTo>
                        <a:pt x="1281" y="615"/>
                      </a:lnTo>
                      <a:cubicBezTo>
                        <a:pt x="1280" y="615"/>
                        <a:pt x="1280" y="615"/>
                        <a:pt x="1279" y="615"/>
                      </a:cubicBezTo>
                      <a:lnTo>
                        <a:pt x="1217" y="621"/>
                      </a:lnTo>
                      <a:lnTo>
                        <a:pt x="310" y="621"/>
                      </a:lnTo>
                      <a:cubicBezTo>
                        <a:pt x="306" y="621"/>
                        <a:pt x="302" y="618"/>
                        <a:pt x="302" y="613"/>
                      </a:cubicBezTo>
                      <a:cubicBezTo>
                        <a:pt x="302" y="609"/>
                        <a:pt x="306" y="605"/>
                        <a:pt x="310" y="6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44" name="Rectangle 50"/>
                <p:cNvSpPr>
                  <a:spLocks noChangeArrowheads="1"/>
                </p:cNvSpPr>
                <p:nvPr/>
              </p:nvSpPr>
              <p:spPr bwMode="auto">
                <a:xfrm>
                  <a:off x="1968" y="1298"/>
                  <a:ext cx="450" cy="185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45" name="Rectangle 51"/>
                <p:cNvSpPr>
                  <a:spLocks noChangeArrowheads="1"/>
                </p:cNvSpPr>
                <p:nvPr/>
              </p:nvSpPr>
              <p:spPr bwMode="auto">
                <a:xfrm>
                  <a:off x="1959" y="1289"/>
                  <a:ext cx="449" cy="5"/>
                </a:xfrm>
                <a:prstGeom prst="rect">
                  <a:avLst/>
                </a:prstGeom>
                <a:solidFill>
                  <a:srgbClr val="94D0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46" name="Rectangle 52"/>
                <p:cNvSpPr>
                  <a:spLocks noChangeArrowheads="1"/>
                </p:cNvSpPr>
                <p:nvPr/>
              </p:nvSpPr>
              <p:spPr bwMode="auto">
                <a:xfrm>
                  <a:off x="1959" y="1294"/>
                  <a:ext cx="449" cy="41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47" name="Rectangle 53"/>
                <p:cNvSpPr>
                  <a:spLocks noChangeArrowheads="1"/>
                </p:cNvSpPr>
                <p:nvPr/>
              </p:nvSpPr>
              <p:spPr bwMode="auto">
                <a:xfrm>
                  <a:off x="1959" y="1335"/>
                  <a:ext cx="449" cy="47"/>
                </a:xfrm>
                <a:prstGeom prst="rect">
                  <a:avLst/>
                </a:prstGeom>
                <a:solidFill>
                  <a:srgbClr val="93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24" name="Rectangle 54"/>
                <p:cNvSpPr>
                  <a:spLocks noChangeArrowheads="1"/>
                </p:cNvSpPr>
                <p:nvPr/>
              </p:nvSpPr>
              <p:spPr bwMode="auto">
                <a:xfrm>
                  <a:off x="1959" y="1382"/>
                  <a:ext cx="449" cy="46"/>
                </a:xfrm>
                <a:prstGeom prst="rect">
                  <a:avLst/>
                </a:prstGeom>
                <a:solidFill>
                  <a:srgbClr val="93D0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25" name="Rectangle 55"/>
                <p:cNvSpPr>
                  <a:spLocks noChangeArrowheads="1"/>
                </p:cNvSpPr>
                <p:nvPr/>
              </p:nvSpPr>
              <p:spPr bwMode="auto">
                <a:xfrm>
                  <a:off x="1959" y="1428"/>
                  <a:ext cx="449" cy="46"/>
                </a:xfrm>
                <a:prstGeom prst="rect">
                  <a:avLst/>
                </a:prstGeom>
                <a:solidFill>
                  <a:srgbClr val="94D0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26" name="Freeform 56"/>
                <p:cNvSpPr>
                  <a:spLocks/>
                </p:cNvSpPr>
                <p:nvPr/>
              </p:nvSpPr>
              <p:spPr bwMode="auto">
                <a:xfrm>
                  <a:off x="1966" y="1296"/>
                  <a:ext cx="437" cy="175"/>
                </a:xfrm>
                <a:custGeom>
                  <a:avLst/>
                  <a:gdLst>
                    <a:gd name="T0" fmla="*/ 302 w 1512"/>
                    <a:gd name="T1" fmla="*/ 605 h 605"/>
                    <a:gd name="T2" fmla="*/ 1210 w 1512"/>
                    <a:gd name="T3" fmla="*/ 605 h 605"/>
                    <a:gd name="T4" fmla="*/ 1512 w 1512"/>
                    <a:gd name="T5" fmla="*/ 303 h 605"/>
                    <a:gd name="T6" fmla="*/ 1210 w 1512"/>
                    <a:gd name="T7" fmla="*/ 0 h 605"/>
                    <a:gd name="T8" fmla="*/ 1210 w 1512"/>
                    <a:gd name="T9" fmla="*/ 0 h 605"/>
                    <a:gd name="T10" fmla="*/ 1210 w 1512"/>
                    <a:gd name="T11" fmla="*/ 0 h 605"/>
                    <a:gd name="T12" fmla="*/ 302 w 1512"/>
                    <a:gd name="T13" fmla="*/ 0 h 605"/>
                    <a:gd name="T14" fmla="*/ 0 w 1512"/>
                    <a:gd name="T15" fmla="*/ 303 h 605"/>
                    <a:gd name="T16" fmla="*/ 302 w 1512"/>
                    <a:gd name="T17" fmla="*/ 605 h 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2" h="605">
                      <a:moveTo>
                        <a:pt x="302" y="605"/>
                      </a:moveTo>
                      <a:lnTo>
                        <a:pt x="1210" y="605"/>
                      </a:lnTo>
                      <a:cubicBezTo>
                        <a:pt x="1377" y="605"/>
                        <a:pt x="1512" y="470"/>
                        <a:pt x="1512" y="303"/>
                      </a:cubicBezTo>
                      <a:cubicBezTo>
                        <a:pt x="1512" y="136"/>
                        <a:pt x="1377" y="0"/>
                        <a:pt x="1210" y="0"/>
                      </a:cubicBezTo>
                      <a:cubicBezTo>
                        <a:pt x="1210" y="0"/>
                        <a:pt x="1210" y="0"/>
                        <a:pt x="1210" y="0"/>
                      </a:cubicBezTo>
                      <a:lnTo>
                        <a:pt x="1210" y="0"/>
                      </a:lnTo>
                      <a:lnTo>
                        <a:pt x="302" y="0"/>
                      </a:lnTo>
                      <a:cubicBezTo>
                        <a:pt x="135" y="0"/>
                        <a:pt x="0" y="136"/>
                        <a:pt x="0" y="303"/>
                      </a:cubicBezTo>
                      <a:cubicBezTo>
                        <a:pt x="0" y="470"/>
                        <a:pt x="135" y="605"/>
                        <a:pt x="302" y="605"/>
                      </a:cubicBezTo>
                      <a:close/>
                    </a:path>
                  </a:pathLst>
                </a:custGeom>
                <a:noFill/>
                <a:ln w="1588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27" name="Rectangle 57"/>
                <p:cNvSpPr>
                  <a:spLocks noChangeArrowheads="1"/>
                </p:cNvSpPr>
                <p:nvPr/>
              </p:nvSpPr>
              <p:spPr bwMode="auto">
                <a:xfrm>
                  <a:off x="2047" y="1354"/>
                  <a:ext cx="26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fi-FI" altLang="fi-FI" sz="450" b="1">
                      <a:solidFill>
                        <a:srgbClr val="000000"/>
                      </a:solidFill>
                      <a:latin typeface="Calibri" pitchFamily="34" charset="0"/>
                    </a:rPr>
                    <a:t>Ei merkittävä</a:t>
                  </a:r>
                  <a:endParaRPr lang="fi-FI" altLang="fi-FI" sz="1013">
                    <a:solidFill>
                      <a:srgbClr val="766A62"/>
                    </a:solidFill>
                  </a:endParaRPr>
                </a:p>
              </p:txBody>
            </p:sp>
            <p:sp>
              <p:nvSpPr>
                <p:cNvPr id="1028" name="Rectangle 58"/>
                <p:cNvSpPr>
                  <a:spLocks noChangeArrowheads="1"/>
                </p:cNvSpPr>
                <p:nvPr/>
              </p:nvSpPr>
              <p:spPr bwMode="auto">
                <a:xfrm>
                  <a:off x="1788" y="1761"/>
                  <a:ext cx="440" cy="263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pic>
              <p:nvPicPr>
                <p:cNvPr id="1083" name="Picture 59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1" y="1762"/>
                  <a:ext cx="437" cy="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29" name="Rectangle 60"/>
                <p:cNvSpPr>
                  <a:spLocks noChangeArrowheads="1"/>
                </p:cNvSpPr>
                <p:nvPr/>
              </p:nvSpPr>
              <p:spPr bwMode="auto">
                <a:xfrm>
                  <a:off x="1788" y="1761"/>
                  <a:ext cx="440" cy="263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31" name="Rectangle 61"/>
                <p:cNvSpPr>
                  <a:spLocks noChangeArrowheads="1"/>
                </p:cNvSpPr>
                <p:nvPr/>
              </p:nvSpPr>
              <p:spPr bwMode="auto">
                <a:xfrm>
                  <a:off x="1788" y="1756"/>
                  <a:ext cx="449" cy="273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32" name="Freeform 62"/>
                <p:cNvSpPr>
                  <a:spLocks/>
                </p:cNvSpPr>
                <p:nvPr/>
              </p:nvSpPr>
              <p:spPr bwMode="auto">
                <a:xfrm>
                  <a:off x="1788" y="1759"/>
                  <a:ext cx="443" cy="267"/>
                </a:xfrm>
                <a:custGeom>
                  <a:avLst/>
                  <a:gdLst>
                    <a:gd name="T0" fmla="*/ 8 w 1528"/>
                    <a:gd name="T1" fmla="*/ 907 h 923"/>
                    <a:gd name="T2" fmla="*/ 1520 w 1528"/>
                    <a:gd name="T3" fmla="*/ 907 h 923"/>
                    <a:gd name="T4" fmla="*/ 1512 w 1528"/>
                    <a:gd name="T5" fmla="*/ 915 h 923"/>
                    <a:gd name="T6" fmla="*/ 1512 w 1528"/>
                    <a:gd name="T7" fmla="*/ 8 h 923"/>
                    <a:gd name="T8" fmla="*/ 1520 w 1528"/>
                    <a:gd name="T9" fmla="*/ 16 h 923"/>
                    <a:gd name="T10" fmla="*/ 8 w 1528"/>
                    <a:gd name="T11" fmla="*/ 16 h 923"/>
                    <a:gd name="T12" fmla="*/ 16 w 1528"/>
                    <a:gd name="T13" fmla="*/ 8 h 923"/>
                    <a:gd name="T14" fmla="*/ 16 w 1528"/>
                    <a:gd name="T15" fmla="*/ 915 h 923"/>
                    <a:gd name="T16" fmla="*/ 8 w 1528"/>
                    <a:gd name="T17" fmla="*/ 923 h 923"/>
                    <a:gd name="T18" fmla="*/ 0 w 1528"/>
                    <a:gd name="T19" fmla="*/ 915 h 923"/>
                    <a:gd name="T20" fmla="*/ 0 w 1528"/>
                    <a:gd name="T21" fmla="*/ 8 h 923"/>
                    <a:gd name="T22" fmla="*/ 8 w 1528"/>
                    <a:gd name="T23" fmla="*/ 0 h 923"/>
                    <a:gd name="T24" fmla="*/ 1520 w 1528"/>
                    <a:gd name="T25" fmla="*/ 0 h 923"/>
                    <a:gd name="T26" fmla="*/ 1528 w 1528"/>
                    <a:gd name="T27" fmla="*/ 8 h 923"/>
                    <a:gd name="T28" fmla="*/ 1528 w 1528"/>
                    <a:gd name="T29" fmla="*/ 915 h 923"/>
                    <a:gd name="T30" fmla="*/ 1520 w 1528"/>
                    <a:gd name="T31" fmla="*/ 923 h 923"/>
                    <a:gd name="T32" fmla="*/ 8 w 1528"/>
                    <a:gd name="T33" fmla="*/ 923 h 923"/>
                    <a:gd name="T34" fmla="*/ 0 w 1528"/>
                    <a:gd name="T35" fmla="*/ 915 h 923"/>
                    <a:gd name="T36" fmla="*/ 8 w 1528"/>
                    <a:gd name="T37" fmla="*/ 907 h 9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528" h="923">
                      <a:moveTo>
                        <a:pt x="8" y="907"/>
                      </a:moveTo>
                      <a:lnTo>
                        <a:pt x="1520" y="907"/>
                      </a:lnTo>
                      <a:lnTo>
                        <a:pt x="1512" y="915"/>
                      </a:lnTo>
                      <a:lnTo>
                        <a:pt x="1512" y="8"/>
                      </a:lnTo>
                      <a:lnTo>
                        <a:pt x="1520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915"/>
                      </a:lnTo>
                      <a:cubicBezTo>
                        <a:pt x="16" y="919"/>
                        <a:pt x="12" y="923"/>
                        <a:pt x="8" y="923"/>
                      </a:cubicBezTo>
                      <a:cubicBezTo>
                        <a:pt x="3" y="923"/>
                        <a:pt x="0" y="919"/>
                        <a:pt x="0" y="915"/>
                      </a:cubicBezTo>
                      <a:lnTo>
                        <a:pt x="0" y="8"/>
                      </a:lnTo>
                      <a:cubicBezTo>
                        <a:pt x="0" y="3"/>
                        <a:pt x="3" y="0"/>
                        <a:pt x="8" y="0"/>
                      </a:cubicBezTo>
                      <a:lnTo>
                        <a:pt x="1520" y="0"/>
                      </a:lnTo>
                      <a:cubicBezTo>
                        <a:pt x="1524" y="0"/>
                        <a:pt x="1528" y="3"/>
                        <a:pt x="1528" y="8"/>
                      </a:cubicBezTo>
                      <a:lnTo>
                        <a:pt x="1528" y="915"/>
                      </a:lnTo>
                      <a:cubicBezTo>
                        <a:pt x="1528" y="919"/>
                        <a:pt x="1524" y="923"/>
                        <a:pt x="1520" y="923"/>
                      </a:cubicBezTo>
                      <a:lnTo>
                        <a:pt x="8" y="923"/>
                      </a:lnTo>
                      <a:cubicBezTo>
                        <a:pt x="3" y="923"/>
                        <a:pt x="0" y="919"/>
                        <a:pt x="0" y="915"/>
                      </a:cubicBezTo>
                      <a:cubicBezTo>
                        <a:pt x="0" y="910"/>
                        <a:pt x="3" y="907"/>
                        <a:pt x="8" y="9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33" name="Rectangle 63"/>
                <p:cNvSpPr>
                  <a:spLocks noChangeArrowheads="1"/>
                </p:cNvSpPr>
                <p:nvPr/>
              </p:nvSpPr>
              <p:spPr bwMode="auto">
                <a:xfrm>
                  <a:off x="1788" y="1756"/>
                  <a:ext cx="449" cy="273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34" name="Rectangle 64"/>
                <p:cNvSpPr>
                  <a:spLocks noChangeArrowheads="1"/>
                </p:cNvSpPr>
                <p:nvPr/>
              </p:nvSpPr>
              <p:spPr bwMode="auto">
                <a:xfrm>
                  <a:off x="1774" y="1747"/>
                  <a:ext cx="449" cy="273"/>
                </a:xfrm>
                <a:prstGeom prst="rect">
                  <a:avLst/>
                </a:prstGeom>
                <a:solidFill>
                  <a:srgbClr val="FAE9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35" name="Rectangle 65"/>
                <p:cNvSpPr>
                  <a:spLocks noChangeArrowheads="1"/>
                </p:cNvSpPr>
                <p:nvPr/>
              </p:nvSpPr>
              <p:spPr bwMode="auto">
                <a:xfrm>
                  <a:off x="1782" y="1753"/>
                  <a:ext cx="437" cy="262"/>
                </a:xfrm>
                <a:prstGeom prst="rect">
                  <a:avLst/>
                </a:prstGeom>
                <a:noFill/>
                <a:ln w="1588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36" name="Rectangle 66"/>
                <p:cNvSpPr>
                  <a:spLocks noChangeArrowheads="1"/>
                </p:cNvSpPr>
                <p:nvPr/>
              </p:nvSpPr>
              <p:spPr bwMode="auto">
                <a:xfrm>
                  <a:off x="1811" y="1821"/>
                  <a:ext cx="380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fi-FI" altLang="fi-FI" sz="450" b="1">
                      <a:solidFill>
                        <a:srgbClr val="000000"/>
                      </a:solidFill>
                      <a:latin typeface="Calibri" pitchFamily="34" charset="0"/>
                    </a:rPr>
                    <a:t>Arvioitava muutos </a:t>
                  </a:r>
                  <a:endParaRPr lang="fi-FI" altLang="fi-FI" sz="1013">
                    <a:solidFill>
                      <a:srgbClr val="766A62"/>
                    </a:solidFill>
                  </a:endParaRPr>
                </a:p>
              </p:txBody>
            </p:sp>
            <p:sp>
              <p:nvSpPr>
                <p:cNvPr id="1037" name="Rectangle 67"/>
                <p:cNvSpPr>
                  <a:spLocks noChangeArrowheads="1"/>
                </p:cNvSpPr>
                <p:nvPr/>
              </p:nvSpPr>
              <p:spPr bwMode="auto">
                <a:xfrm>
                  <a:off x="1987" y="1881"/>
                  <a:ext cx="30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fi-FI" altLang="fi-FI" sz="450" b="1">
                      <a:solidFill>
                        <a:srgbClr val="000000"/>
                      </a:solidFill>
                      <a:latin typeface="Calibri" pitchFamily="34" charset="0"/>
                    </a:rPr>
                    <a:t>A</a:t>
                  </a:r>
                  <a:endParaRPr lang="fi-FI" altLang="fi-FI" sz="1013">
                    <a:solidFill>
                      <a:srgbClr val="766A62"/>
                    </a:solidFill>
                  </a:endParaRPr>
                </a:p>
              </p:txBody>
            </p:sp>
            <p:sp>
              <p:nvSpPr>
                <p:cNvPr id="1038" name="Rectangle 68"/>
                <p:cNvSpPr>
                  <a:spLocks noChangeArrowheads="1"/>
                </p:cNvSpPr>
                <p:nvPr/>
              </p:nvSpPr>
              <p:spPr bwMode="auto">
                <a:xfrm>
                  <a:off x="3538" y="1761"/>
                  <a:ext cx="440" cy="263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pic>
              <p:nvPicPr>
                <p:cNvPr id="1093" name="Picture 69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41" y="1762"/>
                  <a:ext cx="437" cy="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39" name="Rectangle 70"/>
                <p:cNvSpPr>
                  <a:spLocks noChangeArrowheads="1"/>
                </p:cNvSpPr>
                <p:nvPr/>
              </p:nvSpPr>
              <p:spPr bwMode="auto">
                <a:xfrm>
                  <a:off x="3538" y="1761"/>
                  <a:ext cx="440" cy="263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40" name="Rectangle 71"/>
                <p:cNvSpPr>
                  <a:spLocks noChangeArrowheads="1"/>
                </p:cNvSpPr>
                <p:nvPr/>
              </p:nvSpPr>
              <p:spPr bwMode="auto">
                <a:xfrm>
                  <a:off x="3538" y="1756"/>
                  <a:ext cx="449" cy="273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41" name="Freeform 72"/>
                <p:cNvSpPr>
                  <a:spLocks/>
                </p:cNvSpPr>
                <p:nvPr/>
              </p:nvSpPr>
              <p:spPr bwMode="auto">
                <a:xfrm>
                  <a:off x="3539" y="1759"/>
                  <a:ext cx="442" cy="267"/>
                </a:xfrm>
                <a:custGeom>
                  <a:avLst/>
                  <a:gdLst>
                    <a:gd name="T0" fmla="*/ 8 w 1528"/>
                    <a:gd name="T1" fmla="*/ 907 h 923"/>
                    <a:gd name="T2" fmla="*/ 1520 w 1528"/>
                    <a:gd name="T3" fmla="*/ 907 h 923"/>
                    <a:gd name="T4" fmla="*/ 1512 w 1528"/>
                    <a:gd name="T5" fmla="*/ 915 h 923"/>
                    <a:gd name="T6" fmla="*/ 1512 w 1528"/>
                    <a:gd name="T7" fmla="*/ 8 h 923"/>
                    <a:gd name="T8" fmla="*/ 1520 w 1528"/>
                    <a:gd name="T9" fmla="*/ 16 h 923"/>
                    <a:gd name="T10" fmla="*/ 8 w 1528"/>
                    <a:gd name="T11" fmla="*/ 16 h 923"/>
                    <a:gd name="T12" fmla="*/ 16 w 1528"/>
                    <a:gd name="T13" fmla="*/ 8 h 923"/>
                    <a:gd name="T14" fmla="*/ 16 w 1528"/>
                    <a:gd name="T15" fmla="*/ 915 h 923"/>
                    <a:gd name="T16" fmla="*/ 8 w 1528"/>
                    <a:gd name="T17" fmla="*/ 923 h 923"/>
                    <a:gd name="T18" fmla="*/ 0 w 1528"/>
                    <a:gd name="T19" fmla="*/ 915 h 923"/>
                    <a:gd name="T20" fmla="*/ 0 w 1528"/>
                    <a:gd name="T21" fmla="*/ 8 h 923"/>
                    <a:gd name="T22" fmla="*/ 8 w 1528"/>
                    <a:gd name="T23" fmla="*/ 0 h 923"/>
                    <a:gd name="T24" fmla="*/ 1520 w 1528"/>
                    <a:gd name="T25" fmla="*/ 0 h 923"/>
                    <a:gd name="T26" fmla="*/ 1528 w 1528"/>
                    <a:gd name="T27" fmla="*/ 8 h 923"/>
                    <a:gd name="T28" fmla="*/ 1528 w 1528"/>
                    <a:gd name="T29" fmla="*/ 915 h 923"/>
                    <a:gd name="T30" fmla="*/ 1520 w 1528"/>
                    <a:gd name="T31" fmla="*/ 923 h 923"/>
                    <a:gd name="T32" fmla="*/ 8 w 1528"/>
                    <a:gd name="T33" fmla="*/ 923 h 923"/>
                    <a:gd name="T34" fmla="*/ 0 w 1528"/>
                    <a:gd name="T35" fmla="*/ 915 h 923"/>
                    <a:gd name="T36" fmla="*/ 8 w 1528"/>
                    <a:gd name="T37" fmla="*/ 907 h 9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528" h="923">
                      <a:moveTo>
                        <a:pt x="8" y="907"/>
                      </a:moveTo>
                      <a:lnTo>
                        <a:pt x="1520" y="907"/>
                      </a:lnTo>
                      <a:lnTo>
                        <a:pt x="1512" y="915"/>
                      </a:lnTo>
                      <a:lnTo>
                        <a:pt x="1512" y="8"/>
                      </a:lnTo>
                      <a:lnTo>
                        <a:pt x="1520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915"/>
                      </a:lnTo>
                      <a:cubicBezTo>
                        <a:pt x="16" y="919"/>
                        <a:pt x="13" y="923"/>
                        <a:pt x="8" y="923"/>
                      </a:cubicBezTo>
                      <a:cubicBezTo>
                        <a:pt x="4" y="923"/>
                        <a:pt x="0" y="919"/>
                        <a:pt x="0" y="915"/>
                      </a:cubicBezTo>
                      <a:lnTo>
                        <a:pt x="0" y="8"/>
                      </a:lnTo>
                      <a:cubicBezTo>
                        <a:pt x="0" y="3"/>
                        <a:pt x="4" y="0"/>
                        <a:pt x="8" y="0"/>
                      </a:cubicBezTo>
                      <a:lnTo>
                        <a:pt x="1520" y="0"/>
                      </a:lnTo>
                      <a:cubicBezTo>
                        <a:pt x="1524" y="0"/>
                        <a:pt x="1528" y="3"/>
                        <a:pt x="1528" y="8"/>
                      </a:cubicBezTo>
                      <a:lnTo>
                        <a:pt x="1528" y="915"/>
                      </a:lnTo>
                      <a:cubicBezTo>
                        <a:pt x="1528" y="919"/>
                        <a:pt x="1524" y="923"/>
                        <a:pt x="1520" y="923"/>
                      </a:cubicBezTo>
                      <a:lnTo>
                        <a:pt x="8" y="923"/>
                      </a:lnTo>
                      <a:cubicBezTo>
                        <a:pt x="4" y="923"/>
                        <a:pt x="0" y="919"/>
                        <a:pt x="0" y="915"/>
                      </a:cubicBezTo>
                      <a:cubicBezTo>
                        <a:pt x="0" y="910"/>
                        <a:pt x="4" y="907"/>
                        <a:pt x="8" y="9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43" name="Rectangle 73"/>
                <p:cNvSpPr>
                  <a:spLocks noChangeArrowheads="1"/>
                </p:cNvSpPr>
                <p:nvPr/>
              </p:nvSpPr>
              <p:spPr bwMode="auto">
                <a:xfrm>
                  <a:off x="3538" y="1756"/>
                  <a:ext cx="449" cy="273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44" name="Rectangle 74"/>
                <p:cNvSpPr>
                  <a:spLocks noChangeArrowheads="1"/>
                </p:cNvSpPr>
                <p:nvPr/>
              </p:nvSpPr>
              <p:spPr bwMode="auto">
                <a:xfrm>
                  <a:off x="3524" y="1747"/>
                  <a:ext cx="449" cy="273"/>
                </a:xfrm>
                <a:prstGeom prst="rect">
                  <a:avLst/>
                </a:prstGeom>
                <a:solidFill>
                  <a:srgbClr val="EFF2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45" name="Rectangle 75"/>
                <p:cNvSpPr>
                  <a:spLocks noChangeArrowheads="1"/>
                </p:cNvSpPr>
                <p:nvPr/>
              </p:nvSpPr>
              <p:spPr bwMode="auto">
                <a:xfrm>
                  <a:off x="3532" y="1753"/>
                  <a:ext cx="437" cy="262"/>
                </a:xfrm>
                <a:prstGeom prst="rect">
                  <a:avLst/>
                </a:prstGeom>
                <a:noFill/>
                <a:ln w="1588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46" name="Rectangle 76"/>
                <p:cNvSpPr>
                  <a:spLocks noChangeArrowheads="1"/>
                </p:cNvSpPr>
                <p:nvPr/>
              </p:nvSpPr>
              <p:spPr bwMode="auto">
                <a:xfrm>
                  <a:off x="3645" y="1793"/>
                  <a:ext cx="218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fi-FI" altLang="fi-FI" sz="450" b="1">
                      <a:solidFill>
                        <a:srgbClr val="000000"/>
                      </a:solidFill>
                      <a:latin typeface="Calibri" pitchFamily="34" charset="0"/>
                    </a:rPr>
                    <a:t>Arvioitava </a:t>
                  </a:r>
                  <a:endParaRPr lang="fi-FI" altLang="fi-FI" sz="1013">
                    <a:solidFill>
                      <a:srgbClr val="766A62"/>
                    </a:solidFill>
                  </a:endParaRPr>
                </a:p>
              </p:txBody>
            </p:sp>
            <p:sp>
              <p:nvSpPr>
                <p:cNvPr id="1047" name="Rectangle 77"/>
                <p:cNvSpPr>
                  <a:spLocks noChangeArrowheads="1"/>
                </p:cNvSpPr>
                <p:nvPr/>
              </p:nvSpPr>
              <p:spPr bwMode="auto">
                <a:xfrm>
                  <a:off x="3640" y="1854"/>
                  <a:ext cx="225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fi-FI" altLang="fi-FI" sz="450" b="1">
                      <a:solidFill>
                        <a:srgbClr val="000000"/>
                      </a:solidFill>
                      <a:latin typeface="Calibri" pitchFamily="34" charset="0"/>
                    </a:rPr>
                    <a:t>muutokset </a:t>
                  </a:r>
                  <a:endParaRPr lang="fi-FI" altLang="fi-FI" sz="1013">
                    <a:solidFill>
                      <a:srgbClr val="766A62"/>
                    </a:solidFill>
                  </a:endParaRPr>
                </a:p>
              </p:txBody>
            </p:sp>
            <p:sp>
              <p:nvSpPr>
                <p:cNvPr id="1048" name="Rectangle 78"/>
                <p:cNvSpPr>
                  <a:spLocks noChangeArrowheads="1"/>
                </p:cNvSpPr>
                <p:nvPr/>
              </p:nvSpPr>
              <p:spPr bwMode="auto">
                <a:xfrm>
                  <a:off x="3654" y="1914"/>
                  <a:ext cx="30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fi-FI" altLang="fi-FI" sz="450" b="1">
                      <a:solidFill>
                        <a:srgbClr val="000000"/>
                      </a:solidFill>
                      <a:latin typeface="Calibri" pitchFamily="34" charset="0"/>
                    </a:rPr>
                    <a:t>A</a:t>
                  </a:r>
                  <a:endParaRPr lang="fi-FI" altLang="fi-FI" sz="1013">
                    <a:solidFill>
                      <a:srgbClr val="766A62"/>
                    </a:solidFill>
                  </a:endParaRPr>
                </a:p>
              </p:txBody>
            </p:sp>
            <p:sp>
              <p:nvSpPr>
                <p:cNvPr id="1049" name="Rectangle 79"/>
                <p:cNvSpPr>
                  <a:spLocks noChangeArrowheads="1"/>
                </p:cNvSpPr>
                <p:nvPr/>
              </p:nvSpPr>
              <p:spPr bwMode="auto">
                <a:xfrm>
                  <a:off x="3682" y="1914"/>
                  <a:ext cx="24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fi-FI" altLang="fi-FI" sz="450" b="1">
                      <a:solidFill>
                        <a:srgbClr val="000000"/>
                      </a:solidFill>
                      <a:latin typeface="Calibri" pitchFamily="34" charset="0"/>
                    </a:rPr>
                    <a:t>+</a:t>
                  </a:r>
                  <a:endParaRPr lang="fi-FI" altLang="fi-FI" sz="1013">
                    <a:solidFill>
                      <a:srgbClr val="766A62"/>
                    </a:solidFill>
                  </a:endParaRPr>
                </a:p>
              </p:txBody>
            </p:sp>
            <p:sp>
              <p:nvSpPr>
                <p:cNvPr id="1050" name="Rectangle 80"/>
                <p:cNvSpPr>
                  <a:spLocks noChangeArrowheads="1"/>
                </p:cNvSpPr>
                <p:nvPr/>
              </p:nvSpPr>
              <p:spPr bwMode="auto">
                <a:xfrm>
                  <a:off x="3705" y="1914"/>
                  <a:ext cx="2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fi-FI" altLang="fi-FI" sz="450" b="1">
                      <a:solidFill>
                        <a:srgbClr val="000000"/>
                      </a:solidFill>
                      <a:latin typeface="Calibri" pitchFamily="34" charset="0"/>
                    </a:rPr>
                    <a:t>B</a:t>
                  </a:r>
                  <a:endParaRPr lang="fi-FI" altLang="fi-FI" sz="1013">
                    <a:solidFill>
                      <a:srgbClr val="766A62"/>
                    </a:solidFill>
                  </a:endParaRPr>
                </a:p>
              </p:txBody>
            </p:sp>
            <p:sp>
              <p:nvSpPr>
                <p:cNvPr id="1051" name="Rectangle 81"/>
                <p:cNvSpPr>
                  <a:spLocks noChangeArrowheads="1"/>
                </p:cNvSpPr>
                <p:nvPr/>
              </p:nvSpPr>
              <p:spPr bwMode="auto">
                <a:xfrm>
                  <a:off x="3733" y="1914"/>
                  <a:ext cx="24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fi-FI" altLang="fi-FI" sz="450" b="1">
                      <a:solidFill>
                        <a:srgbClr val="000000"/>
                      </a:solidFill>
                      <a:latin typeface="Calibri" pitchFamily="34" charset="0"/>
                    </a:rPr>
                    <a:t>+</a:t>
                  </a:r>
                  <a:endParaRPr lang="fi-FI" altLang="fi-FI" sz="1013">
                    <a:solidFill>
                      <a:srgbClr val="766A62"/>
                    </a:solidFill>
                  </a:endParaRPr>
                </a:p>
              </p:txBody>
            </p:sp>
            <p:sp>
              <p:nvSpPr>
                <p:cNvPr id="1052" name="Rectangle 82"/>
                <p:cNvSpPr>
                  <a:spLocks noChangeArrowheads="1"/>
                </p:cNvSpPr>
                <p:nvPr/>
              </p:nvSpPr>
              <p:spPr bwMode="auto">
                <a:xfrm>
                  <a:off x="3760" y="1914"/>
                  <a:ext cx="26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fi-FI" altLang="fi-FI" sz="450" b="1">
                      <a:solidFill>
                        <a:srgbClr val="000000"/>
                      </a:solidFill>
                      <a:latin typeface="Calibri" pitchFamily="34" charset="0"/>
                    </a:rPr>
                    <a:t>C</a:t>
                  </a:r>
                  <a:endParaRPr lang="fi-FI" altLang="fi-FI" sz="1013">
                    <a:solidFill>
                      <a:srgbClr val="766A62"/>
                    </a:solidFill>
                  </a:endParaRPr>
                </a:p>
              </p:txBody>
            </p:sp>
            <p:sp>
              <p:nvSpPr>
                <p:cNvPr id="1053" name="Rectangle 83"/>
                <p:cNvSpPr>
                  <a:spLocks noChangeArrowheads="1"/>
                </p:cNvSpPr>
                <p:nvPr/>
              </p:nvSpPr>
              <p:spPr bwMode="auto">
                <a:xfrm>
                  <a:off x="3784" y="1914"/>
                  <a:ext cx="65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fi-FI" altLang="fi-FI" sz="450" b="1">
                      <a:solidFill>
                        <a:srgbClr val="000000"/>
                      </a:solidFill>
                      <a:latin typeface="Calibri" pitchFamily="34" charset="0"/>
                    </a:rPr>
                    <a:t>+...</a:t>
                  </a:r>
                  <a:endParaRPr lang="fi-FI" altLang="fi-FI" sz="1013">
                    <a:solidFill>
                      <a:srgbClr val="766A62"/>
                    </a:solidFill>
                  </a:endParaRPr>
                </a:p>
              </p:txBody>
            </p:sp>
            <p:sp>
              <p:nvSpPr>
                <p:cNvPr id="1054" name="Rectangle 84"/>
                <p:cNvSpPr>
                  <a:spLocks noChangeArrowheads="1"/>
                </p:cNvSpPr>
                <p:nvPr/>
              </p:nvSpPr>
              <p:spPr bwMode="auto">
                <a:xfrm>
                  <a:off x="2672" y="3564"/>
                  <a:ext cx="445" cy="268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55" name="Freeform 85"/>
                <p:cNvSpPr>
                  <a:spLocks/>
                </p:cNvSpPr>
                <p:nvPr/>
              </p:nvSpPr>
              <p:spPr bwMode="auto">
                <a:xfrm>
                  <a:off x="2675" y="3568"/>
                  <a:ext cx="437" cy="262"/>
                </a:xfrm>
                <a:custGeom>
                  <a:avLst/>
                  <a:gdLst>
                    <a:gd name="T0" fmla="*/ 0 w 437"/>
                    <a:gd name="T1" fmla="*/ 131 h 262"/>
                    <a:gd name="T2" fmla="*/ 218 w 437"/>
                    <a:gd name="T3" fmla="*/ 0 h 262"/>
                    <a:gd name="T4" fmla="*/ 437 w 437"/>
                    <a:gd name="T5" fmla="*/ 131 h 262"/>
                    <a:gd name="T6" fmla="*/ 218 w 437"/>
                    <a:gd name="T7" fmla="*/ 262 h 262"/>
                    <a:gd name="T8" fmla="*/ 0 w 437"/>
                    <a:gd name="T9" fmla="*/ 131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7" h="262">
                      <a:moveTo>
                        <a:pt x="0" y="131"/>
                      </a:moveTo>
                      <a:lnTo>
                        <a:pt x="218" y="0"/>
                      </a:lnTo>
                      <a:lnTo>
                        <a:pt x="437" y="131"/>
                      </a:lnTo>
                      <a:lnTo>
                        <a:pt x="218" y="262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56" name="Rectangle 86"/>
                <p:cNvSpPr>
                  <a:spLocks noChangeArrowheads="1"/>
                </p:cNvSpPr>
                <p:nvPr/>
              </p:nvSpPr>
              <p:spPr bwMode="auto">
                <a:xfrm>
                  <a:off x="2672" y="3564"/>
                  <a:ext cx="445" cy="268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57" name="Rectangle 87"/>
                <p:cNvSpPr>
                  <a:spLocks noChangeArrowheads="1"/>
                </p:cNvSpPr>
                <p:nvPr/>
              </p:nvSpPr>
              <p:spPr bwMode="auto">
                <a:xfrm>
                  <a:off x="2668" y="3564"/>
                  <a:ext cx="449" cy="273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58" name="Freeform 88"/>
                <p:cNvSpPr>
                  <a:spLocks/>
                </p:cNvSpPr>
                <p:nvPr/>
              </p:nvSpPr>
              <p:spPr bwMode="auto">
                <a:xfrm>
                  <a:off x="2672" y="3566"/>
                  <a:ext cx="443" cy="267"/>
                </a:xfrm>
                <a:custGeom>
                  <a:avLst/>
                  <a:gdLst>
                    <a:gd name="T0" fmla="*/ 5 w 1529"/>
                    <a:gd name="T1" fmla="*/ 455 h 924"/>
                    <a:gd name="T2" fmla="*/ 761 w 1529"/>
                    <a:gd name="T3" fmla="*/ 1 h 924"/>
                    <a:gd name="T4" fmla="*/ 769 w 1529"/>
                    <a:gd name="T5" fmla="*/ 1 h 924"/>
                    <a:gd name="T6" fmla="*/ 1525 w 1529"/>
                    <a:gd name="T7" fmla="*/ 455 h 924"/>
                    <a:gd name="T8" fmla="*/ 1529 w 1529"/>
                    <a:gd name="T9" fmla="*/ 462 h 924"/>
                    <a:gd name="T10" fmla="*/ 1525 w 1529"/>
                    <a:gd name="T11" fmla="*/ 469 h 924"/>
                    <a:gd name="T12" fmla="*/ 769 w 1529"/>
                    <a:gd name="T13" fmla="*/ 922 h 924"/>
                    <a:gd name="T14" fmla="*/ 761 w 1529"/>
                    <a:gd name="T15" fmla="*/ 922 h 924"/>
                    <a:gd name="T16" fmla="*/ 5 w 1529"/>
                    <a:gd name="T17" fmla="*/ 469 h 924"/>
                    <a:gd name="T18" fmla="*/ 2 w 1529"/>
                    <a:gd name="T19" fmla="*/ 458 h 924"/>
                    <a:gd name="T20" fmla="*/ 13 w 1529"/>
                    <a:gd name="T21" fmla="*/ 455 h 924"/>
                    <a:gd name="T22" fmla="*/ 769 w 1529"/>
                    <a:gd name="T23" fmla="*/ 908 h 924"/>
                    <a:gd name="T24" fmla="*/ 761 w 1529"/>
                    <a:gd name="T25" fmla="*/ 908 h 924"/>
                    <a:gd name="T26" fmla="*/ 1516 w 1529"/>
                    <a:gd name="T27" fmla="*/ 455 h 924"/>
                    <a:gd name="T28" fmla="*/ 1516 w 1529"/>
                    <a:gd name="T29" fmla="*/ 469 h 924"/>
                    <a:gd name="T30" fmla="*/ 761 w 1529"/>
                    <a:gd name="T31" fmla="*/ 15 h 924"/>
                    <a:gd name="T32" fmla="*/ 769 w 1529"/>
                    <a:gd name="T33" fmla="*/ 15 h 924"/>
                    <a:gd name="T34" fmla="*/ 13 w 1529"/>
                    <a:gd name="T35" fmla="*/ 469 h 924"/>
                    <a:gd name="T36" fmla="*/ 2 w 1529"/>
                    <a:gd name="T37" fmla="*/ 466 h 924"/>
                    <a:gd name="T38" fmla="*/ 5 w 1529"/>
                    <a:gd name="T39" fmla="*/ 455 h 9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29" h="924">
                      <a:moveTo>
                        <a:pt x="5" y="455"/>
                      </a:moveTo>
                      <a:lnTo>
                        <a:pt x="761" y="1"/>
                      </a:lnTo>
                      <a:cubicBezTo>
                        <a:pt x="763" y="0"/>
                        <a:pt x="766" y="0"/>
                        <a:pt x="769" y="1"/>
                      </a:cubicBezTo>
                      <a:lnTo>
                        <a:pt x="1525" y="455"/>
                      </a:lnTo>
                      <a:cubicBezTo>
                        <a:pt x="1527" y="456"/>
                        <a:pt x="1529" y="459"/>
                        <a:pt x="1529" y="462"/>
                      </a:cubicBezTo>
                      <a:cubicBezTo>
                        <a:pt x="1529" y="465"/>
                        <a:pt x="1527" y="467"/>
                        <a:pt x="1525" y="469"/>
                      </a:cubicBezTo>
                      <a:lnTo>
                        <a:pt x="769" y="922"/>
                      </a:lnTo>
                      <a:cubicBezTo>
                        <a:pt x="766" y="924"/>
                        <a:pt x="763" y="924"/>
                        <a:pt x="761" y="922"/>
                      </a:cubicBezTo>
                      <a:lnTo>
                        <a:pt x="5" y="469"/>
                      </a:lnTo>
                      <a:cubicBezTo>
                        <a:pt x="1" y="466"/>
                        <a:pt x="0" y="461"/>
                        <a:pt x="2" y="458"/>
                      </a:cubicBezTo>
                      <a:cubicBezTo>
                        <a:pt x="4" y="454"/>
                        <a:pt x="9" y="453"/>
                        <a:pt x="13" y="455"/>
                      </a:cubicBezTo>
                      <a:lnTo>
                        <a:pt x="769" y="908"/>
                      </a:lnTo>
                      <a:lnTo>
                        <a:pt x="761" y="908"/>
                      </a:lnTo>
                      <a:lnTo>
                        <a:pt x="1516" y="455"/>
                      </a:lnTo>
                      <a:lnTo>
                        <a:pt x="1516" y="469"/>
                      </a:lnTo>
                      <a:lnTo>
                        <a:pt x="761" y="15"/>
                      </a:lnTo>
                      <a:lnTo>
                        <a:pt x="769" y="15"/>
                      </a:lnTo>
                      <a:lnTo>
                        <a:pt x="13" y="469"/>
                      </a:lnTo>
                      <a:cubicBezTo>
                        <a:pt x="9" y="471"/>
                        <a:pt x="4" y="470"/>
                        <a:pt x="2" y="466"/>
                      </a:cubicBezTo>
                      <a:cubicBezTo>
                        <a:pt x="0" y="462"/>
                        <a:pt x="1" y="457"/>
                        <a:pt x="5" y="4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59" name="Rectangle 89"/>
                <p:cNvSpPr>
                  <a:spLocks noChangeArrowheads="1"/>
                </p:cNvSpPr>
                <p:nvPr/>
              </p:nvSpPr>
              <p:spPr bwMode="auto">
                <a:xfrm>
                  <a:off x="2668" y="3564"/>
                  <a:ext cx="449" cy="273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60" name="Rectangle 90"/>
                <p:cNvSpPr>
                  <a:spLocks noChangeArrowheads="1"/>
                </p:cNvSpPr>
                <p:nvPr/>
              </p:nvSpPr>
              <p:spPr bwMode="auto">
                <a:xfrm>
                  <a:off x="2658" y="3555"/>
                  <a:ext cx="450" cy="14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61" name="Rectangle 91"/>
                <p:cNvSpPr>
                  <a:spLocks noChangeArrowheads="1"/>
                </p:cNvSpPr>
                <p:nvPr/>
              </p:nvSpPr>
              <p:spPr bwMode="auto">
                <a:xfrm>
                  <a:off x="2658" y="3703"/>
                  <a:ext cx="450" cy="125"/>
                </a:xfrm>
                <a:prstGeom prst="rect">
                  <a:avLst/>
                </a:pr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62" name="Freeform 92"/>
                <p:cNvSpPr>
                  <a:spLocks/>
                </p:cNvSpPr>
                <p:nvPr/>
              </p:nvSpPr>
              <p:spPr bwMode="auto">
                <a:xfrm>
                  <a:off x="2666" y="3560"/>
                  <a:ext cx="437" cy="262"/>
                </a:xfrm>
                <a:custGeom>
                  <a:avLst/>
                  <a:gdLst>
                    <a:gd name="T0" fmla="*/ 0 w 437"/>
                    <a:gd name="T1" fmla="*/ 130 h 262"/>
                    <a:gd name="T2" fmla="*/ 218 w 437"/>
                    <a:gd name="T3" fmla="*/ 0 h 262"/>
                    <a:gd name="T4" fmla="*/ 437 w 437"/>
                    <a:gd name="T5" fmla="*/ 130 h 262"/>
                    <a:gd name="T6" fmla="*/ 218 w 437"/>
                    <a:gd name="T7" fmla="*/ 262 h 262"/>
                    <a:gd name="T8" fmla="*/ 0 w 437"/>
                    <a:gd name="T9" fmla="*/ 130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7" h="262">
                      <a:moveTo>
                        <a:pt x="0" y="130"/>
                      </a:moveTo>
                      <a:lnTo>
                        <a:pt x="218" y="0"/>
                      </a:lnTo>
                      <a:lnTo>
                        <a:pt x="437" y="130"/>
                      </a:lnTo>
                      <a:lnTo>
                        <a:pt x="218" y="262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63" name="Rectangle 93"/>
                <p:cNvSpPr>
                  <a:spLocks noChangeArrowheads="1"/>
                </p:cNvSpPr>
                <p:nvPr/>
              </p:nvSpPr>
              <p:spPr bwMode="auto">
                <a:xfrm>
                  <a:off x="2746" y="3629"/>
                  <a:ext cx="279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fi-FI" altLang="fi-FI" sz="450" b="1">
                      <a:solidFill>
                        <a:srgbClr val="000000"/>
                      </a:solidFill>
                      <a:latin typeface="Calibri" pitchFamily="34" charset="0"/>
                    </a:rPr>
                    <a:t>Onko muutos </a:t>
                  </a:r>
                  <a:endParaRPr lang="fi-FI" altLang="fi-FI" sz="1013">
                    <a:solidFill>
                      <a:srgbClr val="766A62"/>
                    </a:solidFill>
                  </a:endParaRPr>
                </a:p>
              </p:txBody>
            </p:sp>
            <p:sp>
              <p:nvSpPr>
                <p:cNvPr id="1064" name="Rectangle 94"/>
                <p:cNvSpPr>
                  <a:spLocks noChangeArrowheads="1"/>
                </p:cNvSpPr>
                <p:nvPr/>
              </p:nvSpPr>
              <p:spPr bwMode="auto">
                <a:xfrm>
                  <a:off x="2760" y="3689"/>
                  <a:ext cx="219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fi-FI" altLang="fi-FI" sz="450" b="1">
                      <a:solidFill>
                        <a:srgbClr val="000000"/>
                      </a:solidFill>
                      <a:latin typeface="Calibri" pitchFamily="34" charset="0"/>
                    </a:rPr>
                    <a:t>merkittävä</a:t>
                  </a:r>
                  <a:endParaRPr lang="fi-FI" altLang="fi-FI" sz="1013">
                    <a:solidFill>
                      <a:srgbClr val="766A62"/>
                    </a:solidFill>
                  </a:endParaRPr>
                </a:p>
              </p:txBody>
            </p:sp>
            <p:sp>
              <p:nvSpPr>
                <p:cNvPr id="1065" name="Rectangle 95"/>
                <p:cNvSpPr>
                  <a:spLocks noChangeArrowheads="1"/>
                </p:cNvSpPr>
                <p:nvPr/>
              </p:nvSpPr>
              <p:spPr bwMode="auto">
                <a:xfrm>
                  <a:off x="2987" y="3689"/>
                  <a:ext cx="23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fi-FI" altLang="fi-FI" sz="450" b="1">
                      <a:solidFill>
                        <a:srgbClr val="000000"/>
                      </a:solidFill>
                      <a:latin typeface="Calibri" pitchFamily="34" charset="0"/>
                    </a:rPr>
                    <a:t>?</a:t>
                  </a:r>
                  <a:endParaRPr lang="fi-FI" altLang="fi-FI" sz="1013">
                    <a:solidFill>
                      <a:srgbClr val="766A62"/>
                    </a:solidFill>
                  </a:endParaRPr>
                </a:p>
              </p:txBody>
            </p:sp>
            <p:sp>
              <p:nvSpPr>
                <p:cNvPr id="1066" name="Rectangle 96"/>
                <p:cNvSpPr>
                  <a:spLocks noChangeArrowheads="1"/>
                </p:cNvSpPr>
                <p:nvPr/>
              </p:nvSpPr>
              <p:spPr bwMode="auto">
                <a:xfrm>
                  <a:off x="1973" y="3610"/>
                  <a:ext cx="445" cy="181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67" name="Freeform 97"/>
                <p:cNvSpPr>
                  <a:spLocks/>
                </p:cNvSpPr>
                <p:nvPr/>
              </p:nvSpPr>
              <p:spPr bwMode="auto">
                <a:xfrm>
                  <a:off x="1975" y="3612"/>
                  <a:ext cx="437" cy="175"/>
                </a:xfrm>
                <a:custGeom>
                  <a:avLst/>
                  <a:gdLst>
                    <a:gd name="T0" fmla="*/ 302 w 1512"/>
                    <a:gd name="T1" fmla="*/ 605 h 605"/>
                    <a:gd name="T2" fmla="*/ 1209 w 1512"/>
                    <a:gd name="T3" fmla="*/ 605 h 605"/>
                    <a:gd name="T4" fmla="*/ 1512 w 1512"/>
                    <a:gd name="T5" fmla="*/ 303 h 605"/>
                    <a:gd name="T6" fmla="*/ 1209 w 1512"/>
                    <a:gd name="T7" fmla="*/ 0 h 605"/>
                    <a:gd name="T8" fmla="*/ 1209 w 1512"/>
                    <a:gd name="T9" fmla="*/ 0 h 605"/>
                    <a:gd name="T10" fmla="*/ 1209 w 1512"/>
                    <a:gd name="T11" fmla="*/ 0 h 605"/>
                    <a:gd name="T12" fmla="*/ 302 w 1512"/>
                    <a:gd name="T13" fmla="*/ 0 h 605"/>
                    <a:gd name="T14" fmla="*/ 0 w 1512"/>
                    <a:gd name="T15" fmla="*/ 303 h 605"/>
                    <a:gd name="T16" fmla="*/ 302 w 1512"/>
                    <a:gd name="T17" fmla="*/ 605 h 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2" h="605">
                      <a:moveTo>
                        <a:pt x="302" y="605"/>
                      </a:moveTo>
                      <a:lnTo>
                        <a:pt x="1209" y="605"/>
                      </a:lnTo>
                      <a:cubicBezTo>
                        <a:pt x="1376" y="605"/>
                        <a:pt x="1512" y="470"/>
                        <a:pt x="1512" y="303"/>
                      </a:cubicBezTo>
                      <a:cubicBezTo>
                        <a:pt x="1512" y="136"/>
                        <a:pt x="1376" y="0"/>
                        <a:pt x="1209" y="0"/>
                      </a:cubicBezTo>
                      <a:cubicBezTo>
                        <a:pt x="1209" y="0"/>
                        <a:pt x="1209" y="0"/>
                        <a:pt x="1209" y="0"/>
                      </a:cubicBezTo>
                      <a:lnTo>
                        <a:pt x="1209" y="0"/>
                      </a:lnTo>
                      <a:lnTo>
                        <a:pt x="302" y="0"/>
                      </a:lnTo>
                      <a:cubicBezTo>
                        <a:pt x="135" y="0"/>
                        <a:pt x="0" y="136"/>
                        <a:pt x="0" y="303"/>
                      </a:cubicBezTo>
                      <a:cubicBezTo>
                        <a:pt x="0" y="470"/>
                        <a:pt x="135" y="605"/>
                        <a:pt x="302" y="6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68" name="Rectangle 98"/>
                <p:cNvSpPr>
                  <a:spLocks noChangeArrowheads="1"/>
                </p:cNvSpPr>
                <p:nvPr/>
              </p:nvSpPr>
              <p:spPr bwMode="auto">
                <a:xfrm>
                  <a:off x="1973" y="3610"/>
                  <a:ext cx="445" cy="181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69" name="Rectangle 99"/>
                <p:cNvSpPr>
                  <a:spLocks noChangeArrowheads="1"/>
                </p:cNvSpPr>
                <p:nvPr/>
              </p:nvSpPr>
              <p:spPr bwMode="auto">
                <a:xfrm>
                  <a:off x="1968" y="3606"/>
                  <a:ext cx="450" cy="185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70" name="Freeform 100"/>
                <p:cNvSpPr>
                  <a:spLocks/>
                </p:cNvSpPr>
                <p:nvPr/>
              </p:nvSpPr>
              <p:spPr bwMode="auto">
                <a:xfrm>
                  <a:off x="1972" y="3610"/>
                  <a:ext cx="442" cy="179"/>
                </a:xfrm>
                <a:custGeom>
                  <a:avLst/>
                  <a:gdLst>
                    <a:gd name="T0" fmla="*/ 1278 w 1528"/>
                    <a:gd name="T1" fmla="*/ 600 h 622"/>
                    <a:gd name="T2" fmla="*/ 1332 w 1528"/>
                    <a:gd name="T3" fmla="*/ 582 h 622"/>
                    <a:gd name="T4" fmla="*/ 1426 w 1528"/>
                    <a:gd name="T5" fmla="*/ 519 h 622"/>
                    <a:gd name="T6" fmla="*/ 1461 w 1528"/>
                    <a:gd name="T7" fmla="*/ 477 h 622"/>
                    <a:gd name="T8" fmla="*/ 1507 w 1528"/>
                    <a:gd name="T9" fmla="*/ 370 h 622"/>
                    <a:gd name="T10" fmla="*/ 1513 w 1528"/>
                    <a:gd name="T11" fmla="*/ 312 h 622"/>
                    <a:gd name="T12" fmla="*/ 1489 w 1528"/>
                    <a:gd name="T13" fmla="*/ 196 h 622"/>
                    <a:gd name="T14" fmla="*/ 1462 w 1528"/>
                    <a:gd name="T15" fmla="*/ 148 h 622"/>
                    <a:gd name="T16" fmla="*/ 1381 w 1528"/>
                    <a:gd name="T17" fmla="*/ 67 h 622"/>
                    <a:gd name="T18" fmla="*/ 1333 w 1528"/>
                    <a:gd name="T19" fmla="*/ 40 h 622"/>
                    <a:gd name="T20" fmla="*/ 1217 w 1528"/>
                    <a:gd name="T21" fmla="*/ 16 h 622"/>
                    <a:gd name="T22" fmla="*/ 252 w 1528"/>
                    <a:gd name="T23" fmla="*/ 22 h 622"/>
                    <a:gd name="T24" fmla="*/ 145 w 1528"/>
                    <a:gd name="T25" fmla="*/ 67 h 622"/>
                    <a:gd name="T26" fmla="*/ 103 w 1528"/>
                    <a:gd name="T27" fmla="*/ 102 h 622"/>
                    <a:gd name="T28" fmla="*/ 39 w 1528"/>
                    <a:gd name="T29" fmla="*/ 197 h 622"/>
                    <a:gd name="T30" fmla="*/ 22 w 1528"/>
                    <a:gd name="T31" fmla="*/ 251 h 622"/>
                    <a:gd name="T32" fmla="*/ 22 w 1528"/>
                    <a:gd name="T33" fmla="*/ 372 h 622"/>
                    <a:gd name="T34" fmla="*/ 39 w 1528"/>
                    <a:gd name="T35" fmla="*/ 426 h 622"/>
                    <a:gd name="T36" fmla="*/ 103 w 1528"/>
                    <a:gd name="T37" fmla="*/ 520 h 622"/>
                    <a:gd name="T38" fmla="*/ 145 w 1528"/>
                    <a:gd name="T39" fmla="*/ 554 h 622"/>
                    <a:gd name="T40" fmla="*/ 252 w 1528"/>
                    <a:gd name="T41" fmla="*/ 600 h 622"/>
                    <a:gd name="T42" fmla="*/ 318 w 1528"/>
                    <a:gd name="T43" fmla="*/ 614 h 622"/>
                    <a:gd name="T44" fmla="*/ 247 w 1528"/>
                    <a:gd name="T45" fmla="*/ 615 h 622"/>
                    <a:gd name="T46" fmla="*/ 138 w 1528"/>
                    <a:gd name="T47" fmla="*/ 568 h 622"/>
                    <a:gd name="T48" fmla="*/ 90 w 1528"/>
                    <a:gd name="T49" fmla="*/ 530 h 622"/>
                    <a:gd name="T50" fmla="*/ 25 w 1528"/>
                    <a:gd name="T51" fmla="*/ 433 h 622"/>
                    <a:gd name="T52" fmla="*/ 7 w 1528"/>
                    <a:gd name="T53" fmla="*/ 373 h 622"/>
                    <a:gd name="T54" fmla="*/ 7 w 1528"/>
                    <a:gd name="T55" fmla="*/ 250 h 622"/>
                    <a:gd name="T56" fmla="*/ 25 w 1528"/>
                    <a:gd name="T57" fmla="*/ 190 h 622"/>
                    <a:gd name="T58" fmla="*/ 90 w 1528"/>
                    <a:gd name="T59" fmla="*/ 92 h 622"/>
                    <a:gd name="T60" fmla="*/ 138 w 1528"/>
                    <a:gd name="T61" fmla="*/ 53 h 622"/>
                    <a:gd name="T62" fmla="*/ 247 w 1528"/>
                    <a:gd name="T63" fmla="*/ 7 h 622"/>
                    <a:gd name="T64" fmla="*/ 1218 w 1528"/>
                    <a:gd name="T65" fmla="*/ 1 h 622"/>
                    <a:gd name="T66" fmla="*/ 1338 w 1528"/>
                    <a:gd name="T67" fmla="*/ 25 h 622"/>
                    <a:gd name="T68" fmla="*/ 1392 w 1528"/>
                    <a:gd name="T69" fmla="*/ 54 h 622"/>
                    <a:gd name="T70" fmla="*/ 1475 w 1528"/>
                    <a:gd name="T71" fmla="*/ 137 h 622"/>
                    <a:gd name="T72" fmla="*/ 1504 w 1528"/>
                    <a:gd name="T73" fmla="*/ 191 h 622"/>
                    <a:gd name="T74" fmla="*/ 1528 w 1528"/>
                    <a:gd name="T75" fmla="*/ 311 h 622"/>
                    <a:gd name="T76" fmla="*/ 1522 w 1528"/>
                    <a:gd name="T77" fmla="*/ 375 h 622"/>
                    <a:gd name="T78" fmla="*/ 1475 w 1528"/>
                    <a:gd name="T79" fmla="*/ 484 h 622"/>
                    <a:gd name="T80" fmla="*/ 1436 w 1528"/>
                    <a:gd name="T81" fmla="*/ 532 h 622"/>
                    <a:gd name="T82" fmla="*/ 1339 w 1528"/>
                    <a:gd name="T83" fmla="*/ 596 h 622"/>
                    <a:gd name="T84" fmla="*/ 1279 w 1528"/>
                    <a:gd name="T85" fmla="*/ 615 h 622"/>
                    <a:gd name="T86" fmla="*/ 302 w 1528"/>
                    <a:gd name="T87" fmla="*/ 613 h 6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528" h="622">
                      <a:moveTo>
                        <a:pt x="310" y="605"/>
                      </a:moveTo>
                      <a:lnTo>
                        <a:pt x="1217" y="605"/>
                      </a:lnTo>
                      <a:lnTo>
                        <a:pt x="1278" y="600"/>
                      </a:lnTo>
                      <a:lnTo>
                        <a:pt x="1276" y="600"/>
                      </a:lnTo>
                      <a:lnTo>
                        <a:pt x="1333" y="582"/>
                      </a:lnTo>
                      <a:lnTo>
                        <a:pt x="1332" y="582"/>
                      </a:lnTo>
                      <a:lnTo>
                        <a:pt x="1383" y="554"/>
                      </a:lnTo>
                      <a:lnTo>
                        <a:pt x="1381" y="555"/>
                      </a:lnTo>
                      <a:lnTo>
                        <a:pt x="1426" y="519"/>
                      </a:lnTo>
                      <a:lnTo>
                        <a:pt x="1425" y="520"/>
                      </a:lnTo>
                      <a:lnTo>
                        <a:pt x="1462" y="475"/>
                      </a:lnTo>
                      <a:lnTo>
                        <a:pt x="1461" y="477"/>
                      </a:lnTo>
                      <a:lnTo>
                        <a:pt x="1489" y="426"/>
                      </a:lnTo>
                      <a:lnTo>
                        <a:pt x="1489" y="427"/>
                      </a:lnTo>
                      <a:lnTo>
                        <a:pt x="1507" y="370"/>
                      </a:lnTo>
                      <a:lnTo>
                        <a:pt x="1507" y="372"/>
                      </a:lnTo>
                      <a:lnTo>
                        <a:pt x="1513" y="311"/>
                      </a:lnTo>
                      <a:lnTo>
                        <a:pt x="1513" y="312"/>
                      </a:lnTo>
                      <a:lnTo>
                        <a:pt x="1507" y="251"/>
                      </a:lnTo>
                      <a:lnTo>
                        <a:pt x="1507" y="253"/>
                      </a:lnTo>
                      <a:lnTo>
                        <a:pt x="1489" y="196"/>
                      </a:lnTo>
                      <a:lnTo>
                        <a:pt x="1489" y="197"/>
                      </a:lnTo>
                      <a:lnTo>
                        <a:pt x="1461" y="146"/>
                      </a:lnTo>
                      <a:lnTo>
                        <a:pt x="1462" y="148"/>
                      </a:lnTo>
                      <a:lnTo>
                        <a:pt x="1425" y="103"/>
                      </a:lnTo>
                      <a:lnTo>
                        <a:pt x="1426" y="104"/>
                      </a:lnTo>
                      <a:lnTo>
                        <a:pt x="1381" y="67"/>
                      </a:lnTo>
                      <a:lnTo>
                        <a:pt x="1383" y="67"/>
                      </a:lnTo>
                      <a:lnTo>
                        <a:pt x="1332" y="39"/>
                      </a:lnTo>
                      <a:lnTo>
                        <a:pt x="1333" y="40"/>
                      </a:lnTo>
                      <a:lnTo>
                        <a:pt x="1276" y="22"/>
                      </a:lnTo>
                      <a:lnTo>
                        <a:pt x="1278" y="22"/>
                      </a:lnTo>
                      <a:lnTo>
                        <a:pt x="1217" y="16"/>
                      </a:lnTo>
                      <a:lnTo>
                        <a:pt x="310" y="16"/>
                      </a:lnTo>
                      <a:lnTo>
                        <a:pt x="250" y="22"/>
                      </a:lnTo>
                      <a:lnTo>
                        <a:pt x="252" y="22"/>
                      </a:lnTo>
                      <a:lnTo>
                        <a:pt x="195" y="40"/>
                      </a:lnTo>
                      <a:lnTo>
                        <a:pt x="196" y="39"/>
                      </a:lnTo>
                      <a:lnTo>
                        <a:pt x="145" y="67"/>
                      </a:lnTo>
                      <a:lnTo>
                        <a:pt x="147" y="67"/>
                      </a:lnTo>
                      <a:lnTo>
                        <a:pt x="102" y="104"/>
                      </a:lnTo>
                      <a:lnTo>
                        <a:pt x="103" y="102"/>
                      </a:lnTo>
                      <a:lnTo>
                        <a:pt x="67" y="147"/>
                      </a:lnTo>
                      <a:lnTo>
                        <a:pt x="67" y="146"/>
                      </a:lnTo>
                      <a:lnTo>
                        <a:pt x="39" y="197"/>
                      </a:lnTo>
                      <a:lnTo>
                        <a:pt x="40" y="196"/>
                      </a:lnTo>
                      <a:lnTo>
                        <a:pt x="22" y="253"/>
                      </a:lnTo>
                      <a:lnTo>
                        <a:pt x="22" y="251"/>
                      </a:lnTo>
                      <a:lnTo>
                        <a:pt x="16" y="312"/>
                      </a:lnTo>
                      <a:lnTo>
                        <a:pt x="16" y="311"/>
                      </a:lnTo>
                      <a:lnTo>
                        <a:pt x="22" y="372"/>
                      </a:lnTo>
                      <a:lnTo>
                        <a:pt x="22" y="370"/>
                      </a:lnTo>
                      <a:lnTo>
                        <a:pt x="40" y="427"/>
                      </a:lnTo>
                      <a:lnTo>
                        <a:pt x="39" y="426"/>
                      </a:lnTo>
                      <a:lnTo>
                        <a:pt x="67" y="477"/>
                      </a:lnTo>
                      <a:lnTo>
                        <a:pt x="67" y="475"/>
                      </a:lnTo>
                      <a:lnTo>
                        <a:pt x="103" y="520"/>
                      </a:lnTo>
                      <a:lnTo>
                        <a:pt x="101" y="519"/>
                      </a:lnTo>
                      <a:lnTo>
                        <a:pt x="146" y="555"/>
                      </a:lnTo>
                      <a:lnTo>
                        <a:pt x="145" y="554"/>
                      </a:lnTo>
                      <a:lnTo>
                        <a:pt x="196" y="582"/>
                      </a:lnTo>
                      <a:lnTo>
                        <a:pt x="195" y="582"/>
                      </a:lnTo>
                      <a:lnTo>
                        <a:pt x="252" y="600"/>
                      </a:lnTo>
                      <a:lnTo>
                        <a:pt x="250" y="600"/>
                      </a:lnTo>
                      <a:lnTo>
                        <a:pt x="311" y="606"/>
                      </a:lnTo>
                      <a:cubicBezTo>
                        <a:pt x="316" y="606"/>
                        <a:pt x="319" y="610"/>
                        <a:pt x="318" y="614"/>
                      </a:cubicBezTo>
                      <a:cubicBezTo>
                        <a:pt x="318" y="619"/>
                        <a:pt x="314" y="622"/>
                        <a:pt x="310" y="621"/>
                      </a:cubicBezTo>
                      <a:lnTo>
                        <a:pt x="249" y="615"/>
                      </a:lnTo>
                      <a:cubicBezTo>
                        <a:pt x="248" y="615"/>
                        <a:pt x="248" y="615"/>
                        <a:pt x="247" y="615"/>
                      </a:cubicBezTo>
                      <a:lnTo>
                        <a:pt x="190" y="597"/>
                      </a:lnTo>
                      <a:cubicBezTo>
                        <a:pt x="190" y="597"/>
                        <a:pt x="189" y="597"/>
                        <a:pt x="189" y="596"/>
                      </a:cubicBezTo>
                      <a:lnTo>
                        <a:pt x="138" y="568"/>
                      </a:lnTo>
                      <a:cubicBezTo>
                        <a:pt x="137" y="568"/>
                        <a:pt x="137" y="568"/>
                        <a:pt x="136" y="568"/>
                      </a:cubicBezTo>
                      <a:lnTo>
                        <a:pt x="91" y="532"/>
                      </a:lnTo>
                      <a:cubicBezTo>
                        <a:pt x="91" y="531"/>
                        <a:pt x="91" y="531"/>
                        <a:pt x="90" y="530"/>
                      </a:cubicBezTo>
                      <a:lnTo>
                        <a:pt x="54" y="485"/>
                      </a:lnTo>
                      <a:cubicBezTo>
                        <a:pt x="54" y="485"/>
                        <a:pt x="54" y="485"/>
                        <a:pt x="53" y="484"/>
                      </a:cubicBezTo>
                      <a:lnTo>
                        <a:pt x="25" y="433"/>
                      </a:lnTo>
                      <a:cubicBezTo>
                        <a:pt x="25" y="433"/>
                        <a:pt x="25" y="432"/>
                        <a:pt x="25" y="432"/>
                      </a:cubicBezTo>
                      <a:lnTo>
                        <a:pt x="7" y="375"/>
                      </a:lnTo>
                      <a:cubicBezTo>
                        <a:pt x="7" y="374"/>
                        <a:pt x="7" y="374"/>
                        <a:pt x="7" y="373"/>
                      </a:cubicBezTo>
                      <a:lnTo>
                        <a:pt x="1" y="312"/>
                      </a:lnTo>
                      <a:cubicBezTo>
                        <a:pt x="0" y="312"/>
                        <a:pt x="0" y="311"/>
                        <a:pt x="1" y="311"/>
                      </a:cubicBezTo>
                      <a:lnTo>
                        <a:pt x="7" y="250"/>
                      </a:lnTo>
                      <a:cubicBezTo>
                        <a:pt x="7" y="249"/>
                        <a:pt x="7" y="249"/>
                        <a:pt x="7" y="248"/>
                      </a:cubicBezTo>
                      <a:lnTo>
                        <a:pt x="25" y="191"/>
                      </a:lnTo>
                      <a:cubicBezTo>
                        <a:pt x="25" y="191"/>
                        <a:pt x="25" y="190"/>
                        <a:pt x="25" y="190"/>
                      </a:cubicBezTo>
                      <a:lnTo>
                        <a:pt x="53" y="139"/>
                      </a:lnTo>
                      <a:cubicBezTo>
                        <a:pt x="54" y="138"/>
                        <a:pt x="54" y="138"/>
                        <a:pt x="54" y="137"/>
                      </a:cubicBezTo>
                      <a:lnTo>
                        <a:pt x="90" y="92"/>
                      </a:lnTo>
                      <a:cubicBezTo>
                        <a:pt x="91" y="92"/>
                        <a:pt x="91" y="92"/>
                        <a:pt x="91" y="91"/>
                      </a:cubicBezTo>
                      <a:lnTo>
                        <a:pt x="136" y="54"/>
                      </a:lnTo>
                      <a:cubicBezTo>
                        <a:pt x="137" y="54"/>
                        <a:pt x="137" y="54"/>
                        <a:pt x="138" y="53"/>
                      </a:cubicBezTo>
                      <a:lnTo>
                        <a:pt x="189" y="25"/>
                      </a:lnTo>
                      <a:cubicBezTo>
                        <a:pt x="189" y="25"/>
                        <a:pt x="190" y="25"/>
                        <a:pt x="190" y="25"/>
                      </a:cubicBezTo>
                      <a:lnTo>
                        <a:pt x="247" y="7"/>
                      </a:lnTo>
                      <a:cubicBezTo>
                        <a:pt x="248" y="7"/>
                        <a:pt x="248" y="7"/>
                        <a:pt x="249" y="7"/>
                      </a:cubicBezTo>
                      <a:lnTo>
                        <a:pt x="310" y="0"/>
                      </a:lnTo>
                      <a:lnTo>
                        <a:pt x="1218" y="1"/>
                      </a:lnTo>
                      <a:lnTo>
                        <a:pt x="1279" y="7"/>
                      </a:lnTo>
                      <a:cubicBezTo>
                        <a:pt x="1280" y="7"/>
                        <a:pt x="1280" y="7"/>
                        <a:pt x="1281" y="7"/>
                      </a:cubicBezTo>
                      <a:lnTo>
                        <a:pt x="1338" y="25"/>
                      </a:lnTo>
                      <a:cubicBezTo>
                        <a:pt x="1338" y="25"/>
                        <a:pt x="1339" y="25"/>
                        <a:pt x="1339" y="25"/>
                      </a:cubicBezTo>
                      <a:lnTo>
                        <a:pt x="1390" y="53"/>
                      </a:lnTo>
                      <a:cubicBezTo>
                        <a:pt x="1391" y="54"/>
                        <a:pt x="1391" y="54"/>
                        <a:pt x="1392" y="54"/>
                      </a:cubicBezTo>
                      <a:lnTo>
                        <a:pt x="1437" y="91"/>
                      </a:lnTo>
                      <a:cubicBezTo>
                        <a:pt x="1437" y="92"/>
                        <a:pt x="1437" y="92"/>
                        <a:pt x="1438" y="92"/>
                      </a:cubicBezTo>
                      <a:lnTo>
                        <a:pt x="1475" y="137"/>
                      </a:lnTo>
                      <a:cubicBezTo>
                        <a:pt x="1475" y="138"/>
                        <a:pt x="1475" y="138"/>
                        <a:pt x="1475" y="139"/>
                      </a:cubicBezTo>
                      <a:lnTo>
                        <a:pt x="1503" y="190"/>
                      </a:lnTo>
                      <a:cubicBezTo>
                        <a:pt x="1504" y="190"/>
                        <a:pt x="1504" y="191"/>
                        <a:pt x="1504" y="191"/>
                      </a:cubicBezTo>
                      <a:lnTo>
                        <a:pt x="1522" y="248"/>
                      </a:lnTo>
                      <a:cubicBezTo>
                        <a:pt x="1522" y="249"/>
                        <a:pt x="1522" y="249"/>
                        <a:pt x="1522" y="250"/>
                      </a:cubicBezTo>
                      <a:lnTo>
                        <a:pt x="1528" y="311"/>
                      </a:lnTo>
                      <a:cubicBezTo>
                        <a:pt x="1528" y="311"/>
                        <a:pt x="1528" y="312"/>
                        <a:pt x="1528" y="312"/>
                      </a:cubicBezTo>
                      <a:lnTo>
                        <a:pt x="1522" y="373"/>
                      </a:lnTo>
                      <a:cubicBezTo>
                        <a:pt x="1522" y="374"/>
                        <a:pt x="1522" y="374"/>
                        <a:pt x="1522" y="375"/>
                      </a:cubicBezTo>
                      <a:lnTo>
                        <a:pt x="1504" y="432"/>
                      </a:lnTo>
                      <a:cubicBezTo>
                        <a:pt x="1504" y="432"/>
                        <a:pt x="1504" y="433"/>
                        <a:pt x="1503" y="433"/>
                      </a:cubicBezTo>
                      <a:lnTo>
                        <a:pt x="1475" y="484"/>
                      </a:lnTo>
                      <a:cubicBezTo>
                        <a:pt x="1475" y="485"/>
                        <a:pt x="1475" y="485"/>
                        <a:pt x="1475" y="486"/>
                      </a:cubicBezTo>
                      <a:lnTo>
                        <a:pt x="1438" y="531"/>
                      </a:lnTo>
                      <a:cubicBezTo>
                        <a:pt x="1437" y="531"/>
                        <a:pt x="1437" y="531"/>
                        <a:pt x="1436" y="532"/>
                      </a:cubicBezTo>
                      <a:lnTo>
                        <a:pt x="1391" y="568"/>
                      </a:lnTo>
                      <a:cubicBezTo>
                        <a:pt x="1391" y="568"/>
                        <a:pt x="1391" y="568"/>
                        <a:pt x="1390" y="568"/>
                      </a:cubicBezTo>
                      <a:lnTo>
                        <a:pt x="1339" y="596"/>
                      </a:lnTo>
                      <a:cubicBezTo>
                        <a:pt x="1339" y="597"/>
                        <a:pt x="1338" y="597"/>
                        <a:pt x="1338" y="597"/>
                      </a:cubicBezTo>
                      <a:lnTo>
                        <a:pt x="1281" y="615"/>
                      </a:lnTo>
                      <a:cubicBezTo>
                        <a:pt x="1280" y="615"/>
                        <a:pt x="1280" y="615"/>
                        <a:pt x="1279" y="615"/>
                      </a:cubicBezTo>
                      <a:lnTo>
                        <a:pt x="1217" y="621"/>
                      </a:lnTo>
                      <a:lnTo>
                        <a:pt x="310" y="621"/>
                      </a:lnTo>
                      <a:cubicBezTo>
                        <a:pt x="306" y="621"/>
                        <a:pt x="302" y="618"/>
                        <a:pt x="302" y="613"/>
                      </a:cubicBezTo>
                      <a:cubicBezTo>
                        <a:pt x="302" y="609"/>
                        <a:pt x="306" y="605"/>
                        <a:pt x="310" y="6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71" name="Rectangle 101"/>
                <p:cNvSpPr>
                  <a:spLocks noChangeArrowheads="1"/>
                </p:cNvSpPr>
                <p:nvPr/>
              </p:nvSpPr>
              <p:spPr bwMode="auto">
                <a:xfrm>
                  <a:off x="1968" y="3606"/>
                  <a:ext cx="450" cy="185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72" name="Rectangle 102"/>
                <p:cNvSpPr>
                  <a:spLocks noChangeArrowheads="1"/>
                </p:cNvSpPr>
                <p:nvPr/>
              </p:nvSpPr>
              <p:spPr bwMode="auto">
                <a:xfrm>
                  <a:off x="1959" y="3597"/>
                  <a:ext cx="449" cy="4"/>
                </a:xfrm>
                <a:prstGeom prst="rect">
                  <a:avLst/>
                </a:prstGeom>
                <a:solidFill>
                  <a:srgbClr val="94D0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73" name="Rectangle 103"/>
                <p:cNvSpPr>
                  <a:spLocks noChangeArrowheads="1"/>
                </p:cNvSpPr>
                <p:nvPr/>
              </p:nvSpPr>
              <p:spPr bwMode="auto">
                <a:xfrm>
                  <a:off x="1959" y="3601"/>
                  <a:ext cx="449" cy="42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74" name="Rectangle 104"/>
                <p:cNvSpPr>
                  <a:spLocks noChangeArrowheads="1"/>
                </p:cNvSpPr>
                <p:nvPr/>
              </p:nvSpPr>
              <p:spPr bwMode="auto">
                <a:xfrm>
                  <a:off x="1959" y="3643"/>
                  <a:ext cx="449" cy="46"/>
                </a:xfrm>
                <a:prstGeom prst="rect">
                  <a:avLst/>
                </a:prstGeom>
                <a:solidFill>
                  <a:srgbClr val="93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75" name="Rectangle 105"/>
                <p:cNvSpPr>
                  <a:spLocks noChangeArrowheads="1"/>
                </p:cNvSpPr>
                <p:nvPr/>
              </p:nvSpPr>
              <p:spPr bwMode="auto">
                <a:xfrm>
                  <a:off x="1959" y="3689"/>
                  <a:ext cx="449" cy="42"/>
                </a:xfrm>
                <a:prstGeom prst="rect">
                  <a:avLst/>
                </a:prstGeom>
                <a:solidFill>
                  <a:srgbClr val="93D0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76" name="Rectangle 106"/>
                <p:cNvSpPr>
                  <a:spLocks noChangeArrowheads="1"/>
                </p:cNvSpPr>
                <p:nvPr/>
              </p:nvSpPr>
              <p:spPr bwMode="auto">
                <a:xfrm>
                  <a:off x="1959" y="3731"/>
                  <a:ext cx="449" cy="51"/>
                </a:xfrm>
                <a:prstGeom prst="rect">
                  <a:avLst/>
                </a:prstGeom>
                <a:solidFill>
                  <a:srgbClr val="94D0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77" name="Freeform 107"/>
                <p:cNvSpPr>
                  <a:spLocks/>
                </p:cNvSpPr>
                <p:nvPr/>
              </p:nvSpPr>
              <p:spPr bwMode="auto">
                <a:xfrm>
                  <a:off x="1966" y="3603"/>
                  <a:ext cx="437" cy="175"/>
                </a:xfrm>
                <a:custGeom>
                  <a:avLst/>
                  <a:gdLst>
                    <a:gd name="T0" fmla="*/ 302 w 1512"/>
                    <a:gd name="T1" fmla="*/ 604 h 604"/>
                    <a:gd name="T2" fmla="*/ 1210 w 1512"/>
                    <a:gd name="T3" fmla="*/ 604 h 604"/>
                    <a:gd name="T4" fmla="*/ 1512 w 1512"/>
                    <a:gd name="T5" fmla="*/ 302 h 604"/>
                    <a:gd name="T6" fmla="*/ 1210 w 1512"/>
                    <a:gd name="T7" fmla="*/ 0 h 604"/>
                    <a:gd name="T8" fmla="*/ 1210 w 1512"/>
                    <a:gd name="T9" fmla="*/ 0 h 604"/>
                    <a:gd name="T10" fmla="*/ 1210 w 1512"/>
                    <a:gd name="T11" fmla="*/ 0 h 604"/>
                    <a:gd name="T12" fmla="*/ 302 w 1512"/>
                    <a:gd name="T13" fmla="*/ 0 h 604"/>
                    <a:gd name="T14" fmla="*/ 0 w 1512"/>
                    <a:gd name="T15" fmla="*/ 302 h 604"/>
                    <a:gd name="T16" fmla="*/ 302 w 1512"/>
                    <a:gd name="T17" fmla="*/ 604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2" h="604">
                      <a:moveTo>
                        <a:pt x="302" y="604"/>
                      </a:moveTo>
                      <a:lnTo>
                        <a:pt x="1210" y="604"/>
                      </a:lnTo>
                      <a:cubicBezTo>
                        <a:pt x="1377" y="604"/>
                        <a:pt x="1512" y="469"/>
                        <a:pt x="1512" y="302"/>
                      </a:cubicBezTo>
                      <a:cubicBezTo>
                        <a:pt x="1512" y="135"/>
                        <a:pt x="1377" y="0"/>
                        <a:pt x="1210" y="0"/>
                      </a:cubicBezTo>
                      <a:cubicBezTo>
                        <a:pt x="1210" y="0"/>
                        <a:pt x="1210" y="0"/>
                        <a:pt x="1210" y="0"/>
                      </a:cubicBezTo>
                      <a:lnTo>
                        <a:pt x="1210" y="0"/>
                      </a:lnTo>
                      <a:lnTo>
                        <a:pt x="302" y="0"/>
                      </a:lnTo>
                      <a:cubicBezTo>
                        <a:pt x="135" y="0"/>
                        <a:pt x="0" y="135"/>
                        <a:pt x="0" y="302"/>
                      </a:cubicBezTo>
                      <a:cubicBezTo>
                        <a:pt x="0" y="469"/>
                        <a:pt x="135" y="604"/>
                        <a:pt x="302" y="604"/>
                      </a:cubicBezTo>
                      <a:close/>
                    </a:path>
                  </a:pathLst>
                </a:custGeom>
                <a:noFill/>
                <a:ln w="1588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78" name="Rectangle 108"/>
                <p:cNvSpPr>
                  <a:spLocks noChangeArrowheads="1"/>
                </p:cNvSpPr>
                <p:nvPr/>
              </p:nvSpPr>
              <p:spPr bwMode="auto">
                <a:xfrm>
                  <a:off x="2047" y="3657"/>
                  <a:ext cx="26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fi-FI" altLang="fi-FI" sz="450" b="1">
                      <a:solidFill>
                        <a:srgbClr val="000000"/>
                      </a:solidFill>
                      <a:latin typeface="Calibri" pitchFamily="34" charset="0"/>
                    </a:rPr>
                    <a:t>Ei merkittävä</a:t>
                  </a:r>
                  <a:endParaRPr lang="fi-FI" altLang="fi-FI" sz="1013">
                    <a:solidFill>
                      <a:srgbClr val="766A62"/>
                    </a:solidFill>
                  </a:endParaRPr>
                </a:p>
              </p:txBody>
            </p:sp>
            <p:sp>
              <p:nvSpPr>
                <p:cNvPr id="1079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2436" y="3690"/>
                  <a:ext cx="230" cy="0"/>
                </a:xfrm>
                <a:prstGeom prst="line">
                  <a:avLst/>
                </a:prstGeom>
                <a:noFill/>
                <a:ln w="9525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80" name="Freeform 110"/>
                <p:cNvSpPr>
                  <a:spLocks/>
                </p:cNvSpPr>
                <p:nvPr/>
              </p:nvSpPr>
              <p:spPr bwMode="auto">
                <a:xfrm>
                  <a:off x="2403" y="3669"/>
                  <a:ext cx="44" cy="43"/>
                </a:xfrm>
                <a:custGeom>
                  <a:avLst/>
                  <a:gdLst>
                    <a:gd name="T0" fmla="*/ 0 w 150"/>
                    <a:gd name="T1" fmla="*/ 75 h 150"/>
                    <a:gd name="T2" fmla="*/ 150 w 150"/>
                    <a:gd name="T3" fmla="*/ 0 h 150"/>
                    <a:gd name="T4" fmla="*/ 150 w 150"/>
                    <a:gd name="T5" fmla="*/ 150 h 150"/>
                    <a:gd name="T6" fmla="*/ 0 w 150"/>
                    <a:gd name="T7" fmla="*/ 75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0" h="150">
                      <a:moveTo>
                        <a:pt x="0" y="75"/>
                      </a:moveTo>
                      <a:lnTo>
                        <a:pt x="150" y="0"/>
                      </a:lnTo>
                      <a:cubicBezTo>
                        <a:pt x="126" y="47"/>
                        <a:pt x="126" y="103"/>
                        <a:pt x="150" y="150"/>
                      </a:cubicBez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81" name="Rectangle 111"/>
                <p:cNvSpPr>
                  <a:spLocks noChangeArrowheads="1"/>
                </p:cNvSpPr>
                <p:nvPr/>
              </p:nvSpPr>
              <p:spPr bwMode="auto">
                <a:xfrm>
                  <a:off x="2516" y="3661"/>
                  <a:ext cx="37" cy="5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82" name="Rectangle 112"/>
                <p:cNvSpPr>
                  <a:spLocks noChangeArrowheads="1"/>
                </p:cNvSpPr>
                <p:nvPr/>
              </p:nvSpPr>
              <p:spPr bwMode="auto">
                <a:xfrm>
                  <a:off x="2515" y="3657"/>
                  <a:ext cx="38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fi-FI" altLang="fi-FI" sz="450" b="1">
                      <a:solidFill>
                        <a:srgbClr val="000000"/>
                      </a:solidFill>
                      <a:latin typeface="Calibri" pitchFamily="34" charset="0"/>
                    </a:rPr>
                    <a:t>EI</a:t>
                  </a:r>
                  <a:endParaRPr lang="fi-FI" altLang="fi-FI" sz="1013">
                    <a:solidFill>
                      <a:srgbClr val="766A62"/>
                    </a:solidFill>
                  </a:endParaRPr>
                </a:p>
              </p:txBody>
            </p:sp>
            <p:sp>
              <p:nvSpPr>
                <p:cNvPr id="1084" name="Rectangle 113"/>
                <p:cNvSpPr>
                  <a:spLocks noChangeArrowheads="1"/>
                </p:cNvSpPr>
                <p:nvPr/>
              </p:nvSpPr>
              <p:spPr bwMode="auto">
                <a:xfrm>
                  <a:off x="3372" y="3610"/>
                  <a:ext cx="444" cy="181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85" name="Freeform 114"/>
                <p:cNvSpPr>
                  <a:spLocks/>
                </p:cNvSpPr>
                <p:nvPr/>
              </p:nvSpPr>
              <p:spPr bwMode="auto">
                <a:xfrm>
                  <a:off x="3375" y="3612"/>
                  <a:ext cx="437" cy="175"/>
                </a:xfrm>
                <a:custGeom>
                  <a:avLst/>
                  <a:gdLst>
                    <a:gd name="T0" fmla="*/ 302 w 1511"/>
                    <a:gd name="T1" fmla="*/ 605 h 605"/>
                    <a:gd name="T2" fmla="*/ 1209 w 1511"/>
                    <a:gd name="T3" fmla="*/ 605 h 605"/>
                    <a:gd name="T4" fmla="*/ 1511 w 1511"/>
                    <a:gd name="T5" fmla="*/ 303 h 605"/>
                    <a:gd name="T6" fmla="*/ 1209 w 1511"/>
                    <a:gd name="T7" fmla="*/ 0 h 605"/>
                    <a:gd name="T8" fmla="*/ 1209 w 1511"/>
                    <a:gd name="T9" fmla="*/ 0 h 605"/>
                    <a:gd name="T10" fmla="*/ 1209 w 1511"/>
                    <a:gd name="T11" fmla="*/ 0 h 605"/>
                    <a:gd name="T12" fmla="*/ 302 w 1511"/>
                    <a:gd name="T13" fmla="*/ 0 h 605"/>
                    <a:gd name="T14" fmla="*/ 0 w 1511"/>
                    <a:gd name="T15" fmla="*/ 303 h 605"/>
                    <a:gd name="T16" fmla="*/ 302 w 1511"/>
                    <a:gd name="T17" fmla="*/ 605 h 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1" h="605">
                      <a:moveTo>
                        <a:pt x="302" y="605"/>
                      </a:moveTo>
                      <a:lnTo>
                        <a:pt x="1209" y="605"/>
                      </a:lnTo>
                      <a:cubicBezTo>
                        <a:pt x="1376" y="605"/>
                        <a:pt x="1511" y="470"/>
                        <a:pt x="1511" y="303"/>
                      </a:cubicBezTo>
                      <a:cubicBezTo>
                        <a:pt x="1511" y="136"/>
                        <a:pt x="1376" y="0"/>
                        <a:pt x="1209" y="0"/>
                      </a:cubicBezTo>
                      <a:cubicBezTo>
                        <a:pt x="1209" y="0"/>
                        <a:pt x="1209" y="0"/>
                        <a:pt x="1209" y="0"/>
                      </a:cubicBezTo>
                      <a:lnTo>
                        <a:pt x="1209" y="0"/>
                      </a:lnTo>
                      <a:lnTo>
                        <a:pt x="302" y="0"/>
                      </a:lnTo>
                      <a:cubicBezTo>
                        <a:pt x="135" y="0"/>
                        <a:pt x="0" y="136"/>
                        <a:pt x="0" y="303"/>
                      </a:cubicBezTo>
                      <a:cubicBezTo>
                        <a:pt x="0" y="470"/>
                        <a:pt x="135" y="605"/>
                        <a:pt x="302" y="6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86" name="Rectangle 115"/>
                <p:cNvSpPr>
                  <a:spLocks noChangeArrowheads="1"/>
                </p:cNvSpPr>
                <p:nvPr/>
              </p:nvSpPr>
              <p:spPr bwMode="auto">
                <a:xfrm>
                  <a:off x="3372" y="3610"/>
                  <a:ext cx="444" cy="181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87" name="Rectangle 116"/>
                <p:cNvSpPr>
                  <a:spLocks noChangeArrowheads="1"/>
                </p:cNvSpPr>
                <p:nvPr/>
              </p:nvSpPr>
              <p:spPr bwMode="auto">
                <a:xfrm>
                  <a:off x="3372" y="3606"/>
                  <a:ext cx="449" cy="185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88" name="Freeform 117"/>
                <p:cNvSpPr>
                  <a:spLocks/>
                </p:cNvSpPr>
                <p:nvPr/>
              </p:nvSpPr>
              <p:spPr bwMode="auto">
                <a:xfrm>
                  <a:off x="3372" y="3610"/>
                  <a:ext cx="442" cy="179"/>
                </a:xfrm>
                <a:custGeom>
                  <a:avLst/>
                  <a:gdLst>
                    <a:gd name="T0" fmla="*/ 1278 w 1527"/>
                    <a:gd name="T1" fmla="*/ 600 h 622"/>
                    <a:gd name="T2" fmla="*/ 1332 w 1527"/>
                    <a:gd name="T3" fmla="*/ 582 h 622"/>
                    <a:gd name="T4" fmla="*/ 1426 w 1527"/>
                    <a:gd name="T5" fmla="*/ 519 h 622"/>
                    <a:gd name="T6" fmla="*/ 1460 w 1527"/>
                    <a:gd name="T7" fmla="*/ 477 h 622"/>
                    <a:gd name="T8" fmla="*/ 1506 w 1527"/>
                    <a:gd name="T9" fmla="*/ 370 h 622"/>
                    <a:gd name="T10" fmla="*/ 1512 w 1527"/>
                    <a:gd name="T11" fmla="*/ 312 h 622"/>
                    <a:gd name="T12" fmla="*/ 1488 w 1527"/>
                    <a:gd name="T13" fmla="*/ 196 h 622"/>
                    <a:gd name="T14" fmla="*/ 1461 w 1527"/>
                    <a:gd name="T15" fmla="*/ 147 h 622"/>
                    <a:gd name="T16" fmla="*/ 1381 w 1527"/>
                    <a:gd name="T17" fmla="*/ 67 h 622"/>
                    <a:gd name="T18" fmla="*/ 1333 w 1527"/>
                    <a:gd name="T19" fmla="*/ 40 h 622"/>
                    <a:gd name="T20" fmla="*/ 1217 w 1527"/>
                    <a:gd name="T21" fmla="*/ 16 h 622"/>
                    <a:gd name="T22" fmla="*/ 252 w 1527"/>
                    <a:gd name="T23" fmla="*/ 22 h 622"/>
                    <a:gd name="T24" fmla="*/ 145 w 1527"/>
                    <a:gd name="T25" fmla="*/ 67 h 622"/>
                    <a:gd name="T26" fmla="*/ 103 w 1527"/>
                    <a:gd name="T27" fmla="*/ 102 h 622"/>
                    <a:gd name="T28" fmla="*/ 39 w 1527"/>
                    <a:gd name="T29" fmla="*/ 197 h 622"/>
                    <a:gd name="T30" fmla="*/ 22 w 1527"/>
                    <a:gd name="T31" fmla="*/ 251 h 622"/>
                    <a:gd name="T32" fmla="*/ 22 w 1527"/>
                    <a:gd name="T33" fmla="*/ 372 h 622"/>
                    <a:gd name="T34" fmla="*/ 39 w 1527"/>
                    <a:gd name="T35" fmla="*/ 426 h 622"/>
                    <a:gd name="T36" fmla="*/ 103 w 1527"/>
                    <a:gd name="T37" fmla="*/ 520 h 622"/>
                    <a:gd name="T38" fmla="*/ 145 w 1527"/>
                    <a:gd name="T39" fmla="*/ 554 h 622"/>
                    <a:gd name="T40" fmla="*/ 252 w 1527"/>
                    <a:gd name="T41" fmla="*/ 600 h 622"/>
                    <a:gd name="T42" fmla="*/ 318 w 1527"/>
                    <a:gd name="T43" fmla="*/ 614 h 622"/>
                    <a:gd name="T44" fmla="*/ 247 w 1527"/>
                    <a:gd name="T45" fmla="*/ 615 h 622"/>
                    <a:gd name="T46" fmla="*/ 138 w 1527"/>
                    <a:gd name="T47" fmla="*/ 568 h 622"/>
                    <a:gd name="T48" fmla="*/ 90 w 1527"/>
                    <a:gd name="T49" fmla="*/ 530 h 622"/>
                    <a:gd name="T50" fmla="*/ 25 w 1527"/>
                    <a:gd name="T51" fmla="*/ 433 h 622"/>
                    <a:gd name="T52" fmla="*/ 7 w 1527"/>
                    <a:gd name="T53" fmla="*/ 373 h 622"/>
                    <a:gd name="T54" fmla="*/ 7 w 1527"/>
                    <a:gd name="T55" fmla="*/ 250 h 622"/>
                    <a:gd name="T56" fmla="*/ 25 w 1527"/>
                    <a:gd name="T57" fmla="*/ 190 h 622"/>
                    <a:gd name="T58" fmla="*/ 90 w 1527"/>
                    <a:gd name="T59" fmla="*/ 92 h 622"/>
                    <a:gd name="T60" fmla="*/ 138 w 1527"/>
                    <a:gd name="T61" fmla="*/ 53 h 622"/>
                    <a:gd name="T62" fmla="*/ 247 w 1527"/>
                    <a:gd name="T63" fmla="*/ 7 h 622"/>
                    <a:gd name="T64" fmla="*/ 1218 w 1527"/>
                    <a:gd name="T65" fmla="*/ 1 h 622"/>
                    <a:gd name="T66" fmla="*/ 1338 w 1527"/>
                    <a:gd name="T67" fmla="*/ 25 h 622"/>
                    <a:gd name="T68" fmla="*/ 1392 w 1527"/>
                    <a:gd name="T69" fmla="*/ 54 h 622"/>
                    <a:gd name="T70" fmla="*/ 1474 w 1527"/>
                    <a:gd name="T71" fmla="*/ 137 h 622"/>
                    <a:gd name="T72" fmla="*/ 1503 w 1527"/>
                    <a:gd name="T73" fmla="*/ 191 h 622"/>
                    <a:gd name="T74" fmla="*/ 1527 w 1527"/>
                    <a:gd name="T75" fmla="*/ 311 h 622"/>
                    <a:gd name="T76" fmla="*/ 1521 w 1527"/>
                    <a:gd name="T77" fmla="*/ 375 h 622"/>
                    <a:gd name="T78" fmla="*/ 1474 w 1527"/>
                    <a:gd name="T79" fmla="*/ 484 h 622"/>
                    <a:gd name="T80" fmla="*/ 1436 w 1527"/>
                    <a:gd name="T81" fmla="*/ 532 h 622"/>
                    <a:gd name="T82" fmla="*/ 1339 w 1527"/>
                    <a:gd name="T83" fmla="*/ 596 h 622"/>
                    <a:gd name="T84" fmla="*/ 1279 w 1527"/>
                    <a:gd name="T85" fmla="*/ 615 h 622"/>
                    <a:gd name="T86" fmla="*/ 302 w 1527"/>
                    <a:gd name="T87" fmla="*/ 613 h 6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527" h="622">
                      <a:moveTo>
                        <a:pt x="310" y="605"/>
                      </a:moveTo>
                      <a:lnTo>
                        <a:pt x="1217" y="605"/>
                      </a:lnTo>
                      <a:lnTo>
                        <a:pt x="1278" y="600"/>
                      </a:lnTo>
                      <a:lnTo>
                        <a:pt x="1276" y="600"/>
                      </a:lnTo>
                      <a:lnTo>
                        <a:pt x="1333" y="582"/>
                      </a:lnTo>
                      <a:lnTo>
                        <a:pt x="1332" y="582"/>
                      </a:lnTo>
                      <a:lnTo>
                        <a:pt x="1383" y="554"/>
                      </a:lnTo>
                      <a:lnTo>
                        <a:pt x="1381" y="555"/>
                      </a:lnTo>
                      <a:lnTo>
                        <a:pt x="1426" y="519"/>
                      </a:lnTo>
                      <a:lnTo>
                        <a:pt x="1425" y="520"/>
                      </a:lnTo>
                      <a:lnTo>
                        <a:pt x="1461" y="475"/>
                      </a:lnTo>
                      <a:lnTo>
                        <a:pt x="1460" y="477"/>
                      </a:lnTo>
                      <a:lnTo>
                        <a:pt x="1488" y="426"/>
                      </a:lnTo>
                      <a:lnTo>
                        <a:pt x="1488" y="427"/>
                      </a:lnTo>
                      <a:lnTo>
                        <a:pt x="1506" y="370"/>
                      </a:lnTo>
                      <a:lnTo>
                        <a:pt x="1506" y="372"/>
                      </a:lnTo>
                      <a:lnTo>
                        <a:pt x="1512" y="311"/>
                      </a:lnTo>
                      <a:lnTo>
                        <a:pt x="1512" y="312"/>
                      </a:lnTo>
                      <a:lnTo>
                        <a:pt x="1506" y="251"/>
                      </a:lnTo>
                      <a:lnTo>
                        <a:pt x="1506" y="253"/>
                      </a:lnTo>
                      <a:lnTo>
                        <a:pt x="1488" y="196"/>
                      </a:lnTo>
                      <a:lnTo>
                        <a:pt x="1488" y="197"/>
                      </a:lnTo>
                      <a:lnTo>
                        <a:pt x="1460" y="146"/>
                      </a:lnTo>
                      <a:lnTo>
                        <a:pt x="1461" y="147"/>
                      </a:lnTo>
                      <a:lnTo>
                        <a:pt x="1425" y="102"/>
                      </a:lnTo>
                      <a:lnTo>
                        <a:pt x="1426" y="104"/>
                      </a:lnTo>
                      <a:lnTo>
                        <a:pt x="1381" y="67"/>
                      </a:lnTo>
                      <a:lnTo>
                        <a:pt x="1383" y="67"/>
                      </a:lnTo>
                      <a:lnTo>
                        <a:pt x="1332" y="39"/>
                      </a:lnTo>
                      <a:lnTo>
                        <a:pt x="1333" y="40"/>
                      </a:lnTo>
                      <a:lnTo>
                        <a:pt x="1276" y="22"/>
                      </a:lnTo>
                      <a:lnTo>
                        <a:pt x="1278" y="22"/>
                      </a:lnTo>
                      <a:lnTo>
                        <a:pt x="1217" y="16"/>
                      </a:lnTo>
                      <a:lnTo>
                        <a:pt x="310" y="16"/>
                      </a:lnTo>
                      <a:lnTo>
                        <a:pt x="250" y="22"/>
                      </a:lnTo>
                      <a:lnTo>
                        <a:pt x="252" y="22"/>
                      </a:lnTo>
                      <a:lnTo>
                        <a:pt x="195" y="40"/>
                      </a:lnTo>
                      <a:lnTo>
                        <a:pt x="196" y="39"/>
                      </a:lnTo>
                      <a:lnTo>
                        <a:pt x="145" y="67"/>
                      </a:lnTo>
                      <a:lnTo>
                        <a:pt x="147" y="67"/>
                      </a:lnTo>
                      <a:lnTo>
                        <a:pt x="102" y="104"/>
                      </a:lnTo>
                      <a:lnTo>
                        <a:pt x="103" y="102"/>
                      </a:lnTo>
                      <a:lnTo>
                        <a:pt x="67" y="147"/>
                      </a:lnTo>
                      <a:lnTo>
                        <a:pt x="67" y="146"/>
                      </a:lnTo>
                      <a:lnTo>
                        <a:pt x="39" y="197"/>
                      </a:lnTo>
                      <a:lnTo>
                        <a:pt x="40" y="196"/>
                      </a:lnTo>
                      <a:lnTo>
                        <a:pt x="22" y="253"/>
                      </a:lnTo>
                      <a:lnTo>
                        <a:pt x="22" y="251"/>
                      </a:lnTo>
                      <a:lnTo>
                        <a:pt x="16" y="312"/>
                      </a:lnTo>
                      <a:lnTo>
                        <a:pt x="16" y="311"/>
                      </a:lnTo>
                      <a:lnTo>
                        <a:pt x="22" y="372"/>
                      </a:lnTo>
                      <a:lnTo>
                        <a:pt x="22" y="370"/>
                      </a:lnTo>
                      <a:lnTo>
                        <a:pt x="40" y="427"/>
                      </a:lnTo>
                      <a:lnTo>
                        <a:pt x="39" y="426"/>
                      </a:lnTo>
                      <a:lnTo>
                        <a:pt x="67" y="477"/>
                      </a:lnTo>
                      <a:lnTo>
                        <a:pt x="67" y="475"/>
                      </a:lnTo>
                      <a:lnTo>
                        <a:pt x="103" y="520"/>
                      </a:lnTo>
                      <a:lnTo>
                        <a:pt x="101" y="519"/>
                      </a:lnTo>
                      <a:lnTo>
                        <a:pt x="146" y="555"/>
                      </a:lnTo>
                      <a:lnTo>
                        <a:pt x="145" y="554"/>
                      </a:lnTo>
                      <a:lnTo>
                        <a:pt x="196" y="582"/>
                      </a:lnTo>
                      <a:lnTo>
                        <a:pt x="195" y="582"/>
                      </a:lnTo>
                      <a:lnTo>
                        <a:pt x="252" y="600"/>
                      </a:lnTo>
                      <a:lnTo>
                        <a:pt x="250" y="600"/>
                      </a:lnTo>
                      <a:lnTo>
                        <a:pt x="311" y="606"/>
                      </a:lnTo>
                      <a:cubicBezTo>
                        <a:pt x="316" y="606"/>
                        <a:pt x="319" y="610"/>
                        <a:pt x="318" y="614"/>
                      </a:cubicBezTo>
                      <a:cubicBezTo>
                        <a:pt x="318" y="619"/>
                        <a:pt x="314" y="622"/>
                        <a:pt x="310" y="621"/>
                      </a:cubicBezTo>
                      <a:lnTo>
                        <a:pt x="249" y="615"/>
                      </a:lnTo>
                      <a:cubicBezTo>
                        <a:pt x="248" y="615"/>
                        <a:pt x="248" y="615"/>
                        <a:pt x="247" y="615"/>
                      </a:cubicBezTo>
                      <a:lnTo>
                        <a:pt x="190" y="597"/>
                      </a:lnTo>
                      <a:cubicBezTo>
                        <a:pt x="190" y="597"/>
                        <a:pt x="189" y="597"/>
                        <a:pt x="189" y="596"/>
                      </a:cubicBezTo>
                      <a:lnTo>
                        <a:pt x="138" y="568"/>
                      </a:lnTo>
                      <a:cubicBezTo>
                        <a:pt x="137" y="568"/>
                        <a:pt x="137" y="568"/>
                        <a:pt x="136" y="568"/>
                      </a:cubicBezTo>
                      <a:lnTo>
                        <a:pt x="91" y="532"/>
                      </a:lnTo>
                      <a:cubicBezTo>
                        <a:pt x="91" y="531"/>
                        <a:pt x="91" y="531"/>
                        <a:pt x="90" y="530"/>
                      </a:cubicBezTo>
                      <a:lnTo>
                        <a:pt x="54" y="485"/>
                      </a:lnTo>
                      <a:cubicBezTo>
                        <a:pt x="54" y="485"/>
                        <a:pt x="54" y="485"/>
                        <a:pt x="53" y="484"/>
                      </a:cubicBezTo>
                      <a:lnTo>
                        <a:pt x="25" y="433"/>
                      </a:lnTo>
                      <a:cubicBezTo>
                        <a:pt x="25" y="433"/>
                        <a:pt x="25" y="432"/>
                        <a:pt x="25" y="432"/>
                      </a:cubicBezTo>
                      <a:lnTo>
                        <a:pt x="7" y="375"/>
                      </a:lnTo>
                      <a:cubicBezTo>
                        <a:pt x="7" y="374"/>
                        <a:pt x="7" y="374"/>
                        <a:pt x="7" y="373"/>
                      </a:cubicBezTo>
                      <a:lnTo>
                        <a:pt x="1" y="312"/>
                      </a:lnTo>
                      <a:cubicBezTo>
                        <a:pt x="0" y="312"/>
                        <a:pt x="0" y="311"/>
                        <a:pt x="1" y="311"/>
                      </a:cubicBezTo>
                      <a:lnTo>
                        <a:pt x="7" y="250"/>
                      </a:lnTo>
                      <a:cubicBezTo>
                        <a:pt x="7" y="249"/>
                        <a:pt x="7" y="249"/>
                        <a:pt x="7" y="248"/>
                      </a:cubicBezTo>
                      <a:lnTo>
                        <a:pt x="25" y="191"/>
                      </a:lnTo>
                      <a:cubicBezTo>
                        <a:pt x="25" y="191"/>
                        <a:pt x="25" y="190"/>
                        <a:pt x="25" y="190"/>
                      </a:cubicBezTo>
                      <a:lnTo>
                        <a:pt x="53" y="139"/>
                      </a:lnTo>
                      <a:cubicBezTo>
                        <a:pt x="54" y="138"/>
                        <a:pt x="54" y="138"/>
                        <a:pt x="54" y="137"/>
                      </a:cubicBezTo>
                      <a:lnTo>
                        <a:pt x="90" y="92"/>
                      </a:lnTo>
                      <a:cubicBezTo>
                        <a:pt x="91" y="92"/>
                        <a:pt x="91" y="92"/>
                        <a:pt x="91" y="91"/>
                      </a:cubicBezTo>
                      <a:lnTo>
                        <a:pt x="136" y="54"/>
                      </a:lnTo>
                      <a:cubicBezTo>
                        <a:pt x="137" y="54"/>
                        <a:pt x="137" y="54"/>
                        <a:pt x="138" y="53"/>
                      </a:cubicBezTo>
                      <a:lnTo>
                        <a:pt x="189" y="25"/>
                      </a:lnTo>
                      <a:cubicBezTo>
                        <a:pt x="189" y="25"/>
                        <a:pt x="190" y="25"/>
                        <a:pt x="190" y="25"/>
                      </a:cubicBezTo>
                      <a:lnTo>
                        <a:pt x="247" y="7"/>
                      </a:lnTo>
                      <a:cubicBezTo>
                        <a:pt x="248" y="7"/>
                        <a:pt x="248" y="7"/>
                        <a:pt x="249" y="7"/>
                      </a:cubicBezTo>
                      <a:lnTo>
                        <a:pt x="310" y="0"/>
                      </a:lnTo>
                      <a:lnTo>
                        <a:pt x="1218" y="1"/>
                      </a:lnTo>
                      <a:lnTo>
                        <a:pt x="1279" y="7"/>
                      </a:lnTo>
                      <a:cubicBezTo>
                        <a:pt x="1280" y="7"/>
                        <a:pt x="1280" y="7"/>
                        <a:pt x="1281" y="7"/>
                      </a:cubicBezTo>
                      <a:lnTo>
                        <a:pt x="1338" y="25"/>
                      </a:lnTo>
                      <a:cubicBezTo>
                        <a:pt x="1338" y="25"/>
                        <a:pt x="1339" y="25"/>
                        <a:pt x="1339" y="25"/>
                      </a:cubicBezTo>
                      <a:lnTo>
                        <a:pt x="1390" y="53"/>
                      </a:lnTo>
                      <a:cubicBezTo>
                        <a:pt x="1391" y="54"/>
                        <a:pt x="1391" y="54"/>
                        <a:pt x="1392" y="54"/>
                      </a:cubicBezTo>
                      <a:lnTo>
                        <a:pt x="1437" y="91"/>
                      </a:lnTo>
                      <a:cubicBezTo>
                        <a:pt x="1437" y="92"/>
                        <a:pt x="1437" y="92"/>
                        <a:pt x="1438" y="92"/>
                      </a:cubicBezTo>
                      <a:lnTo>
                        <a:pt x="1474" y="137"/>
                      </a:lnTo>
                      <a:cubicBezTo>
                        <a:pt x="1474" y="138"/>
                        <a:pt x="1474" y="138"/>
                        <a:pt x="1474" y="139"/>
                      </a:cubicBezTo>
                      <a:lnTo>
                        <a:pt x="1502" y="190"/>
                      </a:lnTo>
                      <a:cubicBezTo>
                        <a:pt x="1503" y="190"/>
                        <a:pt x="1503" y="191"/>
                        <a:pt x="1503" y="191"/>
                      </a:cubicBezTo>
                      <a:lnTo>
                        <a:pt x="1521" y="248"/>
                      </a:lnTo>
                      <a:cubicBezTo>
                        <a:pt x="1521" y="249"/>
                        <a:pt x="1521" y="249"/>
                        <a:pt x="1521" y="250"/>
                      </a:cubicBezTo>
                      <a:lnTo>
                        <a:pt x="1527" y="311"/>
                      </a:lnTo>
                      <a:cubicBezTo>
                        <a:pt x="1527" y="311"/>
                        <a:pt x="1527" y="312"/>
                        <a:pt x="1527" y="312"/>
                      </a:cubicBezTo>
                      <a:lnTo>
                        <a:pt x="1521" y="373"/>
                      </a:lnTo>
                      <a:cubicBezTo>
                        <a:pt x="1521" y="374"/>
                        <a:pt x="1521" y="374"/>
                        <a:pt x="1521" y="375"/>
                      </a:cubicBezTo>
                      <a:lnTo>
                        <a:pt x="1503" y="432"/>
                      </a:lnTo>
                      <a:cubicBezTo>
                        <a:pt x="1503" y="432"/>
                        <a:pt x="1503" y="433"/>
                        <a:pt x="1502" y="433"/>
                      </a:cubicBezTo>
                      <a:lnTo>
                        <a:pt x="1474" y="484"/>
                      </a:lnTo>
                      <a:cubicBezTo>
                        <a:pt x="1474" y="485"/>
                        <a:pt x="1474" y="485"/>
                        <a:pt x="1474" y="485"/>
                      </a:cubicBezTo>
                      <a:lnTo>
                        <a:pt x="1438" y="530"/>
                      </a:lnTo>
                      <a:cubicBezTo>
                        <a:pt x="1437" y="531"/>
                        <a:pt x="1437" y="531"/>
                        <a:pt x="1436" y="532"/>
                      </a:cubicBezTo>
                      <a:lnTo>
                        <a:pt x="1391" y="568"/>
                      </a:lnTo>
                      <a:cubicBezTo>
                        <a:pt x="1391" y="568"/>
                        <a:pt x="1391" y="568"/>
                        <a:pt x="1390" y="568"/>
                      </a:cubicBezTo>
                      <a:lnTo>
                        <a:pt x="1339" y="596"/>
                      </a:lnTo>
                      <a:cubicBezTo>
                        <a:pt x="1339" y="597"/>
                        <a:pt x="1338" y="597"/>
                        <a:pt x="1338" y="597"/>
                      </a:cubicBezTo>
                      <a:lnTo>
                        <a:pt x="1281" y="615"/>
                      </a:lnTo>
                      <a:cubicBezTo>
                        <a:pt x="1280" y="615"/>
                        <a:pt x="1280" y="615"/>
                        <a:pt x="1279" y="615"/>
                      </a:cubicBezTo>
                      <a:lnTo>
                        <a:pt x="1217" y="621"/>
                      </a:lnTo>
                      <a:lnTo>
                        <a:pt x="310" y="621"/>
                      </a:lnTo>
                      <a:cubicBezTo>
                        <a:pt x="306" y="621"/>
                        <a:pt x="302" y="618"/>
                        <a:pt x="302" y="613"/>
                      </a:cubicBezTo>
                      <a:cubicBezTo>
                        <a:pt x="302" y="609"/>
                        <a:pt x="306" y="605"/>
                        <a:pt x="310" y="6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89" name="Rectangle 118"/>
                <p:cNvSpPr>
                  <a:spLocks noChangeArrowheads="1"/>
                </p:cNvSpPr>
                <p:nvPr/>
              </p:nvSpPr>
              <p:spPr bwMode="auto">
                <a:xfrm>
                  <a:off x="3372" y="3606"/>
                  <a:ext cx="449" cy="185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90" name="Rectangle 119"/>
                <p:cNvSpPr>
                  <a:spLocks noChangeArrowheads="1"/>
                </p:cNvSpPr>
                <p:nvPr/>
              </p:nvSpPr>
              <p:spPr bwMode="auto">
                <a:xfrm>
                  <a:off x="3358" y="3597"/>
                  <a:ext cx="449" cy="18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91" name="Freeform 120"/>
                <p:cNvSpPr>
                  <a:spLocks/>
                </p:cNvSpPr>
                <p:nvPr/>
              </p:nvSpPr>
              <p:spPr bwMode="auto">
                <a:xfrm>
                  <a:off x="3366" y="3603"/>
                  <a:ext cx="437" cy="175"/>
                </a:xfrm>
                <a:custGeom>
                  <a:avLst/>
                  <a:gdLst>
                    <a:gd name="T0" fmla="*/ 302 w 1512"/>
                    <a:gd name="T1" fmla="*/ 604 h 604"/>
                    <a:gd name="T2" fmla="*/ 1209 w 1512"/>
                    <a:gd name="T3" fmla="*/ 604 h 604"/>
                    <a:gd name="T4" fmla="*/ 1512 w 1512"/>
                    <a:gd name="T5" fmla="*/ 302 h 604"/>
                    <a:gd name="T6" fmla="*/ 1209 w 1512"/>
                    <a:gd name="T7" fmla="*/ 0 h 604"/>
                    <a:gd name="T8" fmla="*/ 1209 w 1512"/>
                    <a:gd name="T9" fmla="*/ 0 h 604"/>
                    <a:gd name="T10" fmla="*/ 1209 w 1512"/>
                    <a:gd name="T11" fmla="*/ 0 h 604"/>
                    <a:gd name="T12" fmla="*/ 302 w 1512"/>
                    <a:gd name="T13" fmla="*/ 0 h 604"/>
                    <a:gd name="T14" fmla="*/ 0 w 1512"/>
                    <a:gd name="T15" fmla="*/ 302 h 604"/>
                    <a:gd name="T16" fmla="*/ 302 w 1512"/>
                    <a:gd name="T17" fmla="*/ 604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2" h="604">
                      <a:moveTo>
                        <a:pt x="302" y="604"/>
                      </a:moveTo>
                      <a:lnTo>
                        <a:pt x="1209" y="604"/>
                      </a:lnTo>
                      <a:cubicBezTo>
                        <a:pt x="1376" y="604"/>
                        <a:pt x="1512" y="469"/>
                        <a:pt x="1512" y="302"/>
                      </a:cubicBezTo>
                      <a:cubicBezTo>
                        <a:pt x="1512" y="135"/>
                        <a:pt x="1376" y="0"/>
                        <a:pt x="1209" y="0"/>
                      </a:cubicBezTo>
                      <a:cubicBezTo>
                        <a:pt x="1209" y="0"/>
                        <a:pt x="1209" y="0"/>
                        <a:pt x="1209" y="0"/>
                      </a:cubicBezTo>
                      <a:lnTo>
                        <a:pt x="1209" y="0"/>
                      </a:lnTo>
                      <a:lnTo>
                        <a:pt x="302" y="0"/>
                      </a:lnTo>
                      <a:cubicBezTo>
                        <a:pt x="135" y="0"/>
                        <a:pt x="0" y="135"/>
                        <a:pt x="0" y="302"/>
                      </a:cubicBezTo>
                      <a:cubicBezTo>
                        <a:pt x="0" y="469"/>
                        <a:pt x="135" y="604"/>
                        <a:pt x="302" y="604"/>
                      </a:cubicBezTo>
                      <a:close/>
                    </a:path>
                  </a:pathLst>
                </a:custGeom>
                <a:noFill/>
                <a:ln w="1588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92" name="Rectangle 121"/>
                <p:cNvSpPr>
                  <a:spLocks noChangeArrowheads="1"/>
                </p:cNvSpPr>
                <p:nvPr/>
              </p:nvSpPr>
              <p:spPr bwMode="auto">
                <a:xfrm>
                  <a:off x="3469" y="3657"/>
                  <a:ext cx="222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fi-FI" altLang="fi-FI" sz="450" b="1">
                      <a:solidFill>
                        <a:srgbClr val="000000"/>
                      </a:solidFill>
                      <a:latin typeface="Calibri" pitchFamily="34" charset="0"/>
                    </a:rPr>
                    <a:t>Merkittävä</a:t>
                  </a:r>
                  <a:endParaRPr lang="fi-FI" altLang="fi-FI" sz="1013">
                    <a:solidFill>
                      <a:srgbClr val="766A62"/>
                    </a:solidFill>
                  </a:endParaRPr>
                </a:p>
              </p:txBody>
            </p:sp>
            <p:sp>
              <p:nvSpPr>
                <p:cNvPr id="1094" name="Line 122"/>
                <p:cNvSpPr>
                  <a:spLocks noChangeShapeType="1"/>
                </p:cNvSpPr>
                <p:nvPr/>
              </p:nvSpPr>
              <p:spPr bwMode="auto">
                <a:xfrm>
                  <a:off x="3103" y="3690"/>
                  <a:ext cx="230" cy="0"/>
                </a:xfrm>
                <a:prstGeom prst="line">
                  <a:avLst/>
                </a:prstGeom>
                <a:noFill/>
                <a:ln w="9525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95" name="Freeform 123"/>
                <p:cNvSpPr>
                  <a:spLocks/>
                </p:cNvSpPr>
                <p:nvPr/>
              </p:nvSpPr>
              <p:spPr bwMode="auto">
                <a:xfrm>
                  <a:off x="3322" y="3669"/>
                  <a:ext cx="44" cy="43"/>
                </a:xfrm>
                <a:custGeom>
                  <a:avLst/>
                  <a:gdLst>
                    <a:gd name="T0" fmla="*/ 150 w 150"/>
                    <a:gd name="T1" fmla="*/ 75 h 150"/>
                    <a:gd name="T2" fmla="*/ 0 w 150"/>
                    <a:gd name="T3" fmla="*/ 150 h 150"/>
                    <a:gd name="T4" fmla="*/ 0 w 150"/>
                    <a:gd name="T5" fmla="*/ 0 h 150"/>
                    <a:gd name="T6" fmla="*/ 0 w 150"/>
                    <a:gd name="T7" fmla="*/ 0 h 150"/>
                    <a:gd name="T8" fmla="*/ 150 w 150"/>
                    <a:gd name="T9" fmla="*/ 75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0" h="150">
                      <a:moveTo>
                        <a:pt x="150" y="75"/>
                      </a:moveTo>
                      <a:lnTo>
                        <a:pt x="0" y="150"/>
                      </a:lnTo>
                      <a:cubicBezTo>
                        <a:pt x="23" y="103"/>
                        <a:pt x="23" y="47"/>
                        <a:pt x="0" y="0"/>
                      </a:cubicBezTo>
                      <a:lnTo>
                        <a:pt x="0" y="0"/>
                      </a:lnTo>
                      <a:lnTo>
                        <a:pt x="150" y="75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96" name="Rectangle 124"/>
                <p:cNvSpPr>
                  <a:spLocks noChangeArrowheads="1"/>
                </p:cNvSpPr>
                <p:nvPr/>
              </p:nvSpPr>
              <p:spPr bwMode="auto">
                <a:xfrm>
                  <a:off x="3172" y="3661"/>
                  <a:ext cx="125" cy="5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97" name="Rectangle 125"/>
                <p:cNvSpPr>
                  <a:spLocks noChangeArrowheads="1"/>
                </p:cNvSpPr>
                <p:nvPr/>
              </p:nvSpPr>
              <p:spPr bwMode="auto">
                <a:xfrm>
                  <a:off x="3172" y="3657"/>
                  <a:ext cx="123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fi-FI" altLang="fi-FI" sz="450" b="1">
                      <a:solidFill>
                        <a:srgbClr val="000000"/>
                      </a:solidFill>
                      <a:latin typeface="Calibri" pitchFamily="34" charset="0"/>
                    </a:rPr>
                    <a:t>KYLLÄ</a:t>
                  </a:r>
                  <a:endParaRPr lang="fi-FI" altLang="fi-FI" sz="1013">
                    <a:solidFill>
                      <a:srgbClr val="766A62"/>
                    </a:solidFill>
                  </a:endParaRPr>
                </a:p>
              </p:txBody>
            </p:sp>
            <p:sp>
              <p:nvSpPr>
                <p:cNvPr id="1098" name="Rectangle 126"/>
                <p:cNvSpPr>
                  <a:spLocks noChangeArrowheads="1"/>
                </p:cNvSpPr>
                <p:nvPr/>
              </p:nvSpPr>
              <p:spPr bwMode="auto">
                <a:xfrm>
                  <a:off x="2672" y="2931"/>
                  <a:ext cx="445" cy="268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099" name="Freeform 127"/>
                <p:cNvSpPr>
                  <a:spLocks/>
                </p:cNvSpPr>
                <p:nvPr/>
              </p:nvSpPr>
              <p:spPr bwMode="auto">
                <a:xfrm>
                  <a:off x="2675" y="2934"/>
                  <a:ext cx="437" cy="263"/>
                </a:xfrm>
                <a:custGeom>
                  <a:avLst/>
                  <a:gdLst>
                    <a:gd name="T0" fmla="*/ 0 w 437"/>
                    <a:gd name="T1" fmla="*/ 132 h 263"/>
                    <a:gd name="T2" fmla="*/ 218 w 437"/>
                    <a:gd name="T3" fmla="*/ 0 h 263"/>
                    <a:gd name="T4" fmla="*/ 437 w 437"/>
                    <a:gd name="T5" fmla="*/ 132 h 263"/>
                    <a:gd name="T6" fmla="*/ 218 w 437"/>
                    <a:gd name="T7" fmla="*/ 263 h 263"/>
                    <a:gd name="T8" fmla="*/ 0 w 437"/>
                    <a:gd name="T9" fmla="*/ 132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7" h="263">
                      <a:moveTo>
                        <a:pt x="0" y="132"/>
                      </a:moveTo>
                      <a:lnTo>
                        <a:pt x="218" y="0"/>
                      </a:lnTo>
                      <a:lnTo>
                        <a:pt x="437" y="132"/>
                      </a:lnTo>
                      <a:lnTo>
                        <a:pt x="218" y="263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100" name="Rectangle 128"/>
                <p:cNvSpPr>
                  <a:spLocks noChangeArrowheads="1"/>
                </p:cNvSpPr>
                <p:nvPr/>
              </p:nvSpPr>
              <p:spPr bwMode="auto">
                <a:xfrm>
                  <a:off x="2672" y="2931"/>
                  <a:ext cx="445" cy="268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101" name="Rectangle 129"/>
                <p:cNvSpPr>
                  <a:spLocks noChangeArrowheads="1"/>
                </p:cNvSpPr>
                <p:nvPr/>
              </p:nvSpPr>
              <p:spPr bwMode="auto">
                <a:xfrm>
                  <a:off x="2668" y="2931"/>
                  <a:ext cx="449" cy="273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102" name="Freeform 130"/>
                <p:cNvSpPr>
                  <a:spLocks/>
                </p:cNvSpPr>
                <p:nvPr/>
              </p:nvSpPr>
              <p:spPr bwMode="auto">
                <a:xfrm>
                  <a:off x="2672" y="2932"/>
                  <a:ext cx="443" cy="267"/>
                </a:xfrm>
                <a:custGeom>
                  <a:avLst/>
                  <a:gdLst>
                    <a:gd name="T0" fmla="*/ 5 w 1529"/>
                    <a:gd name="T1" fmla="*/ 455 h 924"/>
                    <a:gd name="T2" fmla="*/ 761 w 1529"/>
                    <a:gd name="T3" fmla="*/ 1 h 924"/>
                    <a:gd name="T4" fmla="*/ 769 w 1529"/>
                    <a:gd name="T5" fmla="*/ 1 h 924"/>
                    <a:gd name="T6" fmla="*/ 1525 w 1529"/>
                    <a:gd name="T7" fmla="*/ 455 h 924"/>
                    <a:gd name="T8" fmla="*/ 1529 w 1529"/>
                    <a:gd name="T9" fmla="*/ 462 h 924"/>
                    <a:gd name="T10" fmla="*/ 1525 w 1529"/>
                    <a:gd name="T11" fmla="*/ 469 h 924"/>
                    <a:gd name="T12" fmla="*/ 769 w 1529"/>
                    <a:gd name="T13" fmla="*/ 922 h 924"/>
                    <a:gd name="T14" fmla="*/ 761 w 1529"/>
                    <a:gd name="T15" fmla="*/ 922 h 924"/>
                    <a:gd name="T16" fmla="*/ 5 w 1529"/>
                    <a:gd name="T17" fmla="*/ 469 h 924"/>
                    <a:gd name="T18" fmla="*/ 2 w 1529"/>
                    <a:gd name="T19" fmla="*/ 458 h 924"/>
                    <a:gd name="T20" fmla="*/ 13 w 1529"/>
                    <a:gd name="T21" fmla="*/ 455 h 924"/>
                    <a:gd name="T22" fmla="*/ 769 w 1529"/>
                    <a:gd name="T23" fmla="*/ 908 h 924"/>
                    <a:gd name="T24" fmla="*/ 761 w 1529"/>
                    <a:gd name="T25" fmla="*/ 908 h 924"/>
                    <a:gd name="T26" fmla="*/ 1516 w 1529"/>
                    <a:gd name="T27" fmla="*/ 455 h 924"/>
                    <a:gd name="T28" fmla="*/ 1516 w 1529"/>
                    <a:gd name="T29" fmla="*/ 469 h 924"/>
                    <a:gd name="T30" fmla="*/ 761 w 1529"/>
                    <a:gd name="T31" fmla="*/ 15 h 924"/>
                    <a:gd name="T32" fmla="*/ 769 w 1529"/>
                    <a:gd name="T33" fmla="*/ 15 h 924"/>
                    <a:gd name="T34" fmla="*/ 13 w 1529"/>
                    <a:gd name="T35" fmla="*/ 469 h 924"/>
                    <a:gd name="T36" fmla="*/ 2 w 1529"/>
                    <a:gd name="T37" fmla="*/ 466 h 924"/>
                    <a:gd name="T38" fmla="*/ 5 w 1529"/>
                    <a:gd name="T39" fmla="*/ 455 h 9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29" h="924">
                      <a:moveTo>
                        <a:pt x="5" y="455"/>
                      </a:moveTo>
                      <a:lnTo>
                        <a:pt x="761" y="1"/>
                      </a:lnTo>
                      <a:cubicBezTo>
                        <a:pt x="763" y="0"/>
                        <a:pt x="766" y="0"/>
                        <a:pt x="769" y="1"/>
                      </a:cubicBezTo>
                      <a:lnTo>
                        <a:pt x="1525" y="455"/>
                      </a:lnTo>
                      <a:cubicBezTo>
                        <a:pt x="1527" y="456"/>
                        <a:pt x="1529" y="459"/>
                        <a:pt x="1529" y="462"/>
                      </a:cubicBezTo>
                      <a:cubicBezTo>
                        <a:pt x="1529" y="464"/>
                        <a:pt x="1527" y="467"/>
                        <a:pt x="1525" y="469"/>
                      </a:cubicBezTo>
                      <a:lnTo>
                        <a:pt x="769" y="922"/>
                      </a:lnTo>
                      <a:cubicBezTo>
                        <a:pt x="766" y="924"/>
                        <a:pt x="763" y="924"/>
                        <a:pt x="761" y="922"/>
                      </a:cubicBezTo>
                      <a:lnTo>
                        <a:pt x="5" y="469"/>
                      </a:lnTo>
                      <a:cubicBezTo>
                        <a:pt x="1" y="466"/>
                        <a:pt x="0" y="461"/>
                        <a:pt x="2" y="458"/>
                      </a:cubicBezTo>
                      <a:cubicBezTo>
                        <a:pt x="4" y="454"/>
                        <a:pt x="9" y="453"/>
                        <a:pt x="13" y="455"/>
                      </a:cubicBezTo>
                      <a:lnTo>
                        <a:pt x="769" y="908"/>
                      </a:lnTo>
                      <a:lnTo>
                        <a:pt x="761" y="908"/>
                      </a:lnTo>
                      <a:lnTo>
                        <a:pt x="1516" y="455"/>
                      </a:lnTo>
                      <a:lnTo>
                        <a:pt x="1516" y="469"/>
                      </a:lnTo>
                      <a:lnTo>
                        <a:pt x="761" y="15"/>
                      </a:lnTo>
                      <a:lnTo>
                        <a:pt x="769" y="15"/>
                      </a:lnTo>
                      <a:lnTo>
                        <a:pt x="13" y="469"/>
                      </a:lnTo>
                      <a:cubicBezTo>
                        <a:pt x="9" y="471"/>
                        <a:pt x="4" y="470"/>
                        <a:pt x="2" y="466"/>
                      </a:cubicBezTo>
                      <a:cubicBezTo>
                        <a:pt x="0" y="462"/>
                        <a:pt x="1" y="457"/>
                        <a:pt x="5" y="4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103" name="Rectangle 131"/>
                <p:cNvSpPr>
                  <a:spLocks noChangeArrowheads="1"/>
                </p:cNvSpPr>
                <p:nvPr/>
              </p:nvSpPr>
              <p:spPr bwMode="auto">
                <a:xfrm>
                  <a:off x="2668" y="2931"/>
                  <a:ext cx="449" cy="273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104" name="Rectangle 132"/>
                <p:cNvSpPr>
                  <a:spLocks noChangeArrowheads="1"/>
                </p:cNvSpPr>
                <p:nvPr/>
              </p:nvSpPr>
              <p:spPr bwMode="auto">
                <a:xfrm>
                  <a:off x="2658" y="2917"/>
                  <a:ext cx="450" cy="4"/>
                </a:xfrm>
                <a:prstGeom prst="rect">
                  <a:avLst/>
                </a:pr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105" name="Rectangle 133"/>
                <p:cNvSpPr>
                  <a:spLocks noChangeArrowheads="1"/>
                </p:cNvSpPr>
                <p:nvPr/>
              </p:nvSpPr>
              <p:spPr bwMode="auto">
                <a:xfrm>
                  <a:off x="2658" y="2921"/>
                  <a:ext cx="450" cy="14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106" name="Rectangle 134"/>
                <p:cNvSpPr>
                  <a:spLocks noChangeArrowheads="1"/>
                </p:cNvSpPr>
                <p:nvPr/>
              </p:nvSpPr>
              <p:spPr bwMode="auto">
                <a:xfrm>
                  <a:off x="2658" y="3069"/>
                  <a:ext cx="450" cy="121"/>
                </a:xfrm>
                <a:prstGeom prst="rect">
                  <a:avLst/>
                </a:pr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107" name="Freeform 135"/>
                <p:cNvSpPr>
                  <a:spLocks/>
                </p:cNvSpPr>
                <p:nvPr/>
              </p:nvSpPr>
              <p:spPr bwMode="auto">
                <a:xfrm>
                  <a:off x="2666" y="2925"/>
                  <a:ext cx="437" cy="263"/>
                </a:xfrm>
                <a:custGeom>
                  <a:avLst/>
                  <a:gdLst>
                    <a:gd name="T0" fmla="*/ 0 w 437"/>
                    <a:gd name="T1" fmla="*/ 132 h 263"/>
                    <a:gd name="T2" fmla="*/ 218 w 437"/>
                    <a:gd name="T3" fmla="*/ 0 h 263"/>
                    <a:gd name="T4" fmla="*/ 437 w 437"/>
                    <a:gd name="T5" fmla="*/ 132 h 263"/>
                    <a:gd name="T6" fmla="*/ 218 w 437"/>
                    <a:gd name="T7" fmla="*/ 263 h 263"/>
                    <a:gd name="T8" fmla="*/ 0 w 437"/>
                    <a:gd name="T9" fmla="*/ 132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7" h="263">
                      <a:moveTo>
                        <a:pt x="0" y="132"/>
                      </a:moveTo>
                      <a:lnTo>
                        <a:pt x="218" y="0"/>
                      </a:lnTo>
                      <a:lnTo>
                        <a:pt x="437" y="132"/>
                      </a:lnTo>
                      <a:lnTo>
                        <a:pt x="218" y="263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108" name="Rectangle 136"/>
                <p:cNvSpPr>
                  <a:spLocks noChangeArrowheads="1"/>
                </p:cNvSpPr>
                <p:nvPr/>
              </p:nvSpPr>
              <p:spPr bwMode="auto">
                <a:xfrm>
                  <a:off x="2746" y="2996"/>
                  <a:ext cx="279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fi-FI" altLang="fi-FI" sz="450" b="1">
                      <a:solidFill>
                        <a:srgbClr val="000000"/>
                      </a:solidFill>
                      <a:latin typeface="Calibri" pitchFamily="34" charset="0"/>
                    </a:rPr>
                    <a:t>Onko muutos </a:t>
                  </a:r>
                  <a:endParaRPr lang="fi-FI" altLang="fi-FI" sz="1013">
                    <a:solidFill>
                      <a:srgbClr val="766A62"/>
                    </a:solidFill>
                  </a:endParaRPr>
                </a:p>
              </p:txBody>
            </p:sp>
            <p:sp>
              <p:nvSpPr>
                <p:cNvPr id="1109" name="Rectangle 137"/>
                <p:cNvSpPr>
                  <a:spLocks noChangeArrowheads="1"/>
                </p:cNvSpPr>
                <p:nvPr/>
              </p:nvSpPr>
              <p:spPr bwMode="auto">
                <a:xfrm>
                  <a:off x="2760" y="3056"/>
                  <a:ext cx="219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fi-FI" altLang="fi-FI" sz="450" b="1">
                      <a:solidFill>
                        <a:srgbClr val="000000"/>
                      </a:solidFill>
                      <a:latin typeface="Calibri" pitchFamily="34" charset="0"/>
                    </a:rPr>
                    <a:t>merkittävä</a:t>
                  </a:r>
                  <a:endParaRPr lang="fi-FI" altLang="fi-FI" sz="1013">
                    <a:solidFill>
                      <a:srgbClr val="766A62"/>
                    </a:solidFill>
                  </a:endParaRPr>
                </a:p>
              </p:txBody>
            </p:sp>
            <p:sp>
              <p:nvSpPr>
                <p:cNvPr id="1110" name="Rectangle 138"/>
                <p:cNvSpPr>
                  <a:spLocks noChangeArrowheads="1"/>
                </p:cNvSpPr>
                <p:nvPr/>
              </p:nvSpPr>
              <p:spPr bwMode="auto">
                <a:xfrm>
                  <a:off x="2987" y="3056"/>
                  <a:ext cx="23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fi-FI" altLang="fi-FI" sz="450" b="1">
                      <a:solidFill>
                        <a:srgbClr val="000000"/>
                      </a:solidFill>
                      <a:latin typeface="Calibri" pitchFamily="34" charset="0"/>
                    </a:rPr>
                    <a:t>?</a:t>
                  </a:r>
                  <a:endParaRPr lang="fi-FI" altLang="fi-FI" sz="1013">
                    <a:solidFill>
                      <a:srgbClr val="766A62"/>
                    </a:solidFill>
                  </a:endParaRPr>
                </a:p>
              </p:txBody>
            </p:sp>
            <p:sp>
              <p:nvSpPr>
                <p:cNvPr id="1111" name="Line 139"/>
                <p:cNvSpPr>
                  <a:spLocks noChangeShapeType="1"/>
                </p:cNvSpPr>
                <p:nvPr/>
              </p:nvSpPr>
              <p:spPr bwMode="auto">
                <a:xfrm>
                  <a:off x="2867" y="2318"/>
                  <a:ext cx="0" cy="56"/>
                </a:xfrm>
                <a:prstGeom prst="line">
                  <a:avLst/>
                </a:prstGeom>
                <a:noFill/>
                <a:ln w="9525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112" name="Freeform 140"/>
                <p:cNvSpPr>
                  <a:spLocks/>
                </p:cNvSpPr>
                <p:nvPr/>
              </p:nvSpPr>
              <p:spPr bwMode="auto">
                <a:xfrm>
                  <a:off x="2845" y="2364"/>
                  <a:ext cx="44" cy="43"/>
                </a:xfrm>
                <a:custGeom>
                  <a:avLst/>
                  <a:gdLst>
                    <a:gd name="T0" fmla="*/ 75 w 151"/>
                    <a:gd name="T1" fmla="*/ 150 h 150"/>
                    <a:gd name="T2" fmla="*/ 0 w 151"/>
                    <a:gd name="T3" fmla="*/ 0 h 150"/>
                    <a:gd name="T4" fmla="*/ 151 w 151"/>
                    <a:gd name="T5" fmla="*/ 0 h 150"/>
                    <a:gd name="T6" fmla="*/ 75 w 151"/>
                    <a:gd name="T7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1" h="150">
                      <a:moveTo>
                        <a:pt x="75" y="150"/>
                      </a:moveTo>
                      <a:lnTo>
                        <a:pt x="0" y="0"/>
                      </a:lnTo>
                      <a:cubicBezTo>
                        <a:pt x="48" y="23"/>
                        <a:pt x="103" y="23"/>
                        <a:pt x="151" y="0"/>
                      </a:cubicBezTo>
                      <a:lnTo>
                        <a:pt x="75" y="15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113" name="Line 141"/>
                <p:cNvSpPr>
                  <a:spLocks noChangeShapeType="1"/>
                </p:cNvSpPr>
                <p:nvPr/>
              </p:nvSpPr>
              <p:spPr bwMode="auto">
                <a:xfrm>
                  <a:off x="2884" y="3188"/>
                  <a:ext cx="0" cy="60"/>
                </a:xfrm>
                <a:prstGeom prst="line">
                  <a:avLst/>
                </a:prstGeom>
                <a:noFill/>
                <a:ln w="9525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114" name="Freeform 142"/>
                <p:cNvSpPr>
                  <a:spLocks/>
                </p:cNvSpPr>
                <p:nvPr/>
              </p:nvSpPr>
              <p:spPr bwMode="auto">
                <a:xfrm>
                  <a:off x="2863" y="3237"/>
                  <a:ext cx="43" cy="44"/>
                </a:xfrm>
                <a:custGeom>
                  <a:avLst/>
                  <a:gdLst>
                    <a:gd name="T0" fmla="*/ 75 w 150"/>
                    <a:gd name="T1" fmla="*/ 151 h 151"/>
                    <a:gd name="T2" fmla="*/ 0 w 150"/>
                    <a:gd name="T3" fmla="*/ 0 h 151"/>
                    <a:gd name="T4" fmla="*/ 150 w 150"/>
                    <a:gd name="T5" fmla="*/ 0 h 151"/>
                    <a:gd name="T6" fmla="*/ 150 w 150"/>
                    <a:gd name="T7" fmla="*/ 0 h 151"/>
                    <a:gd name="T8" fmla="*/ 75 w 150"/>
                    <a:gd name="T9" fmla="*/ 151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0" h="151">
                      <a:moveTo>
                        <a:pt x="75" y="151"/>
                      </a:moveTo>
                      <a:lnTo>
                        <a:pt x="0" y="0"/>
                      </a:lnTo>
                      <a:cubicBezTo>
                        <a:pt x="47" y="24"/>
                        <a:pt x="103" y="24"/>
                        <a:pt x="150" y="0"/>
                      </a:cubicBezTo>
                      <a:lnTo>
                        <a:pt x="150" y="0"/>
                      </a:lnTo>
                      <a:lnTo>
                        <a:pt x="75" y="15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115" name="Freeform 143"/>
                <p:cNvSpPr>
                  <a:spLocks/>
                </p:cNvSpPr>
                <p:nvPr/>
              </p:nvSpPr>
              <p:spPr bwMode="auto">
                <a:xfrm>
                  <a:off x="2184" y="3057"/>
                  <a:ext cx="482" cy="513"/>
                </a:xfrm>
                <a:custGeom>
                  <a:avLst/>
                  <a:gdLst>
                    <a:gd name="T0" fmla="*/ 482 w 482"/>
                    <a:gd name="T1" fmla="*/ 0 h 513"/>
                    <a:gd name="T2" fmla="*/ 0 w 482"/>
                    <a:gd name="T3" fmla="*/ 0 h 513"/>
                    <a:gd name="T4" fmla="*/ 0 w 482"/>
                    <a:gd name="T5" fmla="*/ 513 h 5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82" h="513">
                      <a:moveTo>
                        <a:pt x="482" y="0"/>
                      </a:moveTo>
                      <a:lnTo>
                        <a:pt x="0" y="0"/>
                      </a:lnTo>
                      <a:lnTo>
                        <a:pt x="0" y="513"/>
                      </a:lnTo>
                    </a:path>
                  </a:pathLst>
                </a:custGeom>
                <a:noFill/>
                <a:ln w="9525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116" name="Freeform 144"/>
                <p:cNvSpPr>
                  <a:spLocks/>
                </p:cNvSpPr>
                <p:nvPr/>
              </p:nvSpPr>
              <p:spPr bwMode="auto">
                <a:xfrm>
                  <a:off x="2163" y="3560"/>
                  <a:ext cx="43" cy="43"/>
                </a:xfrm>
                <a:custGeom>
                  <a:avLst/>
                  <a:gdLst>
                    <a:gd name="T0" fmla="*/ 75 w 150"/>
                    <a:gd name="T1" fmla="*/ 150 h 150"/>
                    <a:gd name="T2" fmla="*/ 0 w 150"/>
                    <a:gd name="T3" fmla="*/ 0 h 150"/>
                    <a:gd name="T4" fmla="*/ 150 w 150"/>
                    <a:gd name="T5" fmla="*/ 0 h 150"/>
                    <a:gd name="T6" fmla="*/ 150 w 150"/>
                    <a:gd name="T7" fmla="*/ 0 h 150"/>
                    <a:gd name="T8" fmla="*/ 75 w 150"/>
                    <a:gd name="T9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0" h="150">
                      <a:moveTo>
                        <a:pt x="75" y="150"/>
                      </a:moveTo>
                      <a:lnTo>
                        <a:pt x="0" y="0"/>
                      </a:lnTo>
                      <a:cubicBezTo>
                        <a:pt x="47" y="23"/>
                        <a:pt x="103" y="23"/>
                        <a:pt x="150" y="0"/>
                      </a:cubicBezTo>
                      <a:lnTo>
                        <a:pt x="150" y="0"/>
                      </a:lnTo>
                      <a:lnTo>
                        <a:pt x="75" y="15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117" name="Rectangle 145"/>
                <p:cNvSpPr>
                  <a:spLocks noChangeArrowheads="1"/>
                </p:cNvSpPr>
                <p:nvPr/>
              </p:nvSpPr>
              <p:spPr bwMode="auto">
                <a:xfrm>
                  <a:off x="2166" y="3060"/>
                  <a:ext cx="37" cy="5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118" name="Rectangle 146"/>
                <p:cNvSpPr>
                  <a:spLocks noChangeArrowheads="1"/>
                </p:cNvSpPr>
                <p:nvPr/>
              </p:nvSpPr>
              <p:spPr bwMode="auto">
                <a:xfrm>
                  <a:off x="2168" y="3060"/>
                  <a:ext cx="38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fi-FI" altLang="fi-FI" sz="450" b="1">
                      <a:solidFill>
                        <a:srgbClr val="000000"/>
                      </a:solidFill>
                      <a:latin typeface="Calibri" pitchFamily="34" charset="0"/>
                    </a:rPr>
                    <a:t>EI</a:t>
                  </a:r>
                  <a:endParaRPr lang="fi-FI" altLang="fi-FI" sz="1013">
                    <a:solidFill>
                      <a:srgbClr val="766A62"/>
                    </a:solidFill>
                  </a:endParaRPr>
                </a:p>
              </p:txBody>
            </p:sp>
            <p:sp>
              <p:nvSpPr>
                <p:cNvPr id="1119" name="Freeform 147"/>
                <p:cNvSpPr>
                  <a:spLocks/>
                </p:cNvSpPr>
                <p:nvPr/>
              </p:nvSpPr>
              <p:spPr bwMode="auto">
                <a:xfrm>
                  <a:off x="3103" y="3057"/>
                  <a:ext cx="482" cy="513"/>
                </a:xfrm>
                <a:custGeom>
                  <a:avLst/>
                  <a:gdLst>
                    <a:gd name="T0" fmla="*/ 0 w 482"/>
                    <a:gd name="T1" fmla="*/ 0 h 513"/>
                    <a:gd name="T2" fmla="*/ 482 w 482"/>
                    <a:gd name="T3" fmla="*/ 0 h 513"/>
                    <a:gd name="T4" fmla="*/ 482 w 482"/>
                    <a:gd name="T5" fmla="*/ 513 h 5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82" h="513">
                      <a:moveTo>
                        <a:pt x="0" y="0"/>
                      </a:moveTo>
                      <a:lnTo>
                        <a:pt x="482" y="0"/>
                      </a:lnTo>
                      <a:lnTo>
                        <a:pt x="482" y="513"/>
                      </a:lnTo>
                    </a:path>
                  </a:pathLst>
                </a:custGeom>
                <a:noFill/>
                <a:ln w="9525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48" name="Freeform 148"/>
                <p:cNvSpPr>
                  <a:spLocks/>
                </p:cNvSpPr>
                <p:nvPr/>
              </p:nvSpPr>
              <p:spPr bwMode="auto">
                <a:xfrm>
                  <a:off x="3563" y="3560"/>
                  <a:ext cx="43" cy="43"/>
                </a:xfrm>
                <a:custGeom>
                  <a:avLst/>
                  <a:gdLst>
                    <a:gd name="T0" fmla="*/ 75 w 150"/>
                    <a:gd name="T1" fmla="*/ 150 h 150"/>
                    <a:gd name="T2" fmla="*/ 0 w 150"/>
                    <a:gd name="T3" fmla="*/ 0 h 150"/>
                    <a:gd name="T4" fmla="*/ 150 w 150"/>
                    <a:gd name="T5" fmla="*/ 0 h 150"/>
                    <a:gd name="T6" fmla="*/ 75 w 150"/>
                    <a:gd name="T7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0" h="150">
                      <a:moveTo>
                        <a:pt x="75" y="150"/>
                      </a:moveTo>
                      <a:lnTo>
                        <a:pt x="0" y="0"/>
                      </a:lnTo>
                      <a:cubicBezTo>
                        <a:pt x="47" y="23"/>
                        <a:pt x="103" y="23"/>
                        <a:pt x="150" y="0"/>
                      </a:cubicBezTo>
                      <a:lnTo>
                        <a:pt x="75" y="15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49" name="Rectangle 149"/>
                <p:cNvSpPr>
                  <a:spLocks noChangeArrowheads="1"/>
                </p:cNvSpPr>
                <p:nvPr/>
              </p:nvSpPr>
              <p:spPr bwMode="auto">
                <a:xfrm>
                  <a:off x="3522" y="3060"/>
                  <a:ext cx="125" cy="5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50" name="Rectangle 150"/>
                <p:cNvSpPr>
                  <a:spLocks noChangeArrowheads="1"/>
                </p:cNvSpPr>
                <p:nvPr/>
              </p:nvSpPr>
              <p:spPr bwMode="auto">
                <a:xfrm>
                  <a:off x="3524" y="3060"/>
                  <a:ext cx="123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fi-FI" altLang="fi-FI" sz="450" b="1">
                      <a:solidFill>
                        <a:srgbClr val="000000"/>
                      </a:solidFill>
                      <a:latin typeface="Calibri" pitchFamily="34" charset="0"/>
                    </a:rPr>
                    <a:t>KYLLÄ</a:t>
                  </a:r>
                  <a:endParaRPr lang="fi-FI" altLang="fi-FI" sz="1013">
                    <a:solidFill>
                      <a:srgbClr val="766A62"/>
                    </a:solidFill>
                  </a:endParaRPr>
                </a:p>
              </p:txBody>
            </p:sp>
            <p:sp>
              <p:nvSpPr>
                <p:cNvPr id="1251" name="Line 151"/>
                <p:cNvSpPr>
                  <a:spLocks noChangeShapeType="1"/>
                </p:cNvSpPr>
                <p:nvPr/>
              </p:nvSpPr>
              <p:spPr bwMode="auto">
                <a:xfrm>
                  <a:off x="2884" y="3455"/>
                  <a:ext cx="0" cy="72"/>
                </a:xfrm>
                <a:prstGeom prst="line">
                  <a:avLst/>
                </a:prstGeom>
                <a:noFill/>
                <a:ln w="9525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52" name="Freeform 152"/>
                <p:cNvSpPr>
                  <a:spLocks/>
                </p:cNvSpPr>
                <p:nvPr/>
              </p:nvSpPr>
              <p:spPr bwMode="auto">
                <a:xfrm>
                  <a:off x="2863" y="3516"/>
                  <a:ext cx="43" cy="44"/>
                </a:xfrm>
                <a:custGeom>
                  <a:avLst/>
                  <a:gdLst>
                    <a:gd name="T0" fmla="*/ 75 w 150"/>
                    <a:gd name="T1" fmla="*/ 151 h 151"/>
                    <a:gd name="T2" fmla="*/ 0 w 150"/>
                    <a:gd name="T3" fmla="*/ 0 h 151"/>
                    <a:gd name="T4" fmla="*/ 150 w 150"/>
                    <a:gd name="T5" fmla="*/ 0 h 151"/>
                    <a:gd name="T6" fmla="*/ 75 w 150"/>
                    <a:gd name="T7" fmla="*/ 151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0" h="151">
                      <a:moveTo>
                        <a:pt x="75" y="151"/>
                      </a:moveTo>
                      <a:lnTo>
                        <a:pt x="0" y="0"/>
                      </a:lnTo>
                      <a:cubicBezTo>
                        <a:pt x="47" y="24"/>
                        <a:pt x="103" y="24"/>
                        <a:pt x="150" y="0"/>
                      </a:cubicBezTo>
                      <a:lnTo>
                        <a:pt x="75" y="15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53" name="Rectangle 153"/>
                <p:cNvSpPr>
                  <a:spLocks noChangeArrowheads="1"/>
                </p:cNvSpPr>
                <p:nvPr/>
              </p:nvSpPr>
              <p:spPr bwMode="auto">
                <a:xfrm>
                  <a:off x="2487" y="1802"/>
                  <a:ext cx="792" cy="176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pic>
              <p:nvPicPr>
                <p:cNvPr id="1178" name="Picture 154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91" y="1805"/>
                  <a:ext cx="787" cy="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54" name="Rectangle 155"/>
                <p:cNvSpPr>
                  <a:spLocks noChangeArrowheads="1"/>
                </p:cNvSpPr>
                <p:nvPr/>
              </p:nvSpPr>
              <p:spPr bwMode="auto">
                <a:xfrm>
                  <a:off x="2487" y="1802"/>
                  <a:ext cx="792" cy="176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55" name="Rectangle 156"/>
                <p:cNvSpPr>
                  <a:spLocks noChangeArrowheads="1"/>
                </p:cNvSpPr>
                <p:nvPr/>
              </p:nvSpPr>
              <p:spPr bwMode="auto">
                <a:xfrm>
                  <a:off x="2487" y="1802"/>
                  <a:ext cx="801" cy="185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56" name="Freeform 157"/>
                <p:cNvSpPr>
                  <a:spLocks/>
                </p:cNvSpPr>
                <p:nvPr/>
              </p:nvSpPr>
              <p:spPr bwMode="auto">
                <a:xfrm>
                  <a:off x="2489" y="1803"/>
                  <a:ext cx="792" cy="179"/>
                </a:xfrm>
                <a:custGeom>
                  <a:avLst/>
                  <a:gdLst>
                    <a:gd name="T0" fmla="*/ 8 w 2737"/>
                    <a:gd name="T1" fmla="*/ 605 h 621"/>
                    <a:gd name="T2" fmla="*/ 2729 w 2737"/>
                    <a:gd name="T3" fmla="*/ 605 h 621"/>
                    <a:gd name="T4" fmla="*/ 2721 w 2737"/>
                    <a:gd name="T5" fmla="*/ 613 h 621"/>
                    <a:gd name="T6" fmla="*/ 2721 w 2737"/>
                    <a:gd name="T7" fmla="*/ 8 h 621"/>
                    <a:gd name="T8" fmla="*/ 2729 w 2737"/>
                    <a:gd name="T9" fmla="*/ 16 h 621"/>
                    <a:gd name="T10" fmla="*/ 8 w 2737"/>
                    <a:gd name="T11" fmla="*/ 16 h 621"/>
                    <a:gd name="T12" fmla="*/ 16 w 2737"/>
                    <a:gd name="T13" fmla="*/ 8 h 621"/>
                    <a:gd name="T14" fmla="*/ 16 w 2737"/>
                    <a:gd name="T15" fmla="*/ 613 h 621"/>
                    <a:gd name="T16" fmla="*/ 8 w 2737"/>
                    <a:gd name="T17" fmla="*/ 621 h 621"/>
                    <a:gd name="T18" fmla="*/ 0 w 2737"/>
                    <a:gd name="T19" fmla="*/ 613 h 621"/>
                    <a:gd name="T20" fmla="*/ 0 w 2737"/>
                    <a:gd name="T21" fmla="*/ 8 h 621"/>
                    <a:gd name="T22" fmla="*/ 8 w 2737"/>
                    <a:gd name="T23" fmla="*/ 0 h 621"/>
                    <a:gd name="T24" fmla="*/ 2729 w 2737"/>
                    <a:gd name="T25" fmla="*/ 0 h 621"/>
                    <a:gd name="T26" fmla="*/ 2737 w 2737"/>
                    <a:gd name="T27" fmla="*/ 8 h 621"/>
                    <a:gd name="T28" fmla="*/ 2737 w 2737"/>
                    <a:gd name="T29" fmla="*/ 613 h 621"/>
                    <a:gd name="T30" fmla="*/ 2729 w 2737"/>
                    <a:gd name="T31" fmla="*/ 621 h 621"/>
                    <a:gd name="T32" fmla="*/ 8 w 2737"/>
                    <a:gd name="T33" fmla="*/ 621 h 621"/>
                    <a:gd name="T34" fmla="*/ 0 w 2737"/>
                    <a:gd name="T35" fmla="*/ 613 h 621"/>
                    <a:gd name="T36" fmla="*/ 8 w 2737"/>
                    <a:gd name="T37" fmla="*/ 605 h 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37" h="621">
                      <a:moveTo>
                        <a:pt x="8" y="605"/>
                      </a:moveTo>
                      <a:lnTo>
                        <a:pt x="2729" y="605"/>
                      </a:lnTo>
                      <a:lnTo>
                        <a:pt x="2721" y="613"/>
                      </a:lnTo>
                      <a:lnTo>
                        <a:pt x="2721" y="8"/>
                      </a:lnTo>
                      <a:lnTo>
                        <a:pt x="2729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613"/>
                      </a:lnTo>
                      <a:cubicBezTo>
                        <a:pt x="16" y="617"/>
                        <a:pt x="12" y="621"/>
                        <a:pt x="8" y="621"/>
                      </a:cubicBezTo>
                      <a:cubicBezTo>
                        <a:pt x="3" y="621"/>
                        <a:pt x="0" y="617"/>
                        <a:pt x="0" y="613"/>
                      </a:cubicBezTo>
                      <a:lnTo>
                        <a:pt x="0" y="8"/>
                      </a:lnTo>
                      <a:cubicBezTo>
                        <a:pt x="0" y="3"/>
                        <a:pt x="3" y="0"/>
                        <a:pt x="8" y="0"/>
                      </a:cubicBezTo>
                      <a:lnTo>
                        <a:pt x="2729" y="0"/>
                      </a:lnTo>
                      <a:cubicBezTo>
                        <a:pt x="2733" y="0"/>
                        <a:pt x="2737" y="3"/>
                        <a:pt x="2737" y="8"/>
                      </a:cubicBezTo>
                      <a:lnTo>
                        <a:pt x="2737" y="613"/>
                      </a:lnTo>
                      <a:cubicBezTo>
                        <a:pt x="2737" y="617"/>
                        <a:pt x="2733" y="621"/>
                        <a:pt x="2729" y="621"/>
                      </a:cubicBezTo>
                      <a:lnTo>
                        <a:pt x="8" y="621"/>
                      </a:lnTo>
                      <a:cubicBezTo>
                        <a:pt x="3" y="621"/>
                        <a:pt x="0" y="617"/>
                        <a:pt x="0" y="613"/>
                      </a:cubicBezTo>
                      <a:cubicBezTo>
                        <a:pt x="0" y="608"/>
                        <a:pt x="3" y="605"/>
                        <a:pt x="8" y="6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57" name="Rectangle 158"/>
                <p:cNvSpPr>
                  <a:spLocks noChangeArrowheads="1"/>
                </p:cNvSpPr>
                <p:nvPr/>
              </p:nvSpPr>
              <p:spPr bwMode="auto">
                <a:xfrm>
                  <a:off x="2487" y="1802"/>
                  <a:ext cx="801" cy="185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58" name="Rectangle 159"/>
                <p:cNvSpPr>
                  <a:spLocks noChangeArrowheads="1"/>
                </p:cNvSpPr>
                <p:nvPr/>
              </p:nvSpPr>
              <p:spPr bwMode="auto">
                <a:xfrm>
                  <a:off x="2473" y="1789"/>
                  <a:ext cx="801" cy="4"/>
                </a:xfrm>
                <a:prstGeom prst="rect">
                  <a:avLst/>
                </a:prstGeom>
                <a:solidFill>
                  <a:srgbClr val="00AE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59" name="Rectangle 160"/>
                <p:cNvSpPr>
                  <a:spLocks noChangeArrowheads="1"/>
                </p:cNvSpPr>
                <p:nvPr/>
              </p:nvSpPr>
              <p:spPr bwMode="auto">
                <a:xfrm>
                  <a:off x="2473" y="1793"/>
                  <a:ext cx="801" cy="5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60" name="Rectangle 161"/>
                <p:cNvSpPr>
                  <a:spLocks noChangeArrowheads="1"/>
                </p:cNvSpPr>
                <p:nvPr/>
              </p:nvSpPr>
              <p:spPr bwMode="auto">
                <a:xfrm>
                  <a:off x="2473" y="1844"/>
                  <a:ext cx="801" cy="93"/>
                </a:xfrm>
                <a:prstGeom prst="rect">
                  <a:avLst/>
                </a:prstGeom>
                <a:solidFill>
                  <a:srgbClr val="00A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61" name="Rectangle 162"/>
                <p:cNvSpPr>
                  <a:spLocks noChangeArrowheads="1"/>
                </p:cNvSpPr>
                <p:nvPr/>
              </p:nvSpPr>
              <p:spPr bwMode="auto">
                <a:xfrm>
                  <a:off x="2473" y="1937"/>
                  <a:ext cx="801" cy="37"/>
                </a:xfrm>
                <a:prstGeom prst="rect">
                  <a:avLst/>
                </a:prstGeom>
                <a:solidFill>
                  <a:srgbClr val="00AE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62" name="Rectangle 163"/>
                <p:cNvSpPr>
                  <a:spLocks noChangeArrowheads="1"/>
                </p:cNvSpPr>
                <p:nvPr/>
              </p:nvSpPr>
              <p:spPr bwMode="auto">
                <a:xfrm>
                  <a:off x="2482" y="1796"/>
                  <a:ext cx="787" cy="175"/>
                </a:xfrm>
                <a:prstGeom prst="rect">
                  <a:avLst/>
                </a:prstGeom>
                <a:noFill/>
                <a:ln w="1588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63" name="Rectangle 164"/>
                <p:cNvSpPr>
                  <a:spLocks noChangeArrowheads="1"/>
                </p:cNvSpPr>
                <p:nvPr/>
              </p:nvSpPr>
              <p:spPr bwMode="auto">
                <a:xfrm>
                  <a:off x="2719" y="1854"/>
                  <a:ext cx="302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fi-FI" altLang="fi-FI" sz="450" b="1">
                      <a:solidFill>
                        <a:srgbClr val="000000"/>
                      </a:solidFill>
                      <a:latin typeface="Calibri" pitchFamily="34" charset="0"/>
                    </a:rPr>
                    <a:t>Kumuloituvuus</a:t>
                  </a:r>
                  <a:endParaRPr lang="fi-FI" altLang="fi-FI" sz="1013">
                    <a:solidFill>
                      <a:srgbClr val="766A62"/>
                    </a:solidFill>
                  </a:endParaRPr>
                </a:p>
              </p:txBody>
            </p:sp>
            <p:sp>
              <p:nvSpPr>
                <p:cNvPr id="1264" name="Line 165"/>
                <p:cNvSpPr>
                  <a:spLocks noChangeShapeType="1"/>
                </p:cNvSpPr>
                <p:nvPr/>
              </p:nvSpPr>
              <p:spPr bwMode="auto">
                <a:xfrm flipH="1">
                  <a:off x="2252" y="1884"/>
                  <a:ext cx="230" cy="0"/>
                </a:xfrm>
                <a:prstGeom prst="line">
                  <a:avLst/>
                </a:prstGeom>
                <a:noFill/>
                <a:ln w="9525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65" name="Freeform 166"/>
                <p:cNvSpPr>
                  <a:spLocks/>
                </p:cNvSpPr>
                <p:nvPr/>
              </p:nvSpPr>
              <p:spPr bwMode="auto">
                <a:xfrm>
                  <a:off x="2219" y="1862"/>
                  <a:ext cx="44" cy="44"/>
                </a:xfrm>
                <a:custGeom>
                  <a:avLst/>
                  <a:gdLst>
                    <a:gd name="T0" fmla="*/ 0 w 150"/>
                    <a:gd name="T1" fmla="*/ 75 h 151"/>
                    <a:gd name="T2" fmla="*/ 150 w 150"/>
                    <a:gd name="T3" fmla="*/ 0 h 151"/>
                    <a:gd name="T4" fmla="*/ 150 w 150"/>
                    <a:gd name="T5" fmla="*/ 151 h 151"/>
                    <a:gd name="T6" fmla="*/ 150 w 150"/>
                    <a:gd name="T7" fmla="*/ 151 h 151"/>
                    <a:gd name="T8" fmla="*/ 0 w 150"/>
                    <a:gd name="T9" fmla="*/ 75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0" h="151">
                      <a:moveTo>
                        <a:pt x="0" y="75"/>
                      </a:moveTo>
                      <a:lnTo>
                        <a:pt x="150" y="0"/>
                      </a:lnTo>
                      <a:cubicBezTo>
                        <a:pt x="126" y="48"/>
                        <a:pt x="126" y="103"/>
                        <a:pt x="150" y="151"/>
                      </a:cubicBezTo>
                      <a:lnTo>
                        <a:pt x="150" y="151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66" name="Line 167"/>
                <p:cNvSpPr>
                  <a:spLocks noChangeShapeType="1"/>
                </p:cNvSpPr>
                <p:nvPr/>
              </p:nvSpPr>
              <p:spPr bwMode="auto">
                <a:xfrm>
                  <a:off x="3269" y="1884"/>
                  <a:ext cx="230" cy="0"/>
                </a:xfrm>
                <a:prstGeom prst="line">
                  <a:avLst/>
                </a:prstGeom>
                <a:noFill/>
                <a:ln w="9525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67" name="Freeform 168"/>
                <p:cNvSpPr>
                  <a:spLocks/>
                </p:cNvSpPr>
                <p:nvPr/>
              </p:nvSpPr>
              <p:spPr bwMode="auto">
                <a:xfrm>
                  <a:off x="3488" y="1862"/>
                  <a:ext cx="44" cy="44"/>
                </a:xfrm>
                <a:custGeom>
                  <a:avLst/>
                  <a:gdLst>
                    <a:gd name="T0" fmla="*/ 150 w 150"/>
                    <a:gd name="T1" fmla="*/ 75 h 151"/>
                    <a:gd name="T2" fmla="*/ 0 w 150"/>
                    <a:gd name="T3" fmla="*/ 151 h 151"/>
                    <a:gd name="T4" fmla="*/ 0 w 150"/>
                    <a:gd name="T5" fmla="*/ 0 h 151"/>
                    <a:gd name="T6" fmla="*/ 150 w 150"/>
                    <a:gd name="T7" fmla="*/ 75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0" h="151">
                      <a:moveTo>
                        <a:pt x="150" y="75"/>
                      </a:moveTo>
                      <a:lnTo>
                        <a:pt x="0" y="151"/>
                      </a:lnTo>
                      <a:cubicBezTo>
                        <a:pt x="24" y="103"/>
                        <a:pt x="24" y="48"/>
                        <a:pt x="0" y="0"/>
                      </a:cubicBezTo>
                      <a:lnTo>
                        <a:pt x="150" y="75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68" name="Line 169"/>
                <p:cNvSpPr>
                  <a:spLocks noChangeShapeType="1"/>
                </p:cNvSpPr>
                <p:nvPr/>
              </p:nvSpPr>
              <p:spPr bwMode="auto">
                <a:xfrm>
                  <a:off x="2876" y="1593"/>
                  <a:ext cx="0" cy="170"/>
                </a:xfrm>
                <a:prstGeom prst="line">
                  <a:avLst/>
                </a:prstGeom>
                <a:noFill/>
                <a:ln w="9525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69" name="Freeform 170"/>
                <p:cNvSpPr>
                  <a:spLocks/>
                </p:cNvSpPr>
                <p:nvPr/>
              </p:nvSpPr>
              <p:spPr bwMode="auto">
                <a:xfrm>
                  <a:off x="2854" y="1753"/>
                  <a:ext cx="43" cy="43"/>
                </a:xfrm>
                <a:custGeom>
                  <a:avLst/>
                  <a:gdLst>
                    <a:gd name="T0" fmla="*/ 75 w 150"/>
                    <a:gd name="T1" fmla="*/ 150 h 150"/>
                    <a:gd name="T2" fmla="*/ 0 w 150"/>
                    <a:gd name="T3" fmla="*/ 0 h 150"/>
                    <a:gd name="T4" fmla="*/ 150 w 150"/>
                    <a:gd name="T5" fmla="*/ 0 h 150"/>
                    <a:gd name="T6" fmla="*/ 75 w 150"/>
                    <a:gd name="T7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0" h="150">
                      <a:moveTo>
                        <a:pt x="75" y="150"/>
                      </a:moveTo>
                      <a:lnTo>
                        <a:pt x="0" y="0"/>
                      </a:lnTo>
                      <a:cubicBezTo>
                        <a:pt x="47" y="24"/>
                        <a:pt x="102" y="24"/>
                        <a:pt x="150" y="0"/>
                      </a:cubicBezTo>
                      <a:lnTo>
                        <a:pt x="75" y="15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70" name="Rectangle 171"/>
                <p:cNvSpPr>
                  <a:spLocks noChangeArrowheads="1"/>
                </p:cNvSpPr>
                <p:nvPr/>
              </p:nvSpPr>
              <p:spPr bwMode="auto">
                <a:xfrm>
                  <a:off x="2814" y="1665"/>
                  <a:ext cx="124" cy="5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71" name="Rectangle 172"/>
                <p:cNvSpPr>
                  <a:spLocks noChangeArrowheads="1"/>
                </p:cNvSpPr>
                <p:nvPr/>
              </p:nvSpPr>
              <p:spPr bwMode="auto">
                <a:xfrm>
                  <a:off x="2811" y="1664"/>
                  <a:ext cx="123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fi-FI" altLang="fi-FI" sz="450" b="1">
                      <a:solidFill>
                        <a:srgbClr val="000000"/>
                      </a:solidFill>
                      <a:latin typeface="Calibri" pitchFamily="34" charset="0"/>
                    </a:rPr>
                    <a:t>KYLLÄ</a:t>
                  </a:r>
                  <a:endParaRPr lang="fi-FI" altLang="fi-FI" sz="1013">
                    <a:solidFill>
                      <a:srgbClr val="766A62"/>
                    </a:solidFill>
                  </a:endParaRPr>
                </a:p>
              </p:txBody>
            </p:sp>
            <p:sp>
              <p:nvSpPr>
                <p:cNvPr id="1272" name="Rectangle 173"/>
                <p:cNvSpPr>
                  <a:spLocks noChangeArrowheads="1"/>
                </p:cNvSpPr>
                <p:nvPr/>
              </p:nvSpPr>
              <p:spPr bwMode="auto">
                <a:xfrm>
                  <a:off x="2399" y="2098"/>
                  <a:ext cx="963" cy="560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pic>
              <p:nvPicPr>
                <p:cNvPr id="1198" name="Picture 174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03" y="2099"/>
                  <a:ext cx="963" cy="5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73" name="Rectangle 175"/>
                <p:cNvSpPr>
                  <a:spLocks noChangeArrowheads="1"/>
                </p:cNvSpPr>
                <p:nvPr/>
              </p:nvSpPr>
              <p:spPr bwMode="auto">
                <a:xfrm>
                  <a:off x="2399" y="2098"/>
                  <a:ext cx="963" cy="560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74" name="Rectangle 176"/>
                <p:cNvSpPr>
                  <a:spLocks noChangeArrowheads="1"/>
                </p:cNvSpPr>
                <p:nvPr/>
              </p:nvSpPr>
              <p:spPr bwMode="auto">
                <a:xfrm>
                  <a:off x="2399" y="2094"/>
                  <a:ext cx="973" cy="569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75" name="Freeform 177"/>
                <p:cNvSpPr>
                  <a:spLocks/>
                </p:cNvSpPr>
                <p:nvPr/>
              </p:nvSpPr>
              <p:spPr bwMode="auto">
                <a:xfrm>
                  <a:off x="2401" y="2097"/>
                  <a:ext cx="967" cy="564"/>
                </a:xfrm>
                <a:custGeom>
                  <a:avLst/>
                  <a:gdLst>
                    <a:gd name="T0" fmla="*/ 8 w 3342"/>
                    <a:gd name="T1" fmla="*/ 1935 h 1951"/>
                    <a:gd name="T2" fmla="*/ 3334 w 3342"/>
                    <a:gd name="T3" fmla="*/ 1935 h 1951"/>
                    <a:gd name="T4" fmla="*/ 3326 w 3342"/>
                    <a:gd name="T5" fmla="*/ 1943 h 1951"/>
                    <a:gd name="T6" fmla="*/ 3326 w 3342"/>
                    <a:gd name="T7" fmla="*/ 8 h 1951"/>
                    <a:gd name="T8" fmla="*/ 3334 w 3342"/>
                    <a:gd name="T9" fmla="*/ 16 h 1951"/>
                    <a:gd name="T10" fmla="*/ 8 w 3342"/>
                    <a:gd name="T11" fmla="*/ 16 h 1951"/>
                    <a:gd name="T12" fmla="*/ 16 w 3342"/>
                    <a:gd name="T13" fmla="*/ 8 h 1951"/>
                    <a:gd name="T14" fmla="*/ 16 w 3342"/>
                    <a:gd name="T15" fmla="*/ 1943 h 1951"/>
                    <a:gd name="T16" fmla="*/ 8 w 3342"/>
                    <a:gd name="T17" fmla="*/ 1951 h 1951"/>
                    <a:gd name="T18" fmla="*/ 0 w 3342"/>
                    <a:gd name="T19" fmla="*/ 1943 h 1951"/>
                    <a:gd name="T20" fmla="*/ 0 w 3342"/>
                    <a:gd name="T21" fmla="*/ 8 h 1951"/>
                    <a:gd name="T22" fmla="*/ 8 w 3342"/>
                    <a:gd name="T23" fmla="*/ 0 h 1951"/>
                    <a:gd name="T24" fmla="*/ 3334 w 3342"/>
                    <a:gd name="T25" fmla="*/ 0 h 1951"/>
                    <a:gd name="T26" fmla="*/ 3342 w 3342"/>
                    <a:gd name="T27" fmla="*/ 8 h 1951"/>
                    <a:gd name="T28" fmla="*/ 3342 w 3342"/>
                    <a:gd name="T29" fmla="*/ 1943 h 1951"/>
                    <a:gd name="T30" fmla="*/ 3334 w 3342"/>
                    <a:gd name="T31" fmla="*/ 1951 h 1951"/>
                    <a:gd name="T32" fmla="*/ 8 w 3342"/>
                    <a:gd name="T33" fmla="*/ 1951 h 1951"/>
                    <a:gd name="T34" fmla="*/ 0 w 3342"/>
                    <a:gd name="T35" fmla="*/ 1943 h 1951"/>
                    <a:gd name="T36" fmla="*/ 8 w 3342"/>
                    <a:gd name="T37" fmla="*/ 1935 h 19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342" h="1951">
                      <a:moveTo>
                        <a:pt x="8" y="1935"/>
                      </a:moveTo>
                      <a:lnTo>
                        <a:pt x="3334" y="1935"/>
                      </a:lnTo>
                      <a:lnTo>
                        <a:pt x="3326" y="1943"/>
                      </a:lnTo>
                      <a:lnTo>
                        <a:pt x="3326" y="8"/>
                      </a:lnTo>
                      <a:lnTo>
                        <a:pt x="3334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1943"/>
                      </a:lnTo>
                      <a:cubicBezTo>
                        <a:pt x="16" y="1947"/>
                        <a:pt x="13" y="1951"/>
                        <a:pt x="8" y="1951"/>
                      </a:cubicBezTo>
                      <a:cubicBezTo>
                        <a:pt x="4" y="1951"/>
                        <a:pt x="0" y="1947"/>
                        <a:pt x="0" y="1943"/>
                      </a:cubicBezTo>
                      <a:lnTo>
                        <a:pt x="0" y="8"/>
                      </a:lnTo>
                      <a:cubicBezTo>
                        <a:pt x="0" y="3"/>
                        <a:pt x="4" y="0"/>
                        <a:pt x="8" y="0"/>
                      </a:cubicBezTo>
                      <a:lnTo>
                        <a:pt x="3334" y="0"/>
                      </a:lnTo>
                      <a:cubicBezTo>
                        <a:pt x="3339" y="0"/>
                        <a:pt x="3342" y="3"/>
                        <a:pt x="3342" y="8"/>
                      </a:cubicBezTo>
                      <a:lnTo>
                        <a:pt x="3342" y="1943"/>
                      </a:lnTo>
                      <a:cubicBezTo>
                        <a:pt x="3342" y="1947"/>
                        <a:pt x="3339" y="1951"/>
                        <a:pt x="3334" y="1951"/>
                      </a:cubicBezTo>
                      <a:lnTo>
                        <a:pt x="8" y="1951"/>
                      </a:lnTo>
                      <a:cubicBezTo>
                        <a:pt x="4" y="1951"/>
                        <a:pt x="0" y="1947"/>
                        <a:pt x="0" y="1943"/>
                      </a:cubicBezTo>
                      <a:cubicBezTo>
                        <a:pt x="0" y="1938"/>
                        <a:pt x="4" y="1935"/>
                        <a:pt x="8" y="19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76" name="Rectangle 178"/>
                <p:cNvSpPr>
                  <a:spLocks noChangeArrowheads="1"/>
                </p:cNvSpPr>
                <p:nvPr/>
              </p:nvSpPr>
              <p:spPr bwMode="auto">
                <a:xfrm>
                  <a:off x="2399" y="2094"/>
                  <a:ext cx="973" cy="569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77" name="Rectangle 179"/>
                <p:cNvSpPr>
                  <a:spLocks noChangeArrowheads="1"/>
                </p:cNvSpPr>
                <p:nvPr/>
              </p:nvSpPr>
              <p:spPr bwMode="auto">
                <a:xfrm>
                  <a:off x="2390" y="2084"/>
                  <a:ext cx="972" cy="569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78" name="Rectangle 180"/>
                <p:cNvSpPr>
                  <a:spLocks noChangeArrowheads="1"/>
                </p:cNvSpPr>
                <p:nvPr/>
              </p:nvSpPr>
              <p:spPr bwMode="auto">
                <a:xfrm>
                  <a:off x="2394" y="2090"/>
                  <a:ext cx="963" cy="559"/>
                </a:xfrm>
                <a:prstGeom prst="rect">
                  <a:avLst/>
                </a:prstGeom>
                <a:noFill/>
                <a:ln w="1588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279" name="Rectangle 181"/>
                <p:cNvSpPr>
                  <a:spLocks noChangeArrowheads="1"/>
                </p:cNvSpPr>
                <p:nvPr/>
              </p:nvSpPr>
              <p:spPr bwMode="auto">
                <a:xfrm>
                  <a:off x="2478" y="2149"/>
                  <a:ext cx="792" cy="176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pic>
              <p:nvPicPr>
                <p:cNvPr id="1206" name="Picture 18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2" y="2152"/>
                  <a:ext cx="788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52" name="Rectangle 183"/>
                <p:cNvSpPr>
                  <a:spLocks noChangeArrowheads="1"/>
                </p:cNvSpPr>
                <p:nvPr/>
              </p:nvSpPr>
              <p:spPr bwMode="auto">
                <a:xfrm>
                  <a:off x="2478" y="2149"/>
                  <a:ext cx="792" cy="176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153" name="Rectangle 184"/>
                <p:cNvSpPr>
                  <a:spLocks noChangeArrowheads="1"/>
                </p:cNvSpPr>
                <p:nvPr/>
              </p:nvSpPr>
              <p:spPr bwMode="auto">
                <a:xfrm>
                  <a:off x="2478" y="2149"/>
                  <a:ext cx="801" cy="185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154" name="Freeform 185"/>
                <p:cNvSpPr>
                  <a:spLocks/>
                </p:cNvSpPr>
                <p:nvPr/>
              </p:nvSpPr>
              <p:spPr bwMode="auto">
                <a:xfrm>
                  <a:off x="2480" y="2150"/>
                  <a:ext cx="792" cy="179"/>
                </a:xfrm>
                <a:custGeom>
                  <a:avLst/>
                  <a:gdLst>
                    <a:gd name="T0" fmla="*/ 8 w 2737"/>
                    <a:gd name="T1" fmla="*/ 604 h 620"/>
                    <a:gd name="T2" fmla="*/ 2729 w 2737"/>
                    <a:gd name="T3" fmla="*/ 604 h 620"/>
                    <a:gd name="T4" fmla="*/ 2721 w 2737"/>
                    <a:gd name="T5" fmla="*/ 612 h 620"/>
                    <a:gd name="T6" fmla="*/ 2721 w 2737"/>
                    <a:gd name="T7" fmla="*/ 8 h 620"/>
                    <a:gd name="T8" fmla="*/ 2729 w 2737"/>
                    <a:gd name="T9" fmla="*/ 16 h 620"/>
                    <a:gd name="T10" fmla="*/ 8 w 2737"/>
                    <a:gd name="T11" fmla="*/ 16 h 620"/>
                    <a:gd name="T12" fmla="*/ 16 w 2737"/>
                    <a:gd name="T13" fmla="*/ 8 h 620"/>
                    <a:gd name="T14" fmla="*/ 16 w 2737"/>
                    <a:gd name="T15" fmla="*/ 612 h 620"/>
                    <a:gd name="T16" fmla="*/ 8 w 2737"/>
                    <a:gd name="T17" fmla="*/ 620 h 620"/>
                    <a:gd name="T18" fmla="*/ 0 w 2737"/>
                    <a:gd name="T19" fmla="*/ 612 h 620"/>
                    <a:gd name="T20" fmla="*/ 0 w 2737"/>
                    <a:gd name="T21" fmla="*/ 8 h 620"/>
                    <a:gd name="T22" fmla="*/ 8 w 2737"/>
                    <a:gd name="T23" fmla="*/ 0 h 620"/>
                    <a:gd name="T24" fmla="*/ 2729 w 2737"/>
                    <a:gd name="T25" fmla="*/ 0 h 620"/>
                    <a:gd name="T26" fmla="*/ 2737 w 2737"/>
                    <a:gd name="T27" fmla="*/ 8 h 620"/>
                    <a:gd name="T28" fmla="*/ 2737 w 2737"/>
                    <a:gd name="T29" fmla="*/ 612 h 620"/>
                    <a:gd name="T30" fmla="*/ 2729 w 2737"/>
                    <a:gd name="T31" fmla="*/ 620 h 620"/>
                    <a:gd name="T32" fmla="*/ 8 w 2737"/>
                    <a:gd name="T33" fmla="*/ 620 h 620"/>
                    <a:gd name="T34" fmla="*/ 0 w 2737"/>
                    <a:gd name="T35" fmla="*/ 612 h 620"/>
                    <a:gd name="T36" fmla="*/ 8 w 2737"/>
                    <a:gd name="T37" fmla="*/ 604 h 6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37" h="620">
                      <a:moveTo>
                        <a:pt x="8" y="604"/>
                      </a:moveTo>
                      <a:lnTo>
                        <a:pt x="2729" y="604"/>
                      </a:lnTo>
                      <a:lnTo>
                        <a:pt x="2721" y="612"/>
                      </a:lnTo>
                      <a:lnTo>
                        <a:pt x="2721" y="8"/>
                      </a:lnTo>
                      <a:lnTo>
                        <a:pt x="2729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612"/>
                      </a:lnTo>
                      <a:cubicBezTo>
                        <a:pt x="16" y="617"/>
                        <a:pt x="12" y="620"/>
                        <a:pt x="8" y="620"/>
                      </a:cubicBezTo>
                      <a:cubicBezTo>
                        <a:pt x="3" y="620"/>
                        <a:pt x="0" y="617"/>
                        <a:pt x="0" y="612"/>
                      </a:cubicBezTo>
                      <a:lnTo>
                        <a:pt x="0" y="8"/>
                      </a:lnTo>
                      <a:cubicBezTo>
                        <a:pt x="0" y="3"/>
                        <a:pt x="3" y="0"/>
                        <a:pt x="8" y="0"/>
                      </a:cubicBezTo>
                      <a:lnTo>
                        <a:pt x="2729" y="0"/>
                      </a:lnTo>
                      <a:cubicBezTo>
                        <a:pt x="2733" y="0"/>
                        <a:pt x="2737" y="3"/>
                        <a:pt x="2737" y="8"/>
                      </a:cubicBezTo>
                      <a:lnTo>
                        <a:pt x="2737" y="612"/>
                      </a:lnTo>
                      <a:cubicBezTo>
                        <a:pt x="2737" y="617"/>
                        <a:pt x="2733" y="620"/>
                        <a:pt x="2729" y="620"/>
                      </a:cubicBezTo>
                      <a:lnTo>
                        <a:pt x="8" y="620"/>
                      </a:lnTo>
                      <a:cubicBezTo>
                        <a:pt x="3" y="620"/>
                        <a:pt x="0" y="617"/>
                        <a:pt x="0" y="612"/>
                      </a:cubicBezTo>
                      <a:cubicBezTo>
                        <a:pt x="0" y="608"/>
                        <a:pt x="3" y="604"/>
                        <a:pt x="8" y="60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155" name="Rectangle 186"/>
                <p:cNvSpPr>
                  <a:spLocks noChangeArrowheads="1"/>
                </p:cNvSpPr>
                <p:nvPr/>
              </p:nvSpPr>
              <p:spPr bwMode="auto">
                <a:xfrm>
                  <a:off x="2478" y="2149"/>
                  <a:ext cx="801" cy="185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156" name="Rectangle 187"/>
                <p:cNvSpPr>
                  <a:spLocks noChangeArrowheads="1"/>
                </p:cNvSpPr>
                <p:nvPr/>
              </p:nvSpPr>
              <p:spPr bwMode="auto">
                <a:xfrm>
                  <a:off x="2469" y="2135"/>
                  <a:ext cx="801" cy="5"/>
                </a:xfrm>
                <a:prstGeom prst="rect">
                  <a:avLst/>
                </a:prstGeom>
                <a:solidFill>
                  <a:srgbClr val="00AE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157" name="Rectangle 188"/>
                <p:cNvSpPr>
                  <a:spLocks noChangeArrowheads="1"/>
                </p:cNvSpPr>
                <p:nvPr/>
              </p:nvSpPr>
              <p:spPr bwMode="auto">
                <a:xfrm>
                  <a:off x="2469" y="2140"/>
                  <a:ext cx="801" cy="5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158" name="Rectangle 189"/>
                <p:cNvSpPr>
                  <a:spLocks noChangeArrowheads="1"/>
                </p:cNvSpPr>
                <p:nvPr/>
              </p:nvSpPr>
              <p:spPr bwMode="auto">
                <a:xfrm>
                  <a:off x="2469" y="2191"/>
                  <a:ext cx="801" cy="92"/>
                </a:xfrm>
                <a:prstGeom prst="rect">
                  <a:avLst/>
                </a:prstGeom>
                <a:solidFill>
                  <a:srgbClr val="00A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159" name="Rectangle 190"/>
                <p:cNvSpPr>
                  <a:spLocks noChangeArrowheads="1"/>
                </p:cNvSpPr>
                <p:nvPr/>
              </p:nvSpPr>
              <p:spPr bwMode="auto">
                <a:xfrm>
                  <a:off x="2469" y="2283"/>
                  <a:ext cx="801" cy="37"/>
                </a:xfrm>
                <a:prstGeom prst="rect">
                  <a:avLst/>
                </a:prstGeom>
                <a:solidFill>
                  <a:srgbClr val="00AE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160" name="Rectangle 191"/>
                <p:cNvSpPr>
                  <a:spLocks noChangeArrowheads="1"/>
                </p:cNvSpPr>
                <p:nvPr/>
              </p:nvSpPr>
              <p:spPr bwMode="auto">
                <a:xfrm>
                  <a:off x="2473" y="2143"/>
                  <a:ext cx="788" cy="175"/>
                </a:xfrm>
                <a:prstGeom prst="rect">
                  <a:avLst/>
                </a:prstGeom>
                <a:noFill/>
                <a:ln w="1588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161" name="Rectangle 192"/>
                <p:cNvSpPr>
                  <a:spLocks noChangeArrowheads="1"/>
                </p:cNvSpPr>
                <p:nvPr/>
              </p:nvSpPr>
              <p:spPr bwMode="auto">
                <a:xfrm>
                  <a:off x="2510" y="2200"/>
                  <a:ext cx="691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fi-FI" altLang="fi-FI" sz="450" b="1">
                      <a:solidFill>
                        <a:srgbClr val="000000"/>
                      </a:solidFill>
                      <a:latin typeface="Calibri" pitchFamily="34" charset="0"/>
                    </a:rPr>
                    <a:t>Innovatiivisuus ja monimutkaisuus</a:t>
                  </a:r>
                  <a:endParaRPr lang="fi-FI" altLang="fi-FI" sz="1013">
                    <a:solidFill>
                      <a:srgbClr val="766A62"/>
                    </a:solidFill>
                  </a:endParaRPr>
                </a:p>
              </p:txBody>
            </p:sp>
            <p:sp>
              <p:nvSpPr>
                <p:cNvPr id="1162" name="Rectangle 193"/>
                <p:cNvSpPr>
                  <a:spLocks noChangeArrowheads="1"/>
                </p:cNvSpPr>
                <p:nvPr/>
              </p:nvSpPr>
              <p:spPr bwMode="auto">
                <a:xfrm>
                  <a:off x="2478" y="2413"/>
                  <a:ext cx="792" cy="176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pic>
              <p:nvPicPr>
                <p:cNvPr id="1163" name="Picture 194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2" y="2416"/>
                  <a:ext cx="788" cy="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64" name="Rectangle 195"/>
                <p:cNvSpPr>
                  <a:spLocks noChangeArrowheads="1"/>
                </p:cNvSpPr>
                <p:nvPr/>
              </p:nvSpPr>
              <p:spPr bwMode="auto">
                <a:xfrm>
                  <a:off x="2478" y="2413"/>
                  <a:ext cx="792" cy="176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165" name="Rectangle 196"/>
                <p:cNvSpPr>
                  <a:spLocks noChangeArrowheads="1"/>
                </p:cNvSpPr>
                <p:nvPr/>
              </p:nvSpPr>
              <p:spPr bwMode="auto">
                <a:xfrm>
                  <a:off x="2478" y="2413"/>
                  <a:ext cx="801" cy="185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166" name="Freeform 197"/>
                <p:cNvSpPr>
                  <a:spLocks/>
                </p:cNvSpPr>
                <p:nvPr/>
              </p:nvSpPr>
              <p:spPr bwMode="auto">
                <a:xfrm>
                  <a:off x="2480" y="2414"/>
                  <a:ext cx="792" cy="179"/>
                </a:xfrm>
                <a:custGeom>
                  <a:avLst/>
                  <a:gdLst>
                    <a:gd name="T0" fmla="*/ 8 w 2737"/>
                    <a:gd name="T1" fmla="*/ 604 h 620"/>
                    <a:gd name="T2" fmla="*/ 2729 w 2737"/>
                    <a:gd name="T3" fmla="*/ 604 h 620"/>
                    <a:gd name="T4" fmla="*/ 2721 w 2737"/>
                    <a:gd name="T5" fmla="*/ 612 h 620"/>
                    <a:gd name="T6" fmla="*/ 2721 w 2737"/>
                    <a:gd name="T7" fmla="*/ 8 h 620"/>
                    <a:gd name="T8" fmla="*/ 2729 w 2737"/>
                    <a:gd name="T9" fmla="*/ 16 h 620"/>
                    <a:gd name="T10" fmla="*/ 8 w 2737"/>
                    <a:gd name="T11" fmla="*/ 16 h 620"/>
                    <a:gd name="T12" fmla="*/ 16 w 2737"/>
                    <a:gd name="T13" fmla="*/ 8 h 620"/>
                    <a:gd name="T14" fmla="*/ 16 w 2737"/>
                    <a:gd name="T15" fmla="*/ 612 h 620"/>
                    <a:gd name="T16" fmla="*/ 8 w 2737"/>
                    <a:gd name="T17" fmla="*/ 620 h 620"/>
                    <a:gd name="T18" fmla="*/ 0 w 2737"/>
                    <a:gd name="T19" fmla="*/ 612 h 620"/>
                    <a:gd name="T20" fmla="*/ 0 w 2737"/>
                    <a:gd name="T21" fmla="*/ 8 h 620"/>
                    <a:gd name="T22" fmla="*/ 8 w 2737"/>
                    <a:gd name="T23" fmla="*/ 0 h 620"/>
                    <a:gd name="T24" fmla="*/ 2729 w 2737"/>
                    <a:gd name="T25" fmla="*/ 0 h 620"/>
                    <a:gd name="T26" fmla="*/ 2737 w 2737"/>
                    <a:gd name="T27" fmla="*/ 8 h 620"/>
                    <a:gd name="T28" fmla="*/ 2737 w 2737"/>
                    <a:gd name="T29" fmla="*/ 612 h 620"/>
                    <a:gd name="T30" fmla="*/ 2729 w 2737"/>
                    <a:gd name="T31" fmla="*/ 620 h 620"/>
                    <a:gd name="T32" fmla="*/ 8 w 2737"/>
                    <a:gd name="T33" fmla="*/ 620 h 620"/>
                    <a:gd name="T34" fmla="*/ 0 w 2737"/>
                    <a:gd name="T35" fmla="*/ 612 h 620"/>
                    <a:gd name="T36" fmla="*/ 8 w 2737"/>
                    <a:gd name="T37" fmla="*/ 604 h 6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37" h="620">
                      <a:moveTo>
                        <a:pt x="8" y="604"/>
                      </a:moveTo>
                      <a:lnTo>
                        <a:pt x="2729" y="604"/>
                      </a:lnTo>
                      <a:lnTo>
                        <a:pt x="2721" y="612"/>
                      </a:lnTo>
                      <a:lnTo>
                        <a:pt x="2721" y="8"/>
                      </a:lnTo>
                      <a:lnTo>
                        <a:pt x="2729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612"/>
                      </a:lnTo>
                      <a:cubicBezTo>
                        <a:pt x="16" y="617"/>
                        <a:pt x="12" y="620"/>
                        <a:pt x="8" y="620"/>
                      </a:cubicBezTo>
                      <a:cubicBezTo>
                        <a:pt x="3" y="620"/>
                        <a:pt x="0" y="617"/>
                        <a:pt x="0" y="612"/>
                      </a:cubicBezTo>
                      <a:lnTo>
                        <a:pt x="0" y="8"/>
                      </a:lnTo>
                      <a:cubicBezTo>
                        <a:pt x="0" y="3"/>
                        <a:pt x="3" y="0"/>
                        <a:pt x="8" y="0"/>
                      </a:cubicBezTo>
                      <a:lnTo>
                        <a:pt x="2729" y="0"/>
                      </a:lnTo>
                      <a:cubicBezTo>
                        <a:pt x="2733" y="0"/>
                        <a:pt x="2737" y="3"/>
                        <a:pt x="2737" y="8"/>
                      </a:cubicBezTo>
                      <a:lnTo>
                        <a:pt x="2737" y="612"/>
                      </a:lnTo>
                      <a:cubicBezTo>
                        <a:pt x="2737" y="617"/>
                        <a:pt x="2733" y="620"/>
                        <a:pt x="2729" y="620"/>
                      </a:cubicBezTo>
                      <a:lnTo>
                        <a:pt x="8" y="620"/>
                      </a:lnTo>
                      <a:cubicBezTo>
                        <a:pt x="3" y="620"/>
                        <a:pt x="0" y="617"/>
                        <a:pt x="0" y="612"/>
                      </a:cubicBezTo>
                      <a:cubicBezTo>
                        <a:pt x="0" y="608"/>
                        <a:pt x="3" y="604"/>
                        <a:pt x="8" y="60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167" name="Rectangle 198"/>
                <p:cNvSpPr>
                  <a:spLocks noChangeArrowheads="1"/>
                </p:cNvSpPr>
                <p:nvPr/>
              </p:nvSpPr>
              <p:spPr bwMode="auto">
                <a:xfrm>
                  <a:off x="2478" y="2413"/>
                  <a:ext cx="801" cy="185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168" name="Rectangle 199"/>
                <p:cNvSpPr>
                  <a:spLocks noChangeArrowheads="1"/>
                </p:cNvSpPr>
                <p:nvPr/>
              </p:nvSpPr>
              <p:spPr bwMode="auto">
                <a:xfrm>
                  <a:off x="2469" y="2399"/>
                  <a:ext cx="801" cy="5"/>
                </a:xfrm>
                <a:prstGeom prst="rect">
                  <a:avLst/>
                </a:prstGeom>
                <a:solidFill>
                  <a:srgbClr val="00AE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169" name="Rectangle 200"/>
                <p:cNvSpPr>
                  <a:spLocks noChangeArrowheads="1"/>
                </p:cNvSpPr>
                <p:nvPr/>
              </p:nvSpPr>
              <p:spPr bwMode="auto">
                <a:xfrm>
                  <a:off x="2469" y="2404"/>
                  <a:ext cx="801" cy="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170" name="Rectangle 201"/>
                <p:cNvSpPr>
                  <a:spLocks noChangeArrowheads="1"/>
                </p:cNvSpPr>
                <p:nvPr/>
              </p:nvSpPr>
              <p:spPr bwMode="auto">
                <a:xfrm>
                  <a:off x="2469" y="2454"/>
                  <a:ext cx="801" cy="93"/>
                </a:xfrm>
                <a:prstGeom prst="rect">
                  <a:avLst/>
                </a:prstGeom>
                <a:solidFill>
                  <a:srgbClr val="00A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171" name="Rectangle 202"/>
                <p:cNvSpPr>
                  <a:spLocks noChangeArrowheads="1"/>
                </p:cNvSpPr>
                <p:nvPr/>
              </p:nvSpPr>
              <p:spPr bwMode="auto">
                <a:xfrm>
                  <a:off x="2469" y="2547"/>
                  <a:ext cx="801" cy="37"/>
                </a:xfrm>
                <a:prstGeom prst="rect">
                  <a:avLst/>
                </a:prstGeom>
                <a:solidFill>
                  <a:srgbClr val="00AE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172" name="Rectangle 203"/>
                <p:cNvSpPr>
                  <a:spLocks noChangeArrowheads="1"/>
                </p:cNvSpPr>
                <p:nvPr/>
              </p:nvSpPr>
              <p:spPr bwMode="auto">
                <a:xfrm>
                  <a:off x="2473" y="2407"/>
                  <a:ext cx="788" cy="175"/>
                </a:xfrm>
                <a:prstGeom prst="rect">
                  <a:avLst/>
                </a:prstGeom>
                <a:noFill/>
                <a:ln w="1588" cap="rnd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013">
                    <a:solidFill>
                      <a:srgbClr val="766A62"/>
                    </a:solidFill>
                    <a:latin typeface="Calibri"/>
                  </a:endParaRPr>
                </a:p>
              </p:txBody>
            </p:sp>
            <p:sp>
              <p:nvSpPr>
                <p:cNvPr id="1173" name="Rectangle 204"/>
                <p:cNvSpPr>
                  <a:spLocks noChangeArrowheads="1"/>
                </p:cNvSpPr>
                <p:nvPr/>
              </p:nvSpPr>
              <p:spPr bwMode="auto">
                <a:xfrm>
                  <a:off x="2640" y="2464"/>
                  <a:ext cx="439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fi-FI" altLang="fi-FI" sz="450" b="1">
                      <a:solidFill>
                        <a:srgbClr val="000000"/>
                      </a:solidFill>
                      <a:latin typeface="Calibri" pitchFamily="34" charset="0"/>
                    </a:rPr>
                    <a:t>Häiriöiden seuraukset</a:t>
                  </a:r>
                  <a:endParaRPr lang="fi-FI" altLang="fi-FI" sz="1013">
                    <a:solidFill>
                      <a:srgbClr val="766A62"/>
                    </a:solidFill>
                  </a:endParaRPr>
                </a:p>
              </p:txBody>
            </p:sp>
          </p:grpSp>
          <p:sp>
            <p:nvSpPr>
              <p:cNvPr id="7" name="Line 206"/>
              <p:cNvSpPr>
                <a:spLocks noChangeShapeType="1"/>
              </p:cNvSpPr>
              <p:nvPr/>
            </p:nvSpPr>
            <p:spPr bwMode="auto">
              <a:xfrm>
                <a:off x="2884" y="2727"/>
                <a:ext cx="0" cy="166"/>
              </a:xfrm>
              <a:prstGeom prst="line">
                <a:avLst/>
              </a:prstGeom>
              <a:noFill/>
              <a:ln w="952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013">
                  <a:solidFill>
                    <a:srgbClr val="766A62"/>
                  </a:solidFill>
                  <a:latin typeface="Calibri"/>
                </a:endParaRPr>
              </a:p>
            </p:txBody>
          </p:sp>
          <p:sp>
            <p:nvSpPr>
              <p:cNvPr id="9" name="Freeform 207"/>
              <p:cNvSpPr>
                <a:spLocks/>
              </p:cNvSpPr>
              <p:nvPr/>
            </p:nvSpPr>
            <p:spPr bwMode="auto">
              <a:xfrm>
                <a:off x="2863" y="2882"/>
                <a:ext cx="43" cy="43"/>
              </a:xfrm>
              <a:custGeom>
                <a:avLst/>
                <a:gdLst>
                  <a:gd name="T0" fmla="*/ 75 w 150"/>
                  <a:gd name="T1" fmla="*/ 150 h 150"/>
                  <a:gd name="T2" fmla="*/ 0 w 150"/>
                  <a:gd name="T3" fmla="*/ 0 h 150"/>
                  <a:gd name="T4" fmla="*/ 150 w 150"/>
                  <a:gd name="T5" fmla="*/ 0 h 150"/>
                  <a:gd name="T6" fmla="*/ 150 w 150"/>
                  <a:gd name="T7" fmla="*/ 0 h 150"/>
                  <a:gd name="T8" fmla="*/ 75 w 15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150">
                    <a:moveTo>
                      <a:pt x="75" y="150"/>
                    </a:moveTo>
                    <a:lnTo>
                      <a:pt x="0" y="0"/>
                    </a:lnTo>
                    <a:cubicBezTo>
                      <a:pt x="47" y="24"/>
                      <a:pt x="103" y="24"/>
                      <a:pt x="150" y="0"/>
                    </a:cubicBezTo>
                    <a:lnTo>
                      <a:pt x="150" y="0"/>
                    </a:lnTo>
                    <a:lnTo>
                      <a:pt x="75" y="150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013">
                  <a:solidFill>
                    <a:srgbClr val="766A62"/>
                  </a:solidFill>
                  <a:latin typeface="Calibri"/>
                </a:endParaRPr>
              </a:p>
            </p:txBody>
          </p:sp>
          <p:pic>
            <p:nvPicPr>
              <p:cNvPr id="1232" name="Picture 20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2" y="2607"/>
                <a:ext cx="167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ctangle 209"/>
              <p:cNvSpPr>
                <a:spLocks noChangeArrowheads="1"/>
              </p:cNvSpPr>
              <p:nvPr/>
            </p:nvSpPr>
            <p:spPr bwMode="auto">
              <a:xfrm>
                <a:off x="2799" y="2604"/>
                <a:ext cx="171" cy="169"/>
              </a:xfrm>
              <a:prstGeom prst="rect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013">
                  <a:solidFill>
                    <a:srgbClr val="766A62"/>
                  </a:solidFill>
                  <a:latin typeface="Calibri"/>
                </a:endParaRPr>
              </a:p>
            </p:txBody>
          </p:sp>
          <p:sp>
            <p:nvSpPr>
              <p:cNvPr id="11" name="Rectangle 210"/>
              <p:cNvSpPr>
                <a:spLocks noChangeArrowheads="1"/>
              </p:cNvSpPr>
              <p:nvPr/>
            </p:nvSpPr>
            <p:spPr bwMode="auto">
              <a:xfrm>
                <a:off x="2566" y="2034"/>
                <a:ext cx="61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fi-FI" altLang="fi-FI" sz="450" b="1">
                    <a:solidFill>
                      <a:srgbClr val="000000"/>
                    </a:solidFill>
                    <a:latin typeface="Calibri" pitchFamily="34" charset="0"/>
                  </a:rPr>
                  <a:t>ARVIOINTI MATRIISIN AVULLA</a:t>
                </a:r>
                <a:endParaRPr lang="fi-FI" altLang="fi-FI" sz="1013">
                  <a:solidFill>
                    <a:srgbClr val="766A62"/>
                  </a:solidFill>
                </a:endParaRPr>
              </a:p>
            </p:txBody>
          </p:sp>
          <p:sp>
            <p:nvSpPr>
              <p:cNvPr id="12" name="Freeform 211"/>
              <p:cNvSpPr>
                <a:spLocks/>
              </p:cNvSpPr>
              <p:nvPr/>
            </p:nvSpPr>
            <p:spPr bwMode="auto">
              <a:xfrm>
                <a:off x="2001" y="2015"/>
                <a:ext cx="360" cy="365"/>
              </a:xfrm>
              <a:custGeom>
                <a:avLst/>
                <a:gdLst>
                  <a:gd name="T0" fmla="*/ 0 w 360"/>
                  <a:gd name="T1" fmla="*/ 0 h 365"/>
                  <a:gd name="T2" fmla="*/ 0 w 360"/>
                  <a:gd name="T3" fmla="*/ 365 h 365"/>
                  <a:gd name="T4" fmla="*/ 360 w 360"/>
                  <a:gd name="T5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0" h="365">
                    <a:moveTo>
                      <a:pt x="0" y="0"/>
                    </a:moveTo>
                    <a:lnTo>
                      <a:pt x="0" y="365"/>
                    </a:lnTo>
                    <a:lnTo>
                      <a:pt x="360" y="365"/>
                    </a:lnTo>
                  </a:path>
                </a:pathLst>
              </a:custGeom>
              <a:noFill/>
              <a:ln w="952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013">
                  <a:solidFill>
                    <a:srgbClr val="766A62"/>
                  </a:solidFill>
                  <a:latin typeface="Calibri"/>
                </a:endParaRPr>
              </a:p>
            </p:txBody>
          </p:sp>
          <p:sp>
            <p:nvSpPr>
              <p:cNvPr id="13" name="Freeform 212"/>
              <p:cNvSpPr>
                <a:spLocks/>
              </p:cNvSpPr>
              <p:nvPr/>
            </p:nvSpPr>
            <p:spPr bwMode="auto">
              <a:xfrm>
                <a:off x="2351" y="2358"/>
                <a:ext cx="43" cy="44"/>
              </a:xfrm>
              <a:custGeom>
                <a:avLst/>
                <a:gdLst>
                  <a:gd name="T0" fmla="*/ 151 w 151"/>
                  <a:gd name="T1" fmla="*/ 75 h 150"/>
                  <a:gd name="T2" fmla="*/ 0 w 151"/>
                  <a:gd name="T3" fmla="*/ 150 h 150"/>
                  <a:gd name="T4" fmla="*/ 0 w 151"/>
                  <a:gd name="T5" fmla="*/ 0 h 150"/>
                  <a:gd name="T6" fmla="*/ 0 w 151"/>
                  <a:gd name="T7" fmla="*/ 0 h 150"/>
                  <a:gd name="T8" fmla="*/ 151 w 151"/>
                  <a:gd name="T9" fmla="*/ 7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0">
                    <a:moveTo>
                      <a:pt x="151" y="75"/>
                    </a:moveTo>
                    <a:lnTo>
                      <a:pt x="0" y="150"/>
                    </a:lnTo>
                    <a:cubicBezTo>
                      <a:pt x="24" y="102"/>
                      <a:pt x="24" y="47"/>
                      <a:pt x="0" y="0"/>
                    </a:cubicBezTo>
                    <a:lnTo>
                      <a:pt x="0" y="0"/>
                    </a:lnTo>
                    <a:lnTo>
                      <a:pt x="151" y="75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013">
                  <a:solidFill>
                    <a:srgbClr val="766A62"/>
                  </a:solidFill>
                  <a:latin typeface="Calibri"/>
                </a:endParaRPr>
              </a:p>
            </p:txBody>
          </p:sp>
          <p:sp>
            <p:nvSpPr>
              <p:cNvPr id="14" name="Freeform 213"/>
              <p:cNvSpPr>
                <a:spLocks/>
              </p:cNvSpPr>
              <p:nvPr/>
            </p:nvSpPr>
            <p:spPr bwMode="auto">
              <a:xfrm>
                <a:off x="3390" y="2015"/>
                <a:ext cx="361" cy="365"/>
              </a:xfrm>
              <a:custGeom>
                <a:avLst/>
                <a:gdLst>
                  <a:gd name="T0" fmla="*/ 361 w 361"/>
                  <a:gd name="T1" fmla="*/ 0 h 365"/>
                  <a:gd name="T2" fmla="*/ 361 w 361"/>
                  <a:gd name="T3" fmla="*/ 365 h 365"/>
                  <a:gd name="T4" fmla="*/ 0 w 361"/>
                  <a:gd name="T5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1" h="365">
                    <a:moveTo>
                      <a:pt x="361" y="0"/>
                    </a:moveTo>
                    <a:lnTo>
                      <a:pt x="361" y="365"/>
                    </a:lnTo>
                    <a:lnTo>
                      <a:pt x="0" y="365"/>
                    </a:lnTo>
                  </a:path>
                </a:pathLst>
              </a:custGeom>
              <a:noFill/>
              <a:ln w="952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013">
                  <a:solidFill>
                    <a:srgbClr val="766A62"/>
                  </a:solidFill>
                  <a:latin typeface="Calibri"/>
                </a:endParaRPr>
              </a:p>
            </p:txBody>
          </p:sp>
          <p:sp>
            <p:nvSpPr>
              <p:cNvPr id="15" name="Freeform 214"/>
              <p:cNvSpPr>
                <a:spLocks/>
              </p:cNvSpPr>
              <p:nvPr/>
            </p:nvSpPr>
            <p:spPr bwMode="auto">
              <a:xfrm>
                <a:off x="3357" y="2358"/>
                <a:ext cx="43" cy="44"/>
              </a:xfrm>
              <a:custGeom>
                <a:avLst/>
                <a:gdLst>
                  <a:gd name="T0" fmla="*/ 0 w 150"/>
                  <a:gd name="T1" fmla="*/ 75 h 150"/>
                  <a:gd name="T2" fmla="*/ 150 w 150"/>
                  <a:gd name="T3" fmla="*/ 0 h 150"/>
                  <a:gd name="T4" fmla="*/ 150 w 150"/>
                  <a:gd name="T5" fmla="*/ 150 h 150"/>
                  <a:gd name="T6" fmla="*/ 0 w 150"/>
                  <a:gd name="T7" fmla="*/ 7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0" h="150">
                    <a:moveTo>
                      <a:pt x="0" y="75"/>
                    </a:moveTo>
                    <a:lnTo>
                      <a:pt x="150" y="0"/>
                    </a:lnTo>
                    <a:cubicBezTo>
                      <a:pt x="126" y="47"/>
                      <a:pt x="126" y="102"/>
                      <a:pt x="150" y="150"/>
                    </a:cubicBez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013">
                  <a:solidFill>
                    <a:srgbClr val="766A62"/>
                  </a:solidFill>
                  <a:latin typeface="Calibri"/>
                </a:endParaRPr>
              </a:p>
            </p:txBody>
          </p:sp>
        </p:grpSp>
        <p:pic>
          <p:nvPicPr>
            <p:cNvPr id="217" name="Kuva 216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663" y="4116389"/>
              <a:ext cx="849313" cy="392731"/>
            </a:xfrm>
            <a:prstGeom prst="rect">
              <a:avLst/>
            </a:prstGeom>
            <a:noFill/>
          </p:spPr>
        </p:pic>
      </p:grpSp>
      <p:sp>
        <p:nvSpPr>
          <p:cNvPr id="2" name="Tekstiruutu 1"/>
          <p:cNvSpPr txBox="1"/>
          <p:nvPr/>
        </p:nvSpPr>
        <p:spPr>
          <a:xfrm>
            <a:off x="1210015" y="1149970"/>
            <a:ext cx="446288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/>
              <a:t>Muutoksen kuvaaminen oleellista: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m</a:t>
            </a:r>
            <a:r>
              <a:rPr lang="fi-FI" sz="1600" dirty="0" smtClean="0"/>
              <a:t>ikä on tilanne ennen muutosta?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m</a:t>
            </a:r>
            <a:r>
              <a:rPr lang="fi-FI" sz="1600" dirty="0" smtClean="0"/>
              <a:t>ikä on tilanne muutoksen jälkeen?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m</a:t>
            </a:r>
            <a:r>
              <a:rPr lang="fi-FI" sz="1600" dirty="0" smtClean="0"/>
              <a:t>ikä muuttuu?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y</a:t>
            </a:r>
            <a:r>
              <a:rPr lang="fi-FI" sz="1600" dirty="0" smtClean="0"/>
              <a:t>mpäristö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r</a:t>
            </a:r>
            <a:r>
              <a:rPr lang="fi-FI" sz="1600" dirty="0" smtClean="0"/>
              <a:t>ajapinnat</a:t>
            </a:r>
          </a:p>
          <a:p>
            <a:pPr marL="285750" indent="-285750">
              <a:buFontTx/>
              <a:buChar char="-"/>
            </a:pPr>
            <a:endParaRPr lang="fi-FI" sz="1600" dirty="0" smtClean="0"/>
          </a:p>
          <a:p>
            <a:r>
              <a:rPr lang="fi-FI" sz="1600" dirty="0" smtClean="0"/>
              <a:t>-&gt; TURI tulee tukemaan muutoksen kuvaamista!</a:t>
            </a:r>
          </a:p>
          <a:p>
            <a:endParaRPr lang="fi-FI" sz="1600" dirty="0"/>
          </a:p>
          <a:p>
            <a:r>
              <a:rPr lang="fi-FI" sz="1600" dirty="0" smtClean="0"/>
              <a:t>Muutoksen merkittävyyden arviointiperusteet: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i</a:t>
            </a:r>
            <a:r>
              <a:rPr lang="fi-FI" sz="1600" dirty="0" smtClean="0"/>
              <a:t>nnovatiivisuus ja monimutkaisuus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h</a:t>
            </a:r>
            <a:r>
              <a:rPr lang="fi-FI" sz="1600" dirty="0" smtClean="0"/>
              <a:t>äiriöiden seuraukset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k</a:t>
            </a:r>
            <a:r>
              <a:rPr lang="fi-FI" sz="1600" dirty="0" smtClean="0"/>
              <a:t>umuloituvuus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l</a:t>
            </a:r>
            <a:r>
              <a:rPr lang="fi-FI" sz="1600" dirty="0" smtClean="0"/>
              <a:t>isäksi: seurantamahdollisuus ja peruutettavuus</a:t>
            </a:r>
          </a:p>
          <a:p>
            <a:pPr marL="285750" indent="-285750">
              <a:buFontTx/>
              <a:buChar char="-"/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5026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TURI:in</a:t>
            </a:r>
            <a:r>
              <a:rPr lang="fi-FI" dirty="0" smtClean="0"/>
              <a:t> tulevia muutoksia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Muutoksen merkittävyyden arvioinnin ja hankkeen linkittäminen</a:t>
            </a:r>
          </a:p>
          <a:p>
            <a:r>
              <a:rPr lang="fi-FI" dirty="0" smtClean="0"/>
              <a:t>Muutoksen kuvaamisen tukeminen (tulossa)</a:t>
            </a:r>
          </a:p>
          <a:p>
            <a:r>
              <a:rPr lang="fi-FI" dirty="0" smtClean="0"/>
              <a:t>Tarkistuslistoja riskien arvioinnin tueksi: </a:t>
            </a:r>
            <a:r>
              <a:rPr lang="fi-FI" dirty="0" err="1" smtClean="0"/>
              <a:t>ns</a:t>
            </a:r>
            <a:r>
              <a:rPr lang="fi-FI" dirty="0" smtClean="0"/>
              <a:t> kokonaisvaltaiseen riskienhallintaan</a:t>
            </a:r>
            <a:endParaRPr lang="fi-FI" dirty="0"/>
          </a:p>
          <a:p>
            <a:r>
              <a:rPr lang="fi-FI" dirty="0" smtClean="0"/>
              <a:t>Video-opastusta </a:t>
            </a:r>
            <a:r>
              <a:rPr lang="fi-FI" dirty="0" err="1" smtClean="0"/>
              <a:t>pilotoitu</a:t>
            </a:r>
            <a:r>
              <a:rPr lang="fi-FI" dirty="0" smtClean="0"/>
              <a:t> -&gt; RH opastus saatavilla </a:t>
            </a:r>
            <a:r>
              <a:rPr lang="fi-FI" dirty="0" err="1" smtClean="0"/>
              <a:t>TURI:ssa</a:t>
            </a:r>
            <a:r>
              <a:rPr lang="fi-FI" dirty="0" smtClean="0"/>
              <a:t> ja ohjeluettelossa, täydennetään ja laajennetaan poikkeamien hallinnan puolelle syksyllä 2018.</a:t>
            </a:r>
          </a:p>
          <a:p>
            <a:r>
              <a:rPr lang="fi-FI" dirty="0" smtClean="0"/>
              <a:t>Raportointia </a:t>
            </a:r>
            <a:r>
              <a:rPr lang="fi-FI" dirty="0" err="1" smtClean="0"/>
              <a:t>pilotoitu</a:t>
            </a:r>
            <a:r>
              <a:rPr lang="fi-FI" dirty="0" smtClean="0"/>
              <a:t> –&gt; liitetään tehdyt tekstiraportit ja kuvat liitetiedostoina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>
                <a:solidFill>
                  <a:schemeClr val="tx1"/>
                </a:solidFill>
              </a:rPr>
              <a:t>Mietinnän alla:</a:t>
            </a:r>
          </a:p>
          <a:p>
            <a:r>
              <a:rPr lang="fi-FI" dirty="0" smtClean="0">
                <a:solidFill>
                  <a:srgbClr val="FF0000"/>
                </a:solidFill>
              </a:rPr>
              <a:t>Hankkeiden ja urakoiden nimeäminen</a:t>
            </a:r>
          </a:p>
          <a:p>
            <a:r>
              <a:rPr lang="fi-FI" dirty="0" smtClean="0">
                <a:solidFill>
                  <a:srgbClr val="FF0000"/>
                </a:solidFill>
              </a:rPr>
              <a:t>Hakutoimintoja kehitettävä </a:t>
            </a:r>
          </a:p>
          <a:p>
            <a:r>
              <a:rPr lang="fi-FI" dirty="0" smtClean="0"/>
              <a:t>-&gt; palaute ja ehdotukset tervetulleita!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26.6.2018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Arja Toola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905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_livi">
  <a:themeElements>
    <a:clrScheme name="Liikennevirast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AF"/>
      </a:accent1>
      <a:accent2>
        <a:srgbClr val="0088CE"/>
      </a:accent2>
      <a:accent3>
        <a:srgbClr val="3DB7E4"/>
      </a:accent3>
      <a:accent4>
        <a:srgbClr val="EA8A00"/>
      </a:accent4>
      <a:accent5>
        <a:srgbClr val="84CAC6"/>
      </a:accent5>
      <a:accent6>
        <a:srgbClr val="BCBC7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pohja tapahtumailmeellä.potx" id="{2373636E-F0F1-4C12-BBEA-53F020C71C79}" vid="{B0FDEB64-063F-4354-AF6F-D97D90FA774A}"/>
    </a:ext>
  </a:extLst>
</a:theme>
</file>

<file path=ppt/theme/theme2.xml><?xml version="1.0" encoding="utf-8"?>
<a:theme xmlns:a="http://schemas.openxmlformats.org/drawingml/2006/main" name="Trafi_2014_peruskalvo">
  <a:themeElements>
    <a:clrScheme name="Custom 4">
      <a:dk1>
        <a:srgbClr val="000000"/>
      </a:dk1>
      <a:lt1>
        <a:srgbClr val="FFFFFF"/>
      </a:lt1>
      <a:dk2>
        <a:srgbClr val="189B39"/>
      </a:dk2>
      <a:lt2>
        <a:srgbClr val="FFFFFF"/>
      </a:lt2>
      <a:accent1>
        <a:srgbClr val="0AA336"/>
      </a:accent1>
      <a:accent2>
        <a:srgbClr val="E98300"/>
      </a:accent2>
      <a:accent3>
        <a:srgbClr val="003F87"/>
      </a:accent3>
      <a:accent4>
        <a:srgbClr val="CD0921"/>
      </a:accent4>
      <a:accent5>
        <a:srgbClr val="7AB800"/>
      </a:accent5>
      <a:accent6>
        <a:srgbClr val="970769"/>
      </a:accent6>
      <a:hlink>
        <a:srgbClr val="007D57"/>
      </a:hlink>
      <a:folHlink>
        <a:srgbClr val="7AB800"/>
      </a:folHlink>
    </a:clrScheme>
    <a:fontScheme name="Trafi_fonti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p_livi">
  <a:themeElements>
    <a:clrScheme name="Liikennevirast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AF"/>
      </a:accent1>
      <a:accent2>
        <a:srgbClr val="0088CE"/>
      </a:accent2>
      <a:accent3>
        <a:srgbClr val="3DB7E4"/>
      </a:accent3>
      <a:accent4>
        <a:srgbClr val="EA8A00"/>
      </a:accent4>
      <a:accent5>
        <a:srgbClr val="84CAC6"/>
      </a:accent5>
      <a:accent6>
        <a:srgbClr val="BCBC7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pohja tapahtumailmeellä.potx" id="{2373636E-F0F1-4C12-BBEA-53F020C71C79}" vid="{B0FDEB64-063F-4354-AF6F-D97D90FA77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xml_kameleon>
  <subtitle/>
</xml_kameleon>
</file>

<file path=customXml/item2.xml><?xml version="1.0" encoding="utf-8"?>
<livi_kameleon xmlns="" xmlns:xsi="http://www.w3.org/2001/XMLSchema-instance">
  <tyyppi>Esitys</tyyppi>
  <title/>
  <author>Arja Toola</author>
  <paivays>31.5.2018</paivays>
</livi_kameleon>
</file>

<file path=customXml/itemProps1.xml><?xml version="1.0" encoding="utf-8"?>
<ds:datastoreItem xmlns:ds="http://schemas.openxmlformats.org/officeDocument/2006/customXml" ds:itemID="{AE990A76-1126-4AEC-9F79-D8008CE4BA38}">
  <ds:schemaRefs/>
</ds:datastoreItem>
</file>

<file path=customXml/itemProps2.xml><?xml version="1.0" encoding="utf-8"?>
<ds:datastoreItem xmlns:ds="http://schemas.openxmlformats.org/officeDocument/2006/customXml" ds:itemID="{5821EB97-363E-4540-8EC6-C90135335220}">
  <ds:schemaRefs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esityspohja tapahtumailmeellä</Template>
  <TotalTime>1249</TotalTime>
  <Words>875</Words>
  <Application>Microsoft Office PowerPoint</Application>
  <PresentationFormat>Näytössä katseltava esitys (16:9)</PresentationFormat>
  <Paragraphs>294</Paragraphs>
  <Slides>22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22</vt:i4>
      </vt:variant>
    </vt:vector>
  </HeadingPairs>
  <TitlesOfParts>
    <vt:vector size="29" baseType="lpstr">
      <vt:lpstr>Arial</vt:lpstr>
      <vt:lpstr>Calibri</vt:lpstr>
      <vt:lpstr>Felbridge Pro</vt:lpstr>
      <vt:lpstr>Verdana</vt:lpstr>
      <vt:lpstr>pp_livi</vt:lpstr>
      <vt:lpstr>Trafi_2014_peruskalvo</vt:lpstr>
      <vt:lpstr>1_pp_livi</vt:lpstr>
      <vt:lpstr>Riskienhallinta Liikennevirastossa</vt:lpstr>
      <vt:lpstr>Riskienhallinta väylänpidon hankkeissa - ohjeistus</vt:lpstr>
      <vt:lpstr>Riskienhallinta väylänpidon hankkeissa -&gt; TURI</vt:lpstr>
      <vt:lpstr>Riskienhallinta väylänpidossa</vt:lpstr>
      <vt:lpstr>Ohje riskienhallinnan menetelmistä</vt:lpstr>
      <vt:lpstr>YTM-asetuksen mukainen riskienhallinta</vt:lpstr>
      <vt:lpstr>YTM-asetuksen mukainen riskienhallinta</vt:lpstr>
      <vt:lpstr>Muutoksen merkittävyyden arviointiprosessi</vt:lpstr>
      <vt:lpstr>TURI:in tulevia muutoksia</vt:lpstr>
      <vt:lpstr>Käyttö- ja käyttäjäoikeuksista</vt:lpstr>
      <vt:lpstr>Muu riskienhallinta Liikennevirastossa</vt:lpstr>
      <vt:lpstr>Riskienhallinnan vuosikello</vt:lpstr>
      <vt:lpstr>TURI</vt:lpstr>
      <vt:lpstr>TURI-tietojärjestelmä Liikenneviraston Väylänpidon TLY-johtamisessa</vt:lpstr>
      <vt:lpstr>TURIn käyttö</vt:lpstr>
      <vt:lpstr>Turvallisuuden tilakuvan muodostuminen ja infra-alan turvallisuuden kehittäminen</vt:lpstr>
      <vt:lpstr>Ketterää tuotekehitystä!</vt:lpstr>
      <vt:lpstr>TURI kehittäminen kaipaa palautetta ja kehitysehdotuksia</vt:lpstr>
      <vt:lpstr>Riskienhallinta &amp; turvallisuuskulttuuri</vt:lpstr>
      <vt:lpstr>Riskienhallinta &amp; turvallisuuskulttuuri</vt:lpstr>
      <vt:lpstr>Lopuksi</vt:lpstr>
      <vt:lpstr>KIITOS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Riskienhallinta Liikennevirastossa</dc:title>
  <dc:creator>Arja Toola</dc:creator>
  <cp:keywords>Esitys</cp:keywords>
  <cp:lastModifiedBy>Kahrola Esa</cp:lastModifiedBy>
  <cp:revision>47</cp:revision>
  <dcterms:created xsi:type="dcterms:W3CDTF">2018-05-31T07:58:46Z</dcterms:created>
  <dcterms:modified xsi:type="dcterms:W3CDTF">2018-06-27T11:53:17Z</dcterms:modified>
  <cp:contentStatus>Valmis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esityspohja tapahtumailmeellä.potx</vt:lpwstr>
  </property>
  <property fmtid="{D5CDD505-2E9C-101B-9397-08002B2CF9AE}" pid="6" name="dvDefinition">
    <vt:lpwstr>76 (dd_default.xml)</vt:lpwstr>
  </property>
  <property fmtid="{D5CDD505-2E9C-101B-9397-08002B2CF9AE}" pid="7" name="dvDefinitionID">
    <vt:lpwstr>76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473.85.02.017</vt:lpwstr>
  </property>
  <property fmtid="{D5CDD505-2E9C-101B-9397-08002B2CF9AE}" pid="10" name="dvDefinitionVersion">
    <vt:lpwstr>02.004 / 4.5.2017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LIVI</vt:lpwstr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Arja Toola</vt:lpwstr>
  </property>
  <property fmtid="{D5CDD505-2E9C-101B-9397-08002B2CF9AE}" pid="24" name="dvDUFname">
    <vt:lpwstr>Arja</vt:lpwstr>
  </property>
  <property fmtid="{D5CDD505-2E9C-101B-9397-08002B2CF9AE}" pid="25" name="dvDULname">
    <vt:lpwstr>Toola</vt:lpwstr>
  </property>
  <property fmtid="{D5CDD505-2E9C-101B-9397-08002B2CF9AE}" pid="26" name="dvDUBusinessarea">
    <vt:lpwstr>Väylänpito</vt:lpwstr>
  </property>
  <property fmtid="{D5CDD505-2E9C-101B-9397-08002B2CF9AE}" pid="27" name="dvDUdepartment">
    <vt:lpwstr/>
  </property>
  <property fmtid="{D5CDD505-2E9C-101B-9397-08002B2CF9AE}" pid="28" name="dvLogoExist">
    <vt:lpwstr>0</vt:lpwstr>
  </property>
  <property fmtid="{D5CDD505-2E9C-101B-9397-08002B2CF9AE}" pid="29" name="dvCurrentlogo">
    <vt:lpwstr>LIVI_fi.jpg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tyyppi">
    <vt:lpwstr>Esitys</vt:lpwstr>
  </property>
  <property fmtid="{D5CDD505-2E9C-101B-9397-08002B2CF9AE}" pid="34" name="author">
    <vt:lpwstr>Arja Toola</vt:lpwstr>
  </property>
  <property fmtid="{D5CDD505-2E9C-101B-9397-08002B2CF9AE}" pid="35" name="paivays">
    <vt:filetime>2018-05-30T21:00:00Z</vt:filetime>
  </property>
  <property fmtid="{D5CDD505-2E9C-101B-9397-08002B2CF9AE}" pid="36" name="_MarkAsFinal">
    <vt:bool>true</vt:bool>
  </property>
</Properties>
</file>