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1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3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4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5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16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17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8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19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1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22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796" r:id="rId5"/>
    <p:sldMasterId id="2147483805" r:id="rId6"/>
    <p:sldMasterId id="2147483842" r:id="rId7"/>
    <p:sldMasterId id="2147483851" r:id="rId8"/>
    <p:sldMasterId id="2147483864" r:id="rId9"/>
    <p:sldMasterId id="2147483891" r:id="rId10"/>
    <p:sldMasterId id="2147483914" r:id="rId11"/>
    <p:sldMasterId id="2147483937" r:id="rId12"/>
    <p:sldMasterId id="2147483950" r:id="rId13"/>
    <p:sldMasterId id="2147483974" r:id="rId14"/>
    <p:sldMasterId id="2147483987" r:id="rId15"/>
    <p:sldMasterId id="2147484011" r:id="rId16"/>
    <p:sldMasterId id="2147484023" r:id="rId17"/>
    <p:sldMasterId id="2147484033" r:id="rId18"/>
    <p:sldMasterId id="2147484056" r:id="rId19"/>
    <p:sldMasterId id="2147484081" r:id="rId20"/>
    <p:sldMasterId id="2147484084" r:id="rId21"/>
    <p:sldMasterId id="2147484094" r:id="rId22"/>
    <p:sldMasterId id="2147484103" r:id="rId23"/>
    <p:sldMasterId id="2147484126" r:id="rId24"/>
    <p:sldMasterId id="2147484155" r:id="rId25"/>
    <p:sldMasterId id="2147484162" r:id="rId26"/>
  </p:sldMasterIdLst>
  <p:notesMasterIdLst>
    <p:notesMasterId r:id="rId43"/>
  </p:notesMasterIdLst>
  <p:handoutMasterIdLst>
    <p:handoutMasterId r:id="rId44"/>
  </p:handoutMasterIdLst>
  <p:sldIdLst>
    <p:sldId id="357" r:id="rId27"/>
    <p:sldId id="425" r:id="rId28"/>
    <p:sldId id="390" r:id="rId29"/>
    <p:sldId id="424" r:id="rId30"/>
    <p:sldId id="393" r:id="rId31"/>
    <p:sldId id="394" r:id="rId32"/>
    <p:sldId id="396" r:id="rId33"/>
    <p:sldId id="397" r:id="rId34"/>
    <p:sldId id="417" r:id="rId35"/>
    <p:sldId id="418" r:id="rId36"/>
    <p:sldId id="419" r:id="rId37"/>
    <p:sldId id="420" r:id="rId38"/>
    <p:sldId id="399" r:id="rId39"/>
    <p:sldId id="401" r:id="rId40"/>
    <p:sldId id="378" r:id="rId41"/>
    <p:sldId id="404" r:id="rId42"/>
  </p:sldIdLst>
  <p:sldSz cx="9144000" cy="6858000" type="screen4x3"/>
  <p:notesSz cx="6797675" cy="9928225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Oletusosa" id="{B4A177D7-A887-4FAA-81A5-C6C5175E3B82}">
          <p14:sldIdLst>
            <p14:sldId id="357"/>
            <p14:sldId id="425"/>
            <p14:sldId id="390"/>
            <p14:sldId id="424"/>
            <p14:sldId id="393"/>
            <p14:sldId id="394"/>
            <p14:sldId id="396"/>
            <p14:sldId id="397"/>
            <p14:sldId id="417"/>
            <p14:sldId id="418"/>
            <p14:sldId id="419"/>
            <p14:sldId id="420"/>
            <p14:sldId id="399"/>
            <p14:sldId id="401"/>
          </p14:sldIdLst>
        </p14:section>
        <p14:section name="Nimetön osa" id="{A9FED04F-9726-426F-93BF-7D58C06B0891}">
          <p14:sldIdLst>
            <p14:sldId id="378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kukka Pyykköne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83"/>
    <a:srgbClr val="FDBB79"/>
    <a:srgbClr val="1E9229"/>
    <a:srgbClr val="D96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86355" autoAdjust="0"/>
  </p:normalViewPr>
  <p:slideViewPr>
    <p:cSldViewPr>
      <p:cViewPr varScale="1">
        <p:scale>
          <a:sx n="100" d="100"/>
          <a:sy n="100" d="100"/>
        </p:scale>
        <p:origin x="19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266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776" cy="5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5" tIns="44108" rIns="88215" bIns="44108" numCol="1" anchor="t" anchorCtr="0" compatLnSpc="1">
            <a:prstTxWarp prst="textNoShape">
              <a:avLst/>
            </a:prstTxWarp>
          </a:bodyPr>
          <a:lstStyle>
            <a:lvl1pPr defTabSz="881808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698" y="0"/>
            <a:ext cx="2917175" cy="5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5" tIns="44108" rIns="88215" bIns="44108" numCol="1" anchor="t" anchorCtr="0" compatLnSpc="1">
            <a:prstTxWarp prst="textNoShape">
              <a:avLst/>
            </a:prstTxWarp>
          </a:bodyPr>
          <a:lstStyle>
            <a:lvl1pPr algn="r" defTabSz="881808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2217"/>
            <a:ext cx="2918776" cy="4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5" tIns="44108" rIns="88215" bIns="44108" numCol="1" anchor="b" anchorCtr="0" compatLnSpc="1">
            <a:prstTxWarp prst="textNoShape">
              <a:avLst/>
            </a:prstTxWarp>
          </a:bodyPr>
          <a:lstStyle>
            <a:lvl1pPr defTabSz="881808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698" y="9462217"/>
            <a:ext cx="2917175" cy="4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5" tIns="44108" rIns="88215" bIns="44108" numCol="1" anchor="b" anchorCtr="0" compatLnSpc="1">
            <a:prstTxWarp prst="textNoShape">
              <a:avLst/>
            </a:prstTxWarp>
          </a:bodyPr>
          <a:lstStyle>
            <a:lvl1pPr algn="r" defTabSz="881808">
              <a:defRPr sz="1200">
                <a:cs typeface="+mn-cs"/>
              </a:defRPr>
            </a:lvl1pPr>
          </a:lstStyle>
          <a:p>
            <a:pPr>
              <a:defRPr/>
            </a:pPr>
            <a:fld id="{F20A702F-9E11-459F-AF92-9BE35BB75F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19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>
            <a:lvl1pPr defTabSz="955293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5" y="1"/>
            <a:ext cx="29459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>
            <a:lvl1pPr algn="r" defTabSz="955293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71525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9" y="4715948"/>
            <a:ext cx="5437500" cy="44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98"/>
            <a:ext cx="2945980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b" anchorCtr="0" compatLnSpc="1">
            <a:prstTxWarp prst="textNoShape">
              <a:avLst/>
            </a:prstTxWarp>
          </a:bodyPr>
          <a:lstStyle>
            <a:lvl1pPr defTabSz="955293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5" y="9430298"/>
            <a:ext cx="2945980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b" anchorCtr="0" compatLnSpc="1">
            <a:prstTxWarp prst="textNoShape">
              <a:avLst/>
            </a:prstTxWarp>
          </a:bodyPr>
          <a:lstStyle>
            <a:lvl1pPr algn="r" defTabSz="955293">
              <a:defRPr sz="1200">
                <a:cs typeface="+mn-cs"/>
              </a:defRPr>
            </a:lvl1pPr>
          </a:lstStyle>
          <a:p>
            <a:pPr>
              <a:defRPr/>
            </a:pPr>
            <a:fld id="{C39C5A03-FE43-4B98-9134-4E98CD89BD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976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84238" y="771525"/>
            <a:ext cx="4964112" cy="37242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C5A03-FE43-4B98-9134-4E98CD89BD4F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31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71525"/>
            <a:ext cx="4964112" cy="3724275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2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3788" indent="-217488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0350" indent="-217488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8500" indent="-217488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5700" indent="-217488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2900" indent="-217488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0100" indent="-217488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7300" indent="-217488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65D53F-D235-48E6-9023-3E77D01E567E}" type="slidenum">
              <a:rPr lang="fi-FI" altLang="fi-FI" smtClean="0">
                <a:solidFill>
                  <a:srgbClr val="000000"/>
                </a:solidFill>
              </a:rPr>
              <a:pPr/>
              <a:t>9</a:t>
            </a:fld>
            <a:endParaRPr lang="fi-FI" altLang="fi-FI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59350" cy="37211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0683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652463"/>
            <a:ext cx="4340225" cy="3255962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68249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977" y="1557339"/>
            <a:ext cx="18510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419477" y="6381751"/>
            <a:ext cx="936625" cy="360363"/>
          </a:xfrm>
        </p:spPr>
        <p:txBody>
          <a:bodyPr/>
          <a:lstStyle>
            <a:lvl1pPr algn="ct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4" y="6021388"/>
            <a:ext cx="6048375" cy="360362"/>
          </a:xfrm>
        </p:spPr>
        <p:txBody>
          <a:bodyPr/>
          <a:lstStyle>
            <a:lvl1pPr algn="ctr"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13" y="0"/>
            <a:ext cx="10429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6"/>
          <a:stretch>
            <a:fillRect/>
          </a:stretch>
        </p:blipFill>
        <p:spPr bwMode="auto">
          <a:xfrm>
            <a:off x="8101013" y="3319464"/>
            <a:ext cx="10429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412CA-0FAE-4293-892B-860E7A91257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9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9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224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3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1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6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1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894956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969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6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5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452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013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Pohjois-Pohjanmaan ELY            Timo Mäkikyrö 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637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1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93297"/>
            <a:ext cx="6048672" cy="288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Pohjois-Pohjanmaan ELY            Timo Mäkikyrö 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977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Pohjois-Pohjanmaan ELY            Timo Mäkikyrö 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098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1"/>
            <a:ext cx="400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347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0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279" y="260350"/>
            <a:ext cx="903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804" y="260351"/>
            <a:ext cx="1163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43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13" y="0"/>
            <a:ext cx="104298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6"/>
          <a:stretch>
            <a:fillRect/>
          </a:stretch>
        </p:blipFill>
        <p:spPr bwMode="auto">
          <a:xfrm>
            <a:off x="8101013" y="3319464"/>
            <a:ext cx="10429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8BB5-D310-42AA-81BB-61BA10636DE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1" y="1556792"/>
            <a:ext cx="7782695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746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1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077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231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55722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782168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7477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61" y="3933057"/>
            <a:ext cx="1290641" cy="2924944"/>
          </a:xfrm>
          <a:prstGeom prst="rect">
            <a:avLst/>
          </a:prstGeom>
        </p:spPr>
      </p:pic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755433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6" y="3978714"/>
            <a:ext cx="1270495" cy="2879287"/>
          </a:xfrm>
          <a:prstGeom prst="rect">
            <a:avLst/>
          </a:prstGeom>
        </p:spPr>
      </p:pic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1955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5" cy="2909290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678962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044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blue_os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364" y="3933826"/>
            <a:ext cx="12906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C945-3CB5-4B2D-9C0C-2B8D4695238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7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687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9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517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186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9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176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3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1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6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1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894956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713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6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5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931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579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ELY_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71451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2150240" y="3857626"/>
            <a:ext cx="4786312" cy="15716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942ED1-FF26-482F-A984-B4FB52D1F2E8}" type="datetime1">
              <a:rPr lang="fi-FI">
                <a:solidFill>
                  <a:prstClr val="white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D68D0E-A56E-4223-86DD-0C3822F87919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Alatunnisteen paikkamerkki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prstClr val="white"/>
                </a:solidFill>
              </a:rPr>
              <a:t>Pohjois-Pohjanmaan elinkeino-, liikenne- ja ympäristökeskus</a:t>
            </a:r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541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64294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471326" y="2286001"/>
            <a:ext cx="8286751" cy="2928938"/>
          </a:xfrm>
          <a:prstGeom prst="rect">
            <a:avLst/>
          </a:prstGeom>
        </p:spPr>
        <p:txBody>
          <a:bodyPr/>
          <a:lstStyle>
            <a:lvl1pPr>
              <a:buClrTx/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67B6-48C0-4D1E-BA9C-2B2A8A7FF7AB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C5F6-6D3A-4292-B7FE-834A415A0688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856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61D2-48EC-4B2C-98E2-30C26855D604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4000-1E1A-40C1-8297-1F2432B077C0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green_os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00" y="3971925"/>
            <a:ext cx="12700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DF23-4E5E-4791-BE3F-10297DC6B4C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40FD-7EDC-493D-9A75-950BEBA9823B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3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4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5023-AAEE-465D-A5E4-F6851DAE4725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228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184-1591-4E0E-9FD7-FF5C051A01D6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E295-F1F3-40F8-AA2A-4CCF08AF9DF1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87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983D-B051-4687-BBB7-98548CC761A4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917B-B201-48AC-A235-639D67580DEA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295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0945-BDF6-4F9C-8B08-0E1E99D5D1FD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5E9A-67D2-4126-A96F-CFC3FAABED2A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367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prstClr val="white"/>
                </a:solidFill>
              </a:rPr>
              <a:t>Pohjois-Pohjanmaan elinkeino-, liikenne- ja ympäristökeskus</a:t>
            </a:r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157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 smtClean="0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426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2.6.2009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B65C4-8603-460C-B86B-BE51A320556D}" type="slidenum">
              <a:rPr lang="fi-FI" alt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930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263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04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" y="161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9"/>
          <p:cNvSpPr/>
          <p:nvPr userDrawn="1"/>
        </p:nvSpPr>
        <p:spPr>
          <a:xfrm>
            <a:off x="0" y="981085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94" y="1557345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99592" y="2924945"/>
            <a:ext cx="5976664" cy="648072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Iskukykyinen ELY</a:t>
            </a:r>
            <a:endParaRPr lang="fi-FI" noProof="0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573044"/>
            <a:ext cx="5976664" cy="1368151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Projekti/Tilaisuus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419493" y="6381785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4" y="4941169"/>
            <a:ext cx="5975351" cy="11521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8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94" y="1557345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94" y="6381785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Otsikko 6"/>
          <p:cNvSpPr>
            <a:spLocks noGrp="1"/>
          </p:cNvSpPr>
          <p:nvPr>
            <p:ph type="title" hasCustomPrompt="1"/>
          </p:nvPr>
        </p:nvSpPr>
        <p:spPr>
          <a:xfrm>
            <a:off x="899592" y="2924945"/>
            <a:ext cx="5976664" cy="648072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Iskukykyinen ELY</a:t>
            </a:r>
            <a:endParaRPr lang="fi-FI" noProof="0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573044"/>
            <a:ext cx="5976664" cy="1368151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Projekti/Tilaisuus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4" y="4941169"/>
            <a:ext cx="5975351" cy="11521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7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orange_os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9714" y="3948114"/>
            <a:ext cx="1284287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ECC2-0023-4E75-ACF9-5EADE144087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85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94" y="1557345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94" y="6381785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Otsikko 6"/>
          <p:cNvSpPr>
            <a:spLocks noGrp="1"/>
          </p:cNvSpPr>
          <p:nvPr>
            <p:ph type="title" hasCustomPrompt="1"/>
          </p:nvPr>
        </p:nvSpPr>
        <p:spPr>
          <a:xfrm>
            <a:off x="899592" y="2924945"/>
            <a:ext cx="5976664" cy="648072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Iskukykyinen ELY</a:t>
            </a:r>
            <a:endParaRPr lang="fi-FI" noProof="0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573044"/>
            <a:ext cx="5976664" cy="1368151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Projekti/Tilaisuus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4" y="4941169"/>
            <a:ext cx="5975351" cy="11521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1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6864" cy="64294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lang="fi-FI" sz="2400" dirty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5" y="1772816"/>
            <a:ext cx="7782695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55" indent="-342796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2284-112A-4200-A38D-E9DFDFFCC923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45AC4-E01C-48E6-A9F1-21E14F7A455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5" y="1124745"/>
            <a:ext cx="7782695" cy="458512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55" indent="-342796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9" name="Otsikko 6"/>
          <p:cNvSpPr>
            <a:spLocks noGrp="1"/>
          </p:cNvSpPr>
          <p:nvPr>
            <p:ph type="title"/>
          </p:nvPr>
        </p:nvSpPr>
        <p:spPr>
          <a:xfrm>
            <a:off x="827584" y="404665"/>
            <a:ext cx="7776864" cy="64294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lang="fi-FI" sz="2400" dirty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414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73"/>
            <a:ext cx="7344816" cy="1470025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 smtClean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E890-E696-4DBF-8402-B5738D04CE5B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8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5" y="1268760"/>
            <a:ext cx="7992888" cy="4464496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1C2B-6FD0-4199-B26F-DB2C9B95005D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32" y="0"/>
            <a:ext cx="10429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32" y="3319464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55" indent="-342796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7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5972-C158-493A-A326-84D3F7574339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32" y="0"/>
            <a:ext cx="10429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32" y="3319464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55" indent="-342796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7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F861-D451-4DBF-8E24-A8A0597FE6F9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9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32" y="0"/>
            <a:ext cx="104298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32" y="3319464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7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E3F5-0431-4BCF-A2B3-05B735D92E55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4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blue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71" y="3933857"/>
            <a:ext cx="12906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FE98-6C67-48DC-87C4-D75269EEB538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5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green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3" y="3978309"/>
            <a:ext cx="1270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C78C-3A88-4011-8BC3-8CA19745BCFD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3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0F85-8921-413C-9EB3-15F02AFDB55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orange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33" y="3948145"/>
            <a:ext cx="12842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A75C-C431-42EB-A4B8-4173E494C240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908720"/>
            <a:ext cx="590465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3200"/>
            </a:lvl1pPr>
            <a:lvl2pPr marL="457061" indent="0">
              <a:buNone/>
              <a:defRPr sz="2800"/>
            </a:lvl2pPr>
            <a:lvl3pPr marL="914120" indent="0">
              <a:buNone/>
              <a:defRPr sz="2400"/>
            </a:lvl3pPr>
            <a:lvl4pPr marL="1371181" indent="0">
              <a:buNone/>
              <a:defRPr sz="2000"/>
            </a:lvl4pPr>
            <a:lvl5pPr marL="1828242" indent="0">
              <a:buNone/>
              <a:defRPr sz="2000"/>
            </a:lvl5pPr>
            <a:lvl6pPr marL="2285302" indent="0">
              <a:buNone/>
              <a:defRPr sz="2000"/>
            </a:lvl6pPr>
            <a:lvl7pPr marL="2742362" indent="0">
              <a:buNone/>
              <a:defRPr sz="2000"/>
            </a:lvl7pPr>
            <a:lvl8pPr marL="3199423" indent="0">
              <a:buNone/>
              <a:defRPr sz="2000"/>
            </a:lvl8pPr>
            <a:lvl9pPr marL="365648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1772816"/>
            <a:ext cx="590465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2DB6-0109-4287-83C8-0A68F81ADCA3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8"/>
            <a:ext cx="6480720" cy="498178"/>
          </a:xfrm>
          <a:prstGeom prst="rect">
            <a:avLst/>
          </a:prstGeom>
        </p:spPr>
        <p:txBody>
          <a:bodyPr lIns="91415" tIns="45707" rIns="91415" bIns="45707"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2"/>
            <a:ext cx="6480720" cy="360040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3200"/>
            </a:lvl1pPr>
            <a:lvl2pPr marL="457061" indent="0">
              <a:buNone/>
              <a:defRPr sz="2800"/>
            </a:lvl2pPr>
            <a:lvl3pPr marL="914120" indent="0">
              <a:buNone/>
              <a:defRPr sz="2400"/>
            </a:lvl3pPr>
            <a:lvl4pPr marL="1371181" indent="0">
              <a:buNone/>
              <a:defRPr sz="2000"/>
            </a:lvl4pPr>
            <a:lvl5pPr marL="1828242" indent="0">
              <a:buNone/>
              <a:defRPr sz="2000"/>
            </a:lvl5pPr>
            <a:lvl6pPr marL="2285302" indent="0">
              <a:buNone/>
              <a:defRPr sz="2000"/>
            </a:lvl6pPr>
            <a:lvl7pPr marL="2742362" indent="0">
              <a:buNone/>
              <a:defRPr sz="2000"/>
            </a:lvl7pPr>
            <a:lvl8pPr marL="3199423" indent="0">
              <a:buNone/>
              <a:defRPr sz="2000"/>
            </a:lvl8pPr>
            <a:lvl9pPr marL="365648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5"/>
            <a:ext cx="6480720" cy="509934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1800"/>
            </a:lvl1pPr>
            <a:lvl2pPr marL="457061" indent="0">
              <a:buNone/>
              <a:defRPr sz="1200"/>
            </a:lvl2pPr>
            <a:lvl3pPr marL="914120" indent="0">
              <a:buNone/>
              <a:defRPr sz="1000"/>
            </a:lvl3pPr>
            <a:lvl4pPr marL="1371181" indent="0">
              <a:buNone/>
              <a:defRPr sz="900"/>
            </a:lvl4pPr>
            <a:lvl5pPr marL="1828242" indent="0">
              <a:buNone/>
              <a:defRPr sz="900"/>
            </a:lvl5pPr>
            <a:lvl6pPr marL="2285302" indent="0">
              <a:buNone/>
              <a:defRPr sz="900"/>
            </a:lvl6pPr>
            <a:lvl7pPr marL="2742362" indent="0">
              <a:buNone/>
              <a:defRPr sz="900"/>
            </a:lvl7pPr>
            <a:lvl8pPr marL="3199423" indent="0">
              <a:buNone/>
              <a:defRPr sz="900"/>
            </a:lvl8pPr>
            <a:lvl9pPr marL="36564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1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1" y="260649"/>
            <a:ext cx="8640960" cy="5328592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3200"/>
            </a:lvl1pPr>
            <a:lvl2pPr marL="457061" indent="0">
              <a:buNone/>
              <a:defRPr sz="2800"/>
            </a:lvl2pPr>
            <a:lvl3pPr marL="914120" indent="0">
              <a:buNone/>
              <a:defRPr sz="2400"/>
            </a:lvl3pPr>
            <a:lvl4pPr marL="1371181" indent="0">
              <a:buNone/>
              <a:defRPr sz="2000"/>
            </a:lvl4pPr>
            <a:lvl5pPr marL="1828242" indent="0">
              <a:buNone/>
              <a:defRPr sz="2000"/>
            </a:lvl5pPr>
            <a:lvl6pPr marL="2285302" indent="0">
              <a:buNone/>
              <a:defRPr sz="2000"/>
            </a:lvl6pPr>
            <a:lvl7pPr marL="2742362" indent="0">
              <a:buNone/>
              <a:defRPr sz="2000"/>
            </a:lvl7pPr>
            <a:lvl8pPr marL="3199423" indent="0">
              <a:buNone/>
              <a:defRPr sz="2000"/>
            </a:lvl8pPr>
            <a:lvl9pPr marL="365648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1" y="5661248"/>
            <a:ext cx="8640960" cy="509934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1800"/>
            </a:lvl1pPr>
            <a:lvl2pPr marL="457061" indent="0">
              <a:buNone/>
              <a:defRPr sz="1200"/>
            </a:lvl2pPr>
            <a:lvl3pPr marL="914120" indent="0">
              <a:buNone/>
              <a:defRPr sz="1000"/>
            </a:lvl3pPr>
            <a:lvl4pPr marL="1371181" indent="0">
              <a:buNone/>
              <a:defRPr sz="900"/>
            </a:lvl4pPr>
            <a:lvl5pPr marL="1828242" indent="0">
              <a:buNone/>
              <a:defRPr sz="900"/>
            </a:lvl5pPr>
            <a:lvl6pPr marL="2285302" indent="0">
              <a:buNone/>
              <a:defRPr sz="900"/>
            </a:lvl6pPr>
            <a:lvl7pPr marL="2742362" indent="0">
              <a:buNone/>
              <a:defRPr sz="900"/>
            </a:lvl7pPr>
            <a:lvl8pPr marL="3199423" indent="0">
              <a:buNone/>
              <a:defRPr sz="900"/>
            </a:lvl8pPr>
            <a:lvl9pPr marL="36564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1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772816"/>
            <a:ext cx="8373616" cy="432048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251521" y="980729"/>
            <a:ext cx="8568952" cy="792088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6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1" y="980729"/>
            <a:ext cx="8568952" cy="792088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1" y="1772816"/>
            <a:ext cx="4254624" cy="432048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248472" cy="432048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 smtClean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1" y="980729"/>
            <a:ext cx="8640960" cy="576064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1" y="1772817"/>
            <a:ext cx="4248472" cy="720080"/>
          </a:xfrm>
          <a:prstGeom prst="rect">
            <a:avLst/>
          </a:prstGeom>
        </p:spPr>
        <p:txBody>
          <a:bodyPr lIns="91415" tIns="45707" rIns="91415" bIns="45707" anchor="b"/>
          <a:lstStyle>
            <a:lvl1pPr marL="0" indent="0">
              <a:buNone/>
              <a:defRPr sz="2200" b="1"/>
            </a:lvl1pPr>
            <a:lvl2pPr marL="457061" indent="0">
              <a:buNone/>
              <a:defRPr sz="2000" b="1"/>
            </a:lvl2pPr>
            <a:lvl3pPr marL="914120" indent="0">
              <a:buNone/>
              <a:defRPr sz="1800" b="1"/>
            </a:lvl3pPr>
            <a:lvl4pPr marL="1371181" indent="0">
              <a:buNone/>
              <a:defRPr sz="1600" b="1"/>
            </a:lvl4pPr>
            <a:lvl5pPr marL="1828242" indent="0">
              <a:buNone/>
              <a:defRPr sz="1600" b="1"/>
            </a:lvl5pPr>
            <a:lvl6pPr marL="2285302" indent="0">
              <a:buNone/>
              <a:defRPr sz="1600" b="1"/>
            </a:lvl6pPr>
            <a:lvl7pPr marL="2742362" indent="0">
              <a:buNone/>
              <a:defRPr sz="1600" b="1"/>
            </a:lvl7pPr>
            <a:lvl8pPr marL="3199423" indent="0">
              <a:buNone/>
              <a:defRPr sz="1600" b="1"/>
            </a:lvl8pPr>
            <a:lvl9pPr marL="36564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1" y="2636942"/>
            <a:ext cx="4248472" cy="3414365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11" y="1772817"/>
            <a:ext cx="4248472" cy="711770"/>
          </a:xfrm>
          <a:prstGeom prst="rect">
            <a:avLst/>
          </a:prstGeom>
        </p:spPr>
        <p:txBody>
          <a:bodyPr lIns="91415" tIns="45707" rIns="91415" bIns="45707" anchor="b"/>
          <a:lstStyle>
            <a:lvl1pPr marL="0" indent="0">
              <a:buNone/>
              <a:defRPr sz="2200" b="1"/>
            </a:lvl1pPr>
            <a:lvl2pPr marL="457061" indent="0">
              <a:buNone/>
              <a:defRPr sz="2000" b="1"/>
            </a:lvl2pPr>
            <a:lvl3pPr marL="914120" indent="0">
              <a:buNone/>
              <a:defRPr sz="1800" b="1"/>
            </a:lvl3pPr>
            <a:lvl4pPr marL="1371181" indent="0">
              <a:buNone/>
              <a:defRPr sz="1600" b="1"/>
            </a:lvl4pPr>
            <a:lvl5pPr marL="1828242" indent="0">
              <a:buNone/>
              <a:defRPr sz="1600" b="1"/>
            </a:lvl5pPr>
            <a:lvl6pPr marL="2285302" indent="0">
              <a:buNone/>
              <a:defRPr sz="1600" b="1"/>
            </a:lvl6pPr>
            <a:lvl7pPr marL="2742362" indent="0">
              <a:buNone/>
              <a:defRPr sz="1600" b="1"/>
            </a:lvl7pPr>
            <a:lvl8pPr marL="3199423" indent="0">
              <a:buNone/>
              <a:defRPr sz="1600" b="1"/>
            </a:lvl8pPr>
            <a:lvl9pPr marL="36564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636942"/>
            <a:ext cx="4247455" cy="3414365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latshållare för sidfot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5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1" y="980729"/>
            <a:ext cx="4032448" cy="792088"/>
          </a:xfrm>
          <a:prstGeom prst="rect">
            <a:avLst/>
          </a:prstGeom>
        </p:spPr>
        <p:txBody>
          <a:bodyPr lIns="91415" tIns="45707" rIns="91415" bIns="45707" anchor="t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6"/>
            <a:ext cx="4320480" cy="576064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1" y="1916833"/>
            <a:ext cx="4032448" cy="396044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061" indent="0">
              <a:buNone/>
              <a:defRPr sz="1200"/>
            </a:lvl2pPr>
            <a:lvl3pPr marL="914120" indent="0">
              <a:buNone/>
              <a:defRPr sz="1000"/>
            </a:lvl3pPr>
            <a:lvl4pPr marL="1371181" indent="0">
              <a:buNone/>
              <a:defRPr sz="900"/>
            </a:lvl4pPr>
            <a:lvl5pPr marL="1828242" indent="0">
              <a:buNone/>
              <a:defRPr sz="900"/>
            </a:lvl5pPr>
            <a:lvl6pPr marL="2285302" indent="0">
              <a:buNone/>
              <a:defRPr sz="900"/>
            </a:lvl6pPr>
            <a:lvl7pPr marL="2742362" indent="0">
              <a:buNone/>
              <a:defRPr sz="900"/>
            </a:lvl7pPr>
            <a:lvl8pPr marL="3199423" indent="0">
              <a:buNone/>
              <a:defRPr sz="900"/>
            </a:lvl8pPr>
            <a:lvl9pPr marL="36564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4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0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orange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33" y="3948145"/>
            <a:ext cx="12842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1124745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988840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A75C-C431-42EB-A4B8-4173E494C240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7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7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E31AA2-47F8-4DFD-96EF-B4BC73F5C8B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5A30-2929-45F0-A22B-7E28D328DA5A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E545-11F2-4EEE-B2B2-340553817E9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73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1289-E487-4051-A34D-DB6472619D90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9466-A283-4443-ABE7-AE2FF25C381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061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8C09-D9D0-49EE-8488-35558890C6F3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7383-3AEF-4D73-B184-AF0163FA3C3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549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2F35-CBEF-4AE1-AFC2-D778731E2183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0D0B-79AB-4A02-8566-76A031641D4F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177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8A1B-C74F-46A6-8290-3425E00C2AAA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A8BB0-CE28-4275-A779-062D4D16F87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720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9119-FD27-46AB-8729-25B5C6FE43DA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50A8-9486-4EA2-8C62-EA62378C7173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121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344A-67F6-42DB-9762-9C88ABB5A89F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5724-467F-41FE-A6A9-A5638ECBF914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60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1E68-8429-4A58-9513-3DF070AF37BF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6476-1FEC-4DD2-A2C1-D3E0C628E3C3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09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7E1F-B53D-45B4-82ED-4F70CF868D5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990EC-BE4C-4B3A-ABC6-51C7F1295B64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431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810D-991B-4718-B1AA-9302C72EEA4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0271-A7CB-4E42-BC06-FCDEA22B307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2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9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2FFE89-C733-45F6-BFBC-77132FCBCD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3528-3EE7-44B7-A587-D6668F8083C1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DBF7-8731-4239-BD88-BB6A17EBF27A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506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1"/>
            <a:ext cx="400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Pohjois-Pohjanmaan ELY            Timo Mäkikyrö 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513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04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" y="161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9"/>
          <p:cNvSpPr/>
          <p:nvPr userDrawn="1"/>
        </p:nvSpPr>
        <p:spPr>
          <a:xfrm>
            <a:off x="0" y="981085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94" y="1557345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99592" y="2924945"/>
            <a:ext cx="5976664" cy="648072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Iskukykyinen ELY</a:t>
            </a:r>
            <a:endParaRPr lang="fi-FI" noProof="0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573044"/>
            <a:ext cx="5976664" cy="1368151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Projekti/Tilaisuus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419493" y="6381785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4" y="4941169"/>
            <a:ext cx="5975351" cy="11521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0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8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94" y="1557345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94" y="6381785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Otsikko 6"/>
          <p:cNvSpPr>
            <a:spLocks noGrp="1"/>
          </p:cNvSpPr>
          <p:nvPr>
            <p:ph type="title" hasCustomPrompt="1"/>
          </p:nvPr>
        </p:nvSpPr>
        <p:spPr>
          <a:xfrm>
            <a:off x="899592" y="2924945"/>
            <a:ext cx="5976664" cy="648072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Iskukykyinen ELY</a:t>
            </a:r>
            <a:endParaRPr lang="fi-FI" noProof="0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573044"/>
            <a:ext cx="5976664" cy="1368151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Projekti/Tilaisuus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4" y="4941169"/>
            <a:ext cx="5975351" cy="11521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8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85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94" y="1557345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94" y="6381785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Otsikko 6"/>
          <p:cNvSpPr>
            <a:spLocks noGrp="1"/>
          </p:cNvSpPr>
          <p:nvPr>
            <p:ph type="title" hasCustomPrompt="1"/>
          </p:nvPr>
        </p:nvSpPr>
        <p:spPr>
          <a:xfrm>
            <a:off x="899592" y="2924945"/>
            <a:ext cx="5976664" cy="648072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Iskukykyinen ELY</a:t>
            </a:r>
            <a:endParaRPr lang="fi-FI" noProof="0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573044"/>
            <a:ext cx="5976664" cy="1368151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Projekti/Tilaisuus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4" y="4941169"/>
            <a:ext cx="5975351" cy="11521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6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6864" cy="64294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lang="fi-FI" sz="2400" dirty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5" y="1772816"/>
            <a:ext cx="7782695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55" indent="-342796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2284-112A-4200-A38D-E9DFDFFCC923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6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45AC4-E01C-48E6-A9F1-21E14F7A455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5" y="1124745"/>
            <a:ext cx="7782695" cy="458512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55" indent="-342796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9" name="Otsikko 6"/>
          <p:cNvSpPr>
            <a:spLocks noGrp="1"/>
          </p:cNvSpPr>
          <p:nvPr>
            <p:ph type="title"/>
          </p:nvPr>
        </p:nvSpPr>
        <p:spPr>
          <a:xfrm>
            <a:off x="827584" y="404665"/>
            <a:ext cx="7776864" cy="64294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lang="fi-FI" sz="2400" dirty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239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73"/>
            <a:ext cx="7344816" cy="1470025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 smtClean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E890-E696-4DBF-8402-B5738D04CE5B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3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5" y="1268760"/>
            <a:ext cx="7992888" cy="4464496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1C2B-6FD0-4199-B26F-DB2C9B95005D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9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32" y="0"/>
            <a:ext cx="10429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32" y="3319464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55" indent="-342796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7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5972-C158-493A-A326-84D3F7574339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4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FEE0E1-4974-4BA3-BF45-866EF4A41B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32" y="0"/>
            <a:ext cx="10429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32" y="3319464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55" indent="-342796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7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F861-D451-4DBF-8E24-A8A0597FE6F9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7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32" y="0"/>
            <a:ext cx="104298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20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32" y="3319464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7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E3F5-0431-4BCF-A2B3-05B735D92E55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5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blue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71" y="3933857"/>
            <a:ext cx="12906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FE98-6C67-48DC-87C4-D75269EEB538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8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green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3" y="3978309"/>
            <a:ext cx="1270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C78C-3A88-4011-8BC3-8CA19745BCFD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2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orange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33" y="3948145"/>
            <a:ext cx="12842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A75C-C431-42EB-A4B8-4173E494C240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908720"/>
            <a:ext cx="590465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3200"/>
            </a:lvl1pPr>
            <a:lvl2pPr marL="457061" indent="0">
              <a:buNone/>
              <a:defRPr sz="2800"/>
            </a:lvl2pPr>
            <a:lvl3pPr marL="914120" indent="0">
              <a:buNone/>
              <a:defRPr sz="2400"/>
            </a:lvl3pPr>
            <a:lvl4pPr marL="1371181" indent="0">
              <a:buNone/>
              <a:defRPr sz="2000"/>
            </a:lvl4pPr>
            <a:lvl5pPr marL="1828242" indent="0">
              <a:buNone/>
              <a:defRPr sz="2000"/>
            </a:lvl5pPr>
            <a:lvl6pPr marL="2285302" indent="0">
              <a:buNone/>
              <a:defRPr sz="2000"/>
            </a:lvl6pPr>
            <a:lvl7pPr marL="2742362" indent="0">
              <a:buNone/>
              <a:defRPr sz="2000"/>
            </a:lvl7pPr>
            <a:lvl8pPr marL="3199423" indent="0">
              <a:buNone/>
              <a:defRPr sz="2000"/>
            </a:lvl8pPr>
            <a:lvl9pPr marL="365648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1772816"/>
            <a:ext cx="590465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2DB6-0109-4287-83C8-0A68F81ADCA3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8"/>
            <a:ext cx="6480720" cy="498178"/>
          </a:xfrm>
          <a:prstGeom prst="rect">
            <a:avLst/>
          </a:prstGeom>
        </p:spPr>
        <p:txBody>
          <a:bodyPr lIns="91415" tIns="45707" rIns="91415" bIns="45707"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2"/>
            <a:ext cx="6480720" cy="360040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3200"/>
            </a:lvl1pPr>
            <a:lvl2pPr marL="457061" indent="0">
              <a:buNone/>
              <a:defRPr sz="2800"/>
            </a:lvl2pPr>
            <a:lvl3pPr marL="914120" indent="0">
              <a:buNone/>
              <a:defRPr sz="2400"/>
            </a:lvl3pPr>
            <a:lvl4pPr marL="1371181" indent="0">
              <a:buNone/>
              <a:defRPr sz="2000"/>
            </a:lvl4pPr>
            <a:lvl5pPr marL="1828242" indent="0">
              <a:buNone/>
              <a:defRPr sz="2000"/>
            </a:lvl5pPr>
            <a:lvl6pPr marL="2285302" indent="0">
              <a:buNone/>
              <a:defRPr sz="2000"/>
            </a:lvl6pPr>
            <a:lvl7pPr marL="2742362" indent="0">
              <a:buNone/>
              <a:defRPr sz="2000"/>
            </a:lvl7pPr>
            <a:lvl8pPr marL="3199423" indent="0">
              <a:buNone/>
              <a:defRPr sz="2000"/>
            </a:lvl8pPr>
            <a:lvl9pPr marL="365648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5"/>
            <a:ext cx="6480720" cy="509934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1800"/>
            </a:lvl1pPr>
            <a:lvl2pPr marL="457061" indent="0">
              <a:buNone/>
              <a:defRPr sz="1200"/>
            </a:lvl2pPr>
            <a:lvl3pPr marL="914120" indent="0">
              <a:buNone/>
              <a:defRPr sz="1000"/>
            </a:lvl3pPr>
            <a:lvl4pPr marL="1371181" indent="0">
              <a:buNone/>
              <a:defRPr sz="900"/>
            </a:lvl4pPr>
            <a:lvl5pPr marL="1828242" indent="0">
              <a:buNone/>
              <a:defRPr sz="900"/>
            </a:lvl5pPr>
            <a:lvl6pPr marL="2285302" indent="0">
              <a:buNone/>
              <a:defRPr sz="900"/>
            </a:lvl6pPr>
            <a:lvl7pPr marL="2742362" indent="0">
              <a:buNone/>
              <a:defRPr sz="900"/>
            </a:lvl7pPr>
            <a:lvl8pPr marL="3199423" indent="0">
              <a:buNone/>
              <a:defRPr sz="900"/>
            </a:lvl8pPr>
            <a:lvl9pPr marL="36564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3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1" y="260649"/>
            <a:ext cx="8640960" cy="5328592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3200"/>
            </a:lvl1pPr>
            <a:lvl2pPr marL="457061" indent="0">
              <a:buNone/>
              <a:defRPr sz="2800"/>
            </a:lvl2pPr>
            <a:lvl3pPr marL="914120" indent="0">
              <a:buNone/>
              <a:defRPr sz="2400"/>
            </a:lvl3pPr>
            <a:lvl4pPr marL="1371181" indent="0">
              <a:buNone/>
              <a:defRPr sz="2000"/>
            </a:lvl4pPr>
            <a:lvl5pPr marL="1828242" indent="0">
              <a:buNone/>
              <a:defRPr sz="2000"/>
            </a:lvl5pPr>
            <a:lvl6pPr marL="2285302" indent="0">
              <a:buNone/>
              <a:defRPr sz="2000"/>
            </a:lvl6pPr>
            <a:lvl7pPr marL="2742362" indent="0">
              <a:buNone/>
              <a:defRPr sz="2000"/>
            </a:lvl7pPr>
            <a:lvl8pPr marL="3199423" indent="0">
              <a:buNone/>
              <a:defRPr sz="2000"/>
            </a:lvl8pPr>
            <a:lvl9pPr marL="365648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1" y="5661248"/>
            <a:ext cx="8640960" cy="509934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1800"/>
            </a:lvl1pPr>
            <a:lvl2pPr marL="457061" indent="0">
              <a:buNone/>
              <a:defRPr sz="1200"/>
            </a:lvl2pPr>
            <a:lvl3pPr marL="914120" indent="0">
              <a:buNone/>
              <a:defRPr sz="1000"/>
            </a:lvl3pPr>
            <a:lvl4pPr marL="1371181" indent="0">
              <a:buNone/>
              <a:defRPr sz="900"/>
            </a:lvl4pPr>
            <a:lvl5pPr marL="1828242" indent="0">
              <a:buNone/>
              <a:defRPr sz="900"/>
            </a:lvl5pPr>
            <a:lvl6pPr marL="2285302" indent="0">
              <a:buNone/>
              <a:defRPr sz="900"/>
            </a:lvl6pPr>
            <a:lvl7pPr marL="2742362" indent="0">
              <a:buNone/>
              <a:defRPr sz="900"/>
            </a:lvl7pPr>
            <a:lvl8pPr marL="3199423" indent="0">
              <a:buNone/>
              <a:defRPr sz="900"/>
            </a:lvl8pPr>
            <a:lvl9pPr marL="36564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2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772816"/>
            <a:ext cx="8373616" cy="432048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251521" y="980729"/>
            <a:ext cx="8568952" cy="792088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8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1" y="980729"/>
            <a:ext cx="8568952" cy="792088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1" y="1772816"/>
            <a:ext cx="4254624" cy="432048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248472" cy="432048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 smtClean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5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9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A1D15A-7522-4C65-B32B-4ABBAE79EB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1" y="980729"/>
            <a:ext cx="8640960" cy="576064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1" y="1772817"/>
            <a:ext cx="4248472" cy="720080"/>
          </a:xfrm>
          <a:prstGeom prst="rect">
            <a:avLst/>
          </a:prstGeom>
        </p:spPr>
        <p:txBody>
          <a:bodyPr lIns="91415" tIns="45707" rIns="91415" bIns="45707" anchor="b"/>
          <a:lstStyle>
            <a:lvl1pPr marL="0" indent="0">
              <a:buNone/>
              <a:defRPr sz="2200" b="1"/>
            </a:lvl1pPr>
            <a:lvl2pPr marL="457061" indent="0">
              <a:buNone/>
              <a:defRPr sz="2000" b="1"/>
            </a:lvl2pPr>
            <a:lvl3pPr marL="914120" indent="0">
              <a:buNone/>
              <a:defRPr sz="1800" b="1"/>
            </a:lvl3pPr>
            <a:lvl4pPr marL="1371181" indent="0">
              <a:buNone/>
              <a:defRPr sz="1600" b="1"/>
            </a:lvl4pPr>
            <a:lvl5pPr marL="1828242" indent="0">
              <a:buNone/>
              <a:defRPr sz="1600" b="1"/>
            </a:lvl5pPr>
            <a:lvl6pPr marL="2285302" indent="0">
              <a:buNone/>
              <a:defRPr sz="1600" b="1"/>
            </a:lvl6pPr>
            <a:lvl7pPr marL="2742362" indent="0">
              <a:buNone/>
              <a:defRPr sz="1600" b="1"/>
            </a:lvl7pPr>
            <a:lvl8pPr marL="3199423" indent="0">
              <a:buNone/>
              <a:defRPr sz="1600" b="1"/>
            </a:lvl8pPr>
            <a:lvl9pPr marL="36564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1" y="2636942"/>
            <a:ext cx="4248472" cy="3414365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11" y="1772817"/>
            <a:ext cx="4248472" cy="711770"/>
          </a:xfrm>
          <a:prstGeom prst="rect">
            <a:avLst/>
          </a:prstGeom>
        </p:spPr>
        <p:txBody>
          <a:bodyPr lIns="91415" tIns="45707" rIns="91415" bIns="45707" anchor="b"/>
          <a:lstStyle>
            <a:lvl1pPr marL="0" indent="0">
              <a:buNone/>
              <a:defRPr sz="2200" b="1"/>
            </a:lvl1pPr>
            <a:lvl2pPr marL="457061" indent="0">
              <a:buNone/>
              <a:defRPr sz="2000" b="1"/>
            </a:lvl2pPr>
            <a:lvl3pPr marL="914120" indent="0">
              <a:buNone/>
              <a:defRPr sz="1800" b="1"/>
            </a:lvl3pPr>
            <a:lvl4pPr marL="1371181" indent="0">
              <a:buNone/>
              <a:defRPr sz="1600" b="1"/>
            </a:lvl4pPr>
            <a:lvl5pPr marL="1828242" indent="0">
              <a:buNone/>
              <a:defRPr sz="1600" b="1"/>
            </a:lvl5pPr>
            <a:lvl6pPr marL="2285302" indent="0">
              <a:buNone/>
              <a:defRPr sz="1600" b="1"/>
            </a:lvl6pPr>
            <a:lvl7pPr marL="2742362" indent="0">
              <a:buNone/>
              <a:defRPr sz="1600" b="1"/>
            </a:lvl7pPr>
            <a:lvl8pPr marL="3199423" indent="0">
              <a:buNone/>
              <a:defRPr sz="1600" b="1"/>
            </a:lvl8pPr>
            <a:lvl9pPr marL="36564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636942"/>
            <a:ext cx="4247455" cy="3414365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latshållare för sidfot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1" y="980729"/>
            <a:ext cx="4032448" cy="792088"/>
          </a:xfrm>
          <a:prstGeom prst="rect">
            <a:avLst/>
          </a:prstGeom>
        </p:spPr>
        <p:txBody>
          <a:bodyPr lIns="91415" tIns="45707" rIns="91415" bIns="45707" anchor="t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6"/>
            <a:ext cx="4320480" cy="576064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1" y="1916833"/>
            <a:ext cx="4032448" cy="396044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061" indent="0">
              <a:buNone/>
              <a:defRPr sz="1200"/>
            </a:lvl2pPr>
            <a:lvl3pPr marL="914120" indent="0">
              <a:buNone/>
              <a:defRPr sz="1000"/>
            </a:lvl3pPr>
            <a:lvl4pPr marL="1371181" indent="0">
              <a:buNone/>
              <a:defRPr sz="900"/>
            </a:lvl4pPr>
            <a:lvl5pPr marL="1828242" indent="0">
              <a:buNone/>
              <a:defRPr sz="900"/>
            </a:lvl5pPr>
            <a:lvl6pPr marL="2285302" indent="0">
              <a:buNone/>
              <a:defRPr sz="900"/>
            </a:lvl6pPr>
            <a:lvl7pPr marL="2742362" indent="0">
              <a:buNone/>
              <a:defRPr sz="900"/>
            </a:lvl7pPr>
            <a:lvl8pPr marL="3199423" indent="0">
              <a:buNone/>
              <a:defRPr sz="900"/>
            </a:lvl8pPr>
            <a:lvl9pPr marL="36564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0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49" y="6381785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8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orange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33" y="3948145"/>
            <a:ext cx="12842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1" y="1124745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1" y="1988840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A75C-C431-42EB-A4B8-4173E494C240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3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0341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996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5703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610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6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8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977" y="1557339"/>
            <a:ext cx="18510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1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77" y="6381751"/>
            <a:ext cx="936625" cy="360363"/>
          </a:xfrm>
        </p:spPr>
        <p:txBody>
          <a:bodyPr/>
          <a:lstStyle>
            <a:lvl1pPr algn="ct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684214" y="6021388"/>
            <a:ext cx="6048375" cy="360362"/>
          </a:xfrm>
        </p:spPr>
        <p:txBody>
          <a:bodyPr/>
          <a:lstStyle>
            <a:lvl1pPr algn="ctr"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3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1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6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1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894956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7" name="Platshållare för sidfot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  <p:sp>
        <p:nvSpPr>
          <p:cNvPr id="8" name="Platshållare för bildnummer 8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BA434B-DF0E-43A3-AE57-0A7DA28EE28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4857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379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5421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618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196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1027202"/>
            <a:ext cx="8928000" cy="4337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87200"/>
            <a:ext cx="5018683" cy="9744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5515200"/>
            <a:ext cx="6696000" cy="504000"/>
          </a:xfrm>
        </p:spPr>
        <p:txBody>
          <a:bodyPr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6086853"/>
            <a:ext cx="2057400" cy="365125"/>
          </a:xfrm>
        </p:spPr>
        <p:txBody>
          <a:bodyPr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t>15.6.2015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98614" y="83674"/>
            <a:ext cx="2175461" cy="1050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2" y="163200"/>
            <a:ext cx="1009271" cy="14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34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/>
        </p:nvSpPr>
        <p:spPr>
          <a:xfrm flipH="1">
            <a:off x="1044000" y="2348922"/>
            <a:ext cx="7128792" cy="288032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15.6.2015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A235-7EA1-4625-B20E-92643EB613A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3059955"/>
            <a:ext cx="6624000" cy="1601692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3781256"/>
      </p:ext>
    </p:extLst>
  </p:cSld>
  <p:clrMapOvr>
    <a:masterClrMapping/>
  </p:clrMapOvr>
  <p:hf hdr="0" ftr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" type="obj" preserve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5" indent="-134935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15.6.2015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A235-7EA1-4625-B20E-92643EB613A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ulogoplaceholder"/>
          <p:cNvSpPr txBox="1"/>
          <p:nvPr/>
        </p:nvSpPr>
        <p:spPr>
          <a:xfrm>
            <a:off x="7504325" y="3194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/>
        </p:nvSpPr>
        <p:spPr>
          <a:xfrm>
            <a:off x="204295" y="620120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/>
        </p:nvSpPr>
        <p:spPr>
          <a:xfrm>
            <a:off x="7750175" y="30369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020464341"/>
      </p:ext>
    </p:extLst>
  </p:cSld>
  <p:clrMapOvr>
    <a:masterClrMapping/>
  </p:clrMapOvr>
  <p:hf hdr="0" ftr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palstainen" type="twoTxTwoObj" preserve="1">
  <p:cSld name="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417600"/>
            <a:ext cx="6624000" cy="6096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1" y="1699201"/>
            <a:ext cx="3868340" cy="583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2282459"/>
            <a:ext cx="3849596" cy="3907207"/>
          </a:xfrm>
        </p:spPr>
        <p:txBody>
          <a:bodyPr>
            <a:normAutofit/>
          </a:bodyPr>
          <a:lstStyle>
            <a:lvl1pPr marL="92073" indent="-92073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99201"/>
            <a:ext cx="3887391" cy="583256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282459"/>
            <a:ext cx="3887391" cy="3907207"/>
          </a:xfrm>
        </p:spPr>
        <p:txBody>
          <a:bodyPr>
            <a:normAutofit/>
          </a:bodyPr>
          <a:lstStyle>
            <a:lvl1pPr marL="92073" indent="-92073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15.6.2015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A235-7EA1-4625-B20E-92643EB613A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ulogoplaceholder"/>
          <p:cNvSpPr txBox="1"/>
          <p:nvPr/>
        </p:nvSpPr>
        <p:spPr>
          <a:xfrm>
            <a:off x="7504325" y="3194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1" name="eulogotenplaceholder"/>
          <p:cNvSpPr txBox="1"/>
          <p:nvPr/>
        </p:nvSpPr>
        <p:spPr>
          <a:xfrm>
            <a:off x="204295" y="620120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/>
        </p:nvSpPr>
        <p:spPr>
          <a:xfrm>
            <a:off x="7750175" y="30369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084172115"/>
      </p:ext>
    </p:extLst>
  </p:cSld>
  <p:clrMapOvr>
    <a:masterClrMapping/>
  </p:clrMapOvr>
  <p:hf hdr="0" ftr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i ja kaksi kuvaa" preserve="1">
  <p:cSld name="Teksi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417600"/>
            <a:ext cx="6624000" cy="6096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784265"/>
            <a:ext cx="3618000" cy="583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2395873"/>
            <a:ext cx="3618000" cy="3757731"/>
          </a:xfrm>
        </p:spPr>
        <p:txBody>
          <a:bodyPr>
            <a:normAutofit/>
          </a:bodyPr>
          <a:lstStyle>
            <a:lvl1pPr marL="92073" indent="-92073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15.6.2015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A235-7EA1-4625-B20E-92643EB613A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06400" y="1824000"/>
            <a:ext cx="4417200" cy="20592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06400" y="4075200"/>
            <a:ext cx="4417200" cy="20592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eulogoplaceholder"/>
          <p:cNvSpPr txBox="1"/>
          <p:nvPr/>
        </p:nvSpPr>
        <p:spPr>
          <a:xfrm>
            <a:off x="7504325" y="3194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logotenplaceholder"/>
          <p:cNvSpPr txBox="1"/>
          <p:nvPr/>
        </p:nvSpPr>
        <p:spPr>
          <a:xfrm>
            <a:off x="204295" y="620120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/>
        </p:nvSpPr>
        <p:spPr>
          <a:xfrm>
            <a:off x="7750175" y="30369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301841614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6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5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2005A9-E998-46D7-9B04-7189F48FF9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sivu" type="title" preserve="1">
  <p:cSld name="Kiito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283200"/>
            <a:ext cx="4554000" cy="6096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4224000"/>
            <a:ext cx="4518000" cy="1233600"/>
          </a:xfrm>
        </p:spPr>
        <p:txBody>
          <a:bodyPr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98613" y="83674"/>
            <a:ext cx="2095948" cy="131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2" y="163200"/>
            <a:ext cx="1009271" cy="144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1271" y="5852160"/>
            <a:ext cx="426600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11" name="Kuva 7" descr="Pitkät_nuolet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3549051" y="1514564"/>
            <a:ext cx="687044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7906"/>
      </p:ext>
    </p:extLst>
  </p:cSld>
  <p:clrMapOvr>
    <a:masterClrMapping/>
  </p:clrMapOvr>
  <p:hf hdr="0" ftr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15.6.2015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A235-7EA1-4625-B20E-92643EB613A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ulogoplaceholder"/>
          <p:cNvSpPr txBox="1"/>
          <p:nvPr/>
        </p:nvSpPr>
        <p:spPr>
          <a:xfrm>
            <a:off x="7504325" y="3194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logotenplaceholder"/>
          <p:cNvSpPr txBox="1"/>
          <p:nvPr/>
        </p:nvSpPr>
        <p:spPr>
          <a:xfrm>
            <a:off x="204295" y="620120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/>
        </p:nvSpPr>
        <p:spPr>
          <a:xfrm>
            <a:off x="7750175" y="30369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837902073"/>
      </p:ext>
    </p:extLst>
  </p:cSld>
  <p:clrMapOvr>
    <a:masterClrMapping/>
  </p:clrMapOvr>
  <p:hf hdr="0" ftr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15.6.2015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A235-7EA1-4625-B20E-92643EB613A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ulogoplaceholder"/>
          <p:cNvSpPr txBox="1"/>
          <p:nvPr/>
        </p:nvSpPr>
        <p:spPr>
          <a:xfrm>
            <a:off x="7504325" y="3194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tenplaceholder"/>
          <p:cNvSpPr txBox="1"/>
          <p:nvPr/>
        </p:nvSpPr>
        <p:spPr>
          <a:xfrm>
            <a:off x="204295" y="620120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/>
        </p:nvSpPr>
        <p:spPr>
          <a:xfrm>
            <a:off x="7750175" y="30369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39804923"/>
      </p:ext>
    </p:extLst>
  </p:cSld>
  <p:clrMapOvr>
    <a:masterClrMapping/>
  </p:clrMapOvr>
  <p:hf hdr="0" ftr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2"/>
            <a:ext cx="7776864" cy="64294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1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2"/>
            <a:ext cx="400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4" y="6357940"/>
            <a:ext cx="6357937" cy="365125"/>
          </a:xfrm>
        </p:spPr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Pohjois-Pohjanmaan elinkeino-, liikenne- ja ympäristökeskus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15924"/>
      </p:ext>
    </p:extLst>
  </p:cSld>
  <p:clrMapOvr>
    <a:masterClrMapping/>
  </p:clrMapOvr>
  <p:hf hdr="0" ftr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977" y="1557339"/>
            <a:ext cx="18510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419477" y="6381751"/>
            <a:ext cx="936625" cy="360363"/>
          </a:xfrm>
        </p:spPr>
        <p:txBody>
          <a:bodyPr/>
          <a:lstStyle>
            <a:lvl1pPr algn="ct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4" y="6021388"/>
            <a:ext cx="6048375" cy="360362"/>
          </a:xfrm>
        </p:spPr>
        <p:txBody>
          <a:bodyPr/>
          <a:lstStyle>
            <a:lvl1pPr algn="ctr"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, strategiayksikkö</a:t>
            </a: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7247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977" y="1557339"/>
            <a:ext cx="18510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1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77" y="6381751"/>
            <a:ext cx="936625" cy="360363"/>
          </a:xfrm>
        </p:spPr>
        <p:txBody>
          <a:bodyPr/>
          <a:lstStyle>
            <a:lvl1pPr algn="ct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684214" y="6021388"/>
            <a:ext cx="6048375" cy="360362"/>
          </a:xfrm>
        </p:spPr>
        <p:txBody>
          <a:bodyPr/>
          <a:lstStyle>
            <a:lvl1pPr algn="ctr"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, strategiayksikkö</a:t>
            </a: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122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977" y="1557339"/>
            <a:ext cx="18510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77" y="6381751"/>
            <a:ext cx="936625" cy="360363"/>
          </a:xfrm>
        </p:spPr>
        <p:txBody>
          <a:bodyPr/>
          <a:lstStyle>
            <a:lvl1pPr algn="ct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684214" y="6021388"/>
            <a:ext cx="5975351" cy="360362"/>
          </a:xfrm>
        </p:spPr>
        <p:txBody>
          <a:bodyPr/>
          <a:lstStyle>
            <a:lvl1pPr algn="ctr"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, strategiayksikkö</a:t>
            </a: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2564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649" y="6356351"/>
            <a:ext cx="400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8C11-BE2B-4200-AB73-9A4F4418E0E1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9756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651" y="260350"/>
            <a:ext cx="9032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260351"/>
            <a:ext cx="116363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10D1-C9FE-4326-894C-3649121609A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4634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1" y="1556792"/>
            <a:ext cx="7782695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8E7F4-7D80-4DF8-B1BD-6424C986E48F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  <p:sp>
        <p:nvSpPr>
          <p:cNvPr id="3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BC1FD-6555-4985-97CD-0A56F7BC0BC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1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57544-F841-4B1C-80AC-B7D7BFB79D51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7234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A892-2982-430E-A282-233690C39E5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0634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13" y="0"/>
            <a:ext cx="10429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6"/>
          <a:stretch>
            <a:fillRect/>
          </a:stretch>
        </p:blipFill>
        <p:spPr bwMode="auto">
          <a:xfrm>
            <a:off x="8101013" y="3319464"/>
            <a:ext cx="10429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D837-7D6B-495C-A9BA-1243F095D566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3517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13" y="0"/>
            <a:ext cx="10429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6"/>
          <a:stretch>
            <a:fillRect/>
          </a:stretch>
        </p:blipFill>
        <p:spPr bwMode="auto">
          <a:xfrm>
            <a:off x="8101013" y="3319464"/>
            <a:ext cx="10429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412CA-0FAE-4293-892B-860E7A912575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298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13" y="0"/>
            <a:ext cx="104298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6"/>
          <a:stretch>
            <a:fillRect/>
          </a:stretch>
        </p:blipFill>
        <p:spPr bwMode="auto">
          <a:xfrm>
            <a:off x="8101013" y="3319464"/>
            <a:ext cx="10429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8BB5-D310-42AA-81BB-61BA10636DE9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7527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blue_os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364" y="3933826"/>
            <a:ext cx="12906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C945-3CB5-4B2D-9C0C-2B8D4695238B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2250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green_os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00" y="3971925"/>
            <a:ext cx="12700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DF23-4E5E-4791-BE3F-10297DC6B4C6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557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orange_os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9714" y="3948114"/>
            <a:ext cx="1284287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ECC2-0023-4E75-ACF9-5EADE1440878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8440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0F85-8921-413C-9EB3-15F02AFDB553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8891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7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E31AA2-47F8-4DFD-96EF-B4BC73F5C8B9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06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ELY_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71451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2150240" y="3857626"/>
            <a:ext cx="4786312" cy="15716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942ED1-FF26-482F-A984-B4FB52D1F2E8}" type="datetime1">
              <a:rPr lang="fi-FI">
                <a:solidFill>
                  <a:prstClr val="white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D68D0E-A56E-4223-86DD-0C3822F87919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Alatunnisteen paikkamerkki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dirty="0">
                <a:solidFill>
                  <a:prstClr val="white"/>
                </a:solidFill>
              </a:rPr>
              <a:t>Pohjois-Pohjanmaan elinkeino-, liikenne- ja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98651878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9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2FFE89-C733-45F6-BFBC-77132FCBCDC9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40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FEE0E1-4974-4BA3-BF45-866EF4A41BF8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8391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9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A1D15A-7522-4C65-B32B-4ABBAE79EBA5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338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3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1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6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1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894956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7" name="Platshållare för sidfot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Platshållare för bildnummer 8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BA434B-DF0E-43A3-AE57-0A7DA28EE28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7239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6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5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2005A9-E998-46D7-9B04-7189F48FF9E9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7488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, strategiayksikkö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BC1FD-6555-4985-97CD-0A56F7BC0BC8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2299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r="57983"/>
          <a:stretch>
            <a:fillRect/>
          </a:stretch>
        </p:blipFill>
        <p:spPr bwMode="auto">
          <a:xfrm>
            <a:off x="7292977" y="1557339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419477" y="6381751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3.11.2015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4" y="6021388"/>
            <a:ext cx="6048375" cy="3603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Samuli Kallio</a:t>
            </a: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61420"/>
      </p:ext>
    </p:extLst>
  </p:cSld>
  <p:clrMapOvr>
    <a:masterClrMapping/>
  </p:clrMapOvr>
  <p:hf hdr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r="57983"/>
          <a:stretch>
            <a:fillRect/>
          </a:stretch>
        </p:blipFill>
        <p:spPr bwMode="auto">
          <a:xfrm>
            <a:off x="7292977" y="1557339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1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77" y="6381751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3.11.2015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684214" y="6021388"/>
            <a:ext cx="6048375" cy="3603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Samuli Kallio</a:t>
            </a: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34002"/>
      </p:ext>
    </p:extLst>
  </p:cSld>
  <p:clrMapOvr>
    <a:masterClrMapping/>
  </p:clrMapOvr>
  <p:hf hdr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r="57983"/>
          <a:stretch>
            <a:fillRect/>
          </a:stretch>
        </p:blipFill>
        <p:spPr bwMode="auto">
          <a:xfrm>
            <a:off x="7292977" y="1557339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77" y="6381751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3.11.2015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684214" y="6021388"/>
            <a:ext cx="5975351" cy="3603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Samuli Kallio</a:t>
            </a: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82240"/>
      </p:ext>
    </p:extLst>
  </p:cSld>
  <p:clrMapOvr>
    <a:masterClrMapping/>
  </p:clrMapOvr>
  <p:hf hdr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649" y="6356351"/>
            <a:ext cx="400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A10E4-B1DE-4AB9-BA6A-24F6C6491F80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103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64294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471326" y="2286001"/>
            <a:ext cx="8286751" cy="2928938"/>
          </a:xfrm>
          <a:prstGeom prst="rect">
            <a:avLst/>
          </a:prstGeom>
        </p:spPr>
        <p:txBody>
          <a:bodyPr/>
          <a:lstStyle>
            <a:lvl1pPr>
              <a:buClrTx/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67B6-48C0-4D1E-BA9C-2B2A8A7FF7AB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srgbClr val="58585A"/>
                </a:solidFill>
              </a:rPr>
              <a:t>Pohjois-Pohjanmaan elinkeino-, liikenne- ja ympäristökeskus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C5F6-6D3A-4292-B7FE-834A415A0688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798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1" descr="sosiaal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1" y="260350"/>
            <a:ext cx="9032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vipuvoimaa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260351"/>
            <a:ext cx="116363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55A3-F4CC-4F53-B74D-5C41D84C1D46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46246"/>
      </p:ext>
    </p:extLst>
  </p:cSld>
  <p:clrMapOvr>
    <a:masterClrMapping/>
  </p:clrMapOvr>
  <p:hf hdr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1" y="1556792"/>
            <a:ext cx="7782695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8A18F-AC8C-4A29-BA3B-0B3B59679C32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75673"/>
      </p:ext>
    </p:extLst>
  </p:cSld>
  <p:clrMapOvr>
    <a:masterClrMapping/>
  </p:clrMapOvr>
  <p:hf hdr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1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E1D1-53B4-4500-A065-A6197F1DBC45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69897"/>
      </p:ext>
    </p:extLst>
  </p:cSld>
  <p:clrMapOvr>
    <a:masterClrMapping/>
  </p:clrMapOvr>
  <p:hf hdr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F779-ED44-4EFF-BF46-45514A03CA13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43943"/>
      </p:ext>
    </p:extLst>
  </p:cSld>
  <p:clrMapOvr>
    <a:masterClrMapping/>
  </p:clrMapOvr>
  <p:hf hdr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13" y="0"/>
            <a:ext cx="10429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2" r="34586"/>
          <a:stretch>
            <a:fillRect/>
          </a:stretch>
        </p:blipFill>
        <p:spPr bwMode="auto">
          <a:xfrm>
            <a:off x="8101013" y="3319464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C37E-4EC7-45FC-9FBF-445EC29727A5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37709"/>
      </p:ext>
    </p:extLst>
  </p:cSld>
  <p:clrMapOvr>
    <a:masterClrMapping/>
  </p:clrMapOvr>
  <p:hf hdr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13" y="0"/>
            <a:ext cx="10429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2" r="34586"/>
          <a:stretch>
            <a:fillRect/>
          </a:stretch>
        </p:blipFill>
        <p:spPr bwMode="auto">
          <a:xfrm>
            <a:off x="8101013" y="3319464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0C5E2-3C30-4BDE-8175-29B6AEF980E3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91418"/>
      </p:ext>
    </p:extLst>
  </p:cSld>
  <p:clrMapOvr>
    <a:masterClrMapping/>
  </p:clrMapOvr>
  <p:hf hdr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13" y="0"/>
            <a:ext cx="104298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2" r="34586"/>
          <a:stretch>
            <a:fillRect/>
          </a:stretch>
        </p:blipFill>
        <p:spPr bwMode="auto">
          <a:xfrm>
            <a:off x="8101013" y="3319464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34EDB-D9E1-4F27-8863-672F1C8B9566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96295"/>
      </p:ext>
    </p:extLst>
  </p:cSld>
  <p:clrMapOvr>
    <a:masterClrMapping/>
  </p:clrMapOvr>
  <p:hf hdr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blue_os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4" y="3933826"/>
            <a:ext cx="12906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B4F6-E027-4CB5-BFEE-2FDA5B711936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02897"/>
      </p:ext>
    </p:extLst>
  </p:cSld>
  <p:clrMapOvr>
    <a:masterClrMapping/>
  </p:clrMapOvr>
  <p:hf hdr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green_os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971925"/>
            <a:ext cx="1270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3298D-3630-4FD4-8953-93844F95667A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66974"/>
      </p:ext>
    </p:extLst>
  </p:cSld>
  <p:clrMapOvr>
    <a:masterClrMapping/>
  </p:clrMapOvr>
  <p:hf hdr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orange_os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4" y="3948114"/>
            <a:ext cx="12842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E3563-3162-4D1F-8D71-BE9EA3E14404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2630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61D2-48EC-4B2C-98E2-30C26855D604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srgbClr val="58585A"/>
                </a:solidFill>
              </a:rPr>
              <a:t>Pohjois-Pohjanmaan elinkeino-, liikenne- ja ympäristökeskus</a:t>
            </a: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4000-1E1A-40C1-8297-1F2432B077C0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2178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B4DE-6A10-412E-9352-AD528D0D468B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28212"/>
      </p:ext>
    </p:extLst>
  </p:cSld>
  <p:clrMapOvr>
    <a:masterClrMapping/>
  </p:clrMapOvr>
  <p:hf hdr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7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663E-BE5C-4809-A428-EE767A6672AD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70977"/>
      </p:ext>
    </p:extLst>
  </p:cSld>
  <p:clrMapOvr>
    <a:masterClrMapping/>
  </p:clrMapOvr>
  <p:hf hdr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9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7635-2995-4C90-9E8E-27D2CFD553D3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49912"/>
      </p:ext>
    </p:extLst>
  </p:cSld>
  <p:clrMapOvr>
    <a:masterClrMapping/>
  </p:clrMapOvr>
  <p:hf hdr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6AA7C-C477-4E31-8072-2CE21F5251F9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76437"/>
      </p:ext>
    </p:extLst>
  </p:cSld>
  <p:clrMapOvr>
    <a:masterClrMapping/>
  </p:clrMapOvr>
  <p:hf hdr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9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ABDE-F4C1-4757-A92A-60E5B3FCCE36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16544"/>
      </p:ext>
    </p:extLst>
  </p:cSld>
  <p:clrMapOvr>
    <a:masterClrMapping/>
  </p:clrMapOvr>
  <p:hf hdr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3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1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6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1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894956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7" name="Platshållare för sidfot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Platshållare för bildnummer 8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77A1-2E61-41C5-B815-2296178881E5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56803"/>
      </p:ext>
    </p:extLst>
  </p:cSld>
  <p:clrMapOvr>
    <a:masterClrMapping/>
  </p:clrMapOvr>
  <p:hf hdr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6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5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08DC-0652-46E8-9FCA-DA1FE0EBB6C7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69110"/>
      </p:ext>
    </p:extLst>
  </p:cSld>
  <p:clrMapOvr>
    <a:masterClrMapping/>
  </p:clrMapOvr>
  <p:hf hdr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3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7772400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37693-0468-42AA-8274-59678B175CF8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87793"/>
      </p:ext>
    </p:extLst>
  </p:cSld>
  <p:clrMapOvr>
    <a:masterClrMapping/>
  </p:clrMapOvr>
  <p:hf hdr="0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422976" cy="6096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533400" y="1268761"/>
            <a:ext cx="7422976" cy="50405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3.11.2015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AC95-C507-4EEA-9608-210C6263863E}" type="slidenum">
              <a:rPr lang="fi-FI" alt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94752"/>
      </p:ext>
    </p:extLst>
  </p:cSld>
  <p:clrMapOvr>
    <a:masterClrMapping/>
  </p:clrMapOvr>
  <p:hf hdr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r="57983"/>
          <a:stretch>
            <a:fillRect/>
          </a:stretch>
        </p:blipFill>
        <p:spPr bwMode="auto">
          <a:xfrm>
            <a:off x="7292977" y="1557339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000" y="4582800"/>
            <a:ext cx="5976000" cy="144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419477" y="6381751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3.11.2015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Alatunnisteen paikkamerkki 13"/>
          <p:cNvSpPr>
            <a:spLocks noGrp="1"/>
          </p:cNvSpPr>
          <p:nvPr>
            <p:ph type="ftr" sz="quarter" idx="11"/>
          </p:nvPr>
        </p:nvSpPr>
        <p:spPr>
          <a:xfrm>
            <a:off x="1511301" y="6011864"/>
            <a:ext cx="471487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Samuli Kallio</a:t>
            </a: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06217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40FD-7EDC-493D-9A75-950BEBA9823B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3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srgbClr val="58585A"/>
                </a:solidFill>
              </a:rPr>
              <a:t>Pohjois-Pohjanmaan elinkeino-, liikenne- ja ympäristökeskus</a:t>
            </a:r>
          </a:p>
        </p:txBody>
      </p:sp>
      <p:sp>
        <p:nvSpPr>
          <p:cNvPr id="4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5023-AAEE-465D-A5E4-F6851DAE4725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0649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64294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471326" y="2286001"/>
            <a:ext cx="8286751" cy="2928938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183E-9413-40C2-89F0-9B99C071D896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ympäristökeskus, &lt;tekijän nimi ja osasto&gt;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AB6309A-074A-4941-BB6A-4135B50E1235}" type="slidenum">
              <a:rPr lang="fi-FI" altLang="fi-FI">
                <a:solidFill>
                  <a:srgbClr val="58585A"/>
                </a:solidFill>
              </a:rPr>
              <a:pPr/>
              <a:t>‹#›</a:t>
            </a:fld>
            <a:endParaRPr lang="fi-FI" altLang="fi-FI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8907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608D-FB2B-429C-BC53-358096755284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Lisää viraston nimi, tekijän nimi ja osasto</a:t>
            </a: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9C9C2-C1AD-415A-AC26-8930BA501108}" type="slidenum">
              <a:rPr lang="fi-FI" altLang="fi-FI">
                <a:solidFill>
                  <a:srgbClr val="58585A"/>
                </a:solidFill>
              </a:rPr>
              <a:pPr/>
              <a:t>‹#›</a:t>
            </a:fld>
            <a:endParaRPr lang="fi-FI" altLang="fi-FI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789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ELY_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71451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2150240" y="3857626"/>
            <a:ext cx="4786312" cy="15716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942ED1-FF26-482F-A984-B4FB52D1F2E8}" type="datetime1">
              <a:rPr lang="fi-FI">
                <a:solidFill>
                  <a:srgbClr val="FFFFFF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D68D0E-A56E-4223-86DD-0C3822F8791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Alatunnisteen paikkamerkki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Pohjois-Pohjanmaan elinkeino-, liikenne- ja ympäristökeskus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337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64294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471326" y="2286001"/>
            <a:ext cx="8286751" cy="2928938"/>
          </a:xfrm>
          <a:prstGeom prst="rect">
            <a:avLst/>
          </a:prstGeom>
        </p:spPr>
        <p:txBody>
          <a:bodyPr/>
          <a:lstStyle>
            <a:lvl1pPr>
              <a:buClrTx/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C5F6-6D3A-4292-B7FE-834A415A0688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318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46090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61D2-48EC-4B2C-98E2-30C26855D604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4000-1E1A-40C1-8297-1F2432B077C0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4287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40FD-7EDC-493D-9A75-950BEBA9823B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5023-AAEE-465D-A5E4-F6851DAE4725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401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184-1591-4E0E-9FD7-FF5C051A01D6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E295-F1F3-40F8-AA2A-4CCF08AF9DF1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830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983D-B051-4687-BBB7-98548CC761A4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917B-B201-48AC-A235-639D67580DEA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6298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0945-BDF6-4F9C-8B08-0E1E99D5D1FD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5E9A-67D2-4126-A96F-CFC3FAABED2A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61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184-1591-4E0E-9FD7-FF5C051A01D6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srgbClr val="58585A"/>
                </a:solidFill>
              </a:rPr>
              <a:t>Pohjois-Pohjanmaan elinkeino-, liikenne- ja ympäristökeskus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E295-F1F3-40F8-AA2A-4CCF08AF9DF1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5574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ELY_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71451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2150240" y="3857626"/>
            <a:ext cx="4786312" cy="15716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942ED1-FF26-482F-A984-B4FB52D1F2E8}" type="datetime1">
              <a:rPr lang="fi-FI">
                <a:solidFill>
                  <a:srgbClr val="FFFFFF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D68D0E-A56E-4223-86DD-0C3822F8791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Alatunnisteen paikkamerkki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Pohjois-Pohjanmaan elinkeino-, liikenne- ja ympäristökeskus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5085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64294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471326" y="2286001"/>
            <a:ext cx="8286751" cy="2928938"/>
          </a:xfrm>
          <a:prstGeom prst="rect">
            <a:avLst/>
          </a:prstGeom>
        </p:spPr>
        <p:txBody>
          <a:bodyPr/>
          <a:lstStyle>
            <a:lvl1pPr>
              <a:buClrTx/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C5F6-6D3A-4292-B7FE-834A415A0688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4612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61D2-48EC-4B2C-98E2-30C26855D604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4000-1E1A-40C1-8297-1F2432B077C0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5369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40FD-7EDC-493D-9A75-950BEBA9823B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5023-AAEE-465D-A5E4-F6851DAE4725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1464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184-1591-4E0E-9FD7-FF5C051A01D6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E295-F1F3-40F8-AA2A-4CCF08AF9DF1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9453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983D-B051-4687-BBB7-98548CC761A4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917B-B201-48AC-A235-639D67580DEA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878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0945-BDF6-4F9C-8B08-0E1E99D5D1FD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5E9A-67D2-4126-A96F-CFC3FAABED2A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58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Pohjois-Pohjanmaan elinkeino-, liikenne- ja ympäristökeskus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9866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1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Pohjois-Pohjanmaan elinkeino-, liikenne- ja ympäristökeskus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0262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Pohjois-Pohjanmaan elinkeino-, liikenne- ja ympäristökeskus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24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983D-B051-4687-BBB7-98548CC761A4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srgbClr val="58585A"/>
                </a:solidFill>
              </a:rPr>
              <a:t>Pohjois-Pohjanmaan elinkeino-, liikenne- ja ympäristökeskus</a:t>
            </a: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917B-B201-48AC-A235-639D67580DEA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9103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1"/>
            <a:ext cx="400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16234980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pic>
        <p:nvPicPr>
          <p:cNvPr id="10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279" y="260350"/>
            <a:ext cx="903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804" y="260351"/>
            <a:ext cx="1163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844924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1" y="1556792"/>
            <a:ext cx="7782695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131215632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1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6037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6146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412138198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351965410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393564631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61" y="3933057"/>
            <a:ext cx="1290641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6848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6" y="3971240"/>
            <a:ext cx="1270495" cy="287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5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0945-BDF6-4F9C-8B08-0E1E99D5D1FD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srgbClr val="58585A"/>
                </a:solidFill>
              </a:rPr>
              <a:t>Pohjois-Pohjanmaan elinkeino-, liikenne- ja ympäristökeskus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5E9A-67D2-4126-A96F-CFC3FAABED2A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4910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5" cy="29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830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919421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7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1026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9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057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4011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9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6901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3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1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6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1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894956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7394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6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5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958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8689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10E9B-3470-4F66-A6A4-4672E067BFFC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6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977" y="1557339"/>
            <a:ext cx="18510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77" y="6381751"/>
            <a:ext cx="936625" cy="360363"/>
          </a:xfrm>
        </p:spPr>
        <p:txBody>
          <a:bodyPr/>
          <a:lstStyle>
            <a:lvl1pPr algn="ct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684214" y="6021388"/>
            <a:ext cx="5975351" cy="360362"/>
          </a:xfrm>
        </p:spPr>
        <p:txBody>
          <a:bodyPr/>
          <a:lstStyle>
            <a:lvl1pPr algn="ctr"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prstClr val="white"/>
                </a:solidFill>
              </a:rPr>
              <a:t>Pohjois-Pohjanmaan elinkeino-, liikenne- ja ympäristökeskus</a:t>
            </a:r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0457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EE0D-75B8-431D-9D47-15459E9EFEC3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6749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E072C-59EE-4F9F-B53A-DA75E4E9775E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2339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7CA1-7B1F-4EDE-81CB-C71C1512DC23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060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953B-AC14-4D9D-B535-8D83536C6C9D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209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0F67-047E-4E11-9C69-B7250E335020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1830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965E8-2107-43DD-86EA-06A33448B60A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0170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F550D-59E3-49B6-B257-40809A3E296D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3327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0FD7-8C9D-4B17-B31C-F101089CB580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0549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91C44-D420-46AF-BFE0-DE6D6E4321D6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1716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80610-F8D4-4ACE-B644-9ABB5C5ACAA9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74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379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BCD4F-2F41-4A41-B05A-BC1AC94FE7A1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8551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2DBA-5451-4E9F-AD93-52617BE4C69A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724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13032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01431"/>
            <a:ext cx="6858000" cy="9003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03" y="5238000"/>
            <a:ext cx="1596951" cy="10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63844" y="7884161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i-FI" sz="1013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4" y="7721601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i-FI" sz="1013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82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529949"/>
            <a:ext cx="7203017" cy="9959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5865"/>
            <a:ext cx="7886700" cy="444736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>
                <a:solidFill>
                  <a:srgbClr val="D5B37A"/>
                </a:solidFill>
              </a:rPr>
              <a:pPr/>
              <a:t>1.9.2016</a:t>
            </a:fld>
            <a:endParaRPr lang="fi-FI" dirty="0">
              <a:solidFill>
                <a:srgbClr val="D5B3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D5B37A"/>
                </a:solidFill>
              </a:rPr>
              <a:t>Työ- ja elinkeinoministeriö </a:t>
            </a:r>
            <a:r>
              <a:rPr lang="bg-BG" smtClean="0">
                <a:solidFill>
                  <a:srgbClr val="D5B37A"/>
                </a:solidFill>
              </a:rPr>
              <a:t>•</a:t>
            </a:r>
            <a:r>
              <a:rPr lang="fi-FI" smtClean="0">
                <a:solidFill>
                  <a:srgbClr val="D5B37A"/>
                </a:solidFill>
              </a:rPr>
              <a:t> www.tem.fi</a:t>
            </a:r>
            <a:endParaRPr lang="fi-FI" dirty="0">
              <a:solidFill>
                <a:srgbClr val="D5B37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>
                <a:solidFill>
                  <a:srgbClr val="D5B37A"/>
                </a:solidFill>
              </a:rPr>
              <a:pPr/>
              <a:t>‹#›</a:t>
            </a:fld>
            <a:endParaRPr lang="fi-FI">
              <a:solidFill>
                <a:srgbClr val="D5B37A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739907"/>
            <a:ext cx="28835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467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748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29949"/>
            <a:ext cx="7201826" cy="9959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25865"/>
            <a:ext cx="3868340" cy="6190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87349"/>
            <a:ext cx="3868340" cy="36858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525865"/>
            <a:ext cx="3887391" cy="6190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144881"/>
            <a:ext cx="3887391" cy="382835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8301-0B2F-DD49-84BB-AA91E35A26A2}" type="datetime1">
              <a:rPr lang="fi-FI" smtClean="0">
                <a:solidFill>
                  <a:srgbClr val="D5B37A"/>
                </a:solidFill>
              </a:rPr>
              <a:pPr/>
              <a:t>1.9.2016</a:t>
            </a:fld>
            <a:endParaRPr lang="fi-FI" dirty="0">
              <a:solidFill>
                <a:srgbClr val="D5B37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D5B37A"/>
                </a:solidFill>
              </a:rPr>
              <a:t>Työ- ja elinkeinoministeriö </a:t>
            </a:r>
            <a:r>
              <a:rPr lang="bg-BG" smtClean="0">
                <a:solidFill>
                  <a:srgbClr val="D5B37A"/>
                </a:solidFill>
              </a:rPr>
              <a:t>•</a:t>
            </a:r>
            <a:r>
              <a:rPr lang="fi-FI" smtClean="0">
                <a:solidFill>
                  <a:srgbClr val="D5B37A"/>
                </a:solidFill>
              </a:rPr>
              <a:t> www.tem.fi</a:t>
            </a:r>
            <a:endParaRPr lang="fi-FI" dirty="0">
              <a:solidFill>
                <a:srgbClr val="D5B37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>
                <a:solidFill>
                  <a:srgbClr val="D5B37A"/>
                </a:solidFill>
              </a:rPr>
              <a:pPr/>
              <a:t>‹#›</a:t>
            </a:fld>
            <a:endParaRPr lang="fi-FI">
              <a:solidFill>
                <a:srgbClr val="D5B37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739907"/>
            <a:ext cx="28835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45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5">
          <p15:clr>
            <a:srgbClr val="FBAE40"/>
          </p15:clr>
        </p15:guide>
        <p15:guide id="4294967295" orient="horz" pos="3748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29949"/>
            <a:ext cx="7201826" cy="9959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25865"/>
            <a:ext cx="7885508" cy="6190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87349"/>
            <a:ext cx="7885508" cy="36858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5DFD-2799-7041-80D0-99A07D09A2CA}" type="datetime1">
              <a:rPr lang="fi-FI" smtClean="0">
                <a:solidFill>
                  <a:srgbClr val="D5B37A"/>
                </a:solidFill>
              </a:rPr>
              <a:pPr/>
              <a:t>1.9.2016</a:t>
            </a:fld>
            <a:endParaRPr lang="fi-FI" dirty="0">
              <a:solidFill>
                <a:srgbClr val="D5B37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D5B37A"/>
                </a:solidFill>
              </a:rPr>
              <a:t>Työ- ja elinkeinoministeriö </a:t>
            </a:r>
            <a:r>
              <a:rPr lang="bg-BG" smtClean="0">
                <a:solidFill>
                  <a:srgbClr val="D5B37A"/>
                </a:solidFill>
              </a:rPr>
              <a:t>•</a:t>
            </a:r>
            <a:r>
              <a:rPr lang="fi-FI" smtClean="0">
                <a:solidFill>
                  <a:srgbClr val="D5B37A"/>
                </a:solidFill>
              </a:rPr>
              <a:t> www.tem.fi</a:t>
            </a:r>
            <a:endParaRPr lang="fi-FI" dirty="0">
              <a:solidFill>
                <a:srgbClr val="D5B37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>
                <a:solidFill>
                  <a:srgbClr val="D5B37A"/>
                </a:solidFill>
              </a:rPr>
              <a:pPr/>
              <a:t>‹#›</a:t>
            </a:fld>
            <a:endParaRPr lang="fi-FI">
              <a:solidFill>
                <a:srgbClr val="D5B37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739907"/>
            <a:ext cx="28835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68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5">
          <p15:clr>
            <a:srgbClr val="FBAE40"/>
          </p15:clr>
        </p15:guide>
        <p15:guide id="4294967295" orient="horz" pos="3748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>
                <a:solidFill>
                  <a:srgbClr val="D5B37A"/>
                </a:solidFill>
              </a:rPr>
              <a:pPr/>
              <a:t>1.9.2016</a:t>
            </a:fld>
            <a:endParaRPr lang="fi-FI" dirty="0">
              <a:solidFill>
                <a:srgbClr val="D5B37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D5B37A"/>
                </a:solidFill>
              </a:rPr>
              <a:t>Työ- ja elinkeinoministeriö </a:t>
            </a:r>
            <a:r>
              <a:rPr lang="bg-BG" smtClean="0">
                <a:solidFill>
                  <a:srgbClr val="D5B37A"/>
                </a:solidFill>
              </a:rPr>
              <a:t>•</a:t>
            </a:r>
            <a:r>
              <a:rPr lang="fi-FI" smtClean="0">
                <a:solidFill>
                  <a:srgbClr val="D5B37A"/>
                </a:solidFill>
              </a:rPr>
              <a:t> www.tem.fi</a:t>
            </a:r>
            <a:endParaRPr lang="fi-FI" dirty="0">
              <a:solidFill>
                <a:srgbClr val="D5B37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>
                <a:solidFill>
                  <a:srgbClr val="D5B37A"/>
                </a:solidFill>
              </a:rPr>
              <a:pPr/>
              <a:t>‹#›</a:t>
            </a:fld>
            <a:endParaRPr lang="fi-FI">
              <a:solidFill>
                <a:srgbClr val="D5B37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739907"/>
            <a:ext cx="28835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4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6" y="595638"/>
            <a:ext cx="2834250" cy="5672727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16933" y="1512887"/>
            <a:ext cx="4910137" cy="3589868"/>
          </a:xfrm>
        </p:spPr>
        <p:txBody>
          <a:bodyPr lIns="90000" anchor="ctr" anchorCtr="1">
            <a:noAutofit/>
          </a:bodyPr>
          <a:lstStyle>
            <a:lvl1pPr marL="0" indent="0" algn="ctr">
              <a:buNone/>
              <a:defRPr sz="4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2525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ELY_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85750"/>
            <a:ext cx="4702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71451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2150240" y="3857625"/>
            <a:ext cx="4786312" cy="15716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6A7892-2408-42A5-9E2B-D7B4776292A0}" type="datetime1">
              <a:rPr lang="fi-FI">
                <a:solidFill>
                  <a:prstClr val="white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0766CB-0FE0-4F25-8291-E171E26135EB}" type="slidenum">
              <a:rPr lang="fi-FI" altLang="fi-FI">
                <a:solidFill>
                  <a:prstClr val="white"/>
                </a:solidFill>
              </a:rPr>
              <a:pPr/>
              <a:t>‹#›</a:t>
            </a:fld>
            <a:endParaRPr lang="fi-FI" altLang="fi-FI">
              <a:solidFill>
                <a:prstClr val="white"/>
              </a:solidFill>
            </a:endParaRPr>
          </a:p>
        </p:txBody>
      </p:sp>
      <p:sp>
        <p:nvSpPr>
          <p:cNvPr id="7" name="Alatunnisteen paikkamerkki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prstClr val="white"/>
                </a:solidFill>
              </a:rPr>
              <a:t>Pohjois-Pohjanmaan elinkeino-, liikenne- ja ympäristökeskus, &lt;tekijän nimi ja osasto&gt;</a:t>
            </a:r>
          </a:p>
        </p:txBody>
      </p:sp>
    </p:spTree>
    <p:extLst>
      <p:ext uri="{BB962C8B-B14F-4D97-AF65-F5344CB8AC3E}">
        <p14:creationId xmlns:p14="http://schemas.microsoft.com/office/powerpoint/2010/main" val="250664864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64294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471326" y="2286000"/>
            <a:ext cx="8286750" cy="2928938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205B-92A8-44F2-8431-9DF84362B2FD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ympäristökeskus, &lt;tekijän nimi ja osasto&gt;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9072CF9C-BDA0-4A77-9CC7-3E40683B0410}" type="slidenum">
              <a:rPr lang="fi-FI" altLang="fi-FI">
                <a:solidFill>
                  <a:srgbClr val="58585A"/>
                </a:solidFill>
              </a:rPr>
              <a:pPr/>
              <a:t>‹#›</a:t>
            </a:fld>
            <a:endParaRPr lang="fi-FI" altLang="fi-FI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40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Pohjois-Pohjanmaan elinkeino-, liikenne- ja ympäristökeskus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1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1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Pohjois-Pohjanmaan elinkeino-, liikenne- ja ympäristökeskus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1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Pohjois-Pohjanmaan elinkeino-, liikenne- ja ympäristökeskus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80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1"/>
            <a:ext cx="400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2733689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pic>
        <p:nvPicPr>
          <p:cNvPr id="10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279" y="260350"/>
            <a:ext cx="903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804" y="260351"/>
            <a:ext cx="1163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723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1" y="1556792"/>
            <a:ext cx="7782695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3468357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1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5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649" y="6356351"/>
            <a:ext cx="400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8C11-BE2B-4200-AB73-9A4F4418E0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355108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1834144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2693305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61" y="3933057"/>
            <a:ext cx="1290641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71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6" y="3971240"/>
            <a:ext cx="1270495" cy="287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65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5" cy="29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36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166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7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39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9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8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2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651" y="260350"/>
            <a:ext cx="9032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260351"/>
            <a:ext cx="116363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10D1-C9FE-4326-894C-3649121609A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9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17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3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1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6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1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894956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79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6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5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73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49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678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ELY_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71451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2150240" y="3857626"/>
            <a:ext cx="4786312" cy="15716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942ED1-FF26-482F-A984-B4FB52D1F2E8}" type="datetime1">
              <a:rPr lang="fi-FI">
                <a:solidFill>
                  <a:prstClr val="white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D68D0E-A56E-4223-86DD-0C3822F87919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Alatunnisteen paikkamerkki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prstClr val="white"/>
                </a:solidFill>
              </a:rPr>
              <a:t>Pohjois-Pohjanmaan elinkeino-, liikenne- ja ympäristökeskus</a:t>
            </a:r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77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64294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471326" y="2286001"/>
            <a:ext cx="8286751" cy="2928938"/>
          </a:xfrm>
          <a:prstGeom prst="rect">
            <a:avLst/>
          </a:prstGeom>
        </p:spPr>
        <p:txBody>
          <a:bodyPr/>
          <a:lstStyle>
            <a:lvl1pPr>
              <a:buClrTx/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67B6-48C0-4D1E-BA9C-2B2A8A7FF7AB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C5F6-6D3A-4292-B7FE-834A415A0688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50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61D2-48EC-4B2C-98E2-30C26855D604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4000-1E1A-40C1-8297-1F2432B077C0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419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40FD-7EDC-493D-9A75-950BEBA9823B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3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4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5023-AAEE-465D-A5E4-F6851DAE4725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39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184-1591-4E0E-9FD7-FF5C051A01D6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E295-F1F3-40F8-AA2A-4CCF08AF9DF1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68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983D-B051-4687-BBB7-98548CC761A4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917B-B201-48AC-A235-639D67580DEA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0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1" y="1556792"/>
            <a:ext cx="7782695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8E7F4-7D80-4DF8-B1BD-6424C986E48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0945-BDF6-4F9C-8B08-0E1E99D5D1FD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5E9A-67D2-4126-A96F-CFC3FAABED2A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2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ELY_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71451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2150240" y="3857626"/>
            <a:ext cx="4786312" cy="15716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942ED1-FF26-482F-A984-B4FB52D1F2E8}" type="datetime1">
              <a:rPr lang="fi-FI">
                <a:solidFill>
                  <a:prstClr val="white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D68D0E-A56E-4223-86DD-0C3822F87919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Alatunnisteen paikkamerkki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prstClr val="white"/>
                </a:solidFill>
              </a:rPr>
              <a:t>Pohjois-Pohjanmaan elinkeino-, liikenne- ja ympäristökeskus</a:t>
            </a:r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2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64294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471326" y="2286001"/>
            <a:ext cx="8286751" cy="2928938"/>
          </a:xfrm>
          <a:prstGeom prst="rect">
            <a:avLst/>
          </a:prstGeom>
        </p:spPr>
        <p:txBody>
          <a:bodyPr/>
          <a:lstStyle>
            <a:lvl1pPr>
              <a:buClrTx/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67B6-48C0-4D1E-BA9C-2B2A8A7FF7AB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C5F6-6D3A-4292-B7FE-834A415A0688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367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61D2-48EC-4B2C-98E2-30C26855D604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4000-1E1A-40C1-8297-1F2432B077C0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98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40FD-7EDC-493D-9A75-950BEBA9823B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3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4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5023-AAEE-465D-A5E4-F6851DAE4725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46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184-1591-4E0E-9FD7-FF5C051A01D6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E295-F1F3-40F8-AA2A-4CCF08AF9DF1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84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983D-B051-4687-BBB7-98548CC761A4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917B-B201-48AC-A235-639D67580DEA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02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0945-BDF6-4F9C-8B08-0E1E99D5D1FD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5E9A-67D2-4126-A96F-CFC3FAABED2A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947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prstClr val="white"/>
                </a:solidFill>
              </a:rPr>
              <a:t>Pohjois-Pohjanmaan elinkeino-, liikenne- ja ympäristökeskus</a:t>
            </a:r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5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 dirty="0" smtClean="0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2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1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57544-F841-4B1C-80AC-B7D7BFB79D5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2.6.2009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B65C4-8603-460C-B86B-BE51A320556D}" type="slidenum">
              <a:rPr lang="fi-FI" alt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1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80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5A30-2929-45F0-A22B-7E28D328DA5A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E545-11F2-4EEE-B2B2-340553817E9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09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1289-E487-4051-A34D-DB6472619D90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9466-A283-4443-ABE7-AE2FF25C381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830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8C09-D9D0-49EE-8488-35558890C6F3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7383-3AEF-4D73-B184-AF0163FA3C3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4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2F35-CBEF-4AE1-AFC2-D778731E2183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0D0B-79AB-4A02-8566-76A031641D4F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540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8A1B-C74F-46A6-8290-3425E00C2AAA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A8BB0-CE28-4275-A779-062D4D16F87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801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9119-FD27-46AB-8729-25B5C6FE43DA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50A8-9486-4EA2-8C62-EA62378C7173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47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344A-67F6-42DB-9762-9C88ABB5A89F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5724-467F-41FE-A6A9-A5638ECBF914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165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1E68-8429-4A58-9513-3DF070AF37BF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6476-1FEC-4DD2-A2C1-D3E0C628E3C3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A892-2982-430E-A282-233690C39E5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7E1F-B53D-45B4-82ED-4F70CF868D5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990EC-BE4C-4B3A-ABC6-51C7F1295B64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429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810D-991B-4718-B1AA-9302C72EEA4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0271-A7CB-4E42-BC06-FCDEA22B307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642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3528-3EE7-44B7-A587-D6668F8083C1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DBF7-8731-4239-BD88-BB6A17EBF27A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365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Pohjois-Pohjanmaan ELY            Timo Mäkikyrö 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145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1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93297"/>
            <a:ext cx="6048672" cy="288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Pohjois-Pohjanmaan ELY            Timo Mäkikyrö 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777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6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7" y="1556792"/>
            <a:ext cx="1851283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5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9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9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Pohjois-Pohjanmaan ELY            Timo Mäkikyrö 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82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1"/>
            <a:ext cx="400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90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5" y="2084238"/>
            <a:ext cx="778269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0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279" y="260350"/>
            <a:ext cx="903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804" y="260351"/>
            <a:ext cx="1163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1743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1" y="1556792"/>
            <a:ext cx="7782695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532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1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1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13" y="0"/>
            <a:ext cx="10429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6"/>
          <a:stretch>
            <a:fillRect/>
          </a:stretch>
        </p:blipFill>
        <p:spPr bwMode="auto">
          <a:xfrm>
            <a:off x="8101013" y="3319464"/>
            <a:ext cx="10429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51"/>
            <a:ext cx="400051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D837-7D6B-495C-A9BA-1243F095D56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39"/>
            <a:ext cx="63579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084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291556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166790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4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1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36663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61" y="3933057"/>
            <a:ext cx="1290641" cy="2924944"/>
          </a:xfrm>
          <a:prstGeom prst="rect">
            <a:avLst/>
          </a:prstGeom>
        </p:spPr>
      </p:pic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693648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6" y="3978714"/>
            <a:ext cx="1270495" cy="2879287"/>
          </a:xfrm>
          <a:prstGeom prst="rect">
            <a:avLst/>
          </a:prstGeom>
        </p:spPr>
      </p:pic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254983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9"/>
            <a:ext cx="400051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5" cy="2909290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93922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1" y="6357939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703991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7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119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9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9"/>
            <a:ext cx="400051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1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23" Type="http://schemas.openxmlformats.org/officeDocument/2006/relationships/theme" Target="../theme/theme10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slideLayout" Target="../slideLayouts/slideLayout159.xml"/><Relationship Id="rId27" Type="http://schemas.openxmlformats.org/officeDocument/2006/relationships/image" Target="../media/image1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slideLayout" Target="../slideLayouts/slideLayout189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24" Type="http://schemas.openxmlformats.org/officeDocument/2006/relationships/vmlDrawing" Target="../drawings/vmlDrawing3.v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23" Type="http://schemas.openxmlformats.org/officeDocument/2006/relationships/theme" Target="../theme/theme12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Relationship Id="rId22" Type="http://schemas.openxmlformats.org/officeDocument/2006/relationships/slideLayout" Target="../slideLayouts/slideLayout193.xml"/><Relationship Id="rId27" Type="http://schemas.openxmlformats.org/officeDocument/2006/relationships/image" Target="../media/image1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09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1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16.xml"/><Relationship Id="rId21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17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15.xml"/><Relationship Id="rId16" Type="http://schemas.openxmlformats.org/officeDocument/2006/relationships/slideLayout" Target="../slideLayouts/slideLayout229.xml"/><Relationship Id="rId20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28.xml"/><Relationship Id="rId23" Type="http://schemas.openxmlformats.org/officeDocument/2006/relationships/theme" Target="../theme/theme15.xml"/><Relationship Id="rId10" Type="http://schemas.openxmlformats.org/officeDocument/2006/relationships/slideLayout" Target="../slideLayouts/slideLayout223.xml"/><Relationship Id="rId19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Relationship Id="rId22" Type="http://schemas.openxmlformats.org/officeDocument/2006/relationships/slideLayout" Target="../slideLayouts/slideLayout2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18" Type="http://schemas.openxmlformats.org/officeDocument/2006/relationships/slideLayout" Target="../slideLayouts/slideLayout253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238.xml"/><Relationship Id="rId21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slideLayout" Target="../slideLayouts/slideLayout252.xml"/><Relationship Id="rId25" Type="http://schemas.openxmlformats.org/officeDocument/2006/relationships/theme" Target="../theme/theme16.xml"/><Relationship Id="rId2" Type="http://schemas.openxmlformats.org/officeDocument/2006/relationships/slideLayout" Target="../slideLayouts/slideLayout237.xml"/><Relationship Id="rId16" Type="http://schemas.openxmlformats.org/officeDocument/2006/relationships/slideLayout" Target="../slideLayouts/slideLayout251.xml"/><Relationship Id="rId20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24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50.xml"/><Relationship Id="rId23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45.xml"/><Relationship Id="rId19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Relationship Id="rId22" Type="http://schemas.openxmlformats.org/officeDocument/2006/relationships/slideLayout" Target="../slideLayouts/slideLayout25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4" Type="http://schemas.openxmlformats.org/officeDocument/2006/relationships/image" Target="../media/image8.w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6.xml"/><Relationship Id="rId10" Type="http://schemas.openxmlformats.org/officeDocument/2006/relationships/image" Target="../media/image8.wmf"/><Relationship Id="rId4" Type="http://schemas.openxmlformats.org/officeDocument/2006/relationships/slideLayout" Target="../slideLayouts/slideLayout265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73.xml"/><Relationship Id="rId9" Type="http://schemas.openxmlformats.org/officeDocument/2006/relationships/image" Target="../media/image8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slideLayout" Target="../slideLayouts/slideLayout289.xml"/><Relationship Id="rId1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17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78.xml"/><Relationship Id="rId16" Type="http://schemas.openxmlformats.org/officeDocument/2006/relationships/slideLayout" Target="../slideLayouts/slideLayout292.xml"/><Relationship Id="rId20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281.xml"/><Relationship Id="rId15" Type="http://schemas.openxmlformats.org/officeDocument/2006/relationships/slideLayout" Target="../slideLayouts/slideLayout291.xml"/><Relationship Id="rId23" Type="http://schemas.openxmlformats.org/officeDocument/2006/relationships/theme" Target="../theme/theme20.xml"/><Relationship Id="rId10" Type="http://schemas.openxmlformats.org/officeDocument/2006/relationships/slideLayout" Target="../slideLayouts/slideLayout286.xml"/><Relationship Id="rId19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slideLayout" Target="../slideLayouts/slideLayout290.xml"/><Relationship Id="rId22" Type="http://schemas.openxmlformats.org/officeDocument/2006/relationships/slideLayout" Target="../slideLayouts/slideLayout29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4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4" Type="http://schemas.openxmlformats.org/officeDocument/2006/relationships/image" Target="../media/image8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8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39"/>
            <a:ext cx="811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dirty="0" smtClean="0"/>
              <a:t>, strategiayksikkö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649" y="6381751"/>
            <a:ext cx="400051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84660B1-88D9-40E5-A44A-9E72B42648B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30" name="Kuva 7" descr="ELY_LB01_FiSvEn_3L_B3___RGB_tresprak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9389" y="115889"/>
            <a:ext cx="40560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fontAlgn="base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5"/>
            </p:custDataLst>
            <p:extLst/>
          </p:nvPr>
        </p:nvGraphicFramePr>
        <p:xfrm>
          <a:off x="1604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Slide" r:id="rId26" imgW="360" imgH="360" progId="">
                  <p:embed/>
                </p:oleObj>
              </mc:Choice>
              <mc:Fallback>
                <p:oleObj name="think-cell Slide" r:id="rId2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" y="161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ext Box 9"/>
          <p:cNvSpPr txBox="1">
            <a:spLocks noChangeArrowheads="1"/>
          </p:cNvSpPr>
          <p:nvPr/>
        </p:nvSpPr>
        <p:spPr bwMode="auto">
          <a:xfrm>
            <a:off x="323853" y="6021423"/>
            <a:ext cx="19446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20" eaLnBrk="1" hangingPunct="1">
              <a:spcBef>
                <a:spcPct val="50000"/>
              </a:spcBef>
              <a:defRPr/>
            </a:pPr>
            <a:endParaRPr lang="fi-FI" smtClean="0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73"/>
            <a:ext cx="811212" cy="365125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12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82" y="6357973"/>
            <a:ext cx="6357937" cy="365125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12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649" y="6381785"/>
            <a:ext cx="400051" cy="360363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r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120">
              <a:defRPr/>
            </a:pPr>
            <a:fld id="{A090B965-B2DF-489F-8CA6-49BD2A3EEB1A}" type="slidenum">
              <a:rPr lang="fi-FI" smtClean="0">
                <a:solidFill>
                  <a:prstClr val="black"/>
                </a:solidFill>
              </a:rPr>
              <a:pPr defTabSz="914120"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030" name="Kuva 7" descr="ELY_LB01_FiSvEn_3L_B3___RGB_tresprak.jp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115914"/>
            <a:ext cx="40560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9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72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061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12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181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242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796" indent="-34279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723" indent="-28566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651" indent="-2285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599712" indent="-22853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2" indent="-22853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832" indent="-22853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0894" indent="-22853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7953" indent="-22853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014" indent="-22853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1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1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2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2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2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3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3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53ED1-1FE0-498D-9EC3-AD6C239A2A7B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23B58-EC3F-42FF-A784-C8035B724FDF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7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5"/>
            </p:custDataLst>
            <p:extLst/>
          </p:nvPr>
        </p:nvGraphicFramePr>
        <p:xfrm>
          <a:off x="1604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think-cell Slide" r:id="rId26" imgW="360" imgH="360" progId="">
                  <p:embed/>
                </p:oleObj>
              </mc:Choice>
              <mc:Fallback>
                <p:oleObj name="think-cell Slide" r:id="rId2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" y="161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ext Box 9"/>
          <p:cNvSpPr txBox="1">
            <a:spLocks noChangeArrowheads="1"/>
          </p:cNvSpPr>
          <p:nvPr/>
        </p:nvSpPr>
        <p:spPr bwMode="auto">
          <a:xfrm>
            <a:off x="323853" y="6021423"/>
            <a:ext cx="19446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20" eaLnBrk="1" hangingPunct="1">
              <a:spcBef>
                <a:spcPct val="50000"/>
              </a:spcBef>
              <a:defRPr/>
            </a:pPr>
            <a:endParaRPr lang="fi-FI" smtClean="0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73"/>
            <a:ext cx="811212" cy="365125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12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82" y="6357973"/>
            <a:ext cx="6357937" cy="365125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12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649" y="6381785"/>
            <a:ext cx="400051" cy="360363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r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120">
              <a:defRPr/>
            </a:pPr>
            <a:fld id="{A090B965-B2DF-489F-8CA6-49BD2A3EEB1A}" type="slidenum">
              <a:rPr lang="fi-FI" smtClean="0">
                <a:solidFill>
                  <a:prstClr val="black"/>
                </a:solidFill>
              </a:rPr>
              <a:pPr defTabSz="914120"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030" name="Kuva 7" descr="ELY_LB01_FiSvEn_3L_B3___RGB_tresprak.jp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115914"/>
            <a:ext cx="40560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9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  <p:sldLayoutId id="2147484007" r:id="rId20"/>
    <p:sldLayoutId id="2147484008" r:id="rId21"/>
    <p:sldLayoutId id="2147484009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061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12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181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242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796" indent="-34279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723" indent="-28566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651" indent="-2285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599712" indent="-22853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2" indent="-22853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832" indent="-22853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0894" indent="-22853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7953" indent="-22853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014" indent="-22853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1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1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2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2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2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3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3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B5AAFD9-2588-4F8E-8FF8-E2DE74E064E6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90A098-1B1E-44DB-ABF5-DDD197583A0D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125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417600"/>
            <a:ext cx="662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704000"/>
            <a:ext cx="7970400" cy="44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6356353"/>
            <a:ext cx="828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15.6.2015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6356353"/>
            <a:ext cx="2917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8" y="6356353"/>
            <a:ext cx="373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4DA235-7EA1-4625-B20E-92643EB613A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9200"/>
            <a:ext cx="1767600" cy="11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0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</p:sldLayoutIdLst>
  <p:hf hdr="0" ftr="0"/>
  <p:txStyles>
    <p:titleStyle>
      <a:lvl1pPr marL="0" algn="l" defTabSz="685783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5" indent="-134935" algn="l" defTabSz="685783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52" indent="-90486" algn="l" defTabSz="685783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32" indent="-109535" algn="l" defTabSz="685783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298" indent="-133347" algn="l" defTabSz="685783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166" indent="-131760" algn="l" defTabSz="685783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39"/>
            <a:ext cx="811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, strategiayksikkö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649" y="6381751"/>
            <a:ext cx="400051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84660B1-88D9-40E5-A44A-9E72B42648B8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030" name="Kuva 7" descr="ELY_LB01_FiSvEn_3L_B3___RGB_tresprak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9389" y="115889"/>
            <a:ext cx="40560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40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  <p:sldLayoutId id="2147484050" r:id="rId17"/>
    <p:sldLayoutId id="2147484051" r:id="rId18"/>
    <p:sldLayoutId id="2147484052" r:id="rId19"/>
    <p:sldLayoutId id="2147484053" r:id="rId20"/>
    <p:sldLayoutId id="2147484054" r:id="rId21"/>
    <p:sldLayoutId id="2147484055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fontAlgn="base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i-FI" smtClean="0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39"/>
            <a:ext cx="811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3.11.2015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Samuli Kallio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649" y="6381751"/>
            <a:ext cx="400051" cy="360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E63B741-833D-4957-95E7-142E75F0911C}" type="slidenum">
              <a:rPr lang="fi-FI" altLang="fi-FI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fi-FI" altLang="fi-FI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030" name="Kuva 7" descr="ELY_LB01_FiSvEn_3L_B3___RGB_tresprak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15889"/>
            <a:ext cx="40560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6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  <p:sldLayoutId id="2147484074" r:id="rId18"/>
    <p:sldLayoutId id="2147484075" r:id="rId19"/>
    <p:sldLayoutId id="2147484076" r:id="rId20"/>
    <p:sldLayoutId id="2147484077" r:id="rId21"/>
    <p:sldLayoutId id="2147484078" r:id="rId22"/>
    <p:sldLayoutId id="2147484079" r:id="rId23"/>
    <p:sldLayoutId id="2147484080" r:id="rId2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srgbClr val="58585A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027" name="Kuva 8" descr="ELY_logo_vär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39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567D3F-22CD-4C06-AF8B-70320A445B23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Lisää viraston nimi, tekijän nimi ja osasto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215313" y="6356351"/>
            <a:ext cx="4000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67EB3C3-8890-4F68-A269-174BD72AA617}" type="slidenum">
              <a:rPr lang="fi-FI" altLang="fi-FI" smtClean="0">
                <a:solidFill>
                  <a:srgbClr val="58585A"/>
                </a:solidFill>
                <a:latin typeface="Arial"/>
                <a:cs typeface="Arial" panose="020B0604020202020204" pitchFamily="34" charset="0"/>
              </a:rPr>
              <a:pPr/>
              <a:t>‹#›</a:t>
            </a:fld>
            <a:endParaRPr lang="fi-FI" altLang="fi-FI" smtClean="0">
              <a:solidFill>
                <a:srgbClr val="58585A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2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prstClr val="black"/>
              </a:solidFill>
            </a:endParaRPr>
          </a:p>
        </p:txBody>
      </p:sp>
      <p:pic>
        <p:nvPicPr>
          <p:cNvPr id="1027" name="Kuva 8" descr="ELY_logo_väri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39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54F04E-6CCA-4BA4-8B93-BB041D37F406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215313" y="6356351"/>
            <a:ext cx="400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D68E35-E5A3-4001-98C3-F6F9088150B5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prstClr val="black"/>
              </a:solidFill>
            </a:endParaRPr>
          </a:p>
        </p:txBody>
      </p:sp>
      <p:pic>
        <p:nvPicPr>
          <p:cNvPr id="1027" name="Kuva 8" descr="ELY_logo_väri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39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54F04E-6CCA-4BA4-8B93-BB041D37F406}" type="datetime1">
              <a:rPr lang="fi-FI">
                <a:solidFill>
                  <a:prstClr val="black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elinkeino-, liikenne- ja ympäristökeskus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215313" y="6356351"/>
            <a:ext cx="400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D68E35-E5A3-4001-98C3-F6F9088150B5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8" r:id="rId3"/>
    <p:sldLayoutId id="2147484099" r:id="rId4"/>
    <p:sldLayoutId id="2147484100" r:id="rId5"/>
    <p:sldLayoutId id="2147484101" r:id="rId6"/>
    <p:sldLayoutId id="2147484102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srgbClr val="58585A"/>
              </a:solidFill>
            </a:endParaRPr>
          </a:p>
        </p:txBody>
      </p:sp>
      <p:pic>
        <p:nvPicPr>
          <p:cNvPr id="1027" name="Kuva 8" descr="ELY_logo_väri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39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54F04E-6CCA-4BA4-8B93-BB041D37F406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 dirty="0">
                <a:solidFill>
                  <a:srgbClr val="58585A"/>
                </a:solidFill>
              </a:rPr>
              <a:t>Pohjois-Pohjanmaan elinkeino-, liikenne- ja ympäristökeskus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215313" y="6356351"/>
            <a:ext cx="400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D68E35-E5A3-4001-98C3-F6F9088150B5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9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4140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9"/>
            <a:ext cx="810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352" y="6381329"/>
            <a:ext cx="400051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9514" y="116632"/>
            <a:ext cx="405548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1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  <p:sldLayoutId id="2147484121" r:id="rId18"/>
    <p:sldLayoutId id="2147484122" r:id="rId19"/>
    <p:sldLayoutId id="2147484123" r:id="rId20"/>
    <p:sldLayoutId id="2147484124" r:id="rId21"/>
    <p:sldLayoutId id="2147484125" r:id="rId2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0D1">
                  <a:alpha val="42999"/>
                </a:srgbClr>
              </a:gs>
              <a:gs pos="100000">
                <a:srgbClr val="66CCFF">
                  <a:alpha val="45000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i-FI" altLang="fi-FI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2.6.2009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0D4FDA7-1D7F-4AFB-AE2C-8358BA452774}" type="slidenum">
              <a:rPr lang="fi-FI" altLang="fi-FI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0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78000"/>
            <a:ext cx="9144000" cy="480000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fi-FI" sz="135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29949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5865"/>
            <a:ext cx="7886700" cy="444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1454" y="6514950"/>
            <a:ext cx="703447" cy="206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F2DB349-D844-F140-BD48-943C54C28848}" type="datetime1">
              <a:rPr lang="fi-FI" smtClean="0">
                <a:solidFill>
                  <a:srgbClr val="D5B37A"/>
                </a:solidFill>
                <a:latin typeface="Arial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1.9.2016</a:t>
            </a:fld>
            <a:endParaRPr lang="fi-FI" dirty="0">
              <a:solidFill>
                <a:srgbClr val="D5B37A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6514950"/>
            <a:ext cx="3080611" cy="206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mtClean="0">
                <a:solidFill>
                  <a:srgbClr val="D5B37A"/>
                </a:solidFill>
                <a:latin typeface="Arial"/>
                <a:cs typeface="+mn-cs"/>
              </a:rPr>
              <a:t>Työ- ja elinkeinoministeriö </a:t>
            </a:r>
            <a:r>
              <a:rPr lang="bg-BG" smtClean="0">
                <a:solidFill>
                  <a:srgbClr val="D5B37A"/>
                </a:solidFill>
                <a:latin typeface="Arial"/>
                <a:cs typeface="+mn-cs"/>
              </a:rPr>
              <a:t>•</a:t>
            </a:r>
            <a:r>
              <a:rPr lang="fi-FI" smtClean="0">
                <a:solidFill>
                  <a:srgbClr val="D5B37A"/>
                </a:solidFill>
                <a:latin typeface="Arial"/>
                <a:cs typeface="+mn-cs"/>
              </a:rPr>
              <a:t> www.tem.fi</a:t>
            </a:r>
            <a:endParaRPr lang="fi-FI" dirty="0">
              <a:solidFill>
                <a:srgbClr val="D5B37A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153" y="6514950"/>
            <a:ext cx="538239" cy="206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65C9E5-8AC3-DF4B-BA99-CB03B9370A98}" type="slidenum">
              <a:rPr lang="fi-FI" smtClean="0">
                <a:solidFill>
                  <a:srgbClr val="D5B37A"/>
                </a:solidFill>
                <a:latin typeface="Arial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srgbClr val="D5B37A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822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srgbClr val="58585A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027" name="Kuva 8" descr="ELY_logo_vär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85750"/>
            <a:ext cx="4702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8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AB838C-D7F5-44B4-BAB4-BCAC8CBF92AE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Lisää viraston nimi, tekijän nimi ja osasto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215313" y="6356350"/>
            <a:ext cx="400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09FE268-3D12-430D-82E3-C51AA4F2EDA8}" type="slidenum">
              <a:rPr lang="fi-FI" altLang="fi-FI" smtClean="0">
                <a:solidFill>
                  <a:srgbClr val="58585A"/>
                </a:solidFill>
                <a:latin typeface="Arial"/>
                <a:cs typeface="Arial" panose="020B0604020202020204" pitchFamily="34" charset="0"/>
              </a:rPr>
              <a:pPr/>
              <a:t>‹#›</a:t>
            </a:fld>
            <a:endParaRPr lang="fi-FI" altLang="fi-FI" smtClean="0">
              <a:solidFill>
                <a:srgbClr val="58585A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4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9"/>
            <a:ext cx="810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dirty="0">
                <a:solidFill>
                  <a:prstClr val="black"/>
                </a:solidFill>
              </a:rPr>
              <a:t>Pohjois-Pohjanmaan elinkeino-, liikenne- ja ympäristökeskus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352" y="6381329"/>
            <a:ext cx="400051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9514" y="116632"/>
            <a:ext cx="405548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srgbClr val="58585A"/>
              </a:solidFill>
            </a:endParaRPr>
          </a:p>
        </p:txBody>
      </p:sp>
      <p:pic>
        <p:nvPicPr>
          <p:cNvPr id="1027" name="Kuva 8" descr="ELY_logo_väri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39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54F04E-6CCA-4BA4-8B93-BB041D37F406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215313" y="6356351"/>
            <a:ext cx="400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D68E35-E5A3-4001-98C3-F6F9088150B5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4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srgbClr val="58585A"/>
              </a:solidFill>
            </a:endParaRPr>
          </a:p>
        </p:txBody>
      </p:sp>
      <p:pic>
        <p:nvPicPr>
          <p:cNvPr id="1027" name="Kuva 8" descr="ELY_logo_väri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39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54F04E-6CCA-4BA4-8B93-BB041D37F406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215313" y="6356351"/>
            <a:ext cx="400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D68E35-E5A3-4001-98C3-F6F9088150B5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2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53ED1-1FE0-498D-9EC3-AD6C239A2A7B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23B58-EC3F-42FF-A784-C8035B724FDF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9"/>
            <a:ext cx="810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352" y="6381329"/>
            <a:ext cx="400051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9514" y="116632"/>
            <a:ext cx="405548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9"/>
            <a:ext cx="810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Pohjois-Pohjanmaan ELY            Timo Mäkikyrö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352" y="6381329"/>
            <a:ext cx="400051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9514" y="116632"/>
            <a:ext cx="405548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1" y="6021389"/>
            <a:ext cx="194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srgbClr val="58585A"/>
              </a:solidFill>
            </a:endParaRPr>
          </a:p>
        </p:txBody>
      </p:sp>
      <p:pic>
        <p:nvPicPr>
          <p:cNvPr id="1027" name="Kuva 8" descr="ELY_logo_väri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165" y="285751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9" y="6357939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54F04E-6CCA-4BA4-8B93-BB041D37F406}" type="datetime1">
              <a:rPr lang="fi-FI">
                <a:solidFill>
                  <a:srgbClr val="58585A"/>
                </a:solidFill>
              </a:rPr>
              <a:pPr>
                <a:defRPr/>
              </a:pPr>
              <a:t>1.9.2016</a:t>
            </a:fld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5" y="6357939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srgbClr val="58585A"/>
                </a:solidFill>
              </a:rPr>
              <a:t>Pohjois-Pohjanmaan elinkeino-, liikenne- ja ympäristökeskus</a:t>
            </a:r>
            <a:endParaRPr lang="fi-FI" dirty="0">
              <a:solidFill>
                <a:srgbClr val="58585A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215313" y="6356351"/>
            <a:ext cx="400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D68E35-E5A3-4001-98C3-F6F9088150B5}" type="slidenum">
              <a:rPr lang="fi-FI">
                <a:solidFill>
                  <a:srgbClr val="58585A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6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 txBox="1">
            <a:spLocks/>
          </p:cNvSpPr>
          <p:nvPr/>
        </p:nvSpPr>
        <p:spPr bwMode="auto">
          <a:xfrm>
            <a:off x="335570" y="2564904"/>
            <a:ext cx="8229600" cy="1714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i-FI" sz="2800" b="1" dirty="0" err="1">
                <a:solidFill>
                  <a:srgbClr val="FFFFFF"/>
                </a:solidFill>
                <a:cs typeface="+mn-cs"/>
              </a:rPr>
              <a:t>Pohjois-Pohjanmaan</a:t>
            </a:r>
            <a:r>
              <a:rPr lang="fi-FI" sz="2800" b="1" dirty="0">
                <a:solidFill>
                  <a:srgbClr val="FFFFFF"/>
                </a:solidFill>
                <a:cs typeface="+mn-cs"/>
              </a:rPr>
              <a:t> elinkeino-, liikenne- ja </a:t>
            </a:r>
            <a:r>
              <a:rPr lang="fi-FI" sz="2800" b="1" dirty="0" smtClean="0">
                <a:solidFill>
                  <a:srgbClr val="FFFFFF"/>
                </a:solidFill>
                <a:cs typeface="+mn-cs"/>
              </a:rPr>
              <a:t>ympäristökeskus</a:t>
            </a:r>
          </a:p>
          <a:p>
            <a:pPr lvl="0" algn="ctr"/>
            <a:endParaRPr lang="fi-FI" sz="2800" b="1" dirty="0">
              <a:solidFill>
                <a:srgbClr val="FFFFFF"/>
              </a:solidFill>
              <a:cs typeface="+mn-cs"/>
            </a:endParaRPr>
          </a:p>
          <a:p>
            <a:pPr algn="ctr">
              <a:defRPr/>
            </a:pPr>
            <a:r>
              <a:rPr lang="fi-FI" sz="2000" b="1" dirty="0" smtClean="0">
                <a:solidFill>
                  <a:schemeClr val="bg1"/>
                </a:solidFill>
              </a:rPr>
              <a:t>Keskustelutilaisuus </a:t>
            </a:r>
            <a:r>
              <a:rPr lang="fi-FI" sz="2000" b="1" dirty="0">
                <a:solidFill>
                  <a:schemeClr val="bg1"/>
                </a:solidFill>
              </a:rPr>
              <a:t>erikoiskuljetusten uudistuvasta lupaprosessista </a:t>
            </a:r>
            <a:r>
              <a:rPr lang="fi-FI" sz="3200" b="1" dirty="0"/>
              <a:t/>
            </a:r>
            <a:br>
              <a:rPr lang="fi-FI" sz="3200" b="1" dirty="0"/>
            </a:br>
            <a:endParaRPr lang="fi-FI" sz="3200" b="1" dirty="0"/>
          </a:p>
          <a:p>
            <a:pPr lvl="0" algn="ctr">
              <a:defRPr/>
            </a:pPr>
            <a:endParaRPr lang="fi-FI" sz="3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kstin paikkamerkki 2"/>
          <p:cNvSpPr txBox="1">
            <a:spLocks/>
          </p:cNvSpPr>
          <p:nvPr/>
        </p:nvSpPr>
        <p:spPr bwMode="auto">
          <a:xfrm>
            <a:off x="1952476" y="4509120"/>
            <a:ext cx="4995788" cy="20831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892" indent="-342892" algn="ctr">
              <a:spcBef>
                <a:spcPct val="20000"/>
              </a:spcBef>
              <a:buClr>
                <a:srgbClr val="FDD078"/>
              </a:buClr>
              <a:buSzPct val="150000"/>
              <a:defRPr/>
            </a:pPr>
            <a:endParaRPr lang="fi-FI" kern="0" dirty="0">
              <a:solidFill>
                <a:srgbClr val="FFFFFF"/>
              </a:solidFill>
              <a:latin typeface="Arial"/>
            </a:endParaRPr>
          </a:p>
          <a:p>
            <a:pPr marL="342892" indent="-342892" algn="ctr">
              <a:spcBef>
                <a:spcPct val="20000"/>
              </a:spcBef>
              <a:buClr>
                <a:srgbClr val="FDD078"/>
              </a:buClr>
              <a:buSzPct val="150000"/>
              <a:defRPr/>
            </a:pPr>
            <a:r>
              <a:rPr lang="fi-FI" kern="0" dirty="0" smtClean="0">
                <a:solidFill>
                  <a:srgbClr val="FFFFFF"/>
                </a:solidFill>
                <a:latin typeface="Arial"/>
              </a:rPr>
              <a:t>1.9..</a:t>
            </a:r>
            <a:r>
              <a:rPr lang="fi-FI" kern="0" dirty="0" smtClean="0">
                <a:solidFill>
                  <a:srgbClr val="FFFFFF"/>
                </a:solidFill>
                <a:latin typeface="Arial"/>
              </a:rPr>
              <a:t>2016</a:t>
            </a:r>
          </a:p>
          <a:p>
            <a:pPr marL="342892" indent="-342892" algn="ctr">
              <a:spcBef>
                <a:spcPct val="20000"/>
              </a:spcBef>
              <a:buClr>
                <a:srgbClr val="FDD078"/>
              </a:buClr>
              <a:buSzPct val="150000"/>
              <a:defRPr/>
            </a:pPr>
            <a:endParaRPr lang="fi-FI" kern="0" dirty="0" smtClean="0">
              <a:solidFill>
                <a:srgbClr val="FFFFFF"/>
              </a:solidFill>
              <a:latin typeface="Arial"/>
            </a:endParaRPr>
          </a:p>
          <a:p>
            <a:pPr marL="342892" indent="-342892" algn="ctr">
              <a:spcBef>
                <a:spcPct val="20000"/>
              </a:spcBef>
              <a:buClr>
                <a:srgbClr val="FDD078"/>
              </a:buClr>
              <a:buSzPct val="150000"/>
              <a:defRPr/>
            </a:pPr>
            <a:r>
              <a:rPr lang="fi-FI" sz="1600" kern="0" dirty="0">
                <a:solidFill>
                  <a:srgbClr val="FFFFFF"/>
                </a:solidFill>
                <a:latin typeface="Arial"/>
              </a:rPr>
              <a:t>Ylijohtaja</a:t>
            </a:r>
          </a:p>
          <a:p>
            <a:pPr marL="342892" indent="-342892" algn="ctr">
              <a:spcBef>
                <a:spcPct val="20000"/>
              </a:spcBef>
              <a:buClr>
                <a:srgbClr val="FDD078"/>
              </a:buClr>
              <a:buSzPct val="150000"/>
              <a:defRPr/>
            </a:pPr>
            <a:r>
              <a:rPr lang="fi-FI" sz="1600" kern="0" dirty="0">
                <a:solidFill>
                  <a:srgbClr val="FFFFFF"/>
                </a:solidFill>
                <a:latin typeface="Arial"/>
              </a:rPr>
              <a:t>Matti Räinä</a:t>
            </a:r>
          </a:p>
        </p:txBody>
      </p:sp>
    </p:spTree>
    <p:extLst>
      <p:ext uri="{BB962C8B-B14F-4D97-AF65-F5344CB8AC3E}">
        <p14:creationId xmlns:p14="http://schemas.microsoft.com/office/powerpoint/2010/main" val="28053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052736"/>
            <a:ext cx="8229600" cy="503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200" b="1" dirty="0">
                <a:solidFill>
                  <a:srgbClr val="000000"/>
                </a:solidFill>
              </a:rPr>
              <a:t>Toimenpiteet ja kustannukset / yhteenveto </a:t>
            </a:r>
            <a:endParaRPr lang="fi-FI" sz="2200" b="1" i="1" dirty="0">
              <a:solidFill>
                <a:srgbClr val="000000"/>
              </a:solidFill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467544" y="6021288"/>
            <a:ext cx="1512168" cy="646331"/>
          </a:xfrm>
          <a:prstGeom prst="rect">
            <a:avLst/>
          </a:prstGeom>
          <a:solidFill>
            <a:srgbClr val="97D18F"/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1. LTA 2015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467544" y="5085184"/>
            <a:ext cx="1512168" cy="646331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TA 2015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546" y="5305955"/>
            <a:ext cx="1655762" cy="20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9" y="5892834"/>
            <a:ext cx="739775" cy="86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68613"/>
            <a:ext cx="5724000" cy="4972755"/>
          </a:xfrm>
          <a:prstGeom prst="rect">
            <a:avLst/>
          </a:prstGeom>
          <a:noFill/>
          <a:ln>
            <a:noFill/>
          </a:ln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ulukko 3"/>
          <p:cNvGraphicFramePr>
            <a:graphicFrameLocks noGrp="1"/>
          </p:cNvGraphicFramePr>
          <p:nvPr>
            <p:extLst/>
          </p:nvPr>
        </p:nvGraphicFramePr>
        <p:xfrm>
          <a:off x="323528" y="1772816"/>
          <a:ext cx="4032660" cy="2532634"/>
        </p:xfrm>
        <a:graphic>
          <a:graphicData uri="http://schemas.openxmlformats.org/drawingml/2006/table">
            <a:tbl>
              <a:tblPr>
                <a:effectLst>
                  <a:reflection endPos="0" dist="50800" dir="5400000" sy="-100000" algn="bl" rotWithShape="0"/>
                </a:effectLst>
              </a:tblPr>
              <a:tblGrid>
                <a:gridCol w="3024548"/>
                <a:gridCol w="1008112"/>
              </a:tblGrid>
              <a:tr h="3600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Toimenpideryhmä</a:t>
                      </a:r>
                      <a:endParaRPr lang="fi-FI" sz="16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73" marR="685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</a:pPr>
                      <a:r>
                        <a:rPr lang="fi-FI" sz="16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M€</a:t>
                      </a:r>
                      <a:endParaRPr lang="fi-FI" sz="16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73" marR="685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54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50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Fennovoiman</a:t>
                      </a:r>
                      <a:r>
                        <a:rPr lang="fi-FI" sz="15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tieyhteys (jälkirahoitus)</a:t>
                      </a:r>
                      <a:endParaRPr lang="fi-FI" sz="15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3" marR="68573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500" b="0" dirty="0" smtClean="0">
                          <a:solidFill>
                            <a:schemeClr val="tx1"/>
                          </a:solidFill>
                          <a:effectLst/>
                          <a:latin typeface="Felbridge Pro"/>
                          <a:ea typeface="Times New Roman"/>
                          <a:cs typeface="Arial"/>
                        </a:rPr>
                        <a:t>7,4</a:t>
                      </a:r>
                      <a:endParaRPr lang="fi-FI" sz="1500" b="0" dirty="0">
                        <a:solidFill>
                          <a:schemeClr val="tx1"/>
                        </a:solidFill>
                        <a:effectLst/>
                        <a:latin typeface="Felbridge Pro"/>
                        <a:ea typeface="Times New Roman"/>
                        <a:cs typeface="Arial"/>
                      </a:endParaRPr>
                    </a:p>
                  </a:txBody>
                  <a:tcPr marL="68573" marR="685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5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Valtatien 8 </a:t>
                      </a:r>
                      <a:r>
                        <a:rPr lang="fi-FI" sz="15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siltojen, pääliittymien, liikenteen sujuvuuden sekä</a:t>
                      </a:r>
                      <a:r>
                        <a:rPr lang="fi-FI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muun liikenneturvallisuuden</a:t>
                      </a:r>
                      <a:r>
                        <a:rPr lang="fi-FI" sz="15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fi-FI" sz="15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parantaminen</a:t>
                      </a:r>
                    </a:p>
                  </a:txBody>
                  <a:tcPr marL="68573" marR="68573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1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500" b="0" dirty="0" smtClean="0">
                          <a:solidFill>
                            <a:schemeClr val="tx1"/>
                          </a:solidFill>
                          <a:effectLst/>
                          <a:latin typeface="Felbridge Pro"/>
                          <a:ea typeface="Times New Roman"/>
                          <a:cs typeface="Arial"/>
                        </a:rPr>
                        <a:t>22,5</a:t>
                      </a:r>
                      <a:endParaRPr lang="fi-FI" sz="1500" b="0" dirty="0">
                        <a:solidFill>
                          <a:schemeClr val="tx1"/>
                        </a:solidFill>
                        <a:effectLst/>
                        <a:latin typeface="Felbridge Pro"/>
                        <a:ea typeface="Times New Roman"/>
                        <a:cs typeface="Arial"/>
                      </a:endParaRPr>
                    </a:p>
                  </a:txBody>
                  <a:tcPr marL="68573" marR="685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18F"/>
                    </a:solidFill>
                  </a:tcPr>
                </a:tc>
              </a:tr>
              <a:tr h="314916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i-FI" sz="15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Yhteensä</a:t>
                      </a:r>
                      <a:endParaRPr lang="fi-FI" sz="1500" b="1" dirty="0">
                        <a:solidFill>
                          <a:srgbClr val="000000"/>
                        </a:solidFill>
                        <a:effectLst/>
                        <a:latin typeface="Felbridge Pro"/>
                        <a:ea typeface="Times New Roman"/>
                        <a:cs typeface="Arial"/>
                      </a:endParaRPr>
                    </a:p>
                  </a:txBody>
                  <a:tcPr marL="68573" marR="685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i-FI" sz="1500" b="1" dirty="0" smtClean="0">
                          <a:solidFill>
                            <a:schemeClr val="tx1"/>
                          </a:solidFill>
                          <a:effectLst/>
                          <a:latin typeface="Felbridge Pro"/>
                          <a:ea typeface="Times New Roman"/>
                          <a:cs typeface="Arial"/>
                        </a:rPr>
                        <a:t>29,9 M€</a:t>
                      </a:r>
                      <a:endParaRPr lang="fi-FI" sz="1500" b="1" dirty="0">
                        <a:solidFill>
                          <a:schemeClr val="tx1"/>
                        </a:solidFill>
                        <a:effectLst/>
                        <a:latin typeface="Felbridge Pro"/>
                        <a:ea typeface="Times New Roman"/>
                        <a:cs typeface="Arial"/>
                      </a:endParaRPr>
                    </a:p>
                  </a:txBody>
                  <a:tcPr marL="68573" marR="685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8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fi-FI" altLang="fi-FI" smtClean="0"/>
          </a:p>
        </p:txBody>
      </p:sp>
      <p:pic>
        <p:nvPicPr>
          <p:cNvPr id="34820" name="Picture 16" descr="vt22_havainnekuva_17-9-2014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"/>
          <a:stretch>
            <a:fillRect/>
          </a:stretch>
        </p:blipFill>
        <p:spPr bwMode="auto">
          <a:xfrm>
            <a:off x="0" y="1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911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v4_oulu_kemi_tavoitetila_hailu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65176" r="20316" b="11502"/>
          <a:stretch>
            <a:fillRect/>
          </a:stretch>
        </p:blipFill>
        <p:spPr bwMode="auto">
          <a:xfrm>
            <a:off x="6588126" y="0"/>
            <a:ext cx="255587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Tie_pieni re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5" b="30705"/>
          <a:stretch>
            <a:fillRect/>
          </a:stretch>
        </p:blipFill>
        <p:spPr bwMode="auto">
          <a:xfrm>
            <a:off x="0" y="4557714"/>
            <a:ext cx="91440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Otsikko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7056437" cy="1143000"/>
          </a:xfrm>
        </p:spPr>
        <p:txBody>
          <a:bodyPr anchor="t"/>
          <a:lstStyle/>
          <a:p>
            <a:r>
              <a:rPr lang="fi-FI" altLang="fi-FI" sz="3200">
                <a:solidFill>
                  <a:srgbClr val="0033CC"/>
                </a:solidFill>
              </a:rPr>
              <a:t>Hailuodon liikenneyhteyden kehittämiseen ratkaisu</a:t>
            </a:r>
          </a:p>
        </p:txBody>
      </p:sp>
      <p:sp>
        <p:nvSpPr>
          <p:cNvPr id="37893" name="Tekstikehys 3"/>
          <p:cNvSpPr txBox="1">
            <a:spLocks noChangeArrowheads="1"/>
          </p:cNvSpPr>
          <p:nvPr/>
        </p:nvSpPr>
        <p:spPr bwMode="auto">
          <a:xfrm>
            <a:off x="0" y="2060575"/>
            <a:ext cx="87487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7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77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Char char="•"/>
            </a:pPr>
            <a:endParaRPr lang="fi-FI" altLang="fi-FI" sz="2000" dirty="0">
              <a:solidFill>
                <a:srgbClr val="58585A"/>
              </a:solidFill>
            </a:endParaRPr>
          </a:p>
          <a:p>
            <a:pPr lvl="1" algn="ctr">
              <a:spcBef>
                <a:spcPct val="0"/>
              </a:spcBef>
              <a:buFontTx/>
              <a:buChar char="•"/>
            </a:pPr>
            <a:r>
              <a:rPr lang="fi-FI" altLang="fi-FI" sz="2000">
                <a:solidFill>
                  <a:srgbClr val="58585A"/>
                </a:solidFill>
              </a:rPr>
              <a:t>Natura </a:t>
            </a:r>
            <a:r>
              <a:rPr lang="fi-FI" altLang="fi-FI" sz="2000" dirty="0">
                <a:solidFill>
                  <a:srgbClr val="58585A"/>
                </a:solidFill>
              </a:rPr>
              <a:t>ei este</a:t>
            </a:r>
          </a:p>
          <a:p>
            <a:pPr lvl="1" algn="ctr">
              <a:spcBef>
                <a:spcPct val="0"/>
              </a:spcBef>
              <a:buFontTx/>
              <a:buChar char="•"/>
            </a:pPr>
            <a:r>
              <a:rPr lang="fi-FI" altLang="fi-FI" sz="2000" dirty="0">
                <a:solidFill>
                  <a:srgbClr val="58585A"/>
                </a:solidFill>
              </a:rPr>
              <a:t>Osayleiskaavat ja yleissuunnitelma valmistuneet</a:t>
            </a:r>
          </a:p>
          <a:p>
            <a:pPr lvl="2" algn="ctr">
              <a:spcBef>
                <a:spcPct val="0"/>
              </a:spcBef>
            </a:pPr>
            <a:r>
              <a:rPr lang="fi-FI" altLang="fi-FI" sz="2000" dirty="0">
                <a:solidFill>
                  <a:srgbClr val="58585A"/>
                </a:solidFill>
              </a:rPr>
              <a:t>Kustannusarvio 70 M€</a:t>
            </a:r>
          </a:p>
          <a:p>
            <a:pPr lvl="2" algn="ctr">
              <a:spcBef>
                <a:spcPct val="0"/>
              </a:spcBef>
            </a:pPr>
            <a:r>
              <a:rPr lang="fi-FI" altLang="fi-FI" sz="2000" dirty="0">
                <a:solidFill>
                  <a:srgbClr val="58585A"/>
                </a:solidFill>
              </a:rPr>
              <a:t>Pitkällä aikavälillä taloudellinen ratkaisu</a:t>
            </a:r>
          </a:p>
          <a:p>
            <a:pPr algn="ctr">
              <a:spcBef>
                <a:spcPct val="0"/>
              </a:spcBef>
            </a:pPr>
            <a:endParaRPr lang="fi-FI" altLang="fi-FI" sz="2000" dirty="0">
              <a:solidFill>
                <a:srgbClr val="58585A"/>
              </a:solidFill>
            </a:endParaRPr>
          </a:p>
          <a:p>
            <a:pPr algn="ctr">
              <a:spcBef>
                <a:spcPct val="0"/>
              </a:spcBef>
            </a:pPr>
            <a:endParaRPr lang="fi-FI" altLang="fi-FI" sz="2000" dirty="0">
              <a:solidFill>
                <a:srgbClr val="58585A"/>
              </a:solidFill>
            </a:endParaRP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250825" y="3429000"/>
            <a:ext cx="82819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fi-FI" altLang="fi-FI" sz="2400" dirty="0">
              <a:solidFill>
                <a:srgbClr val="58585A"/>
              </a:solidFill>
            </a:endParaRPr>
          </a:p>
          <a:p>
            <a:pPr algn="ctr">
              <a:spcBef>
                <a:spcPct val="0"/>
              </a:spcBef>
            </a:pPr>
            <a:r>
              <a:rPr lang="fi-FI" altLang="fi-FI" sz="2000" b="1" dirty="0">
                <a:solidFill>
                  <a:srgbClr val="008000"/>
                </a:solidFill>
              </a:rPr>
              <a:t>Poliittisesti ratkaistava liikenneyhteyden kehittäminen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000" b="1" dirty="0">
                <a:solidFill>
                  <a:srgbClr val="008000"/>
                </a:solidFill>
              </a:rPr>
              <a:t>    joko lauttaliikenteenä tai kiinteän yhteyden toteuttaminen</a:t>
            </a:r>
          </a:p>
        </p:txBody>
      </p:sp>
      <p:sp>
        <p:nvSpPr>
          <p:cNvPr id="37895" name="Alatunnisteen paikkamerkki 5"/>
          <p:cNvSpPr txBox="1">
            <a:spLocks noGrp="1"/>
          </p:cNvSpPr>
          <p:nvPr/>
        </p:nvSpPr>
        <p:spPr bwMode="auto">
          <a:xfrm>
            <a:off x="6804026" y="6619875"/>
            <a:ext cx="2879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800">
                <a:solidFill>
                  <a:srgbClr val="58585A"/>
                </a:solidFill>
              </a:rPr>
              <a:t>Pohjois-Pohjanmaan kärkitehtävät 2012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i-FI" altLang="fi-FI" sz="1400">
              <a:solidFill>
                <a:srgbClr val="58585A"/>
              </a:solidFill>
            </a:endParaRPr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323850" y="6643688"/>
            <a:ext cx="33115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i-FI" altLang="fi-FI" sz="800">
                <a:solidFill>
                  <a:srgbClr val="58585A"/>
                </a:solidFill>
              </a:rPr>
              <a:t>Havainnekuva WSP Environmental Oy.</a:t>
            </a:r>
          </a:p>
        </p:txBody>
      </p:sp>
      <p:sp>
        <p:nvSpPr>
          <p:cNvPr id="37897" name="Päivämäärän paikkamerkki 9"/>
          <p:cNvSpPr>
            <a:spLocks noGrp="1"/>
          </p:cNvSpPr>
          <p:nvPr>
            <p:ph type="dt" sz="quarter" idx="4294967295"/>
          </p:nvPr>
        </p:nvSpPr>
        <p:spPr>
          <a:xfrm>
            <a:off x="6713538" y="6357939"/>
            <a:ext cx="135731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1" indent="-28574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2" indent="-228594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8" indent="-228594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5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rgbClr val="58585A"/>
                </a:solidFill>
              </a:rPr>
              <a:t>16.8.2012</a:t>
            </a:r>
          </a:p>
        </p:txBody>
      </p:sp>
    </p:spTree>
    <p:extLst>
      <p:ext uri="{BB962C8B-B14F-4D97-AF65-F5344CB8AC3E}">
        <p14:creationId xmlns:p14="http://schemas.microsoft.com/office/powerpoint/2010/main" val="4161697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4705"/>
            <a:ext cx="9303447" cy="50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 smtClean="0"/>
              <a:t>Korjausvelkarahoitus 2016 - 2019</a:t>
            </a:r>
            <a:endParaRPr lang="fi-FI" b="1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Hallitusohjelman mukaan korjausvelan kasvun pysäyttämiseen ja sen hallittuun vähentämiseen on rahoitusta käytettävissä vuosina </a:t>
            </a:r>
            <a:r>
              <a:rPr lang="fi-FI" b="1" dirty="0">
                <a:solidFill>
                  <a:srgbClr val="0070C0"/>
                </a:solidFill>
              </a:rPr>
              <a:t>2016 -2018 yhteensä 600 milj.</a:t>
            </a:r>
            <a:r>
              <a:rPr lang="fi-FI" dirty="0">
                <a:solidFill>
                  <a:srgbClr val="0070C0"/>
                </a:solidFill>
              </a:rPr>
              <a:t>€, josta 100 milj.€ vuodelle 2016. </a:t>
            </a:r>
            <a:endParaRPr lang="fi-FI" dirty="0" smtClean="0">
              <a:solidFill>
                <a:srgbClr val="0070C0"/>
              </a:solidFill>
            </a:endParaRPr>
          </a:p>
          <a:p>
            <a:pPr marL="400040" lvl="1" indent="0"/>
            <a:r>
              <a:rPr lang="fi-FI" b="1" dirty="0" smtClean="0">
                <a:solidFill>
                  <a:srgbClr val="0070C0"/>
                </a:solidFill>
              </a:rPr>
              <a:t>Julkistettiin 5.2.2016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Lisäksi hallitus kohdentaa korjausvelan vähentämiseen yhteensä </a:t>
            </a:r>
            <a:r>
              <a:rPr lang="fi-FI" b="1" dirty="0"/>
              <a:t>364 milj.€ vuosina 2017 - 2019 </a:t>
            </a:r>
            <a:r>
              <a:rPr lang="fi-FI" dirty="0"/>
              <a:t>liikennehankeinvestointien määrärahoja perusväylänpitoon ja yksityisteiden avustuksiin</a:t>
            </a:r>
            <a:r>
              <a:rPr lang="fi-FI" dirty="0" smtClean="0"/>
              <a:t>. </a:t>
            </a:r>
          </a:p>
          <a:p>
            <a:pPr marL="400040" lvl="1" indent="0"/>
            <a:r>
              <a:rPr lang="fi-FI" b="1" dirty="0">
                <a:solidFill>
                  <a:srgbClr val="0070C0"/>
                </a:solidFill>
              </a:rPr>
              <a:t>Julkistettiin 9</a:t>
            </a:r>
            <a:r>
              <a:rPr lang="fi-FI" b="1" dirty="0" smtClean="0">
                <a:solidFill>
                  <a:srgbClr val="0070C0"/>
                </a:solidFill>
              </a:rPr>
              <a:t>.6.2016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Pohjois-Pohjanmaan ELY            Timo Mäkikyrö 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-171400"/>
            <a:ext cx="6959600" cy="6867114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4073532" y="4186238"/>
            <a:ext cx="228520" cy="221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3112046" y="4139446"/>
            <a:ext cx="169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err="1"/>
              <a:t>Mankilankylän</a:t>
            </a:r>
            <a:r>
              <a:rPr lang="fi-FI" sz="1100" dirty="0"/>
              <a:t> tulvakohteet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37" y="149820"/>
            <a:ext cx="1569356" cy="580571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6953754" y="5994401"/>
            <a:ext cx="1333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/>
              <a:t> © Karttakeskus L4356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56486" y="748184"/>
            <a:ext cx="380559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/>
              <a:t>Pohjois</a:t>
            </a:r>
            <a:r>
              <a:rPr lang="fi-FI" b="1" dirty="0" smtClean="0"/>
              <a:t>-Pohjanmaan ELY-keskus</a:t>
            </a:r>
          </a:p>
          <a:p>
            <a:endParaRPr lang="fi-FI" sz="900" b="1" dirty="0"/>
          </a:p>
          <a:p>
            <a:r>
              <a:rPr lang="fi-FI" b="1" dirty="0" smtClean="0"/>
              <a:t>Korjausvelkakohteet</a:t>
            </a:r>
            <a:endParaRPr lang="fi-FI" b="1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28" y="1669020"/>
            <a:ext cx="2631239" cy="77929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28" y="2477347"/>
            <a:ext cx="2618495" cy="110283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28" y="3568442"/>
            <a:ext cx="1922389" cy="3199681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5271040" y="3782367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St 800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4244464" y="1869159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St 855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4893709" y="4927784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St 822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4443070" y="2592603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St 849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7620704" y="5352517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/>
              <a:t>Kt</a:t>
            </a:r>
            <a:r>
              <a:rPr lang="fi-FI" sz="1000" dirty="0"/>
              <a:t> 75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6369472" y="4500374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/>
              <a:t>Kt</a:t>
            </a:r>
            <a:r>
              <a:rPr lang="fi-FI" sz="1000" dirty="0"/>
              <a:t> 89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6455341" y="5624100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/>
              <a:t>Yt</a:t>
            </a:r>
            <a:r>
              <a:rPr lang="fi-FI" sz="1000" dirty="0"/>
              <a:t> 8730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272133" y="5168283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/>
              <a:t>Yt</a:t>
            </a:r>
            <a:r>
              <a:rPr lang="fi-FI" sz="1000" dirty="0"/>
              <a:t> 18063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3388929" y="1988553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/>
              <a:t>Vt</a:t>
            </a:r>
            <a:r>
              <a:rPr lang="fi-FI" sz="1000" dirty="0"/>
              <a:t> 4 </a:t>
            </a:r>
            <a:r>
              <a:rPr lang="fi-FI" sz="1000" dirty="0" err="1"/>
              <a:t>Olhava</a:t>
            </a:r>
            <a:r>
              <a:rPr lang="fi-FI" sz="1000" dirty="0"/>
              <a:t>-</a:t>
            </a:r>
            <a:br>
              <a:rPr lang="fi-FI" sz="1000" dirty="0"/>
            </a:br>
            <a:r>
              <a:rPr lang="fi-FI" sz="1000" dirty="0"/>
              <a:t>joen silta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6836982" y="4627307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/>
              <a:t>Kt</a:t>
            </a:r>
            <a:r>
              <a:rPr lang="fi-FI" sz="1000" dirty="0"/>
              <a:t> 89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3960769" y="3576993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/>
              <a:t>Vt</a:t>
            </a:r>
            <a:r>
              <a:rPr lang="fi-FI" sz="1000" dirty="0"/>
              <a:t> 8 </a:t>
            </a:r>
            <a:r>
              <a:rPr lang="fi-FI" sz="1000" dirty="0" err="1"/>
              <a:t>Liminganjoen</a:t>
            </a:r>
            <a:r>
              <a:rPr lang="fi-FI" sz="1000" dirty="0"/>
              <a:t> silta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2692263" y="3571102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/>
              <a:t>Vt</a:t>
            </a:r>
            <a:r>
              <a:rPr lang="fi-FI" sz="1000" dirty="0"/>
              <a:t> 8 Siikajoen ja </a:t>
            </a:r>
            <a:br>
              <a:rPr lang="fi-FI" sz="1000" dirty="0"/>
            </a:br>
            <a:r>
              <a:rPr lang="fi-FI" sz="1000" dirty="0"/>
              <a:t>Perukanojan sillat</a:t>
            </a:r>
          </a:p>
        </p:txBody>
      </p:sp>
    </p:spTree>
    <p:extLst>
      <p:ext uri="{BB962C8B-B14F-4D97-AF65-F5344CB8AC3E}">
        <p14:creationId xmlns:p14="http://schemas.microsoft.com/office/powerpoint/2010/main" val="27962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6864" cy="642942"/>
          </a:xfrm>
        </p:spPr>
        <p:txBody>
          <a:bodyPr/>
          <a:lstStyle/>
          <a:p>
            <a:r>
              <a:rPr lang="fi-FI" sz="2800" b="1" dirty="0"/>
              <a:t>Perusväylänpidon lisärahoituskohteet 2017 - 2019</a:t>
            </a:r>
            <a:endParaRPr lang="fi-FI" sz="28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1754" y="1628800"/>
            <a:ext cx="7782694" cy="3937050"/>
          </a:xfrm>
        </p:spPr>
        <p:txBody>
          <a:bodyPr/>
          <a:lstStyle/>
          <a:p>
            <a:r>
              <a:rPr lang="fi-FI" sz="1800" b="1" dirty="0"/>
              <a:t>Periaatteet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/>
              <a:t>Lisärahoituksesta kohdennetaan maanteille 163 milj. euroa ja rautateille 101 milj. euroa.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/>
              <a:t>Maanteillä tyypillisiä toimenpiteitä ovat erilaiset liittymä- ja kaistajärjestelyt, teiden parantamiset, ohituskaistat ja rekkaparkit.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/>
              <a:t>Yksityisteiden valtionavustuksiin lisärahoituksesta kohdistetaan valtionavustuksiin vuosittain 10 milj. euroa, yhteensä 30 milj. euroa vuosina 2017–2019.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/>
              <a:t>Lisäksi rahoituksesta kohdennetaan yhteensä 70 milj. euroa Helsingin, Turun, Tampereen ja Oulun kaupunkiseuduille maankäytön, asumisen ja liikenteen (MAL)-sopimusten tavoitteiden mukaisesti.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rgbClr val="003883"/>
                </a:solidFill>
              </a:rPr>
              <a:t>Pohjois-Pohjanmaa ja Kainuu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 err="1">
                <a:solidFill>
                  <a:srgbClr val="003883"/>
                </a:solidFill>
              </a:rPr>
              <a:t>Vt</a:t>
            </a:r>
            <a:r>
              <a:rPr lang="fi-FI" sz="1800" dirty="0">
                <a:solidFill>
                  <a:srgbClr val="003883"/>
                </a:solidFill>
              </a:rPr>
              <a:t> 4 Rantsila, liittymäjärjestelyt + kevyt liikenne + päällysteet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 err="1">
                <a:solidFill>
                  <a:srgbClr val="003883"/>
                </a:solidFill>
              </a:rPr>
              <a:t>Vt</a:t>
            </a:r>
            <a:r>
              <a:rPr lang="fi-FI" sz="1800" dirty="0">
                <a:solidFill>
                  <a:srgbClr val="003883"/>
                </a:solidFill>
              </a:rPr>
              <a:t> 27 Ylivieska, silta + liittymäjärjestelyt + kevyt liikenne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3883"/>
                </a:solidFill>
              </a:rPr>
              <a:t>Kuusamo, </a:t>
            </a:r>
            <a:r>
              <a:rPr lang="fi-FI" sz="1800" dirty="0" err="1">
                <a:solidFill>
                  <a:srgbClr val="003883"/>
                </a:solidFill>
              </a:rPr>
              <a:t>Liikasenvaarantie</a:t>
            </a:r>
            <a:endParaRPr lang="fi-FI" sz="1800" dirty="0">
              <a:solidFill>
                <a:srgbClr val="00388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3883"/>
                </a:solidFill>
              </a:rPr>
              <a:t>Oulunseudun MAL sopimus 5 M€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76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organisaatio_suomi_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87575"/>
            <a:ext cx="6697663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i 5"/>
          <p:cNvSpPr/>
          <p:nvPr/>
        </p:nvSpPr>
        <p:spPr>
          <a:xfrm rot="60000">
            <a:off x="1960662" y="4682982"/>
            <a:ext cx="1975287" cy="1370777"/>
          </a:xfrm>
          <a:custGeom>
            <a:avLst/>
            <a:gdLst>
              <a:gd name="connsiteX0" fmla="*/ 0 w 1872208"/>
              <a:gd name="connsiteY0" fmla="*/ 648072 h 1296144"/>
              <a:gd name="connsiteX1" fmla="*/ 936104 w 1872208"/>
              <a:gd name="connsiteY1" fmla="*/ 0 h 1296144"/>
              <a:gd name="connsiteX2" fmla="*/ 1872208 w 1872208"/>
              <a:gd name="connsiteY2" fmla="*/ 648072 h 1296144"/>
              <a:gd name="connsiteX3" fmla="*/ 936104 w 1872208"/>
              <a:gd name="connsiteY3" fmla="*/ 1296144 h 1296144"/>
              <a:gd name="connsiteX4" fmla="*/ 0 w 1872208"/>
              <a:gd name="connsiteY4" fmla="*/ 648072 h 1296144"/>
              <a:gd name="connsiteX0" fmla="*/ 0 w 1891258"/>
              <a:gd name="connsiteY0" fmla="*/ 1016834 h 1335427"/>
              <a:gd name="connsiteX1" fmla="*/ 955154 w 1891258"/>
              <a:gd name="connsiteY1" fmla="*/ 6812 h 1335427"/>
              <a:gd name="connsiteX2" fmla="*/ 1891258 w 1891258"/>
              <a:gd name="connsiteY2" fmla="*/ 654884 h 1335427"/>
              <a:gd name="connsiteX3" fmla="*/ 955154 w 1891258"/>
              <a:gd name="connsiteY3" fmla="*/ 1302956 h 1335427"/>
              <a:gd name="connsiteX4" fmla="*/ 0 w 1891258"/>
              <a:gd name="connsiteY4" fmla="*/ 1016834 h 1335427"/>
              <a:gd name="connsiteX0" fmla="*/ 0 w 1975287"/>
              <a:gd name="connsiteY0" fmla="*/ 1052184 h 1370777"/>
              <a:gd name="connsiteX1" fmla="*/ 955154 w 1975287"/>
              <a:gd name="connsiteY1" fmla="*/ 42162 h 1370777"/>
              <a:gd name="connsiteX2" fmla="*/ 1837908 w 1975287"/>
              <a:gd name="connsiteY2" fmla="*/ 239538 h 1370777"/>
              <a:gd name="connsiteX3" fmla="*/ 1891258 w 1975287"/>
              <a:gd name="connsiteY3" fmla="*/ 690234 h 1370777"/>
              <a:gd name="connsiteX4" fmla="*/ 955154 w 1975287"/>
              <a:gd name="connsiteY4" fmla="*/ 1338306 h 1370777"/>
              <a:gd name="connsiteX5" fmla="*/ 0 w 1975287"/>
              <a:gd name="connsiteY5" fmla="*/ 1052184 h 137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287" h="1370777">
                <a:moveTo>
                  <a:pt x="0" y="1052184"/>
                </a:moveTo>
                <a:cubicBezTo>
                  <a:pt x="0" y="694264"/>
                  <a:pt x="648836" y="177603"/>
                  <a:pt x="955154" y="42162"/>
                </a:cubicBezTo>
                <a:cubicBezTo>
                  <a:pt x="1261472" y="-93279"/>
                  <a:pt x="1681891" y="131526"/>
                  <a:pt x="1837908" y="239538"/>
                </a:cubicBezTo>
                <a:cubicBezTo>
                  <a:pt x="1993925" y="347550"/>
                  <a:pt x="2024414" y="529331"/>
                  <a:pt x="1891258" y="690234"/>
                </a:cubicBezTo>
                <a:cubicBezTo>
                  <a:pt x="1758102" y="851137"/>
                  <a:pt x="1270364" y="1277981"/>
                  <a:pt x="955154" y="1338306"/>
                </a:cubicBezTo>
                <a:cubicBezTo>
                  <a:pt x="639944" y="1398631"/>
                  <a:pt x="0" y="1410104"/>
                  <a:pt x="0" y="105218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1125538"/>
            <a:ext cx="6365875" cy="94615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57263"/>
            <a:r>
              <a:rPr lang="fi-FI" altLang="fi-FI" sz="2800" b="1" dirty="0" smtClean="0"/>
              <a:t>Liikennehallinosassa</a:t>
            </a:r>
            <a:br>
              <a:rPr lang="fi-FI" altLang="fi-FI" sz="2800" b="1" dirty="0" smtClean="0"/>
            </a:br>
            <a:r>
              <a:rPr lang="fi-FI" altLang="fi-FI" sz="2800" b="1" dirty="0" smtClean="0"/>
              <a:t>kaksi uutta organisaatiota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5580112" y="332656"/>
            <a:ext cx="324036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400" b="1" dirty="0" smtClean="0">
                <a:solidFill>
                  <a:prstClr val="white">
                    <a:lumMod val="95000"/>
                  </a:prstClr>
                </a:solidFill>
              </a:rPr>
              <a:t>Alku uudistus 2010</a:t>
            </a:r>
            <a:endParaRPr lang="fi-FI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6864" cy="642942"/>
          </a:xfrm>
        </p:spPr>
        <p:txBody>
          <a:bodyPr/>
          <a:lstStyle/>
          <a:p>
            <a:r>
              <a:rPr lang="fi-FI" sz="2800" dirty="0">
                <a:solidFill>
                  <a:schemeClr val="accent1"/>
                </a:solidFill>
              </a:rPr>
              <a:t>Aluehallintouudistus on hallituksen kärkihanke, valmistelu käynnistynyt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755577" y="2276872"/>
            <a:ext cx="7920880" cy="4009058"/>
          </a:xfrm>
        </p:spPr>
        <p:txBody>
          <a:bodyPr/>
          <a:lstStyle/>
          <a:p>
            <a:r>
              <a:rPr lang="fi-FI" sz="1800" dirty="0"/>
              <a:t>Hallitus on 5.4.2016 tehnyt ratkaisun maakunnille siirrettävistä tehtävistä. </a:t>
            </a:r>
          </a:p>
          <a:p>
            <a:pPr lvl="1"/>
            <a:r>
              <a:rPr lang="fi-FI" sz="1400" dirty="0"/>
              <a:t>Ratkaisu toteuttaa hallituksen 7.11.2015 antamat linjaukset sosiaali- ja terveyshuollon uudistuksen ja itsehallintoalueiden perustamisen  jatkovalmistelusta ja itsehallintoalueiden aluejaosta. </a:t>
            </a:r>
          </a:p>
          <a:p>
            <a:pPr lvl="1"/>
            <a:r>
              <a:rPr lang="fi-FI" sz="1400" dirty="0"/>
              <a:t>Tehtäviä koskevissa linjauksissa on kunnioitettu ministeriöiden selvityshenkilö Lauri Tarastille joulukuussa 2015 toimittamia kantoja. </a:t>
            </a:r>
          </a:p>
          <a:p>
            <a:endParaRPr lang="fi-FI" sz="1800" dirty="0"/>
          </a:p>
          <a:p>
            <a:r>
              <a:rPr lang="fi-FI" sz="1800" b="1" dirty="0">
                <a:solidFill>
                  <a:srgbClr val="FF0000"/>
                </a:solidFill>
              </a:rPr>
              <a:t>Uudistuksen valmistelu alkaa välittömästi. Maakunnat aloittavat toimintansa 1.1.2019, jolloin </a:t>
            </a:r>
            <a:r>
              <a:rPr lang="fi-FI" sz="1800" b="1" dirty="0" err="1">
                <a:solidFill>
                  <a:srgbClr val="FF0000"/>
                </a:solidFill>
              </a:rPr>
              <a:t>ELY-keskukset</a:t>
            </a:r>
            <a:r>
              <a:rPr lang="fi-FI" sz="1800" b="1" dirty="0">
                <a:solidFill>
                  <a:srgbClr val="FF0000"/>
                </a:solidFill>
              </a:rPr>
              <a:t>, </a:t>
            </a:r>
            <a:r>
              <a:rPr lang="fi-FI" sz="1800" b="1" dirty="0" err="1">
                <a:solidFill>
                  <a:srgbClr val="FF0000"/>
                </a:solidFill>
              </a:rPr>
              <a:t>TE-toimistot</a:t>
            </a:r>
            <a:r>
              <a:rPr lang="fi-FI" sz="1800" b="1" dirty="0">
                <a:solidFill>
                  <a:srgbClr val="FF0000"/>
                </a:solidFill>
              </a:rPr>
              <a:t> ja maakuntien liitot lakkaavat.</a:t>
            </a:r>
          </a:p>
          <a:p>
            <a:endParaRPr lang="fi-FI" sz="1800" dirty="0"/>
          </a:p>
          <a:p>
            <a:r>
              <a:rPr lang="fi-FI" sz="1800" dirty="0"/>
              <a:t>Valmistelun aikana </a:t>
            </a:r>
            <a:r>
              <a:rPr lang="fi-FI" sz="1800" dirty="0" err="1"/>
              <a:t>ELY-keskuksissa</a:t>
            </a:r>
            <a:r>
              <a:rPr lang="fi-FI" sz="1800" dirty="0"/>
              <a:t> ja </a:t>
            </a:r>
            <a:r>
              <a:rPr lang="fi-FI" sz="1800" dirty="0" err="1"/>
              <a:t>TE-toimistoissa</a:t>
            </a:r>
            <a:r>
              <a:rPr lang="fi-FI" sz="1800" dirty="0"/>
              <a:t> jatketaan työtä asiakkaiden hyväksi sekä suunnitelmien mukaista kehittämistä prosessien ja toimintatapojen uudistamiseksi (Iskukykyinen ELY2 -ohjelma, </a:t>
            </a:r>
            <a:r>
              <a:rPr lang="fi-FI" sz="1800" dirty="0" err="1"/>
              <a:t>TE-palveluiden</a:t>
            </a:r>
            <a:r>
              <a:rPr lang="fi-FI" sz="1800" dirty="0"/>
              <a:t> kehittämisen kärkihankkeet).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82284-112A-4200-A38D-E9DFDFFCC923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Uudistuksen aikataulu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>
                <a:solidFill>
                  <a:srgbClr val="D5B37A"/>
                </a:solidFill>
              </a:rPr>
              <a:pPr/>
              <a:t>1.9.2016</a:t>
            </a:fld>
            <a:endParaRPr lang="fi-FI" dirty="0">
              <a:solidFill>
                <a:srgbClr val="D5B37A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D5B37A"/>
                </a:solidFill>
              </a:rPr>
              <a:t>Työ- ja elinkeinoministeriö </a:t>
            </a:r>
            <a:r>
              <a:rPr lang="bg-BG" smtClean="0">
                <a:solidFill>
                  <a:srgbClr val="D5B37A"/>
                </a:solidFill>
              </a:rPr>
              <a:t>•</a:t>
            </a:r>
            <a:r>
              <a:rPr lang="fi-FI" smtClean="0">
                <a:solidFill>
                  <a:srgbClr val="D5B37A"/>
                </a:solidFill>
              </a:rPr>
              <a:t> www.tem.fi</a:t>
            </a:r>
            <a:endParaRPr lang="fi-FI" dirty="0">
              <a:solidFill>
                <a:srgbClr val="D5B37A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>
                <a:solidFill>
                  <a:srgbClr val="D5B37A"/>
                </a:solidFill>
              </a:rPr>
              <a:pPr/>
              <a:t>4</a:t>
            </a:fld>
            <a:endParaRPr lang="fi-FI">
              <a:solidFill>
                <a:srgbClr val="D5B37A"/>
              </a:solidFill>
            </a:endParaRPr>
          </a:p>
        </p:txBody>
      </p:sp>
      <p:grpSp>
        <p:nvGrpSpPr>
          <p:cNvPr id="14" name="Ryhmä 13"/>
          <p:cNvGrpSpPr/>
          <p:nvPr/>
        </p:nvGrpSpPr>
        <p:grpSpPr>
          <a:xfrm>
            <a:off x="722895" y="3121905"/>
            <a:ext cx="7758572" cy="219709"/>
            <a:chOff x="935555" y="4210493"/>
            <a:chExt cx="7758572" cy="219709"/>
          </a:xfrm>
        </p:grpSpPr>
        <p:sp>
          <p:nvSpPr>
            <p:cNvPr id="8" name="Suorakulmio 7"/>
            <p:cNvSpPr/>
            <p:nvPr/>
          </p:nvSpPr>
          <p:spPr>
            <a:xfrm>
              <a:off x="935555" y="4210493"/>
              <a:ext cx="1254752" cy="202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350" b="1" dirty="0">
                  <a:solidFill>
                    <a:srgbClr val="FFFFFF"/>
                  </a:solidFill>
                </a:rPr>
                <a:t>2016</a:t>
              </a:r>
            </a:p>
          </p:txBody>
        </p:sp>
        <p:sp>
          <p:nvSpPr>
            <p:cNvPr id="9" name="Suorakulmio 8"/>
            <p:cNvSpPr/>
            <p:nvPr/>
          </p:nvSpPr>
          <p:spPr>
            <a:xfrm>
              <a:off x="2236319" y="4214031"/>
              <a:ext cx="1254752" cy="202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350" b="1" dirty="0">
                  <a:solidFill>
                    <a:srgbClr val="FFFFFF"/>
                  </a:solidFill>
                </a:rPr>
                <a:t>2017</a:t>
              </a:r>
            </a:p>
          </p:txBody>
        </p:sp>
        <p:sp>
          <p:nvSpPr>
            <p:cNvPr id="10" name="Suorakulmio 9"/>
            <p:cNvSpPr/>
            <p:nvPr/>
          </p:nvSpPr>
          <p:spPr>
            <a:xfrm>
              <a:off x="3537083" y="4217569"/>
              <a:ext cx="1254752" cy="202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350" b="1" dirty="0">
                  <a:solidFill>
                    <a:srgbClr val="FFFFFF"/>
                  </a:solidFill>
                </a:rPr>
                <a:t>2018</a:t>
              </a:r>
              <a:endParaRPr lang="fi-FI" sz="1350" dirty="0">
                <a:solidFill>
                  <a:srgbClr val="FFFFFF"/>
                </a:solidFill>
              </a:endParaRPr>
            </a:p>
          </p:txBody>
        </p:sp>
        <p:sp>
          <p:nvSpPr>
            <p:cNvPr id="11" name="Suorakulmio 10"/>
            <p:cNvSpPr/>
            <p:nvPr/>
          </p:nvSpPr>
          <p:spPr>
            <a:xfrm>
              <a:off x="4837847" y="4221107"/>
              <a:ext cx="1254752" cy="202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350" b="1" dirty="0">
                  <a:solidFill>
                    <a:srgbClr val="FFFFFF"/>
                  </a:solidFill>
                </a:rPr>
                <a:t>2019</a:t>
              </a:r>
              <a:endParaRPr lang="fi-FI" sz="1350" dirty="0">
                <a:solidFill>
                  <a:srgbClr val="FFFFFF"/>
                </a:solidFill>
              </a:endParaRPr>
            </a:p>
          </p:txBody>
        </p:sp>
        <p:sp>
          <p:nvSpPr>
            <p:cNvPr id="12" name="Suorakulmio 11"/>
            <p:cNvSpPr/>
            <p:nvPr/>
          </p:nvSpPr>
          <p:spPr>
            <a:xfrm>
              <a:off x="6138611" y="4224645"/>
              <a:ext cx="1254752" cy="202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350" b="1" dirty="0">
                  <a:solidFill>
                    <a:srgbClr val="FFFFFF"/>
                  </a:solidFill>
                </a:rPr>
                <a:t>2020</a:t>
              </a:r>
              <a:endParaRPr lang="fi-FI" sz="1350" dirty="0">
                <a:solidFill>
                  <a:srgbClr val="FFFFFF"/>
                </a:solidFill>
              </a:endParaRPr>
            </a:p>
          </p:txBody>
        </p:sp>
        <p:sp>
          <p:nvSpPr>
            <p:cNvPr id="13" name="Suorakulmio 12"/>
            <p:cNvSpPr/>
            <p:nvPr/>
          </p:nvSpPr>
          <p:spPr>
            <a:xfrm>
              <a:off x="7439375" y="4228183"/>
              <a:ext cx="1254752" cy="2020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350" b="1" dirty="0">
                  <a:solidFill>
                    <a:srgbClr val="FFFFFF"/>
                  </a:solidFill>
                </a:rPr>
                <a:t>2021</a:t>
              </a:r>
              <a:endParaRPr lang="fi-FI" sz="135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7" name="Suora yhdysviiva 16"/>
          <p:cNvCxnSpPr/>
          <p:nvPr/>
        </p:nvCxnSpPr>
        <p:spPr>
          <a:xfrm>
            <a:off x="1180206" y="2919974"/>
            <a:ext cx="1609121" cy="0"/>
          </a:xfrm>
          <a:prstGeom prst="line">
            <a:avLst/>
          </a:prstGeom>
          <a:ln w="127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>
            <a:off x="2810593" y="2923512"/>
            <a:ext cx="809415" cy="7076"/>
          </a:xfrm>
          <a:prstGeom prst="line">
            <a:avLst/>
          </a:prstGeom>
          <a:ln w="127000">
            <a:solidFill>
              <a:srgbClr val="FFFF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4625188" y="2930588"/>
            <a:ext cx="3138305" cy="0"/>
          </a:xfrm>
          <a:prstGeom prst="line">
            <a:avLst/>
          </a:prstGeom>
          <a:ln w="127000">
            <a:solidFill>
              <a:schemeClr val="accent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kehys 23"/>
          <p:cNvSpPr txBox="1"/>
          <p:nvPr/>
        </p:nvSpPr>
        <p:spPr>
          <a:xfrm>
            <a:off x="1227834" y="2345404"/>
            <a:ext cx="1237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Arial"/>
                <a:cs typeface="+mn-cs"/>
              </a:rPr>
              <a:t>Esivalmistelu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Arial"/>
                <a:cs typeface="+mn-cs"/>
              </a:rPr>
              <a:t>6/2016 - 6/17</a:t>
            </a:r>
          </a:p>
        </p:txBody>
      </p:sp>
      <p:sp>
        <p:nvSpPr>
          <p:cNvPr id="26" name="Tekstikehys 25"/>
          <p:cNvSpPr txBox="1"/>
          <p:nvPr/>
        </p:nvSpPr>
        <p:spPr>
          <a:xfrm>
            <a:off x="2661809" y="2129960"/>
            <a:ext cx="10390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Arial"/>
                <a:cs typeface="+mn-cs"/>
              </a:rPr>
              <a:t>Väliaikais-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Arial"/>
                <a:cs typeface="+mn-cs"/>
              </a:rPr>
              <a:t>hallinto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Arial"/>
                <a:cs typeface="+mn-cs"/>
              </a:rPr>
              <a:t>7/17- 2/18</a:t>
            </a:r>
          </a:p>
        </p:txBody>
      </p:sp>
      <p:sp>
        <p:nvSpPr>
          <p:cNvPr id="30" name="Tekstikehys 29"/>
          <p:cNvSpPr txBox="1"/>
          <p:nvPr/>
        </p:nvSpPr>
        <p:spPr>
          <a:xfrm>
            <a:off x="4908769" y="2283850"/>
            <a:ext cx="258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srgbClr val="000000"/>
                </a:solidFill>
                <a:latin typeface="Arial"/>
                <a:cs typeface="+mn-cs"/>
              </a:rPr>
              <a:t>Maakunnat aloittavat toimintansa </a:t>
            </a:r>
            <a:r>
              <a:rPr lang="fi-FI" sz="1400" dirty="0">
                <a:solidFill>
                  <a:srgbClr val="000000"/>
                </a:solidFill>
                <a:latin typeface="Arial"/>
                <a:cs typeface="+mn-cs"/>
              </a:rPr>
              <a:t>1.1.2019</a:t>
            </a:r>
          </a:p>
        </p:txBody>
      </p:sp>
      <p:cxnSp>
        <p:nvCxnSpPr>
          <p:cNvPr id="37" name="Suora nuoliyhdysviiva 36"/>
          <p:cNvCxnSpPr/>
          <p:nvPr/>
        </p:nvCxnSpPr>
        <p:spPr>
          <a:xfrm>
            <a:off x="2296624" y="3341613"/>
            <a:ext cx="0" cy="705370"/>
          </a:xfrm>
          <a:prstGeom prst="straightConnector1">
            <a:avLst/>
          </a:prstGeom>
          <a:ln w="12700">
            <a:solidFill>
              <a:srgbClr val="C00000"/>
            </a:solidFill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/>
          <p:cNvCxnSpPr/>
          <p:nvPr/>
        </p:nvCxnSpPr>
        <p:spPr>
          <a:xfrm>
            <a:off x="3395361" y="3330981"/>
            <a:ext cx="0" cy="1917513"/>
          </a:xfrm>
          <a:prstGeom prst="straightConnector1">
            <a:avLst/>
          </a:prstGeom>
          <a:ln w="12700">
            <a:solidFill>
              <a:srgbClr val="C00000"/>
            </a:solidFill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/>
          <p:cNvCxnSpPr/>
          <p:nvPr/>
        </p:nvCxnSpPr>
        <p:spPr>
          <a:xfrm>
            <a:off x="7609567" y="3341614"/>
            <a:ext cx="0" cy="949949"/>
          </a:xfrm>
          <a:prstGeom prst="straightConnector1">
            <a:avLst/>
          </a:prstGeom>
          <a:ln w="12700">
            <a:solidFill>
              <a:srgbClr val="C00000"/>
            </a:solidFill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ikehys 40"/>
          <p:cNvSpPr txBox="1"/>
          <p:nvPr/>
        </p:nvSpPr>
        <p:spPr>
          <a:xfrm>
            <a:off x="1131142" y="3589774"/>
            <a:ext cx="122822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C00000"/>
                </a:solidFill>
                <a:latin typeface="Arial"/>
                <a:cs typeface="+mn-cs"/>
              </a:rPr>
              <a:t>4 / 2017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650" dirty="0">
                <a:solidFill>
                  <a:srgbClr val="000000"/>
                </a:solidFill>
                <a:latin typeface="Arial"/>
                <a:cs typeface="+mn-cs"/>
              </a:rPr>
              <a:t>Kuntavaalit</a:t>
            </a:r>
            <a:endParaRPr lang="fi-FI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fi-FI" sz="165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2" name="Tekstikehys 41"/>
          <p:cNvSpPr txBox="1"/>
          <p:nvPr/>
        </p:nvSpPr>
        <p:spPr>
          <a:xfrm>
            <a:off x="1536166" y="3940653"/>
            <a:ext cx="19063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C00000"/>
                </a:solidFill>
                <a:latin typeface="Arial"/>
                <a:cs typeface="+mn-cs"/>
              </a:rPr>
              <a:t>28.1.2018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650" dirty="0">
                <a:solidFill>
                  <a:srgbClr val="000000"/>
                </a:solidFill>
                <a:latin typeface="Arial"/>
                <a:cs typeface="+mn-cs"/>
              </a:rPr>
              <a:t>Ensimmäiset 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650" dirty="0">
                <a:solidFill>
                  <a:srgbClr val="000000"/>
                </a:solidFill>
                <a:latin typeface="Arial"/>
                <a:cs typeface="+mn-cs"/>
              </a:rPr>
              <a:t>maakuntavaalit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650" dirty="0">
                <a:solidFill>
                  <a:srgbClr val="000000"/>
                </a:solidFill>
                <a:latin typeface="Arial"/>
                <a:cs typeface="+mn-cs"/>
              </a:rPr>
              <a:t>presidentinvaalien</a:t>
            </a:r>
            <a:br>
              <a:rPr lang="fi-FI" sz="1650" dirty="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fi-FI" sz="1650" dirty="0">
                <a:solidFill>
                  <a:srgbClr val="000000"/>
                </a:solidFill>
                <a:latin typeface="Arial"/>
                <a:cs typeface="+mn-cs"/>
              </a:rPr>
              <a:t>yhteydessä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endParaRPr lang="fi-FI" sz="16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3" name="Tekstikehys 42"/>
          <p:cNvSpPr txBox="1"/>
          <p:nvPr/>
        </p:nvSpPr>
        <p:spPr>
          <a:xfrm>
            <a:off x="6075776" y="3589774"/>
            <a:ext cx="1603323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C00000"/>
                </a:solidFill>
                <a:latin typeface="Arial"/>
                <a:cs typeface="+mn-cs"/>
              </a:rPr>
              <a:t>4 / 2021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650" dirty="0">
                <a:solidFill>
                  <a:srgbClr val="000000"/>
                </a:solidFill>
                <a:latin typeface="Arial"/>
                <a:cs typeface="+mn-cs"/>
              </a:rPr>
              <a:t>Kunta- ja </a:t>
            </a:r>
            <a:br>
              <a:rPr lang="fi-FI" sz="1650" dirty="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fi-FI" sz="1650" dirty="0">
                <a:solidFill>
                  <a:srgbClr val="000000"/>
                </a:solidFill>
                <a:latin typeface="Arial"/>
                <a:cs typeface="+mn-cs"/>
              </a:rPr>
              <a:t>maakuntavaalit</a:t>
            </a:r>
            <a:endParaRPr lang="fi-FI" sz="16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45" name="Suora nuoliyhdysviiva 44"/>
          <p:cNvCxnSpPr/>
          <p:nvPr/>
        </p:nvCxnSpPr>
        <p:spPr>
          <a:xfrm>
            <a:off x="3724984" y="3345152"/>
            <a:ext cx="0" cy="946411"/>
          </a:xfrm>
          <a:prstGeom prst="straightConnector1">
            <a:avLst/>
          </a:prstGeom>
          <a:ln w="12700">
            <a:solidFill>
              <a:srgbClr val="C00000"/>
            </a:solidFill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ikehys 45"/>
          <p:cNvSpPr txBox="1"/>
          <p:nvPr/>
        </p:nvSpPr>
        <p:spPr>
          <a:xfrm>
            <a:off x="3665911" y="3589775"/>
            <a:ext cx="219162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C00000"/>
                </a:solidFill>
                <a:latin typeface="Arial"/>
                <a:cs typeface="+mn-cs"/>
              </a:rPr>
              <a:t>3 / 2018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650" dirty="0">
                <a:solidFill>
                  <a:srgbClr val="000000"/>
                </a:solidFill>
                <a:latin typeface="Arial"/>
                <a:cs typeface="+mn-cs"/>
              </a:rPr>
              <a:t>Maakuntavaltuustot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650" dirty="0">
                <a:solidFill>
                  <a:srgbClr val="000000"/>
                </a:solidFill>
                <a:latin typeface="Arial"/>
                <a:cs typeface="+mn-cs"/>
              </a:rPr>
              <a:t>aloittavat toimintansa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i-FI" sz="16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Tekstikehys 27"/>
          <p:cNvSpPr txBox="1"/>
          <p:nvPr/>
        </p:nvSpPr>
        <p:spPr>
          <a:xfrm>
            <a:off x="3641273" y="2129960"/>
            <a:ext cx="11384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Arial"/>
                <a:cs typeface="+mn-cs"/>
              </a:rPr>
              <a:t>Käynnistys-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Arial"/>
                <a:cs typeface="+mn-cs"/>
              </a:rPr>
              <a:t>vaihe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>
                <a:solidFill>
                  <a:srgbClr val="000000"/>
                </a:solidFill>
                <a:latin typeface="Arial"/>
                <a:cs typeface="+mn-cs"/>
              </a:rPr>
              <a:t>3/17- 12/18</a:t>
            </a:r>
          </a:p>
        </p:txBody>
      </p:sp>
      <p:cxnSp>
        <p:nvCxnSpPr>
          <p:cNvPr id="29" name="Suora yhdysviiva 28"/>
          <p:cNvCxnSpPr/>
          <p:nvPr/>
        </p:nvCxnSpPr>
        <p:spPr>
          <a:xfrm>
            <a:off x="3647711" y="2930588"/>
            <a:ext cx="959749" cy="3538"/>
          </a:xfrm>
          <a:prstGeom prst="line">
            <a:avLst/>
          </a:prstGeom>
          <a:ln w="1270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1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uorakulmio 52"/>
          <p:cNvSpPr/>
          <p:nvPr/>
        </p:nvSpPr>
        <p:spPr>
          <a:xfrm>
            <a:off x="1270571" y="4926109"/>
            <a:ext cx="1087394" cy="6919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VALVIRA</a:t>
            </a:r>
          </a:p>
        </p:txBody>
      </p:sp>
      <p:sp>
        <p:nvSpPr>
          <p:cNvPr id="60" name="Suorakulmio 59"/>
          <p:cNvSpPr/>
          <p:nvPr/>
        </p:nvSpPr>
        <p:spPr>
          <a:xfrm>
            <a:off x="1217712" y="4114364"/>
            <a:ext cx="1087394" cy="6919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SOTE-sektori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2840" y="5283578"/>
            <a:ext cx="6858000" cy="653004"/>
          </a:xfrm>
        </p:spPr>
        <p:txBody>
          <a:bodyPr>
            <a:normAutofit/>
          </a:bodyPr>
          <a:lstStyle/>
          <a:p>
            <a:r>
              <a:rPr lang="fi-FI" dirty="0" smtClean="0"/>
              <a:t>Henkilöstösiirtymät maakuntauudistuksessa</a:t>
            </a:r>
          </a:p>
          <a:p>
            <a:r>
              <a:rPr lang="fi-FI" sz="1200" dirty="0"/>
              <a:t>Luonnos 25.4.2016 </a:t>
            </a:r>
            <a:r>
              <a:rPr lang="fi-FI" sz="1200" dirty="0" err="1"/>
              <a:t>KPu</a:t>
            </a:r>
            <a:endParaRPr lang="fi-FI" sz="1200" dirty="0"/>
          </a:p>
        </p:txBody>
      </p:sp>
      <p:sp>
        <p:nvSpPr>
          <p:cNvPr id="4" name="Suorakulmio 3"/>
          <p:cNvSpPr/>
          <p:nvPr/>
        </p:nvSpPr>
        <p:spPr>
          <a:xfrm>
            <a:off x="2886847" y="2654371"/>
            <a:ext cx="1994073" cy="97618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MAAKUNTAVIRASTO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534028" y="1491479"/>
            <a:ext cx="1087394" cy="6919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LIVI</a:t>
            </a:r>
          </a:p>
        </p:txBody>
      </p:sp>
      <p:sp>
        <p:nvSpPr>
          <p:cNvPr id="6" name="Suorakulmio 5"/>
          <p:cNvSpPr/>
          <p:nvPr/>
        </p:nvSpPr>
        <p:spPr>
          <a:xfrm>
            <a:off x="3840154" y="935774"/>
            <a:ext cx="1087394" cy="69197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ELY</a:t>
            </a:r>
          </a:p>
        </p:txBody>
      </p:sp>
      <p:sp>
        <p:nvSpPr>
          <p:cNvPr id="7" name="Suorakulmio 6"/>
          <p:cNvSpPr/>
          <p:nvPr/>
        </p:nvSpPr>
        <p:spPr>
          <a:xfrm>
            <a:off x="2429844" y="4222136"/>
            <a:ext cx="1087394" cy="6919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PELASTUS-LAITOS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59144" y="2323464"/>
            <a:ext cx="1087394" cy="6919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KUNTA</a:t>
            </a:r>
          </a:p>
        </p:txBody>
      </p:sp>
      <p:sp>
        <p:nvSpPr>
          <p:cNvPr id="9" name="Suorakulmio 8"/>
          <p:cNvSpPr/>
          <p:nvPr/>
        </p:nvSpPr>
        <p:spPr>
          <a:xfrm>
            <a:off x="1102841" y="1217896"/>
            <a:ext cx="1087394" cy="6919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TE-TOIMISTO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2374995" y="936464"/>
            <a:ext cx="1087394" cy="6919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TEKES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437894" y="3323442"/>
            <a:ext cx="1087394" cy="691979"/>
          </a:xfrm>
          <a:custGeom>
            <a:avLst/>
            <a:gdLst>
              <a:gd name="connsiteX0" fmla="*/ 0 w 1087394"/>
              <a:gd name="connsiteY0" fmla="*/ 0 h 691979"/>
              <a:gd name="connsiteX1" fmla="*/ 1087394 w 1087394"/>
              <a:gd name="connsiteY1" fmla="*/ 0 h 691979"/>
              <a:gd name="connsiteX2" fmla="*/ 1087394 w 1087394"/>
              <a:gd name="connsiteY2" fmla="*/ 691979 h 691979"/>
              <a:gd name="connsiteX3" fmla="*/ 0 w 1087394"/>
              <a:gd name="connsiteY3" fmla="*/ 691979 h 691979"/>
              <a:gd name="connsiteX4" fmla="*/ 0 w 1087394"/>
              <a:gd name="connsiteY4" fmla="*/ 0 h 691979"/>
              <a:gd name="connsiteX0" fmla="*/ 0 w 1087394"/>
              <a:gd name="connsiteY0" fmla="*/ 0 h 691979"/>
              <a:gd name="connsiteX1" fmla="*/ 1087394 w 1087394"/>
              <a:gd name="connsiteY1" fmla="*/ 0 h 691979"/>
              <a:gd name="connsiteX2" fmla="*/ 1087394 w 1087394"/>
              <a:gd name="connsiteY2" fmla="*/ 691979 h 691979"/>
              <a:gd name="connsiteX3" fmla="*/ 128636 w 1087394"/>
              <a:gd name="connsiteY3" fmla="*/ 691967 h 691979"/>
              <a:gd name="connsiteX4" fmla="*/ 0 w 1087394"/>
              <a:gd name="connsiteY4" fmla="*/ 691979 h 691979"/>
              <a:gd name="connsiteX5" fmla="*/ 0 w 1087394"/>
              <a:gd name="connsiteY5" fmla="*/ 0 h 69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394" h="691979">
                <a:moveTo>
                  <a:pt x="0" y="0"/>
                </a:moveTo>
                <a:lnTo>
                  <a:pt x="1087394" y="0"/>
                </a:lnTo>
                <a:lnTo>
                  <a:pt x="1087394" y="691979"/>
                </a:lnTo>
                <a:lnTo>
                  <a:pt x="128636" y="691967"/>
                </a:lnTo>
                <a:lnTo>
                  <a:pt x="0" y="6919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AVI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6505834" y="3457199"/>
            <a:ext cx="1087394" cy="6919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TRAFI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6796216" y="2428497"/>
            <a:ext cx="1087394" cy="6919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LIVE OYJ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5946783" y="4234131"/>
            <a:ext cx="1087394" cy="6919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MAVI</a:t>
            </a:r>
          </a:p>
        </p:txBody>
      </p:sp>
      <p:cxnSp>
        <p:nvCxnSpPr>
          <p:cNvPr id="16" name="Suora nuoliyhdysviiva 15"/>
          <p:cNvCxnSpPr>
            <a:stCxn id="6" idx="2"/>
          </p:cNvCxnSpPr>
          <p:nvPr/>
        </p:nvCxnSpPr>
        <p:spPr>
          <a:xfrm flipH="1">
            <a:off x="4228330" y="1627751"/>
            <a:ext cx="155522" cy="103590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/>
          <p:cNvCxnSpPr>
            <a:stCxn id="6" idx="1"/>
            <a:endCxn id="10" idx="3"/>
          </p:cNvCxnSpPr>
          <p:nvPr/>
        </p:nvCxnSpPr>
        <p:spPr>
          <a:xfrm flipH="1">
            <a:off x="3462388" y="1281762"/>
            <a:ext cx="377766" cy="69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>
            <a:stCxn id="9" idx="3"/>
          </p:cNvCxnSpPr>
          <p:nvPr/>
        </p:nvCxnSpPr>
        <p:spPr>
          <a:xfrm>
            <a:off x="2190236" y="1563887"/>
            <a:ext cx="1065771" cy="10904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>
            <a:stCxn id="9" idx="2"/>
          </p:cNvCxnSpPr>
          <p:nvPr/>
        </p:nvCxnSpPr>
        <p:spPr>
          <a:xfrm flipH="1">
            <a:off x="1476633" y="1909875"/>
            <a:ext cx="169906" cy="41358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>
            <a:stCxn id="6" idx="3"/>
            <a:endCxn id="5" idx="1"/>
          </p:cNvCxnSpPr>
          <p:nvPr/>
        </p:nvCxnSpPr>
        <p:spPr>
          <a:xfrm>
            <a:off x="4927548" y="1281762"/>
            <a:ext cx="1606480" cy="5557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>
            <a:off x="4927548" y="1285109"/>
            <a:ext cx="1868668" cy="148319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stCxn id="6" idx="2"/>
          </p:cNvCxnSpPr>
          <p:nvPr/>
        </p:nvCxnSpPr>
        <p:spPr>
          <a:xfrm>
            <a:off x="4383853" y="1627753"/>
            <a:ext cx="1797475" cy="259685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/>
          <p:cNvCxnSpPr>
            <a:stCxn id="5" idx="2"/>
            <a:endCxn id="13" idx="0"/>
          </p:cNvCxnSpPr>
          <p:nvPr/>
        </p:nvCxnSpPr>
        <p:spPr>
          <a:xfrm>
            <a:off x="7077725" y="2183459"/>
            <a:ext cx="262188" cy="245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>
            <a:stCxn id="6" idx="3"/>
          </p:cNvCxnSpPr>
          <p:nvPr/>
        </p:nvCxnSpPr>
        <p:spPr>
          <a:xfrm>
            <a:off x="4927549" y="1281763"/>
            <a:ext cx="1710164" cy="21659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>
            <a:stCxn id="7" idx="0"/>
          </p:cNvCxnSpPr>
          <p:nvPr/>
        </p:nvCxnSpPr>
        <p:spPr>
          <a:xfrm flipV="1">
            <a:off x="2973540" y="3636275"/>
            <a:ext cx="523656" cy="5858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/>
          <p:cNvCxnSpPr>
            <a:stCxn id="11" idx="3"/>
          </p:cNvCxnSpPr>
          <p:nvPr/>
        </p:nvCxnSpPr>
        <p:spPr>
          <a:xfrm flipV="1">
            <a:off x="566530" y="3121557"/>
            <a:ext cx="2299463" cy="8938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nuoliyhdysviiva 40"/>
          <p:cNvCxnSpPr>
            <a:stCxn id="6" idx="2"/>
          </p:cNvCxnSpPr>
          <p:nvPr/>
        </p:nvCxnSpPr>
        <p:spPr>
          <a:xfrm flipH="1">
            <a:off x="1356962" y="1627752"/>
            <a:ext cx="3026889" cy="167420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iruutu 43"/>
          <p:cNvSpPr txBox="1"/>
          <p:nvPr/>
        </p:nvSpPr>
        <p:spPr>
          <a:xfrm>
            <a:off x="908734" y="1929606"/>
            <a:ext cx="1237839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050" dirty="0">
                <a:solidFill>
                  <a:prstClr val="black"/>
                </a:solidFill>
                <a:latin typeface="Calibri" panose="020F0502020204030204"/>
              </a:rPr>
              <a:t>Kokeiluhankkeitten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050" dirty="0">
                <a:solidFill>
                  <a:prstClr val="black"/>
                </a:solidFill>
                <a:latin typeface="Calibri" panose="020F0502020204030204"/>
              </a:rPr>
              <a:t>Vaikutus?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5556724" y="2653559"/>
            <a:ext cx="1216178" cy="4154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050" dirty="0">
                <a:solidFill>
                  <a:prstClr val="black"/>
                </a:solidFill>
                <a:latin typeface="Calibri" panose="020F0502020204030204"/>
              </a:rPr>
              <a:t>Sääntely kevenee, aikataulu 2017?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7193817" y="2128840"/>
            <a:ext cx="292068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7" name="Tekstiruutu 46"/>
          <p:cNvSpPr txBox="1"/>
          <p:nvPr/>
        </p:nvSpPr>
        <p:spPr>
          <a:xfrm>
            <a:off x="5754520" y="2013873"/>
            <a:ext cx="761747" cy="25391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050" dirty="0">
                <a:solidFill>
                  <a:prstClr val="black"/>
                </a:solidFill>
                <a:latin typeface="Calibri" panose="020F0502020204030204"/>
              </a:rPr>
              <a:t>Aikataulu?</a:t>
            </a:r>
          </a:p>
        </p:txBody>
      </p:sp>
      <p:sp>
        <p:nvSpPr>
          <p:cNvPr id="48" name="Tekstiruutu 47"/>
          <p:cNvSpPr txBox="1"/>
          <p:nvPr/>
        </p:nvSpPr>
        <p:spPr>
          <a:xfrm>
            <a:off x="5721403" y="1413030"/>
            <a:ext cx="761747" cy="25391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050" dirty="0">
                <a:solidFill>
                  <a:prstClr val="black"/>
                </a:solidFill>
                <a:latin typeface="Calibri" panose="020F0502020204030204"/>
              </a:rPr>
              <a:t>Aikataulu?</a:t>
            </a:r>
          </a:p>
        </p:txBody>
      </p:sp>
      <p:cxnSp>
        <p:nvCxnSpPr>
          <p:cNvPr id="50" name="Suora nuoliyhdysviiva 49"/>
          <p:cNvCxnSpPr>
            <a:stCxn id="8" idx="3"/>
          </p:cNvCxnSpPr>
          <p:nvPr/>
        </p:nvCxnSpPr>
        <p:spPr>
          <a:xfrm>
            <a:off x="1646537" y="2669454"/>
            <a:ext cx="1240307" cy="3459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uorakulmio 54"/>
          <p:cNvSpPr/>
          <p:nvPr/>
        </p:nvSpPr>
        <p:spPr>
          <a:xfrm>
            <a:off x="4750975" y="4234131"/>
            <a:ext cx="1087394" cy="6919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KEHA</a:t>
            </a:r>
          </a:p>
        </p:txBody>
      </p:sp>
      <p:cxnSp>
        <p:nvCxnSpPr>
          <p:cNvPr id="57" name="Suora nuoliyhdysviiva 56"/>
          <p:cNvCxnSpPr>
            <a:stCxn id="55" idx="0"/>
          </p:cNvCxnSpPr>
          <p:nvPr/>
        </p:nvCxnSpPr>
        <p:spPr>
          <a:xfrm flipH="1" flipV="1">
            <a:off x="4631463" y="3639389"/>
            <a:ext cx="663209" cy="59474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uorakulmio 67"/>
          <p:cNvSpPr/>
          <p:nvPr/>
        </p:nvSpPr>
        <p:spPr>
          <a:xfrm>
            <a:off x="3590680" y="4234131"/>
            <a:ext cx="1087394" cy="6919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MAAKUNTA-LIITTO</a:t>
            </a:r>
          </a:p>
        </p:txBody>
      </p:sp>
      <p:cxnSp>
        <p:nvCxnSpPr>
          <p:cNvPr id="70" name="Suora nuoliyhdysviiva 69"/>
          <p:cNvCxnSpPr>
            <a:stCxn id="68" idx="0"/>
          </p:cNvCxnSpPr>
          <p:nvPr/>
        </p:nvCxnSpPr>
        <p:spPr>
          <a:xfrm flipH="1" flipV="1">
            <a:off x="4027862" y="3634973"/>
            <a:ext cx="106516" cy="599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orakulmio 39"/>
          <p:cNvSpPr/>
          <p:nvPr/>
        </p:nvSpPr>
        <p:spPr>
          <a:xfrm>
            <a:off x="7910612" y="945297"/>
            <a:ext cx="927335" cy="6919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ELÄKE</a:t>
            </a:r>
          </a:p>
        </p:txBody>
      </p:sp>
      <p:sp>
        <p:nvSpPr>
          <p:cNvPr id="49" name="Suorakulmio 48"/>
          <p:cNvSpPr/>
          <p:nvPr/>
        </p:nvSpPr>
        <p:spPr>
          <a:xfrm>
            <a:off x="318560" y="4699391"/>
            <a:ext cx="1087394" cy="6919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TUKES, KKV</a:t>
            </a:r>
          </a:p>
        </p:txBody>
      </p:sp>
      <p:cxnSp>
        <p:nvCxnSpPr>
          <p:cNvPr id="51" name="Suora nuoliyhdysviiva 50"/>
          <p:cNvCxnSpPr/>
          <p:nvPr/>
        </p:nvCxnSpPr>
        <p:spPr>
          <a:xfrm flipH="1">
            <a:off x="734096" y="4015421"/>
            <a:ext cx="9659" cy="68397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uora nuoliyhdysviiva 61"/>
          <p:cNvCxnSpPr/>
          <p:nvPr/>
        </p:nvCxnSpPr>
        <p:spPr>
          <a:xfrm flipV="1">
            <a:off x="1772898" y="3378924"/>
            <a:ext cx="1113946" cy="7326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uorakulmio 64"/>
          <p:cNvSpPr/>
          <p:nvPr/>
        </p:nvSpPr>
        <p:spPr>
          <a:xfrm>
            <a:off x="7274365" y="4234130"/>
            <a:ext cx="1087394" cy="6919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</a:rPr>
              <a:t>EVIRA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526448" y="4266415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591116" y="2376933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900" dirty="0">
                <a:solidFill>
                  <a:prstClr val="black"/>
                </a:solidFill>
                <a:latin typeface="Calibri" panose="020F0502020204030204"/>
              </a:rPr>
              <a:t>Koordinaatiotarve, jos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900" dirty="0" err="1">
                <a:solidFill>
                  <a:prstClr val="black"/>
                </a:solidFill>
                <a:latin typeface="Calibri" panose="020F0502020204030204"/>
              </a:rPr>
              <a:t>SOTE:ssa</a:t>
            </a:r>
            <a:r>
              <a:rPr lang="fi-FI" sz="900" dirty="0">
                <a:solidFill>
                  <a:prstClr val="black"/>
                </a:solidFill>
                <a:latin typeface="Calibri" panose="020F0502020204030204"/>
              </a:rPr>
              <a:t> ei huomioitu!</a:t>
            </a:r>
          </a:p>
        </p:txBody>
      </p:sp>
      <p:sp>
        <p:nvSpPr>
          <p:cNvPr id="52" name="Tekstiruutu 51"/>
          <p:cNvSpPr txBox="1"/>
          <p:nvPr/>
        </p:nvSpPr>
        <p:spPr>
          <a:xfrm>
            <a:off x="3351334" y="1070032"/>
            <a:ext cx="681597" cy="2308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900" dirty="0">
                <a:solidFill>
                  <a:prstClr val="black"/>
                </a:solidFill>
                <a:latin typeface="Calibri" panose="020F0502020204030204"/>
              </a:rPr>
              <a:t>Aikataulu?</a:t>
            </a:r>
          </a:p>
        </p:txBody>
      </p:sp>
      <p:cxnSp>
        <p:nvCxnSpPr>
          <p:cNvPr id="54" name="Suora nuoliyhdysviiva 53"/>
          <p:cNvCxnSpPr/>
          <p:nvPr/>
        </p:nvCxnSpPr>
        <p:spPr>
          <a:xfrm>
            <a:off x="6805877" y="5672933"/>
            <a:ext cx="5436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uora nuoliyhdysviiva 55"/>
          <p:cNvCxnSpPr/>
          <p:nvPr/>
        </p:nvCxnSpPr>
        <p:spPr>
          <a:xfrm>
            <a:off x="6805877" y="5391742"/>
            <a:ext cx="54369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/>
          <p:cNvSpPr txBox="1"/>
          <p:nvPr/>
        </p:nvSpPr>
        <p:spPr>
          <a:xfrm>
            <a:off x="7364592" y="5252870"/>
            <a:ext cx="235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Kuuluu toimeksiantoon</a:t>
            </a:r>
          </a:p>
        </p:txBody>
      </p:sp>
      <p:sp>
        <p:nvSpPr>
          <p:cNvPr id="58" name="Tekstiruutu 57"/>
          <p:cNvSpPr txBox="1"/>
          <p:nvPr/>
        </p:nvSpPr>
        <p:spPr>
          <a:xfrm>
            <a:off x="7373382" y="5535982"/>
            <a:ext cx="243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Ei kuulu toimeksiantoon</a:t>
            </a:r>
          </a:p>
        </p:txBody>
      </p:sp>
      <p:sp>
        <p:nvSpPr>
          <p:cNvPr id="59" name="Tekstiruutu 58"/>
          <p:cNvSpPr txBox="1"/>
          <p:nvPr/>
        </p:nvSpPr>
        <p:spPr>
          <a:xfrm>
            <a:off x="4598944" y="3742000"/>
            <a:ext cx="1216178" cy="4154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050" dirty="0">
                <a:solidFill>
                  <a:prstClr val="black"/>
                </a:solidFill>
                <a:latin typeface="Calibri" panose="020F0502020204030204"/>
              </a:rPr>
              <a:t>Hallinnon kokonaisratkaisu?</a:t>
            </a:r>
          </a:p>
        </p:txBody>
      </p:sp>
    </p:spTree>
    <p:extLst>
      <p:ext uri="{BB962C8B-B14F-4D97-AF65-F5344CB8AC3E}">
        <p14:creationId xmlns:p14="http://schemas.microsoft.com/office/powerpoint/2010/main" val="31416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857250"/>
            <a:ext cx="7969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6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Liikenneolot ovat olleet aina tärkeitä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”Oulun tiepiirin historiikista v 2009”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”</a:t>
            </a:r>
            <a:r>
              <a:rPr lang="fi-FI" dirty="0"/>
              <a:t>Insinööri F. A. Hällström tarkasti 1830-luvun puolivälissä pohjoisen Suomen maanteitä ja kirjoitti </a:t>
            </a:r>
            <a:r>
              <a:rPr lang="fi-FI" b="1" dirty="0"/>
              <a:t>vuonna 1836 </a:t>
            </a:r>
            <a:r>
              <a:rPr lang="fi-FI" dirty="0"/>
              <a:t>kuvauksen näkemästään.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Hällströmin </a:t>
            </a:r>
            <a:r>
              <a:rPr lang="fi-FI" dirty="0"/>
              <a:t>mielestä kokemukset olivat osoittaneet selvästi sen, että hätäaputöitä kannatti suunnata maanteiden rakentamiseen. </a:t>
            </a:r>
            <a:r>
              <a:rPr lang="fi-FI" b="1" dirty="0">
                <a:solidFill>
                  <a:srgbClr val="003883"/>
                </a:solidFill>
              </a:rPr>
              <a:t>Hänen mukaansa liikenneyhteydet olivat erityisen tärkeitä teollisuuden tarpeita varten, mutta myös tiheä asutus vaati hyviä yhteyksiä”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2" indent="-228594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8" indent="-228594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5" indent="-228594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7E84C7-6BC3-4B55-89BE-1EB1ED8661C9}" type="slidenum">
              <a:rPr lang="fi-FI" altLang="fi-FI" sz="1000">
                <a:solidFill>
                  <a:srgbClr val="58585A"/>
                </a:solidFill>
              </a:rPr>
              <a:pPr/>
              <a:t>8</a:t>
            </a:fld>
            <a:endParaRPr lang="fi-FI" altLang="fi-FI" sz="1000">
              <a:solidFill>
                <a:srgbClr val="58585A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6875" y="1270000"/>
            <a:ext cx="77771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89" lvl="1">
              <a:spcBef>
                <a:spcPct val="20000"/>
              </a:spcBef>
              <a:buClr>
                <a:srgbClr val="FDD078"/>
              </a:buClr>
              <a:buSzPct val="150000"/>
              <a:defRPr/>
            </a:pPr>
            <a:r>
              <a:rPr lang="fi-FI" sz="2800" b="1" dirty="0">
                <a:solidFill>
                  <a:srgbClr val="00B050"/>
                </a:solidFill>
                <a:latin typeface="Arial"/>
              </a:rPr>
              <a:t>Hallituksen liikennepoliittiset linjaukset</a:t>
            </a:r>
          </a:p>
        </p:txBody>
      </p:sp>
      <p:sp>
        <p:nvSpPr>
          <p:cNvPr id="5" name="Suorakulmio 4"/>
          <p:cNvSpPr/>
          <p:nvPr/>
        </p:nvSpPr>
        <p:spPr>
          <a:xfrm>
            <a:off x="1115616" y="2437924"/>
            <a:ext cx="655272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lvl="2" indent="-380990">
              <a:spcBef>
                <a:spcPct val="20000"/>
              </a:spcBef>
              <a:buClr>
                <a:srgbClr val="FDD078"/>
              </a:buClr>
              <a:buSzPct val="150000"/>
              <a:buFont typeface="Wingdings" pitchFamily="2" charset="2"/>
              <a:buChar char="§"/>
              <a:defRPr/>
            </a:pPr>
            <a:r>
              <a:rPr lang="fi-FI" sz="2400" dirty="0">
                <a:solidFill>
                  <a:srgbClr val="0070C0"/>
                </a:solidFill>
                <a:latin typeface="Arial"/>
              </a:rPr>
              <a:t>Perusväylänpitoon lisärahaa  - </a:t>
            </a:r>
            <a:r>
              <a:rPr lang="fi-FI" sz="2400">
                <a:solidFill>
                  <a:srgbClr val="0070C0"/>
                </a:solidFill>
                <a:latin typeface="Arial"/>
              </a:rPr>
              <a:t>korjausvelan taittaminen</a:t>
            </a:r>
            <a:endParaRPr lang="fi-FI" sz="2400" dirty="0">
              <a:solidFill>
                <a:srgbClr val="0070C0"/>
              </a:solidFill>
              <a:latin typeface="Arial"/>
            </a:endParaRPr>
          </a:p>
          <a:p>
            <a:pPr marL="1295368" lvl="2" indent="-380990">
              <a:spcBef>
                <a:spcPct val="20000"/>
              </a:spcBef>
              <a:buClr>
                <a:srgbClr val="FDD078"/>
              </a:buClr>
              <a:buSzPct val="150000"/>
              <a:buFont typeface="Wingdings" pitchFamily="2" charset="2"/>
              <a:buChar char="§"/>
              <a:defRPr/>
            </a:pPr>
            <a:r>
              <a:rPr lang="fi-FI" sz="2400" dirty="0">
                <a:solidFill>
                  <a:srgbClr val="0070C0"/>
                </a:solidFill>
                <a:latin typeface="Arial"/>
              </a:rPr>
              <a:t>Vähän isoja hankkeita</a:t>
            </a:r>
          </a:p>
          <a:p>
            <a:pPr marL="1295368" lvl="2" indent="-380990">
              <a:spcBef>
                <a:spcPct val="20000"/>
              </a:spcBef>
              <a:buClr>
                <a:srgbClr val="FDD078"/>
              </a:buClr>
              <a:buSzPct val="150000"/>
              <a:buFont typeface="Wingdings" pitchFamily="2" charset="2"/>
              <a:buChar char="§"/>
              <a:defRPr/>
            </a:pPr>
            <a:r>
              <a:rPr lang="fi-FI" sz="2400" dirty="0" err="1">
                <a:solidFill>
                  <a:srgbClr val="0070C0"/>
                </a:solidFill>
                <a:latin typeface="Arial"/>
              </a:rPr>
              <a:t>Digitalisaatio</a:t>
            </a:r>
            <a:endParaRPr lang="fi-FI" sz="2400" dirty="0">
              <a:solidFill>
                <a:srgbClr val="0070C0"/>
              </a:solidFill>
              <a:latin typeface="Arial"/>
            </a:endParaRPr>
          </a:p>
          <a:p>
            <a:pPr marL="838179" lvl="1" indent="-380990">
              <a:spcBef>
                <a:spcPct val="20000"/>
              </a:spcBef>
              <a:buClr>
                <a:srgbClr val="FDD078"/>
              </a:buClr>
              <a:buSzPct val="150000"/>
              <a:buFont typeface="Wingdings" pitchFamily="2" charset="2"/>
              <a:buChar char="§"/>
              <a:defRPr/>
            </a:pPr>
            <a:endParaRPr lang="fi-FI" sz="2400" dirty="0">
              <a:solidFill>
                <a:srgbClr val="00388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5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784"/>
          <p:cNvSpPr>
            <a:spLocks noChangeArrowheads="1"/>
          </p:cNvSpPr>
          <p:nvPr/>
        </p:nvSpPr>
        <p:spPr bwMode="auto">
          <a:xfrm>
            <a:off x="4592639" y="2193926"/>
            <a:ext cx="1587" cy="1588"/>
          </a:xfrm>
          <a:prstGeom prst="rect">
            <a:avLst/>
          </a:pr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291" name="AutoShape 28"/>
          <p:cNvSpPr>
            <a:spLocks noChangeAspect="1" noChangeArrowheads="1" noTextEdit="1"/>
          </p:cNvSpPr>
          <p:nvPr/>
        </p:nvSpPr>
        <p:spPr bwMode="auto">
          <a:xfrm>
            <a:off x="312739" y="673100"/>
            <a:ext cx="87852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fi-FI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6"/>
          <p:cNvSpPr txBox="1">
            <a:spLocks noGrp="1" noChangeArrowheads="1"/>
          </p:cNvSpPr>
          <p:nvPr/>
        </p:nvSpPr>
        <p:spPr bwMode="auto">
          <a:xfrm>
            <a:off x="6686550" y="62261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fld id="{307EA08C-0993-466F-A8FA-5525D22163DE}" type="slidenum">
              <a:rPr lang="fi-FI" altLang="fi-FI" sz="1400">
                <a:solidFill>
                  <a:srgbClr val="000000"/>
                </a:solidFill>
                <a:cs typeface="Arial" panose="020B0604020202020204" pitchFamily="34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9</a:t>
            </a:fld>
            <a:endParaRPr lang="fi-FI" altLang="fi-FI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293" name="Rectangle 48"/>
          <p:cNvSpPr>
            <a:spLocks noChangeArrowheads="1"/>
          </p:cNvSpPr>
          <p:nvPr/>
        </p:nvSpPr>
        <p:spPr bwMode="auto">
          <a:xfrm>
            <a:off x="339725" y="5284788"/>
            <a:ext cx="24558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2294" name="Picture 49" descr="vt4_ 2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9"/>
            <a:ext cx="84963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500063" y="117475"/>
            <a:ext cx="7799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Kiireellisimmät toimenpiteet valtatielle 4 Oulu-Kemi, yhteensä 155 M€</a:t>
            </a:r>
            <a:r>
              <a:rPr lang="fi-FI" altLang="fi-FI" sz="2400" baseline="600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(*</a:t>
            </a:r>
          </a:p>
        </p:txBody>
      </p:sp>
      <p:sp>
        <p:nvSpPr>
          <p:cNvPr id="12296" name="AutoShape 28"/>
          <p:cNvSpPr>
            <a:spLocks noChangeAspect="1" noChangeArrowheads="1" noTextEdit="1"/>
          </p:cNvSpPr>
          <p:nvPr/>
        </p:nvSpPr>
        <p:spPr bwMode="auto">
          <a:xfrm>
            <a:off x="358776" y="673100"/>
            <a:ext cx="87852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fi-FI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7" name="Rectangle 2784"/>
          <p:cNvSpPr>
            <a:spLocks noChangeArrowheads="1"/>
          </p:cNvSpPr>
          <p:nvPr/>
        </p:nvSpPr>
        <p:spPr bwMode="auto">
          <a:xfrm>
            <a:off x="4592639" y="2193926"/>
            <a:ext cx="1587" cy="1588"/>
          </a:xfrm>
          <a:prstGeom prst="rect">
            <a:avLst/>
          </a:pr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298" name="Text Box 8305"/>
          <p:cNvSpPr txBox="1">
            <a:spLocks noChangeArrowheads="1"/>
          </p:cNvSpPr>
          <p:nvPr/>
        </p:nvSpPr>
        <p:spPr bwMode="auto">
          <a:xfrm>
            <a:off x="179388" y="1052513"/>
            <a:ext cx="3744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Oulun kohta 29 km, 71 M€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(kuntien osuus 31,1 M€)</a:t>
            </a:r>
          </a:p>
        </p:txBody>
      </p:sp>
      <p:sp>
        <p:nvSpPr>
          <p:cNvPr id="12299" name="Text Box 11066"/>
          <p:cNvSpPr txBox="1">
            <a:spLocks noChangeArrowheads="1"/>
          </p:cNvSpPr>
          <p:nvPr/>
        </p:nvSpPr>
        <p:spPr bwMode="auto">
          <a:xfrm>
            <a:off x="3100389" y="1547814"/>
            <a:ext cx="331311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Haukiputaan kohta 33 km 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Moottoritie 16,3 M€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Moottoriväylä 12,2 M€</a:t>
            </a:r>
            <a:r>
              <a:rPr lang="fi-FI" altLang="fi-FI" sz="14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fi-FI" altLang="fi-FI" sz="140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300" name="Text Box 11067"/>
          <p:cNvSpPr txBox="1">
            <a:spLocks noChangeArrowheads="1"/>
          </p:cNvSpPr>
          <p:nvPr/>
        </p:nvSpPr>
        <p:spPr bwMode="auto">
          <a:xfrm>
            <a:off x="5940426" y="1484313"/>
            <a:ext cx="3602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Ohituskaistatie 60 km 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Ii-Kuivaniemi 26 M€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Kuivaniemi-Maksniemi 29,5 M€</a:t>
            </a:r>
          </a:p>
        </p:txBody>
      </p:sp>
      <p:sp>
        <p:nvSpPr>
          <p:cNvPr id="12301" name="Rectangle 5554"/>
          <p:cNvSpPr>
            <a:spLocks noChangeArrowheads="1"/>
          </p:cNvSpPr>
          <p:nvPr/>
        </p:nvSpPr>
        <p:spPr bwMode="auto">
          <a:xfrm>
            <a:off x="6084889" y="2349500"/>
            <a:ext cx="2744787" cy="3455988"/>
          </a:xfrm>
          <a:prstGeom prst="rect">
            <a:avLst/>
          </a:prstGeom>
          <a:noFill/>
          <a:ln w="76200" algn="ctr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302" name="Rectangle 5555"/>
          <p:cNvSpPr>
            <a:spLocks noChangeArrowheads="1"/>
          </p:cNvSpPr>
          <p:nvPr/>
        </p:nvSpPr>
        <p:spPr bwMode="auto">
          <a:xfrm>
            <a:off x="3203576" y="2349500"/>
            <a:ext cx="2627313" cy="3455988"/>
          </a:xfrm>
          <a:prstGeom prst="rect">
            <a:avLst/>
          </a:prstGeom>
          <a:noFill/>
          <a:ln w="76200" algn="ctr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303" name="Rectangle 5556"/>
          <p:cNvSpPr>
            <a:spLocks noChangeArrowheads="1"/>
          </p:cNvSpPr>
          <p:nvPr/>
        </p:nvSpPr>
        <p:spPr bwMode="auto">
          <a:xfrm>
            <a:off x="323850" y="1587500"/>
            <a:ext cx="2476500" cy="4002088"/>
          </a:xfrm>
          <a:prstGeom prst="rect">
            <a:avLst/>
          </a:prstGeom>
          <a:noFill/>
          <a:ln w="76200" algn="ctr">
            <a:solidFill>
              <a:srgbClr val="99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99FF66"/>
              </a:solidFill>
              <a:cs typeface="Arial" panose="020B0604020202020204" pitchFamily="34" charset="0"/>
            </a:endParaRPr>
          </a:p>
        </p:txBody>
      </p:sp>
      <p:sp>
        <p:nvSpPr>
          <p:cNvPr id="12304" name="Tekstiruutu 1"/>
          <p:cNvSpPr txBox="1">
            <a:spLocks noChangeArrowheads="1"/>
          </p:cNvSpPr>
          <p:nvPr/>
        </p:nvSpPr>
        <p:spPr bwMode="auto">
          <a:xfrm>
            <a:off x="3600451" y="6564314"/>
            <a:ext cx="15525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000000"/>
                </a:solidFill>
                <a:cs typeface="Arial" panose="020B0604020202020204" pitchFamily="34" charset="0"/>
              </a:rPr>
              <a:t>*) Maku 130, 2010=100</a:t>
            </a:r>
          </a:p>
        </p:txBody>
      </p:sp>
      <p:sp>
        <p:nvSpPr>
          <p:cNvPr id="12305" name="Alatunnisteen paikkamerkki 5"/>
          <p:cNvSpPr txBox="1">
            <a:spLocks noGrp="1"/>
          </p:cNvSpPr>
          <p:nvPr/>
        </p:nvSpPr>
        <p:spPr bwMode="auto">
          <a:xfrm>
            <a:off x="5313364" y="6619875"/>
            <a:ext cx="3598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i-FI" altLang="fi-FI" sz="800">
                <a:solidFill>
                  <a:srgbClr val="0B6EFF"/>
                </a:solidFill>
              </a:rPr>
              <a:t>Pohjois-Pohjanmaan liikenteen kärkihankkeet 2015</a:t>
            </a:r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1577975" y="3532188"/>
            <a:ext cx="295275" cy="1428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38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LY_EA02_PowerP_________RGB[1]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ELY-toimintamallityö-Laajennettu ydinryhmä-18 3+kommentit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eELY-toimintamallityö-Laajennettu ydinryhmä-18 3+kommentit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uusi_pohja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ajakuva_Liikennevirasto.potx" id="{0143C127-69F1-4019-A783-DCE95FA98011}" vid="{BC132C1A-C7CF-40D1-855E-3389885240FB}"/>
    </a:ext>
  </a:extLst>
</a:theme>
</file>

<file path=ppt/theme/theme15.xml><?xml version="1.0" encoding="utf-8"?>
<a:theme xmlns:a="http://schemas.openxmlformats.org/drawingml/2006/main" name="1_ELY_EA02_PowerP_________RGB[1]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ELY_EA02_PowerP_________RGB[1]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OP ELY PowerPoint-pohja">
  <a:themeElements>
    <a:clrScheme name="ELY värit">
      <a:dk1>
        <a:srgbClr val="58585A"/>
      </a:dk1>
      <a:lt1>
        <a:sysClr val="window" lastClr="FFFFFF"/>
      </a:lt1>
      <a:dk2>
        <a:srgbClr val="003883"/>
      </a:dk2>
      <a:lt2>
        <a:srgbClr val="FDD078"/>
      </a:lt2>
      <a:accent1>
        <a:srgbClr val="D9640C"/>
      </a:accent1>
      <a:accent2>
        <a:srgbClr val="779346"/>
      </a:accent2>
      <a:accent3>
        <a:srgbClr val="003883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00559F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ELY_EA01_PowerP_________RGB">
  <a:themeElements>
    <a:clrScheme name="ELYn_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ELY_EA01_PowerP_________RGB">
  <a:themeElements>
    <a:clrScheme name="ELYn_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LY_EA01_PowerP_________RGB">
  <a:themeElements>
    <a:clrScheme name="ELY värit">
      <a:dk1>
        <a:srgbClr val="58585A"/>
      </a:dk1>
      <a:lt1>
        <a:sysClr val="window" lastClr="FFFFFF"/>
      </a:lt1>
      <a:dk2>
        <a:srgbClr val="003883"/>
      </a:dk2>
      <a:lt2>
        <a:srgbClr val="FDD078"/>
      </a:lt2>
      <a:accent1>
        <a:srgbClr val="D9640C"/>
      </a:accent1>
      <a:accent2>
        <a:srgbClr val="779346"/>
      </a:accent2>
      <a:accent3>
        <a:srgbClr val="003883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00559F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ELY_EA02_PowerP_________RGB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letusrakenne">
  <a:themeElements>
    <a:clrScheme name="Oletusrakenn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EM_DB01_laaja__FI_V____RGB">
  <a:themeElements>
    <a:clrScheme name="TEM2016">
      <a:dk1>
        <a:srgbClr val="000000"/>
      </a:dk1>
      <a:lt1>
        <a:srgbClr val="FFFFFF"/>
      </a:lt1>
      <a:dk2>
        <a:srgbClr val="001E60"/>
      </a:dk2>
      <a:lt2>
        <a:srgbClr val="D5B37A"/>
      </a:lt2>
      <a:accent1>
        <a:srgbClr val="001E60"/>
      </a:accent1>
      <a:accent2>
        <a:srgbClr val="EE2737"/>
      </a:accent2>
      <a:accent3>
        <a:srgbClr val="FF8200"/>
      </a:accent3>
      <a:accent4>
        <a:srgbClr val="F2A900"/>
      </a:accent4>
      <a:accent5>
        <a:srgbClr val="97D700"/>
      </a:accent5>
      <a:accent6>
        <a:srgbClr val="00BFB3"/>
      </a:accent6>
      <a:hlink>
        <a:srgbClr val="009CDE"/>
      </a:hlink>
      <a:folHlink>
        <a:srgbClr val="485CC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200" b="1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-ppt-vedos-1-vaaka.pptx" id="{E64F3C97-54AF-43FF-9651-728260338761}" vid="{7833688B-53DB-47C4-9BDC-425B6DD444B3}"/>
    </a:ext>
  </a:extLst>
</a:theme>
</file>

<file path=ppt/theme/theme23.xml><?xml version="1.0" encoding="utf-8"?>
<a:theme xmlns:a="http://schemas.openxmlformats.org/drawingml/2006/main" name="1_POP ELY PowerPoint-pohja">
  <a:themeElements>
    <a:clrScheme name="ELY värit">
      <a:dk1>
        <a:srgbClr val="58585A"/>
      </a:dk1>
      <a:lt1>
        <a:sysClr val="window" lastClr="FFFFFF"/>
      </a:lt1>
      <a:dk2>
        <a:srgbClr val="003883"/>
      </a:dk2>
      <a:lt2>
        <a:srgbClr val="FDD078"/>
      </a:lt2>
      <a:accent1>
        <a:srgbClr val="D9640C"/>
      </a:accent1>
      <a:accent2>
        <a:srgbClr val="779346"/>
      </a:accent2>
      <a:accent3>
        <a:srgbClr val="003883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00559F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Y_EA02_PowerP_________RGB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LY_EA01_PowerP_________RGB">
  <a:themeElements>
    <a:clrScheme name="ELY värit">
      <a:dk1>
        <a:srgbClr val="58585A"/>
      </a:dk1>
      <a:lt1>
        <a:sysClr val="window" lastClr="FFFFFF"/>
      </a:lt1>
      <a:dk2>
        <a:srgbClr val="003883"/>
      </a:dk2>
      <a:lt2>
        <a:srgbClr val="FDD078"/>
      </a:lt2>
      <a:accent1>
        <a:srgbClr val="D9640C"/>
      </a:accent1>
      <a:accent2>
        <a:srgbClr val="779346"/>
      </a:accent2>
      <a:accent3>
        <a:srgbClr val="003883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00559F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LY_EA01_PowerP_________RGB">
  <a:themeElements>
    <a:clrScheme name="ELY värit">
      <a:dk1>
        <a:srgbClr val="58585A"/>
      </a:dk1>
      <a:lt1>
        <a:sysClr val="window" lastClr="FFFFFF"/>
      </a:lt1>
      <a:dk2>
        <a:srgbClr val="003883"/>
      </a:dk2>
      <a:lt2>
        <a:srgbClr val="FDD078"/>
      </a:lt2>
      <a:accent1>
        <a:srgbClr val="D9640C"/>
      </a:accent1>
      <a:accent2>
        <a:srgbClr val="779346"/>
      </a:accent2>
      <a:accent3>
        <a:srgbClr val="003883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00559F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ELY_EA01_PowerP_________RGB">
  <a:themeElements>
    <a:clrScheme name="ELY värit">
      <a:dk1>
        <a:srgbClr val="58585A"/>
      </a:dk1>
      <a:lt1>
        <a:sysClr val="window" lastClr="FFFFFF"/>
      </a:lt1>
      <a:dk2>
        <a:srgbClr val="003883"/>
      </a:dk2>
      <a:lt2>
        <a:srgbClr val="FDD078"/>
      </a:lt2>
      <a:accent1>
        <a:srgbClr val="D9640C"/>
      </a:accent1>
      <a:accent2>
        <a:srgbClr val="779346"/>
      </a:accent2>
      <a:accent3>
        <a:srgbClr val="003883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00559F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521FC1A6DA4AB4E8AB00F6535EE7F78" ma:contentTypeVersion="0" ma:contentTypeDescription="Luo uusi asiakirja." ma:contentTypeScope="" ma:versionID="ff60cbc4541313250630744d423ce924">
  <xsd:schema xmlns:xsd="http://www.w3.org/2001/XMLSchema" xmlns:p="http://schemas.microsoft.com/office/2006/metadata/properties" targetNamespace="http://schemas.microsoft.com/office/2006/metadata/properties" ma:root="true" ma:fieldsID="22c9da951e987266d296bc1d7d0455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64B571-3D32-4DF2-9E8E-D1186F856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2D8A33C-B1F4-4E53-A46C-AE6E51E3DE4A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1D7D640-9DBC-437C-8B42-3FD745651C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ELY_EA02_PowerP_________RGB[1]</Template>
  <TotalTime>7232</TotalTime>
  <Words>656</Words>
  <Application>Microsoft Office PowerPoint</Application>
  <PresentationFormat>Näytössä katseltava diaesitys (4:3)</PresentationFormat>
  <Paragraphs>165</Paragraphs>
  <Slides>16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Felbridge Pro</vt:lpstr>
      <vt:lpstr>Times New Roman</vt:lpstr>
      <vt:lpstr>Verdana</vt:lpstr>
      <vt:lpstr>Wingdings</vt:lpstr>
      <vt:lpstr>ELY_EA02_PowerP_________RGB[1]</vt:lpstr>
      <vt:lpstr>ELY_EA01_PowerP_________RGB</vt:lpstr>
      <vt:lpstr>ELY_EA02_PowerP_________RGB</vt:lpstr>
      <vt:lpstr>1_ELY_EA01_PowerP_________RGB</vt:lpstr>
      <vt:lpstr>2_ELY_EA01_PowerP_________RGB</vt:lpstr>
      <vt:lpstr>Office-teema</vt:lpstr>
      <vt:lpstr>ELY_powerpoint_pohja</vt:lpstr>
      <vt:lpstr>1_ELY_powerpoint_pohja</vt:lpstr>
      <vt:lpstr>3_ELY_EA01_PowerP_________RGB</vt:lpstr>
      <vt:lpstr>eELY-toimintamallityö-Laajennettu ydinryhmä-18 3+kommentit</vt:lpstr>
      <vt:lpstr>1_Office-teema</vt:lpstr>
      <vt:lpstr>1_eELY-toimintamallityö-Laajennettu ydinryhmä-18 3+kommentit</vt:lpstr>
      <vt:lpstr>2_Office-teema</vt:lpstr>
      <vt:lpstr>1_uusi_pohja</vt:lpstr>
      <vt:lpstr>1_ELY_EA02_PowerP_________RGB[1]</vt:lpstr>
      <vt:lpstr>2_ELY_EA02_PowerP_________RGB[1]</vt:lpstr>
      <vt:lpstr>POP ELY PowerPoint-pohja</vt:lpstr>
      <vt:lpstr>4_ELY_EA01_PowerP_________RGB</vt:lpstr>
      <vt:lpstr>5_ELY_EA01_PowerP_________RGB</vt:lpstr>
      <vt:lpstr>1_ELY_EA02_PowerP_________RGB</vt:lpstr>
      <vt:lpstr>Oletusrakenne</vt:lpstr>
      <vt:lpstr>TEM_DB01_laaja__FI_V____RGB</vt:lpstr>
      <vt:lpstr>1_POP ELY PowerPoint-pohja</vt:lpstr>
      <vt:lpstr>think-cell Slide</vt:lpstr>
      <vt:lpstr>PowerPoint-esitys</vt:lpstr>
      <vt:lpstr>Liikennehallinosassa kaksi uutta organisaatiota</vt:lpstr>
      <vt:lpstr>Aluehallintouudistus on hallituksen kärkihanke, valmistelu käynnistynyt</vt:lpstr>
      <vt:lpstr>Uudistuksen aikataulu</vt:lpstr>
      <vt:lpstr>PowerPoint-esitys</vt:lpstr>
      <vt:lpstr>PowerPoint-esitys</vt:lpstr>
      <vt:lpstr>Liikenneolot ovat olleet aina tärkeitä</vt:lpstr>
      <vt:lpstr>Hallituksen liikennepoliittiset linjaukset</vt:lpstr>
      <vt:lpstr>PowerPoint-esitys</vt:lpstr>
      <vt:lpstr>Toimenpiteet ja kustannukset / yhteenveto </vt:lpstr>
      <vt:lpstr>PowerPoint-esitys</vt:lpstr>
      <vt:lpstr>Hailuodon liikenneyhteyden kehittämiseen ratkaisu</vt:lpstr>
      <vt:lpstr>PowerPoint-esitys</vt:lpstr>
      <vt:lpstr>Korjausvelkarahoitus 2016 - 2019</vt:lpstr>
      <vt:lpstr>PowerPoint-esitys</vt:lpstr>
      <vt:lpstr>Perusväylänpidon lisärahoituskohteet 2017 - 2019</vt:lpstr>
    </vt:vector>
  </TitlesOfParts>
  <Company>Aluehallinto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Ville Kinnunen</dc:creator>
  <cp:lastModifiedBy>Räinä Matti</cp:lastModifiedBy>
  <cp:revision>458</cp:revision>
  <dcterms:created xsi:type="dcterms:W3CDTF">2012-03-27T07:46:10Z</dcterms:created>
  <dcterms:modified xsi:type="dcterms:W3CDTF">2016-09-01T05:11:22Z</dcterms:modified>
</cp:coreProperties>
</file>