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9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4"/>
  </p:notesMasterIdLst>
  <p:handoutMasterIdLst>
    <p:handoutMasterId r:id="rId15"/>
  </p:handoutMasterIdLst>
  <p:sldIdLst>
    <p:sldId id="664" r:id="rId4"/>
    <p:sldId id="674" r:id="rId5"/>
    <p:sldId id="675" r:id="rId6"/>
    <p:sldId id="676" r:id="rId7"/>
    <p:sldId id="425" r:id="rId8"/>
    <p:sldId id="426" r:id="rId9"/>
    <p:sldId id="427" r:id="rId10"/>
    <p:sldId id="677" r:id="rId11"/>
    <p:sldId id="678" r:id="rId12"/>
    <p:sldId id="430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4095F5-5737-B540-180D-C112CD3EE773}" name="Riitta Kuhno" initials="RK" userId="S::riitta.kuhno@iro.fi::02b96352-04ee-4616-b515-d83e0fa0ca6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960" autoAdjust="0"/>
  </p:normalViewPr>
  <p:slideViewPr>
    <p:cSldViewPr snapToGrid="0">
      <p:cViewPr varScale="1">
        <p:scale>
          <a:sx n="85" d="100"/>
          <a:sy n="85" d="100"/>
        </p:scale>
        <p:origin x="143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2.7209300000000001</c:v>
                </c:pt>
                <c:pt idx="1">
                  <c:v>3.110465</c:v>
                </c:pt>
                <c:pt idx="2">
                  <c:v>2.2182539999999999</c:v>
                </c:pt>
                <c:pt idx="4">
                  <c:v>3.1647059999999998</c:v>
                </c:pt>
                <c:pt idx="5">
                  <c:v>3.057471</c:v>
                </c:pt>
                <c:pt idx="6">
                  <c:v>2.5862069999999999</c:v>
                </c:pt>
                <c:pt idx="7">
                  <c:v>2.4404759999999999</c:v>
                </c:pt>
                <c:pt idx="8">
                  <c:v>2.3214290000000002</c:v>
                </c:pt>
                <c:pt idx="9">
                  <c:v>1.892857</c:v>
                </c:pt>
                <c:pt idx="10">
                  <c:v>2.7368420000000002</c:v>
                </c:pt>
                <c:pt idx="11">
                  <c:v>3.3614459999999999</c:v>
                </c:pt>
                <c:pt idx="12">
                  <c:v>2.9444439999999998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AD7-48CE-8981-5FF9E7EB04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B-4666-B426-55AD0C3E5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2.8834949999999999</c:v>
                </c:pt>
                <c:pt idx="1">
                  <c:v>3.2200959999999998</c:v>
                </c:pt>
                <c:pt idx="2">
                  <c:v>2.4046050000000001</c:v>
                </c:pt>
                <c:pt idx="4">
                  <c:v>3.2233010000000002</c:v>
                </c:pt>
                <c:pt idx="5">
                  <c:v>3.2169810000000001</c:v>
                </c:pt>
                <c:pt idx="6">
                  <c:v>2.5242719999999998</c:v>
                </c:pt>
                <c:pt idx="7">
                  <c:v>2.5643560000000001</c:v>
                </c:pt>
                <c:pt idx="8">
                  <c:v>2.52</c:v>
                </c:pt>
                <c:pt idx="9">
                  <c:v>2.1359219999999999</c:v>
                </c:pt>
                <c:pt idx="10">
                  <c:v>3.2205879999999998</c:v>
                </c:pt>
                <c:pt idx="11">
                  <c:v>3.38835</c:v>
                </c:pt>
                <c:pt idx="12">
                  <c:v>2.6666669999999999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7D-4888-A100-BB5EFD94190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3.0246909999999998</c:v>
                </c:pt>
                <c:pt idx="1">
                  <c:v>3.4074070000000001</c:v>
                </c:pt>
                <c:pt idx="2">
                  <c:v>2.5066079999999999</c:v>
                </c:pt>
                <c:pt idx="4">
                  <c:v>3.3209879999999998</c:v>
                </c:pt>
                <c:pt idx="5">
                  <c:v>3.493827</c:v>
                </c:pt>
                <c:pt idx="6">
                  <c:v>2.9750000000000001</c:v>
                </c:pt>
                <c:pt idx="7">
                  <c:v>2.5333329999999998</c:v>
                </c:pt>
                <c:pt idx="8">
                  <c:v>2.693333</c:v>
                </c:pt>
                <c:pt idx="9">
                  <c:v>2.2987009999999999</c:v>
                </c:pt>
                <c:pt idx="10">
                  <c:v>3.084746</c:v>
                </c:pt>
                <c:pt idx="11">
                  <c:v>3.4556960000000001</c:v>
                </c:pt>
                <c:pt idx="12">
                  <c:v>3.1730770000000001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7D-4888-A100-BB5EFD941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N=80</c:v>
                </c:pt>
                <c:pt idx="1">
                  <c:v>Pääteiden talvihoito (indeksi) N=82</c:v>
                </c:pt>
                <c:pt idx="2">
                  <c:v>Muiden teiden talvihoito (indeksi) N=78</c:v>
                </c:pt>
                <c:pt idx="4">
                  <c:v>Liukkauden torjunta pääteillä N=82</c:v>
                </c:pt>
                <c:pt idx="5">
                  <c:v>Lumen auraus pääteillä N=79</c:v>
                </c:pt>
                <c:pt idx="6">
                  <c:v>Tienpinnan tasaisuus (pakkautunut lumi ja jää) pääteillä N=81</c:v>
                </c:pt>
                <c:pt idx="7">
                  <c:v>Liukkauden torjunta muilla teillä N=78</c:v>
                </c:pt>
                <c:pt idx="8">
                  <c:v>Lumen auraus muilla teillä N=78</c:v>
                </c:pt>
                <c:pt idx="9">
                  <c:v>Tienpinnan tasaisuus (pakkautunut lumi ja jää) muilla teillä N=77</c:v>
                </c:pt>
                <c:pt idx="10">
                  <c:v>Levähdys- ja pysähtymisalueiden talvihoito N=49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2.5</c:v>
                </c:pt>
                <c:pt idx="1">
                  <c:v>9.3315835000000007</c:v>
                </c:pt>
                <c:pt idx="2">
                  <c:v>2.9970029999999999</c:v>
                </c:pt>
                <c:pt idx="4">
                  <c:v>8.5365850000000005</c:v>
                </c:pt>
                <c:pt idx="5">
                  <c:v>10.126582000000001</c:v>
                </c:pt>
                <c:pt idx="6">
                  <c:v>4.9382720000000004</c:v>
                </c:pt>
                <c:pt idx="7">
                  <c:v>3.8461539999999999</c:v>
                </c:pt>
                <c:pt idx="8">
                  <c:v>3.8461539999999999</c:v>
                </c:pt>
                <c:pt idx="9">
                  <c:v>1.2987010000000001</c:v>
                </c:pt>
                <c:pt idx="10">
                  <c:v>2.040816</c:v>
                </c:pt>
                <c:pt idx="11">
                  <c:v>5.1948049999999997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C-4E6E-951F-E5A1473EA76C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N=80</c:v>
                </c:pt>
                <c:pt idx="1">
                  <c:v>Pääteiden talvihoito (indeksi) N=82</c:v>
                </c:pt>
                <c:pt idx="2">
                  <c:v>Muiden teiden talvihoito (indeksi) N=78</c:v>
                </c:pt>
                <c:pt idx="4">
                  <c:v>Liukkauden torjunta pääteillä N=82</c:v>
                </c:pt>
                <c:pt idx="5">
                  <c:v>Lumen auraus pääteillä N=79</c:v>
                </c:pt>
                <c:pt idx="6">
                  <c:v>Tienpinnan tasaisuus (pakkautunut lumi ja jää) pääteillä N=81</c:v>
                </c:pt>
                <c:pt idx="7">
                  <c:v>Liukkauden torjunta muilla teillä N=78</c:v>
                </c:pt>
                <c:pt idx="8">
                  <c:v>Lumen auraus muilla teillä N=78</c:v>
                </c:pt>
                <c:pt idx="9">
                  <c:v>Tienpinnan tasaisuus (pakkautunut lumi ja jää) muilla teillä N=77</c:v>
                </c:pt>
                <c:pt idx="10">
                  <c:v>Levähdys- ja pysähtymisalueiden talvihoito N=49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31.25</c:v>
                </c:pt>
                <c:pt idx="1">
                  <c:v>42.227539499999999</c:v>
                </c:pt>
                <c:pt idx="2">
                  <c:v>15.445665333333332</c:v>
                </c:pt>
                <c:pt idx="4">
                  <c:v>42.682926999999999</c:v>
                </c:pt>
                <c:pt idx="5">
                  <c:v>41.772151999999998</c:v>
                </c:pt>
                <c:pt idx="6">
                  <c:v>29.629629999999999</c:v>
                </c:pt>
                <c:pt idx="7">
                  <c:v>10.256410000000001</c:v>
                </c:pt>
                <c:pt idx="8">
                  <c:v>21.794872000000002</c:v>
                </c:pt>
                <c:pt idx="9">
                  <c:v>14.285714</c:v>
                </c:pt>
                <c:pt idx="10">
                  <c:v>40.816327000000001</c:v>
                </c:pt>
                <c:pt idx="11">
                  <c:v>54.545454999999997</c:v>
                </c:pt>
                <c:pt idx="12">
                  <c:v>42.105263000000001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C-4E6E-951F-E5A1473EA76C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N=80</c:v>
                </c:pt>
                <c:pt idx="1">
                  <c:v>Pääteiden talvihoito (indeksi) N=82</c:v>
                </c:pt>
                <c:pt idx="2">
                  <c:v>Muiden teiden talvihoito (indeksi) N=78</c:v>
                </c:pt>
                <c:pt idx="4">
                  <c:v>Liukkauden torjunta pääteillä N=82</c:v>
                </c:pt>
                <c:pt idx="5">
                  <c:v>Lumen auraus pääteillä N=79</c:v>
                </c:pt>
                <c:pt idx="6">
                  <c:v>Tienpinnan tasaisuus (pakkautunut lumi ja jää) pääteillä N=81</c:v>
                </c:pt>
                <c:pt idx="7">
                  <c:v>Liukkauden torjunta muilla teillä N=78</c:v>
                </c:pt>
                <c:pt idx="8">
                  <c:v>Lumen auraus muilla teillä N=78</c:v>
                </c:pt>
                <c:pt idx="9">
                  <c:v>Tienpinnan tasaisuus (pakkautunut lumi ja jää) muilla teillä N=77</c:v>
                </c:pt>
                <c:pt idx="10">
                  <c:v>Levähdys- ja pysähtymisalueiden talvihoito N=49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23.75</c:v>
                </c:pt>
                <c:pt idx="1">
                  <c:v>19.882680000000001</c:v>
                </c:pt>
                <c:pt idx="2">
                  <c:v>21.434121333333337</c:v>
                </c:pt>
                <c:pt idx="4">
                  <c:v>19.512194999999998</c:v>
                </c:pt>
                <c:pt idx="5">
                  <c:v>20.253164999999999</c:v>
                </c:pt>
                <c:pt idx="6">
                  <c:v>19.753086</c:v>
                </c:pt>
                <c:pt idx="7">
                  <c:v>33.333333000000003</c:v>
                </c:pt>
                <c:pt idx="8">
                  <c:v>15.384615</c:v>
                </c:pt>
                <c:pt idx="9">
                  <c:v>15.584415999999999</c:v>
                </c:pt>
                <c:pt idx="10">
                  <c:v>51.020408000000003</c:v>
                </c:pt>
                <c:pt idx="11">
                  <c:v>25.974025999999999</c:v>
                </c:pt>
                <c:pt idx="12">
                  <c:v>26.315788999999999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AC-4E6E-951F-E5A1473EA76C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N=80</c:v>
                </c:pt>
                <c:pt idx="1">
                  <c:v>Pääteiden talvihoito (indeksi) N=82</c:v>
                </c:pt>
                <c:pt idx="2">
                  <c:v>Muiden teiden talvihoito (indeksi) N=78</c:v>
                </c:pt>
                <c:pt idx="4">
                  <c:v>Liukkauden torjunta pääteillä N=82</c:v>
                </c:pt>
                <c:pt idx="5">
                  <c:v>Lumen auraus pääteillä N=79</c:v>
                </c:pt>
                <c:pt idx="6">
                  <c:v>Tienpinnan tasaisuus (pakkautunut lumi ja jää) pääteillä N=81</c:v>
                </c:pt>
                <c:pt idx="7">
                  <c:v>Liukkauden torjunta muilla teillä N=78</c:v>
                </c:pt>
                <c:pt idx="8">
                  <c:v>Lumen auraus muilla teillä N=78</c:v>
                </c:pt>
                <c:pt idx="9">
                  <c:v>Tienpinnan tasaisuus (pakkautunut lumi ja jää) muilla teillä N=77</c:v>
                </c:pt>
                <c:pt idx="10">
                  <c:v>Levähdys- ja pysähtymisalueiden talvihoito N=49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21.25</c:v>
                </c:pt>
                <c:pt idx="1">
                  <c:v>22.9314605</c:v>
                </c:pt>
                <c:pt idx="2">
                  <c:v>36.036185999999994</c:v>
                </c:pt>
                <c:pt idx="4">
                  <c:v>25.609756000000001</c:v>
                </c:pt>
                <c:pt idx="5">
                  <c:v>20.253164999999999</c:v>
                </c:pt>
                <c:pt idx="6">
                  <c:v>28.395061999999999</c:v>
                </c:pt>
                <c:pt idx="7">
                  <c:v>35.897435999999999</c:v>
                </c:pt>
                <c:pt idx="8">
                  <c:v>39.743589999999998</c:v>
                </c:pt>
                <c:pt idx="9">
                  <c:v>32.467531999999999</c:v>
                </c:pt>
                <c:pt idx="10">
                  <c:v>4.0816330000000001</c:v>
                </c:pt>
                <c:pt idx="11">
                  <c:v>10.389609999999999</c:v>
                </c:pt>
                <c:pt idx="12">
                  <c:v>28.947368000000001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AC-4E6E-951F-E5A1473EA76C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N=80</c:v>
                </c:pt>
                <c:pt idx="1">
                  <c:v>Pääteiden talvihoito (indeksi) N=82</c:v>
                </c:pt>
                <c:pt idx="2">
                  <c:v>Muiden teiden talvihoito (indeksi) N=78</c:v>
                </c:pt>
                <c:pt idx="4">
                  <c:v>Liukkauden torjunta pääteillä N=82</c:v>
                </c:pt>
                <c:pt idx="5">
                  <c:v>Lumen auraus pääteillä N=79</c:v>
                </c:pt>
                <c:pt idx="6">
                  <c:v>Tienpinnan tasaisuus (pakkautunut lumi ja jää) pääteillä N=81</c:v>
                </c:pt>
                <c:pt idx="7">
                  <c:v>Liukkauden torjunta muilla teillä N=78</c:v>
                </c:pt>
                <c:pt idx="8">
                  <c:v>Lumen auraus muilla teillä N=78</c:v>
                </c:pt>
                <c:pt idx="9">
                  <c:v>Tienpinnan tasaisuus (pakkautunut lumi ja jää) muilla teillä N=77</c:v>
                </c:pt>
                <c:pt idx="10">
                  <c:v>Levähdys- ja pysähtymisalueiden talvihoito N=49</c:v>
                </c:pt>
                <c:pt idx="11">
                  <c:v>Liikennemerkkien ja tienviittojen näkyvyys N=77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21.25</c:v>
                </c:pt>
                <c:pt idx="1">
                  <c:v>5.6267370000000003</c:v>
                </c:pt>
                <c:pt idx="2">
                  <c:v>24.087024</c:v>
                </c:pt>
                <c:pt idx="4">
                  <c:v>3.6585369999999999</c:v>
                </c:pt>
                <c:pt idx="5">
                  <c:v>7.5949369999999998</c:v>
                </c:pt>
                <c:pt idx="6">
                  <c:v>17.283950999999998</c:v>
                </c:pt>
                <c:pt idx="7">
                  <c:v>16.666667</c:v>
                </c:pt>
                <c:pt idx="8">
                  <c:v>19.230768999999999</c:v>
                </c:pt>
                <c:pt idx="9">
                  <c:v>36.363636</c:v>
                </c:pt>
                <c:pt idx="10">
                  <c:v>2.040816</c:v>
                </c:pt>
                <c:pt idx="11">
                  <c:v>3.8961039999999998</c:v>
                </c:pt>
                <c:pt idx="12">
                  <c:v>2.6315789999999999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AC-4E6E-951F-E5A1473E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2.6527780000000001</c:v>
                </c:pt>
                <c:pt idx="1">
                  <c:v>3.2971010000000001</c:v>
                </c:pt>
                <c:pt idx="2">
                  <c:v>2.3774510000000002</c:v>
                </c:pt>
                <c:pt idx="4">
                  <c:v>3.3043480000000001</c:v>
                </c:pt>
                <c:pt idx="5">
                  <c:v>3.2898550000000002</c:v>
                </c:pt>
                <c:pt idx="6">
                  <c:v>2.9275359999999999</c:v>
                </c:pt>
                <c:pt idx="7">
                  <c:v>2.5507249999999999</c:v>
                </c:pt>
                <c:pt idx="8">
                  <c:v>2.432836</c:v>
                </c:pt>
                <c:pt idx="9">
                  <c:v>2.1470590000000001</c:v>
                </c:pt>
                <c:pt idx="10">
                  <c:v>3.0975609999999998</c:v>
                </c:pt>
                <c:pt idx="11">
                  <c:v>3.358209</c:v>
                </c:pt>
                <c:pt idx="12">
                  <c:v>3.1111110000000002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0A-41C3-BF64-454AB0E04A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0A-41C3-BF64-454AB0E04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2.8137249999999998</c:v>
                </c:pt>
                <c:pt idx="1">
                  <c:v>3.28</c:v>
                </c:pt>
                <c:pt idx="2">
                  <c:v>2.4346410000000001</c:v>
                </c:pt>
                <c:pt idx="4">
                  <c:v>3.323232</c:v>
                </c:pt>
                <c:pt idx="5">
                  <c:v>3.2376239999999998</c:v>
                </c:pt>
                <c:pt idx="6">
                  <c:v>2.831683</c:v>
                </c:pt>
                <c:pt idx="7">
                  <c:v>2.5882350000000001</c:v>
                </c:pt>
                <c:pt idx="8">
                  <c:v>2.558824</c:v>
                </c:pt>
                <c:pt idx="9">
                  <c:v>2.156863</c:v>
                </c:pt>
                <c:pt idx="10">
                  <c:v>3.052632</c:v>
                </c:pt>
                <c:pt idx="11">
                  <c:v>3.2254900000000002</c:v>
                </c:pt>
                <c:pt idx="12">
                  <c:v>2.8536589999999999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0A-41C3-BF64-454AB0E04A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2.97</c:v>
                </c:pt>
                <c:pt idx="1">
                  <c:v>3.2397960000000001</c:v>
                </c:pt>
                <c:pt idx="2">
                  <c:v>2.5050849999999998</c:v>
                </c:pt>
                <c:pt idx="4">
                  <c:v>3.1958760000000002</c:v>
                </c:pt>
                <c:pt idx="5">
                  <c:v>3.2828279999999999</c:v>
                </c:pt>
                <c:pt idx="6">
                  <c:v>2.96875</c:v>
                </c:pt>
                <c:pt idx="7">
                  <c:v>2.575758</c:v>
                </c:pt>
                <c:pt idx="8">
                  <c:v>2.6428569999999998</c:v>
                </c:pt>
                <c:pt idx="9">
                  <c:v>2.2959179999999999</c:v>
                </c:pt>
                <c:pt idx="10">
                  <c:v>3</c:v>
                </c:pt>
                <c:pt idx="11">
                  <c:v>3.3505150000000001</c:v>
                </c:pt>
                <c:pt idx="12">
                  <c:v>2.875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0A-41C3-BF64-454AB0E04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N=69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N=69</c:v>
                </c:pt>
                <c:pt idx="7">
                  <c:v>Liukkauden torjunta muilla teillä N=69</c:v>
                </c:pt>
                <c:pt idx="8">
                  <c:v>Lumen auraus muilla teillä N=67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N=41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2.7777780000000001</c:v>
                </c:pt>
                <c:pt idx="1">
                  <c:v>5.7971009999999996</c:v>
                </c:pt>
                <c:pt idx="2">
                  <c:v>1.953892</c:v>
                </c:pt>
                <c:pt idx="4">
                  <c:v>5.7971009999999996</c:v>
                </c:pt>
                <c:pt idx="5">
                  <c:v>5.7971009999999996</c:v>
                </c:pt>
                <c:pt idx="6">
                  <c:v>2.8985509999999999</c:v>
                </c:pt>
                <c:pt idx="7">
                  <c:v>2.8985509999999999</c:v>
                </c:pt>
                <c:pt idx="8">
                  <c:v>1.492537</c:v>
                </c:pt>
                <c:pt idx="9">
                  <c:v>1.470588</c:v>
                </c:pt>
                <c:pt idx="11">
                  <c:v>5.9701490000000002</c:v>
                </c:pt>
                <c:pt idx="12">
                  <c:v>11.111110999999999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7-40DF-8207-CD8882F781EA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N=69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N=69</c:v>
                </c:pt>
                <c:pt idx="7">
                  <c:v>Liukkauden torjunta muilla teillä N=69</c:v>
                </c:pt>
                <c:pt idx="8">
                  <c:v>Lumen auraus muilla teillä N=67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N=41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27.777778000000001</c:v>
                </c:pt>
                <c:pt idx="1">
                  <c:v>47.101449500000001</c:v>
                </c:pt>
                <c:pt idx="2">
                  <c:v>15.220359999999999</c:v>
                </c:pt>
                <c:pt idx="4">
                  <c:v>46.376812000000001</c:v>
                </c:pt>
                <c:pt idx="5">
                  <c:v>47.826087000000001</c:v>
                </c:pt>
                <c:pt idx="6">
                  <c:v>36.231884000000001</c:v>
                </c:pt>
                <c:pt idx="7">
                  <c:v>15.942029</c:v>
                </c:pt>
                <c:pt idx="8">
                  <c:v>20.895522</c:v>
                </c:pt>
                <c:pt idx="9">
                  <c:v>8.8235290000000006</c:v>
                </c:pt>
                <c:pt idx="10">
                  <c:v>41.463414999999998</c:v>
                </c:pt>
                <c:pt idx="11">
                  <c:v>41.791044999999997</c:v>
                </c:pt>
                <c:pt idx="12">
                  <c:v>25.925926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7-40DF-8207-CD8882F781EA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N=69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N=69</c:v>
                </c:pt>
                <c:pt idx="7">
                  <c:v>Liukkauden torjunta muilla teillä N=69</c:v>
                </c:pt>
                <c:pt idx="8">
                  <c:v>Lumen auraus muilla teillä N=67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N=41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22.222221999999999</c:v>
                </c:pt>
                <c:pt idx="1">
                  <c:v>27.536231999999998</c:v>
                </c:pt>
                <c:pt idx="2">
                  <c:v>25.948051666666668</c:v>
                </c:pt>
                <c:pt idx="4">
                  <c:v>31.884058</c:v>
                </c:pt>
                <c:pt idx="5">
                  <c:v>23.188406000000001</c:v>
                </c:pt>
                <c:pt idx="6">
                  <c:v>24.637681000000001</c:v>
                </c:pt>
                <c:pt idx="7">
                  <c:v>28.985506999999998</c:v>
                </c:pt>
                <c:pt idx="8">
                  <c:v>22.388059999999999</c:v>
                </c:pt>
                <c:pt idx="9">
                  <c:v>26.470587999999999</c:v>
                </c:pt>
                <c:pt idx="10">
                  <c:v>41.463414999999998</c:v>
                </c:pt>
                <c:pt idx="11">
                  <c:v>35.820895999999998</c:v>
                </c:pt>
                <c:pt idx="12">
                  <c:v>37.037036999999998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7-40DF-8207-CD8882F781EA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N=69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N=69</c:v>
                </c:pt>
                <c:pt idx="7">
                  <c:v>Liukkauden torjunta muilla teillä N=69</c:v>
                </c:pt>
                <c:pt idx="8">
                  <c:v>Lumen auraus muilla teillä N=67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N=41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26.388888999999999</c:v>
                </c:pt>
                <c:pt idx="1">
                  <c:v>10.1449275</c:v>
                </c:pt>
                <c:pt idx="2">
                  <c:v>32.314556666666668</c:v>
                </c:pt>
                <c:pt idx="4">
                  <c:v>4.3478260000000004</c:v>
                </c:pt>
                <c:pt idx="5">
                  <c:v>15.942029</c:v>
                </c:pt>
                <c:pt idx="6">
                  <c:v>23.188406000000001</c:v>
                </c:pt>
                <c:pt idx="7">
                  <c:v>37.681159000000001</c:v>
                </c:pt>
                <c:pt idx="8">
                  <c:v>29.850746000000001</c:v>
                </c:pt>
                <c:pt idx="9">
                  <c:v>29.411764999999999</c:v>
                </c:pt>
                <c:pt idx="10">
                  <c:v>2.4390239999999999</c:v>
                </c:pt>
                <c:pt idx="11">
                  <c:v>14.925373</c:v>
                </c:pt>
                <c:pt idx="12">
                  <c:v>14.814814999999999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17-40DF-8207-CD8882F781EA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N=69</c:v>
                </c:pt>
                <c:pt idx="2">
                  <c:v>Muiden teiden talvihoito (indeksi) N=69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N=69</c:v>
                </c:pt>
                <c:pt idx="7">
                  <c:v>Liukkauden torjunta muilla teillä N=69</c:v>
                </c:pt>
                <c:pt idx="8">
                  <c:v>Lumen auraus muilla teillä N=67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N=41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20.833333</c:v>
                </c:pt>
                <c:pt idx="1">
                  <c:v>9.4202899999999996</c:v>
                </c:pt>
                <c:pt idx="2">
                  <c:v>24.563138999999996</c:v>
                </c:pt>
                <c:pt idx="4">
                  <c:v>11.594203</c:v>
                </c:pt>
                <c:pt idx="5">
                  <c:v>7.2463769999999998</c:v>
                </c:pt>
                <c:pt idx="6">
                  <c:v>13.043478</c:v>
                </c:pt>
                <c:pt idx="7">
                  <c:v>14.492754</c:v>
                </c:pt>
                <c:pt idx="8">
                  <c:v>25.373134</c:v>
                </c:pt>
                <c:pt idx="9">
                  <c:v>33.823529000000001</c:v>
                </c:pt>
                <c:pt idx="10">
                  <c:v>14.634145999999999</c:v>
                </c:pt>
                <c:pt idx="11">
                  <c:v>1.492537</c:v>
                </c:pt>
                <c:pt idx="12">
                  <c:v>11.111110999999999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7-40DF-8207-CD8882F78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3.1081080000000001</c:v>
                </c:pt>
                <c:pt idx="1">
                  <c:v>3.2517010000000002</c:v>
                </c:pt>
                <c:pt idx="2">
                  <c:v>2.5797099999999999</c:v>
                </c:pt>
                <c:pt idx="4">
                  <c:v>3.3378380000000001</c:v>
                </c:pt>
                <c:pt idx="5">
                  <c:v>3.1643840000000001</c:v>
                </c:pt>
                <c:pt idx="6">
                  <c:v>2.875</c:v>
                </c:pt>
                <c:pt idx="7">
                  <c:v>2.628571</c:v>
                </c:pt>
                <c:pt idx="8">
                  <c:v>2.6956519999999999</c:v>
                </c:pt>
                <c:pt idx="9">
                  <c:v>2.4117649999999999</c:v>
                </c:pt>
                <c:pt idx="10">
                  <c:v>3.0425529999999998</c:v>
                </c:pt>
                <c:pt idx="11">
                  <c:v>3.5</c:v>
                </c:pt>
                <c:pt idx="12">
                  <c:v>3.0652170000000001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E-450D-834F-2F560536B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77E-450D-834F-2F560536B2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</c:v>
                </c:pt>
                <c:pt idx="1">
                  <c:v>3.3521130000000001</c:v>
                </c:pt>
                <c:pt idx="2">
                  <c:v>2.5094340000000002</c:v>
                </c:pt>
                <c:pt idx="4">
                  <c:v>3.3661970000000001</c:v>
                </c:pt>
                <c:pt idx="5">
                  <c:v>3.338028</c:v>
                </c:pt>
                <c:pt idx="6">
                  <c:v>2.9577460000000002</c:v>
                </c:pt>
                <c:pt idx="7">
                  <c:v>2.5942029999999998</c:v>
                </c:pt>
                <c:pt idx="8">
                  <c:v>2.661972</c:v>
                </c:pt>
                <c:pt idx="9">
                  <c:v>2.2777780000000001</c:v>
                </c:pt>
                <c:pt idx="10">
                  <c:v>3.195122</c:v>
                </c:pt>
                <c:pt idx="11">
                  <c:v>3.5352109999999999</c:v>
                </c:pt>
                <c:pt idx="12">
                  <c:v>2.8260869999999998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7E-450D-834F-2F560536B2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3.2531650000000001</c:v>
                </c:pt>
                <c:pt idx="1">
                  <c:v>3.4187500000000002</c:v>
                </c:pt>
                <c:pt idx="2">
                  <c:v>2.7198280000000001</c:v>
                </c:pt>
                <c:pt idx="4">
                  <c:v>3.4</c:v>
                </c:pt>
                <c:pt idx="5">
                  <c:v>3.4375</c:v>
                </c:pt>
                <c:pt idx="6">
                  <c:v>2.9620250000000001</c:v>
                </c:pt>
                <c:pt idx="7">
                  <c:v>2.961039</c:v>
                </c:pt>
                <c:pt idx="8">
                  <c:v>2.8461539999999999</c:v>
                </c:pt>
                <c:pt idx="9">
                  <c:v>2.3506490000000002</c:v>
                </c:pt>
                <c:pt idx="10">
                  <c:v>3.232558</c:v>
                </c:pt>
                <c:pt idx="11">
                  <c:v>3.5131579999999998</c:v>
                </c:pt>
                <c:pt idx="12">
                  <c:v>3.1176469999999998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7E-450D-834F-2F560536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N=74</c:v>
                </c:pt>
                <c:pt idx="2">
                  <c:v>Muiden teiden talvihoito (indeksi) N=70</c:v>
                </c:pt>
                <c:pt idx="4">
                  <c:v>Liukkauden torjunta pääteillä N=74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N=46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2.7027030000000001</c:v>
                </c:pt>
                <c:pt idx="1">
                  <c:v>4.7574969999999999</c:v>
                </c:pt>
                <c:pt idx="2">
                  <c:v>1.9325700000000001</c:v>
                </c:pt>
                <c:pt idx="4">
                  <c:v>5.405405</c:v>
                </c:pt>
                <c:pt idx="5">
                  <c:v>4.1095889999999997</c:v>
                </c:pt>
                <c:pt idx="6">
                  <c:v>4.1666670000000003</c:v>
                </c:pt>
                <c:pt idx="7">
                  <c:v>1.428571</c:v>
                </c:pt>
                <c:pt idx="8">
                  <c:v>2.8985509999999999</c:v>
                </c:pt>
                <c:pt idx="9">
                  <c:v>1.470588</c:v>
                </c:pt>
                <c:pt idx="11">
                  <c:v>7.1428570000000002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9-4563-B6AF-290FBCE31B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N=74</c:v>
                </c:pt>
                <c:pt idx="2">
                  <c:v>Muiden teiden talvihoito (indeksi) N=70</c:v>
                </c:pt>
                <c:pt idx="4">
                  <c:v>Liukkauden torjunta pääteillä N=74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N=46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43.243243</c:v>
                </c:pt>
                <c:pt idx="1">
                  <c:v>50.323954000000001</c:v>
                </c:pt>
                <c:pt idx="2">
                  <c:v>21.188649666666667</c:v>
                </c:pt>
                <c:pt idx="4">
                  <c:v>52.702703</c:v>
                </c:pt>
                <c:pt idx="5">
                  <c:v>47.945205000000001</c:v>
                </c:pt>
                <c:pt idx="6">
                  <c:v>26.388888999999999</c:v>
                </c:pt>
                <c:pt idx="7">
                  <c:v>25.714286000000001</c:v>
                </c:pt>
                <c:pt idx="8">
                  <c:v>26.086957000000002</c:v>
                </c:pt>
                <c:pt idx="9">
                  <c:v>11.764706</c:v>
                </c:pt>
                <c:pt idx="10">
                  <c:v>42.553190999999998</c:v>
                </c:pt>
                <c:pt idx="11">
                  <c:v>55.714286000000001</c:v>
                </c:pt>
                <c:pt idx="12">
                  <c:v>41.304347999999997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C9-4563-B6AF-290FBCE31B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N=74</c:v>
                </c:pt>
                <c:pt idx="2">
                  <c:v>Muiden teiden talvihoito (indeksi) N=70</c:v>
                </c:pt>
                <c:pt idx="4">
                  <c:v>Liukkauden torjunta pääteillä N=74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N=46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25.675675999999999</c:v>
                </c:pt>
                <c:pt idx="1">
                  <c:v>16.993706</c:v>
                </c:pt>
                <c:pt idx="2">
                  <c:v>26.132830000000002</c:v>
                </c:pt>
                <c:pt idx="4">
                  <c:v>18.918918999999999</c:v>
                </c:pt>
                <c:pt idx="5">
                  <c:v>15.068493</c:v>
                </c:pt>
                <c:pt idx="6">
                  <c:v>30.555555999999999</c:v>
                </c:pt>
                <c:pt idx="7">
                  <c:v>22.857143000000001</c:v>
                </c:pt>
                <c:pt idx="8">
                  <c:v>23.188406000000001</c:v>
                </c:pt>
                <c:pt idx="9">
                  <c:v>32.352941000000001</c:v>
                </c:pt>
                <c:pt idx="10">
                  <c:v>31.914894</c:v>
                </c:pt>
                <c:pt idx="11">
                  <c:v>18.571428999999998</c:v>
                </c:pt>
                <c:pt idx="12">
                  <c:v>32.608696000000002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C9-4563-B6AF-290FBCE31B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N=74</c:v>
                </c:pt>
                <c:pt idx="2">
                  <c:v>Muiden teiden talvihoito (indeksi) N=70</c:v>
                </c:pt>
                <c:pt idx="4">
                  <c:v>Liukkauden torjunta pääteillä N=74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N=46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18.918918999999999</c:v>
                </c:pt>
                <c:pt idx="1">
                  <c:v>21.121806499999998</c:v>
                </c:pt>
                <c:pt idx="2">
                  <c:v>34.304388333333328</c:v>
                </c:pt>
                <c:pt idx="4">
                  <c:v>16.216215999999999</c:v>
                </c:pt>
                <c:pt idx="5">
                  <c:v>26.027397000000001</c:v>
                </c:pt>
                <c:pt idx="6">
                  <c:v>30.555555999999999</c:v>
                </c:pt>
                <c:pt idx="7">
                  <c:v>34.285713999999999</c:v>
                </c:pt>
                <c:pt idx="8">
                  <c:v>33.333333000000003</c:v>
                </c:pt>
                <c:pt idx="9">
                  <c:v>35.294117999999997</c:v>
                </c:pt>
                <c:pt idx="10">
                  <c:v>12.765957</c:v>
                </c:pt>
                <c:pt idx="11">
                  <c:v>17.142856999999999</c:v>
                </c:pt>
                <c:pt idx="12">
                  <c:v>17.391304000000002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C9-4563-B6AF-290FBCE31B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N=74</c:v>
                </c:pt>
                <c:pt idx="1">
                  <c:v>Pääteiden talvihoito (indeksi) N=74</c:v>
                </c:pt>
                <c:pt idx="2">
                  <c:v>Muiden teiden talvihoito (indeksi) N=70</c:v>
                </c:pt>
                <c:pt idx="4">
                  <c:v>Liukkauden torjunta pääteillä N=74</c:v>
                </c:pt>
                <c:pt idx="5">
                  <c:v>Lumen auraus pääteillä N=73</c:v>
                </c:pt>
                <c:pt idx="6">
                  <c:v>Tienpinnan tasaisuus (pakkautunut lumi ja jää) pääteillä N=72</c:v>
                </c:pt>
                <c:pt idx="7">
                  <c:v>Liukkauden torjunta muilla teillä N=70</c:v>
                </c:pt>
                <c:pt idx="8">
                  <c:v>Lumen auraus muilla teillä N=69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N=47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N=46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9.4594590000000007</c:v>
                </c:pt>
                <c:pt idx="1">
                  <c:v>6.8030360000000005</c:v>
                </c:pt>
                <c:pt idx="2">
                  <c:v>16.441562333333334</c:v>
                </c:pt>
                <c:pt idx="4">
                  <c:v>6.7567570000000003</c:v>
                </c:pt>
                <c:pt idx="5">
                  <c:v>6.8493149999999998</c:v>
                </c:pt>
                <c:pt idx="6">
                  <c:v>8.3333329999999997</c:v>
                </c:pt>
                <c:pt idx="7">
                  <c:v>15.714286</c:v>
                </c:pt>
                <c:pt idx="8">
                  <c:v>14.492754</c:v>
                </c:pt>
                <c:pt idx="9">
                  <c:v>19.117647000000002</c:v>
                </c:pt>
                <c:pt idx="10">
                  <c:v>12.765957</c:v>
                </c:pt>
                <c:pt idx="11">
                  <c:v>1.428571</c:v>
                </c:pt>
                <c:pt idx="12">
                  <c:v>8.6956520000000008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9-4563-B6AF-290FBCE31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3.3606560000000001</c:v>
                </c:pt>
                <c:pt idx="1">
                  <c:v>3.7983189999999998</c:v>
                </c:pt>
                <c:pt idx="2">
                  <c:v>2.89011</c:v>
                </c:pt>
                <c:pt idx="4">
                  <c:v>3.8</c:v>
                </c:pt>
                <c:pt idx="5">
                  <c:v>3.7966099999999998</c:v>
                </c:pt>
                <c:pt idx="6">
                  <c:v>3.2542369999999998</c:v>
                </c:pt>
                <c:pt idx="7">
                  <c:v>2.9672130000000001</c:v>
                </c:pt>
                <c:pt idx="8">
                  <c:v>3.016667</c:v>
                </c:pt>
                <c:pt idx="9">
                  <c:v>2.6885249999999998</c:v>
                </c:pt>
                <c:pt idx="10">
                  <c:v>3.375</c:v>
                </c:pt>
                <c:pt idx="11">
                  <c:v>3.8275860000000002</c:v>
                </c:pt>
                <c:pt idx="12">
                  <c:v>3.1578949999999999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F74-8843-4699681501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2-4F74-8843-469968150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3.0266670000000002</c:v>
                </c:pt>
                <c:pt idx="1">
                  <c:v>3.3529409999999999</c:v>
                </c:pt>
                <c:pt idx="2">
                  <c:v>2.5575220000000001</c:v>
                </c:pt>
                <c:pt idx="4">
                  <c:v>3.3552629999999999</c:v>
                </c:pt>
                <c:pt idx="5">
                  <c:v>3.3506490000000002</c:v>
                </c:pt>
                <c:pt idx="6">
                  <c:v>2.9066670000000001</c:v>
                </c:pt>
                <c:pt idx="7">
                  <c:v>2.7432430000000001</c:v>
                </c:pt>
                <c:pt idx="8">
                  <c:v>2.7066669999999999</c:v>
                </c:pt>
                <c:pt idx="9">
                  <c:v>2.2337660000000001</c:v>
                </c:pt>
                <c:pt idx="10">
                  <c:v>3.1081080000000001</c:v>
                </c:pt>
                <c:pt idx="11">
                  <c:v>3.5789469999999999</c:v>
                </c:pt>
                <c:pt idx="12">
                  <c:v>2.84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2-4F74-8843-4699681501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3.2647059999999999</c:v>
                </c:pt>
                <c:pt idx="1">
                  <c:v>3.6785709999999998</c:v>
                </c:pt>
                <c:pt idx="2">
                  <c:v>2.5751300000000001</c:v>
                </c:pt>
                <c:pt idx="4">
                  <c:v>3.5571429999999999</c:v>
                </c:pt>
                <c:pt idx="5">
                  <c:v>3.8</c:v>
                </c:pt>
                <c:pt idx="6">
                  <c:v>2.941176</c:v>
                </c:pt>
                <c:pt idx="7">
                  <c:v>2.6923080000000001</c:v>
                </c:pt>
                <c:pt idx="8">
                  <c:v>2.723077</c:v>
                </c:pt>
                <c:pt idx="9">
                  <c:v>2.301587</c:v>
                </c:pt>
                <c:pt idx="10">
                  <c:v>3.21875</c:v>
                </c:pt>
                <c:pt idx="11">
                  <c:v>3.6363639999999999</c:v>
                </c:pt>
                <c:pt idx="12">
                  <c:v>2.7906979999999999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2-4F74-8843-469968150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N=32</c:v>
                </c:pt>
                <c:pt idx="11">
                  <c:v>Liikennemerkkien ja tienviittojen näkyvyys N=58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3.278689</c:v>
                </c:pt>
                <c:pt idx="1">
                  <c:v>11.779661000000001</c:v>
                </c:pt>
                <c:pt idx="2">
                  <c:v>2.4590164999999997</c:v>
                </c:pt>
                <c:pt idx="4">
                  <c:v>10</c:v>
                </c:pt>
                <c:pt idx="5">
                  <c:v>13.559322</c:v>
                </c:pt>
                <c:pt idx="6">
                  <c:v>1.6949149999999999</c:v>
                </c:pt>
                <c:pt idx="7">
                  <c:v>3.278689</c:v>
                </c:pt>
                <c:pt idx="9">
                  <c:v>1.6393439999999999</c:v>
                </c:pt>
                <c:pt idx="11">
                  <c:v>15.517241</c:v>
                </c:pt>
                <c:pt idx="12">
                  <c:v>2.6315789999999999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B-4C68-AF01-A40CD922C3B2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N=32</c:v>
                </c:pt>
                <c:pt idx="11">
                  <c:v>Liikennemerkkien ja tienviittojen näkyvyys N=58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54.098360999999997</c:v>
                </c:pt>
                <c:pt idx="1">
                  <c:v>63.841808</c:v>
                </c:pt>
                <c:pt idx="2">
                  <c:v>29.726776000000001</c:v>
                </c:pt>
                <c:pt idx="4">
                  <c:v>66.666667000000004</c:v>
                </c:pt>
                <c:pt idx="5">
                  <c:v>61.016948999999997</c:v>
                </c:pt>
                <c:pt idx="6">
                  <c:v>45.762712000000001</c:v>
                </c:pt>
                <c:pt idx="7">
                  <c:v>26.229507999999999</c:v>
                </c:pt>
                <c:pt idx="8">
                  <c:v>40</c:v>
                </c:pt>
                <c:pt idx="9">
                  <c:v>22.95082</c:v>
                </c:pt>
                <c:pt idx="10">
                  <c:v>50</c:v>
                </c:pt>
                <c:pt idx="11">
                  <c:v>56.896552</c:v>
                </c:pt>
                <c:pt idx="12">
                  <c:v>39.473683999999999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B-4C68-AF01-A40CD922C3B2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N=32</c:v>
                </c:pt>
                <c:pt idx="11">
                  <c:v>Liikennemerkkien ja tienviittojen näkyvyys N=58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22.95082</c:v>
                </c:pt>
                <c:pt idx="1">
                  <c:v>16.80791</c:v>
                </c:pt>
                <c:pt idx="2">
                  <c:v>33.497267666666666</c:v>
                </c:pt>
                <c:pt idx="4">
                  <c:v>16.666667</c:v>
                </c:pt>
                <c:pt idx="5">
                  <c:v>16.949152999999999</c:v>
                </c:pt>
                <c:pt idx="6">
                  <c:v>32.203389999999999</c:v>
                </c:pt>
                <c:pt idx="7">
                  <c:v>42.622951</c:v>
                </c:pt>
                <c:pt idx="8">
                  <c:v>30</c:v>
                </c:pt>
                <c:pt idx="9">
                  <c:v>27.868852</c:v>
                </c:pt>
                <c:pt idx="10">
                  <c:v>40.625</c:v>
                </c:pt>
                <c:pt idx="11">
                  <c:v>22.413792999999998</c:v>
                </c:pt>
                <c:pt idx="12">
                  <c:v>34.210526000000002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B-4C68-AF01-A40CD922C3B2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N=32</c:v>
                </c:pt>
                <c:pt idx="11">
                  <c:v>Liikennemerkkien ja tienviittojen näkyvyys N=58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14.754098000000001</c:v>
                </c:pt>
                <c:pt idx="1">
                  <c:v>7.5706215000000006</c:v>
                </c:pt>
                <c:pt idx="2">
                  <c:v>26.34790533333333</c:v>
                </c:pt>
                <c:pt idx="4">
                  <c:v>6.6666670000000003</c:v>
                </c:pt>
                <c:pt idx="5">
                  <c:v>8.4745760000000008</c:v>
                </c:pt>
                <c:pt idx="6">
                  <c:v>16.949152999999999</c:v>
                </c:pt>
                <c:pt idx="7">
                  <c:v>19.672131</c:v>
                </c:pt>
                <c:pt idx="8">
                  <c:v>21.666667</c:v>
                </c:pt>
                <c:pt idx="9">
                  <c:v>37.704917999999999</c:v>
                </c:pt>
                <c:pt idx="10">
                  <c:v>6.25</c:v>
                </c:pt>
                <c:pt idx="11">
                  <c:v>5.1724139999999998</c:v>
                </c:pt>
                <c:pt idx="12">
                  <c:v>18.421053000000001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B-4C68-AF01-A40CD922C3B2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N=61</c:v>
                </c:pt>
                <c:pt idx="1">
                  <c:v>Pääteiden talvihoito (indeksi) N=60</c:v>
                </c:pt>
                <c:pt idx="2">
                  <c:v>Muiden teiden talvihoito (indeksi) N=61</c:v>
                </c:pt>
                <c:pt idx="4">
                  <c:v>Liukkauden torjunta pääteillä N=60</c:v>
                </c:pt>
                <c:pt idx="5">
                  <c:v>Lumen auraus pääteillä N=59</c:v>
                </c:pt>
                <c:pt idx="6">
                  <c:v>Tienpinnan tasaisuus (pakkautunut lumi ja jää) pääteillä N=59</c:v>
                </c:pt>
                <c:pt idx="7">
                  <c:v>Liukkauden torjunta muilla teillä N=61</c:v>
                </c:pt>
                <c:pt idx="8">
                  <c:v>Lumen auraus muilla teillä N=60</c:v>
                </c:pt>
                <c:pt idx="9">
                  <c:v>Tienpinnan tasaisuus (pakkautunut lumi ja jää) muilla teillä N=61</c:v>
                </c:pt>
                <c:pt idx="10">
                  <c:v>Levähdys- ja pysähtymisalueiden talvihoito N=32</c:v>
                </c:pt>
                <c:pt idx="11">
                  <c:v>Liikennemerkkien ja tienviittojen näkyvyys N=58</c:v>
                </c:pt>
                <c:pt idx="12">
                  <c:v>Jalankulku- ja pyöräteiden talvihoito (kävelijät/pyöräilijät) N=38</c:v>
                </c:pt>
              </c:strCache>
            </c:strRef>
          </c:cat>
          <c:val>
            <c:numRef>
              <c:f>Taul1!$B$6:$N$6</c:f>
              <c:numCache>
                <c:formatCode>General</c:formatCode>
                <c:ptCount val="13"/>
                <c:pt idx="0" formatCode="0">
                  <c:v>4.9180330000000003</c:v>
                </c:pt>
                <c:pt idx="2" formatCode="0">
                  <c:v>8.788706666666668</c:v>
                </c:pt>
                <c:pt idx="6" formatCode="0">
                  <c:v>3.389831</c:v>
                </c:pt>
                <c:pt idx="7" formatCode="0">
                  <c:v>8.1967210000000001</c:v>
                </c:pt>
                <c:pt idx="8" formatCode="0">
                  <c:v>8.3333329999999997</c:v>
                </c:pt>
                <c:pt idx="9" formatCode="0">
                  <c:v>9.8360660000000006</c:v>
                </c:pt>
                <c:pt idx="10" formatCode="0">
                  <c:v>3.125</c:v>
                </c:pt>
                <c:pt idx="12" formatCode="0">
                  <c:v>5.2631579999999998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B-4C68-AF01-A40CD922C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3.5217390000000002</c:v>
                </c:pt>
                <c:pt idx="1">
                  <c:v>3.7608700000000002</c:v>
                </c:pt>
                <c:pt idx="2">
                  <c:v>2.733333</c:v>
                </c:pt>
                <c:pt idx="4">
                  <c:v>3.7246380000000001</c:v>
                </c:pt>
                <c:pt idx="5">
                  <c:v>3.7971010000000001</c:v>
                </c:pt>
                <c:pt idx="6">
                  <c:v>3.5294120000000002</c:v>
                </c:pt>
                <c:pt idx="7">
                  <c:v>2.71875</c:v>
                </c:pt>
                <c:pt idx="8">
                  <c:v>2.9090910000000001</c:v>
                </c:pt>
                <c:pt idx="9">
                  <c:v>2.5692309999999998</c:v>
                </c:pt>
                <c:pt idx="10">
                  <c:v>3.38</c:v>
                </c:pt>
                <c:pt idx="11">
                  <c:v>3.6716419999999999</c:v>
                </c:pt>
                <c:pt idx="12">
                  <c:v>3.4444439999999998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EB-4A64-850E-6469840BA0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FEB-4A64-850E-6469840BA0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3.4757280000000002</c:v>
                </c:pt>
                <c:pt idx="1">
                  <c:v>3.7378640000000001</c:v>
                </c:pt>
                <c:pt idx="2">
                  <c:v>3.02</c:v>
                </c:pt>
                <c:pt idx="4">
                  <c:v>3.7378640000000001</c:v>
                </c:pt>
                <c:pt idx="5">
                  <c:v>3.7378640000000001</c:v>
                </c:pt>
                <c:pt idx="6">
                  <c:v>3.2673269999999999</c:v>
                </c:pt>
                <c:pt idx="7">
                  <c:v>3.1188120000000001</c:v>
                </c:pt>
                <c:pt idx="8">
                  <c:v>3.16</c:v>
                </c:pt>
                <c:pt idx="9">
                  <c:v>2.7777780000000001</c:v>
                </c:pt>
                <c:pt idx="10">
                  <c:v>3.298851</c:v>
                </c:pt>
                <c:pt idx="11">
                  <c:v>3.50495</c:v>
                </c:pt>
                <c:pt idx="12">
                  <c:v>3.16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EB-4A64-850E-6469840BA0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3.6170209999999998</c:v>
                </c:pt>
                <c:pt idx="1">
                  <c:v>3.7989419999999998</c:v>
                </c:pt>
                <c:pt idx="2">
                  <c:v>3.0683449999999999</c:v>
                </c:pt>
                <c:pt idx="4">
                  <c:v>3.7978719999999999</c:v>
                </c:pt>
                <c:pt idx="5">
                  <c:v>3.8</c:v>
                </c:pt>
                <c:pt idx="6">
                  <c:v>3.3440859999999999</c:v>
                </c:pt>
                <c:pt idx="7">
                  <c:v>3.1170209999999998</c:v>
                </c:pt>
                <c:pt idx="8">
                  <c:v>3.2688169999999999</c:v>
                </c:pt>
                <c:pt idx="9">
                  <c:v>2.8131870000000001</c:v>
                </c:pt>
                <c:pt idx="10">
                  <c:v>3.3880599999999998</c:v>
                </c:pt>
                <c:pt idx="11">
                  <c:v>3.623656</c:v>
                </c:pt>
                <c:pt idx="12">
                  <c:v>3.3125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EB-4A64-850E-6469840BA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N=68</c:v>
                </c:pt>
                <c:pt idx="7">
                  <c:v>Liukkauden torjunta muilla teillä N=64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13.043478</c:v>
                </c:pt>
                <c:pt idx="1">
                  <c:v>16.666667</c:v>
                </c:pt>
                <c:pt idx="2">
                  <c:v>4.600330333333333</c:v>
                </c:pt>
                <c:pt idx="4">
                  <c:v>14.492754</c:v>
                </c:pt>
                <c:pt idx="5">
                  <c:v>18.840579999999999</c:v>
                </c:pt>
                <c:pt idx="6">
                  <c:v>7.3529410000000004</c:v>
                </c:pt>
                <c:pt idx="7">
                  <c:v>3.125</c:v>
                </c:pt>
                <c:pt idx="8">
                  <c:v>6.0606059999999999</c:v>
                </c:pt>
                <c:pt idx="9">
                  <c:v>4.6153849999999998</c:v>
                </c:pt>
                <c:pt idx="10">
                  <c:v>6</c:v>
                </c:pt>
                <c:pt idx="11">
                  <c:v>10.447761</c:v>
                </c:pt>
                <c:pt idx="12">
                  <c:v>3.7037040000000001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5-4AF6-B9EA-AA9A7C14337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N=68</c:v>
                </c:pt>
                <c:pt idx="7">
                  <c:v>Liukkauden torjunta muilla teillä N=64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49.275362000000001</c:v>
                </c:pt>
                <c:pt idx="1">
                  <c:v>57.971014499999995</c:v>
                </c:pt>
                <c:pt idx="2">
                  <c:v>22.039384333333334</c:v>
                </c:pt>
                <c:pt idx="4">
                  <c:v>60.869565000000001</c:v>
                </c:pt>
                <c:pt idx="5">
                  <c:v>55.072463999999997</c:v>
                </c:pt>
                <c:pt idx="6">
                  <c:v>52.941175999999999</c:v>
                </c:pt>
                <c:pt idx="7">
                  <c:v>23.4375</c:v>
                </c:pt>
                <c:pt idx="8">
                  <c:v>25.757576</c:v>
                </c:pt>
                <c:pt idx="9">
                  <c:v>16.923076999999999</c:v>
                </c:pt>
                <c:pt idx="10">
                  <c:v>46</c:v>
                </c:pt>
                <c:pt idx="11">
                  <c:v>55.223880999999999</c:v>
                </c:pt>
                <c:pt idx="12">
                  <c:v>48.148147999999999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15-4AF6-B9EA-AA9A7C14337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N=68</c:v>
                </c:pt>
                <c:pt idx="7">
                  <c:v>Liukkauden torjunta muilla teillä N=64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17.391304000000002</c:v>
                </c:pt>
                <c:pt idx="1">
                  <c:v>14.492753500000001</c:v>
                </c:pt>
                <c:pt idx="2">
                  <c:v>31.240044666666666</c:v>
                </c:pt>
                <c:pt idx="4">
                  <c:v>11.594203</c:v>
                </c:pt>
                <c:pt idx="5">
                  <c:v>17.391304000000002</c:v>
                </c:pt>
                <c:pt idx="6">
                  <c:v>27.941175999999999</c:v>
                </c:pt>
                <c:pt idx="7">
                  <c:v>29.6875</c:v>
                </c:pt>
                <c:pt idx="8">
                  <c:v>37.878788</c:v>
                </c:pt>
                <c:pt idx="9">
                  <c:v>26.153846000000001</c:v>
                </c:pt>
                <c:pt idx="10">
                  <c:v>36</c:v>
                </c:pt>
                <c:pt idx="11">
                  <c:v>28.358208999999999</c:v>
                </c:pt>
                <c:pt idx="12">
                  <c:v>37.037036999999998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15-4AF6-B9EA-AA9A7C14337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N=68</c:v>
                </c:pt>
                <c:pt idx="7">
                  <c:v>Liukkauden torjunta muilla teillä N=64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17.391304000000002</c:v>
                </c:pt>
                <c:pt idx="1">
                  <c:v>6.5217390000000002</c:v>
                </c:pt>
                <c:pt idx="2">
                  <c:v>26.236159666666666</c:v>
                </c:pt>
                <c:pt idx="4">
                  <c:v>8.6956520000000008</c:v>
                </c:pt>
                <c:pt idx="5">
                  <c:v>4.3478260000000004</c:v>
                </c:pt>
                <c:pt idx="6">
                  <c:v>8.8235290000000006</c:v>
                </c:pt>
                <c:pt idx="7">
                  <c:v>29.6875</c:v>
                </c:pt>
                <c:pt idx="8">
                  <c:v>13.636364</c:v>
                </c:pt>
                <c:pt idx="9">
                  <c:v>35.384614999999997</c:v>
                </c:pt>
                <c:pt idx="10">
                  <c:v>4</c:v>
                </c:pt>
                <c:pt idx="11">
                  <c:v>2.9850750000000001</c:v>
                </c:pt>
                <c:pt idx="12">
                  <c:v>11.111110999999999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15-4AF6-B9EA-AA9A7C14337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N=69</c:v>
                </c:pt>
                <c:pt idx="1">
                  <c:v>Pääteiden talvihoito (indeksi) N=69</c:v>
                </c:pt>
                <c:pt idx="2">
                  <c:v>Muiden teiden talvihoito (indeksi) N=64</c:v>
                </c:pt>
                <c:pt idx="4">
                  <c:v>Liukkauden torjunta pääteillä N=69</c:v>
                </c:pt>
                <c:pt idx="5">
                  <c:v>Lumen auraus pääteillä N=69</c:v>
                </c:pt>
                <c:pt idx="6">
                  <c:v>Tienpinnan tasaisuus (pakkautunut lumi ja jää) pääteillä N=68</c:v>
                </c:pt>
                <c:pt idx="7">
                  <c:v>Liukkauden torjunta muilla teillä N=64</c:v>
                </c:pt>
                <c:pt idx="8">
                  <c:v>Lumen auraus muilla teillä N=66</c:v>
                </c:pt>
                <c:pt idx="9">
                  <c:v>Tienpinnan tasaisuus (pakkautunut lumi ja jää) muilla teillä N=65</c:v>
                </c:pt>
                <c:pt idx="10">
                  <c:v>Levähdys- ja pysähtymisalueiden talvihoito N=50</c:v>
                </c:pt>
                <c:pt idx="11">
                  <c:v>Liikennemerkkien ja tienviittojen näkyvyys N=67</c:v>
                </c:pt>
                <c:pt idx="12">
                  <c:v>Jalankulku- ja pyöräteiden talvihoito (kävelijät/pyöräilijät) N=27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2.8985509999999999</c:v>
                </c:pt>
                <c:pt idx="1">
                  <c:v>4.3478260000000004</c:v>
                </c:pt>
                <c:pt idx="2">
                  <c:v>15.884081333333333</c:v>
                </c:pt>
                <c:pt idx="4">
                  <c:v>4.3478260000000004</c:v>
                </c:pt>
                <c:pt idx="5">
                  <c:v>4.3478260000000004</c:v>
                </c:pt>
                <c:pt idx="6">
                  <c:v>2.941176</c:v>
                </c:pt>
                <c:pt idx="7">
                  <c:v>14.0625</c:v>
                </c:pt>
                <c:pt idx="8">
                  <c:v>16.666667</c:v>
                </c:pt>
                <c:pt idx="9">
                  <c:v>16.923076999999999</c:v>
                </c:pt>
                <c:pt idx="10">
                  <c:v>8</c:v>
                </c:pt>
                <c:pt idx="11">
                  <c:v>2.9850750000000001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15-4AF6-B9EA-AA9A7C143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N=86</c:v>
                </c:pt>
                <c:pt idx="1">
                  <c:v>Pääteiden talvihoito (indeksi) N=85</c:v>
                </c:pt>
                <c:pt idx="2">
                  <c:v>Muiden teiden talvihoito (indeksi) N=84</c:v>
                </c:pt>
                <c:pt idx="4">
                  <c:v>Liukkauden torjunta pääteillä N=85</c:v>
                </c:pt>
                <c:pt idx="5">
                  <c:v>Lumen auraus pääteillä N=87</c:v>
                </c:pt>
                <c:pt idx="6">
                  <c:v>Tienpinnan tasaisuus (pakkautunut lumi ja jää) pääteillä N=87</c:v>
                </c:pt>
                <c:pt idx="7">
                  <c:v>Liukkauden torjunta muilla teillä N=84</c:v>
                </c:pt>
                <c:pt idx="8">
                  <c:v>Lumen auraus muilla teillä N=84</c:v>
                </c:pt>
                <c:pt idx="9">
                  <c:v>Tienpinnan tasaisuus (pakkautunut lumi ja jää) muilla teillä N=84</c:v>
                </c:pt>
                <c:pt idx="10">
                  <c:v>Levähdys- ja pysähtymisalueiden talvihoito N=57</c:v>
                </c:pt>
                <c:pt idx="11">
                  <c:v>Liikennemerkkien ja tienviittojen näkyvyys N=83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3.488372</c:v>
                </c:pt>
                <c:pt idx="1">
                  <c:v>5.2400269999999995</c:v>
                </c:pt>
                <c:pt idx="2">
                  <c:v>1.1904760000000001</c:v>
                </c:pt>
                <c:pt idx="4">
                  <c:v>5.8823530000000002</c:v>
                </c:pt>
                <c:pt idx="5">
                  <c:v>4.5977009999999998</c:v>
                </c:pt>
                <c:pt idx="6">
                  <c:v>1.1494249999999999</c:v>
                </c:pt>
                <c:pt idx="8">
                  <c:v>1.1904760000000001</c:v>
                </c:pt>
                <c:pt idx="11">
                  <c:v>4.8192769999999996</c:v>
                </c:pt>
                <c:pt idx="12">
                  <c:v>2.7777780000000001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B-4776-90F6-E01F4538560B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N=86</c:v>
                </c:pt>
                <c:pt idx="1">
                  <c:v>Pääteiden talvihoito (indeksi) N=85</c:v>
                </c:pt>
                <c:pt idx="2">
                  <c:v>Muiden teiden talvihoito (indeksi) N=84</c:v>
                </c:pt>
                <c:pt idx="4">
                  <c:v>Liukkauden torjunta pääteillä N=85</c:v>
                </c:pt>
                <c:pt idx="5">
                  <c:v>Lumen auraus pääteillä N=87</c:v>
                </c:pt>
                <c:pt idx="6">
                  <c:v>Tienpinnan tasaisuus (pakkautunut lumi ja jää) pääteillä N=87</c:v>
                </c:pt>
                <c:pt idx="7">
                  <c:v>Liukkauden torjunta muilla teillä N=84</c:v>
                </c:pt>
                <c:pt idx="8">
                  <c:v>Lumen auraus muilla teillä N=84</c:v>
                </c:pt>
                <c:pt idx="9">
                  <c:v>Tienpinnan tasaisuus (pakkautunut lumi ja jää) muilla teillä N=84</c:v>
                </c:pt>
                <c:pt idx="10">
                  <c:v>Levähdys- ja pysähtymisalueiden talvihoito N=57</c:v>
                </c:pt>
                <c:pt idx="11">
                  <c:v>Liikennemerkkien ja tienviittojen näkyvyys N=83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23.255814000000001</c:v>
                </c:pt>
                <c:pt idx="1">
                  <c:v>41.291413000000006</c:v>
                </c:pt>
                <c:pt idx="2">
                  <c:v>13.492063333333334</c:v>
                </c:pt>
                <c:pt idx="4">
                  <c:v>42.352941000000001</c:v>
                </c:pt>
                <c:pt idx="5">
                  <c:v>40.229885000000003</c:v>
                </c:pt>
                <c:pt idx="6">
                  <c:v>25.287355999999999</c:v>
                </c:pt>
                <c:pt idx="7">
                  <c:v>20.238095000000001</c:v>
                </c:pt>
                <c:pt idx="8">
                  <c:v>13.095238</c:v>
                </c:pt>
                <c:pt idx="9">
                  <c:v>7.1428570000000002</c:v>
                </c:pt>
                <c:pt idx="10">
                  <c:v>26.315788999999999</c:v>
                </c:pt>
                <c:pt idx="11">
                  <c:v>49.397590000000001</c:v>
                </c:pt>
                <c:pt idx="12">
                  <c:v>27.777778000000001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CB-4776-90F6-E01F4538560B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N=86</c:v>
                </c:pt>
                <c:pt idx="1">
                  <c:v>Pääteiden talvihoito (indeksi) N=85</c:v>
                </c:pt>
                <c:pt idx="2">
                  <c:v>Muiden teiden talvihoito (indeksi) N=84</c:v>
                </c:pt>
                <c:pt idx="4">
                  <c:v>Liukkauden torjunta pääteillä N=85</c:v>
                </c:pt>
                <c:pt idx="5">
                  <c:v>Lumen auraus pääteillä N=87</c:v>
                </c:pt>
                <c:pt idx="6">
                  <c:v>Tienpinnan tasaisuus (pakkautunut lumi ja jää) pääteillä N=87</c:v>
                </c:pt>
                <c:pt idx="7">
                  <c:v>Liukkauden torjunta muilla teillä N=84</c:v>
                </c:pt>
                <c:pt idx="8">
                  <c:v>Lumen auraus muilla teillä N=84</c:v>
                </c:pt>
                <c:pt idx="9">
                  <c:v>Tienpinnan tasaisuus (pakkautunut lumi ja jää) muilla teillä N=84</c:v>
                </c:pt>
                <c:pt idx="10">
                  <c:v>Levähdys- ja pysähtymisalueiden talvihoito N=57</c:v>
                </c:pt>
                <c:pt idx="11">
                  <c:v>Liikennemerkkien ja tienviittojen näkyvyys N=83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30.232558000000001</c:v>
                </c:pt>
                <c:pt idx="1">
                  <c:v>20.933062999999997</c:v>
                </c:pt>
                <c:pt idx="2">
                  <c:v>20.238095000000001</c:v>
                </c:pt>
                <c:pt idx="4">
                  <c:v>21.176470999999999</c:v>
                </c:pt>
                <c:pt idx="5">
                  <c:v>20.689654999999998</c:v>
                </c:pt>
                <c:pt idx="6">
                  <c:v>21.839079999999999</c:v>
                </c:pt>
                <c:pt idx="7">
                  <c:v>21.428571000000002</c:v>
                </c:pt>
                <c:pt idx="8">
                  <c:v>23.809524</c:v>
                </c:pt>
                <c:pt idx="9">
                  <c:v>15.476190000000001</c:v>
                </c:pt>
                <c:pt idx="10">
                  <c:v>31.578946999999999</c:v>
                </c:pt>
                <c:pt idx="11">
                  <c:v>25.301205</c:v>
                </c:pt>
                <c:pt idx="12">
                  <c:v>38.888888999999999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CB-4776-90F6-E01F4538560B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N=86</c:v>
                </c:pt>
                <c:pt idx="1">
                  <c:v>Pääteiden talvihoito (indeksi) N=85</c:v>
                </c:pt>
                <c:pt idx="2">
                  <c:v>Muiden teiden talvihoito (indeksi) N=84</c:v>
                </c:pt>
                <c:pt idx="4">
                  <c:v>Liukkauden torjunta pääteillä N=85</c:v>
                </c:pt>
                <c:pt idx="5">
                  <c:v>Lumen auraus pääteillä N=87</c:v>
                </c:pt>
                <c:pt idx="6">
                  <c:v>Tienpinnan tasaisuus (pakkautunut lumi ja jää) pääteillä N=87</c:v>
                </c:pt>
                <c:pt idx="7">
                  <c:v>Liukkauden torjunta muilla teillä N=84</c:v>
                </c:pt>
                <c:pt idx="8">
                  <c:v>Lumen auraus muilla teillä N=84</c:v>
                </c:pt>
                <c:pt idx="9">
                  <c:v>Tienpinnan tasaisuus (pakkautunut lumi ja jää) muilla teillä N=84</c:v>
                </c:pt>
                <c:pt idx="10">
                  <c:v>Levähdys- ja pysähtymisalueiden talvihoito N=57</c:v>
                </c:pt>
                <c:pt idx="11">
                  <c:v>Liikennemerkkien ja tienviittojen näkyvyys N=83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27.906977000000001</c:v>
                </c:pt>
                <c:pt idx="1">
                  <c:v>24.408383999999998</c:v>
                </c:pt>
                <c:pt idx="2">
                  <c:v>39.285714000000006</c:v>
                </c:pt>
                <c:pt idx="4">
                  <c:v>23.529412000000001</c:v>
                </c:pt>
                <c:pt idx="5">
                  <c:v>25.287355999999999</c:v>
                </c:pt>
                <c:pt idx="6">
                  <c:v>34.482759000000001</c:v>
                </c:pt>
                <c:pt idx="7">
                  <c:v>40.476190000000003</c:v>
                </c:pt>
                <c:pt idx="8">
                  <c:v>40.476190000000003</c:v>
                </c:pt>
                <c:pt idx="9">
                  <c:v>36.904761999999998</c:v>
                </c:pt>
                <c:pt idx="10">
                  <c:v>31.578946999999999</c:v>
                </c:pt>
                <c:pt idx="11">
                  <c:v>18.072289000000001</c:v>
                </c:pt>
                <c:pt idx="12">
                  <c:v>22.222221999999999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B-4776-90F6-E01F4538560B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N=86</c:v>
                </c:pt>
                <c:pt idx="1">
                  <c:v>Pääteiden talvihoito (indeksi) N=85</c:v>
                </c:pt>
                <c:pt idx="2">
                  <c:v>Muiden teiden talvihoito (indeksi) N=84</c:v>
                </c:pt>
                <c:pt idx="4">
                  <c:v>Liukkauden torjunta pääteillä N=85</c:v>
                </c:pt>
                <c:pt idx="5">
                  <c:v>Lumen auraus pääteillä N=87</c:v>
                </c:pt>
                <c:pt idx="6">
                  <c:v>Tienpinnan tasaisuus (pakkautunut lumi ja jää) pääteillä N=87</c:v>
                </c:pt>
                <c:pt idx="7">
                  <c:v>Liukkauden torjunta muilla teillä N=84</c:v>
                </c:pt>
                <c:pt idx="8">
                  <c:v>Lumen auraus muilla teillä N=84</c:v>
                </c:pt>
                <c:pt idx="9">
                  <c:v>Tienpinnan tasaisuus (pakkautunut lumi ja jää) muilla teillä N=84</c:v>
                </c:pt>
                <c:pt idx="10">
                  <c:v>Levähdys- ja pysähtymisalueiden talvihoito N=57</c:v>
                </c:pt>
                <c:pt idx="11">
                  <c:v>Liikennemerkkien ja tienviittojen näkyvyys N=83</c:v>
                </c:pt>
                <c:pt idx="12">
                  <c:v>Jalankulku- ja pyöräteiden talvihoito (kävelijät/pyöräilijät) N=36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15.116279</c:v>
                </c:pt>
                <c:pt idx="1">
                  <c:v>8.1271129999999996</c:v>
                </c:pt>
                <c:pt idx="2">
                  <c:v>26.587301333333333</c:v>
                </c:pt>
                <c:pt idx="4">
                  <c:v>7.0588240000000004</c:v>
                </c:pt>
                <c:pt idx="5">
                  <c:v>9.1954019999999996</c:v>
                </c:pt>
                <c:pt idx="6">
                  <c:v>17.241378999999998</c:v>
                </c:pt>
                <c:pt idx="7">
                  <c:v>17.857143000000001</c:v>
                </c:pt>
                <c:pt idx="8">
                  <c:v>21.428571000000002</c:v>
                </c:pt>
                <c:pt idx="9">
                  <c:v>40.476190000000003</c:v>
                </c:pt>
                <c:pt idx="10">
                  <c:v>10.526316</c:v>
                </c:pt>
                <c:pt idx="11">
                  <c:v>2.4096389999999999</c:v>
                </c:pt>
                <c:pt idx="12">
                  <c:v>8.3333329999999997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CB-4776-90F6-E01F45385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2.6805560000000002</c:v>
                </c:pt>
                <c:pt idx="1">
                  <c:v>3.1702129999999999</c:v>
                </c:pt>
                <c:pt idx="2">
                  <c:v>2.125</c:v>
                </c:pt>
                <c:pt idx="4">
                  <c:v>3.1267610000000001</c:v>
                </c:pt>
                <c:pt idx="5">
                  <c:v>3.214286</c:v>
                </c:pt>
                <c:pt idx="6">
                  <c:v>2.7285710000000001</c:v>
                </c:pt>
                <c:pt idx="7">
                  <c:v>2.1</c:v>
                </c:pt>
                <c:pt idx="8">
                  <c:v>2.2285710000000001</c:v>
                </c:pt>
                <c:pt idx="9">
                  <c:v>2.0441180000000001</c:v>
                </c:pt>
                <c:pt idx="10">
                  <c:v>2.9767440000000001</c:v>
                </c:pt>
                <c:pt idx="11">
                  <c:v>3.441176</c:v>
                </c:pt>
                <c:pt idx="12">
                  <c:v>2.6470590000000001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3-4021-8E78-686F07FE40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B03-4021-8E78-686F07FE40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2.8804349999999999</c:v>
                </c:pt>
                <c:pt idx="1">
                  <c:v>3.2580650000000002</c:v>
                </c:pt>
                <c:pt idx="2">
                  <c:v>2.4347829999999999</c:v>
                </c:pt>
                <c:pt idx="4">
                  <c:v>3.2580650000000002</c:v>
                </c:pt>
                <c:pt idx="5">
                  <c:v>3.2580650000000002</c:v>
                </c:pt>
                <c:pt idx="6">
                  <c:v>2.6956519999999999</c:v>
                </c:pt>
                <c:pt idx="7">
                  <c:v>2.5217390000000002</c:v>
                </c:pt>
                <c:pt idx="8">
                  <c:v>2.6129030000000002</c:v>
                </c:pt>
                <c:pt idx="9">
                  <c:v>2.1648350000000001</c:v>
                </c:pt>
                <c:pt idx="10">
                  <c:v>3.1176469999999998</c:v>
                </c:pt>
                <c:pt idx="11">
                  <c:v>3.152174</c:v>
                </c:pt>
                <c:pt idx="12">
                  <c:v>2.8666670000000001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03-4021-8E78-686F07FE40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2.8426969999999998</c:v>
                </c:pt>
                <c:pt idx="1">
                  <c:v>3.2965119999999999</c:v>
                </c:pt>
                <c:pt idx="2">
                  <c:v>2.4069769999999999</c:v>
                </c:pt>
                <c:pt idx="4">
                  <c:v>3.3218390000000002</c:v>
                </c:pt>
                <c:pt idx="5">
                  <c:v>3.2705880000000001</c:v>
                </c:pt>
                <c:pt idx="6">
                  <c:v>2.767442</c:v>
                </c:pt>
                <c:pt idx="7">
                  <c:v>2.5232559999999999</c:v>
                </c:pt>
                <c:pt idx="8">
                  <c:v>2.4823529999999998</c:v>
                </c:pt>
                <c:pt idx="9">
                  <c:v>2.218391</c:v>
                </c:pt>
                <c:pt idx="10">
                  <c:v>3.1016949999999999</c:v>
                </c:pt>
                <c:pt idx="11">
                  <c:v>3.4827590000000002</c:v>
                </c:pt>
                <c:pt idx="12">
                  <c:v>2.9795919999999998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03-4021-8E78-686F07FE4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N=71</c:v>
                </c:pt>
                <c:pt idx="2">
                  <c:v>Muiden teiden talvihoito (indeksi) N=70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1">
                  <c:v>3.5513075000000001</c:v>
                </c:pt>
                <c:pt idx="4">
                  <c:v>2.8169010000000001</c:v>
                </c:pt>
                <c:pt idx="5">
                  <c:v>4.2857139999999996</c:v>
                </c:pt>
                <c:pt idx="6">
                  <c:v>4.2857139999999996</c:v>
                </c:pt>
                <c:pt idx="11">
                  <c:v>4.4117649999999999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89-4521-AFBB-0E83C4643823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N=71</c:v>
                </c:pt>
                <c:pt idx="2">
                  <c:v>Muiden teiden talvihoito (indeksi) N=70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29.166667</c:v>
                </c:pt>
                <c:pt idx="1">
                  <c:v>47.535211500000003</c:v>
                </c:pt>
                <c:pt idx="2">
                  <c:v>14.411764666666665</c:v>
                </c:pt>
                <c:pt idx="4">
                  <c:v>45.070422999999998</c:v>
                </c:pt>
                <c:pt idx="5">
                  <c:v>50</c:v>
                </c:pt>
                <c:pt idx="6">
                  <c:v>22.857143000000001</c:v>
                </c:pt>
                <c:pt idx="7">
                  <c:v>12.857143000000001</c:v>
                </c:pt>
                <c:pt idx="8">
                  <c:v>17.142856999999999</c:v>
                </c:pt>
                <c:pt idx="9">
                  <c:v>13.235294</c:v>
                </c:pt>
                <c:pt idx="10">
                  <c:v>32.558140000000002</c:v>
                </c:pt>
                <c:pt idx="11">
                  <c:v>55.882353000000002</c:v>
                </c:pt>
                <c:pt idx="12">
                  <c:v>35.294117999999997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89-4521-AFBB-0E83C4643823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N=71</c:v>
                </c:pt>
                <c:pt idx="2">
                  <c:v>Muiden teiden talvihoito (indeksi) N=70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26.388888999999999</c:v>
                </c:pt>
                <c:pt idx="1">
                  <c:v>19.114688000000001</c:v>
                </c:pt>
                <c:pt idx="2">
                  <c:v>13.907562999999998</c:v>
                </c:pt>
                <c:pt idx="4">
                  <c:v>23.943662</c:v>
                </c:pt>
                <c:pt idx="5">
                  <c:v>14.285714</c:v>
                </c:pt>
                <c:pt idx="6">
                  <c:v>28.571428999999998</c:v>
                </c:pt>
                <c:pt idx="7">
                  <c:v>14.285714</c:v>
                </c:pt>
                <c:pt idx="8">
                  <c:v>17.142856999999999</c:v>
                </c:pt>
                <c:pt idx="9">
                  <c:v>10.294117999999999</c:v>
                </c:pt>
                <c:pt idx="10">
                  <c:v>44.186047000000002</c:v>
                </c:pt>
                <c:pt idx="11">
                  <c:v>25</c:v>
                </c:pt>
                <c:pt idx="12">
                  <c:v>17.647058999999999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89-4521-AFBB-0E83C4643823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N=71</c:v>
                </c:pt>
                <c:pt idx="2">
                  <c:v>Muiden teiden talvihoito (indeksi) N=70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27.777778000000001</c:v>
                </c:pt>
                <c:pt idx="1">
                  <c:v>22.012072500000002</c:v>
                </c:pt>
                <c:pt idx="2">
                  <c:v>41.372548999999999</c:v>
                </c:pt>
                <c:pt idx="4">
                  <c:v>18.309858999999999</c:v>
                </c:pt>
                <c:pt idx="5">
                  <c:v>25.714286000000001</c:v>
                </c:pt>
                <c:pt idx="6">
                  <c:v>30</c:v>
                </c:pt>
                <c:pt idx="7">
                  <c:v>42.857143000000001</c:v>
                </c:pt>
                <c:pt idx="8">
                  <c:v>37.142856999999999</c:v>
                </c:pt>
                <c:pt idx="9">
                  <c:v>44.117646999999998</c:v>
                </c:pt>
                <c:pt idx="10">
                  <c:v>11.627907</c:v>
                </c:pt>
                <c:pt idx="11">
                  <c:v>8.8235290000000006</c:v>
                </c:pt>
                <c:pt idx="12">
                  <c:v>23.529412000000001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89-4521-AFBB-0E83C4643823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N=72</c:v>
                </c:pt>
                <c:pt idx="1">
                  <c:v>Pääteiden talvihoito (indeksi) N=71</c:v>
                </c:pt>
                <c:pt idx="2">
                  <c:v>Muiden teiden talvihoito (indeksi) N=70</c:v>
                </c:pt>
                <c:pt idx="4">
                  <c:v>Liukkauden torjunta pääteillä N=71</c:v>
                </c:pt>
                <c:pt idx="5">
                  <c:v>Lumen auraus pääteillä N=70</c:v>
                </c:pt>
                <c:pt idx="6">
                  <c:v>Tienpinnan tasaisuus (pakkautunut lumi ja jää) pääteillä N=70</c:v>
                </c:pt>
                <c:pt idx="7">
                  <c:v>Liukkauden torjunta muilla teillä N=70</c:v>
                </c:pt>
                <c:pt idx="8">
                  <c:v>Lumen auraus muilla teillä N=70</c:v>
                </c:pt>
                <c:pt idx="9">
                  <c:v>Tienpinnan tasaisuus (pakkautunut lumi ja jää) muilla teillä N=68</c:v>
                </c:pt>
                <c:pt idx="10">
                  <c:v>Levähdys- ja pysähtymisalueiden talvihoito N=43</c:v>
                </c:pt>
                <c:pt idx="11">
                  <c:v>Liikennemerkkien ja tienviittojen näkyvyys N=68</c:v>
                </c:pt>
                <c:pt idx="12">
                  <c:v>Jalankulku- ja pyöräteiden talvihoito (kävelijät/pyöräilijät) N=34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16.666667</c:v>
                </c:pt>
                <c:pt idx="1">
                  <c:v>7.7867204999999995</c:v>
                </c:pt>
                <c:pt idx="2">
                  <c:v>30.308123333333331</c:v>
                </c:pt>
                <c:pt idx="4">
                  <c:v>9.8591549999999994</c:v>
                </c:pt>
                <c:pt idx="5">
                  <c:v>5.7142860000000004</c:v>
                </c:pt>
                <c:pt idx="6">
                  <c:v>14.285714</c:v>
                </c:pt>
                <c:pt idx="7">
                  <c:v>30</c:v>
                </c:pt>
                <c:pt idx="8">
                  <c:v>28.571428999999998</c:v>
                </c:pt>
                <c:pt idx="9">
                  <c:v>32.352941000000001</c:v>
                </c:pt>
                <c:pt idx="10">
                  <c:v>11.627907</c:v>
                </c:pt>
                <c:pt idx="11">
                  <c:v>5.8823530000000002</c:v>
                </c:pt>
                <c:pt idx="12">
                  <c:v>23.529412000000001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89-4521-AFBB-0E83C4643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3.0789469999999999</c:v>
                </c:pt>
                <c:pt idx="1">
                  <c:v>3.526316</c:v>
                </c:pt>
                <c:pt idx="2">
                  <c:v>2.6063350000000001</c:v>
                </c:pt>
                <c:pt idx="4">
                  <c:v>3.4605260000000002</c:v>
                </c:pt>
                <c:pt idx="5">
                  <c:v>3.5921050000000001</c:v>
                </c:pt>
                <c:pt idx="6">
                  <c:v>3.0131579999999998</c:v>
                </c:pt>
                <c:pt idx="7">
                  <c:v>2.6486489999999998</c:v>
                </c:pt>
                <c:pt idx="8">
                  <c:v>2.7837839999999998</c:v>
                </c:pt>
                <c:pt idx="9">
                  <c:v>2.383562</c:v>
                </c:pt>
                <c:pt idx="10">
                  <c:v>3.3333330000000001</c:v>
                </c:pt>
                <c:pt idx="11">
                  <c:v>3.4933329999999998</c:v>
                </c:pt>
                <c:pt idx="12">
                  <c:v>3.0769229999999999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F-4D03-B6F5-EE5CADB7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8CF-4D03-B6F5-EE5CADB7AC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3.1111110000000002</c:v>
                </c:pt>
                <c:pt idx="1">
                  <c:v>3.5448719999999998</c:v>
                </c:pt>
                <c:pt idx="2">
                  <c:v>2.5404260000000001</c:v>
                </c:pt>
                <c:pt idx="4">
                  <c:v>3.584416</c:v>
                </c:pt>
                <c:pt idx="5">
                  <c:v>3.506329</c:v>
                </c:pt>
                <c:pt idx="6">
                  <c:v>3.0133329999999998</c:v>
                </c:pt>
                <c:pt idx="7">
                  <c:v>2.7051280000000002</c:v>
                </c:pt>
                <c:pt idx="8">
                  <c:v>2.6666669999999999</c:v>
                </c:pt>
                <c:pt idx="9">
                  <c:v>2.2531650000000001</c:v>
                </c:pt>
                <c:pt idx="10">
                  <c:v>3.2340429999999998</c:v>
                </c:pt>
                <c:pt idx="11">
                  <c:v>3.383562</c:v>
                </c:pt>
                <c:pt idx="12">
                  <c:v>2.8771930000000001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D03-B6F5-EE5CADB7AC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3.2753619999999999</c:v>
                </c:pt>
                <c:pt idx="1">
                  <c:v>3.567164</c:v>
                </c:pt>
                <c:pt idx="2">
                  <c:v>2.6482410000000001</c:v>
                </c:pt>
                <c:pt idx="4">
                  <c:v>3.641791</c:v>
                </c:pt>
                <c:pt idx="5">
                  <c:v>3.492537</c:v>
                </c:pt>
                <c:pt idx="6">
                  <c:v>3.0147059999999999</c:v>
                </c:pt>
                <c:pt idx="7">
                  <c:v>2.8787880000000001</c:v>
                </c:pt>
                <c:pt idx="8">
                  <c:v>2.716418</c:v>
                </c:pt>
                <c:pt idx="9">
                  <c:v>2.3484850000000002</c:v>
                </c:pt>
                <c:pt idx="10">
                  <c:v>3.285714</c:v>
                </c:pt>
                <c:pt idx="11">
                  <c:v>3.6923080000000001</c:v>
                </c:pt>
                <c:pt idx="12">
                  <c:v>3.1111110000000002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CF-4D03-B6F5-EE5CADB7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N=74</c:v>
                </c:pt>
                <c:pt idx="4">
                  <c:v>Liukkauden torjunta pääteillä N=76</c:v>
                </c:pt>
                <c:pt idx="5">
                  <c:v>Lumen auraus pääteillä N=76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N=57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3.947368</c:v>
                </c:pt>
                <c:pt idx="1">
                  <c:v>6.5789474999999999</c:v>
                </c:pt>
                <c:pt idx="2">
                  <c:v>2.2645933333333335</c:v>
                </c:pt>
                <c:pt idx="4">
                  <c:v>5.2631579999999998</c:v>
                </c:pt>
                <c:pt idx="5">
                  <c:v>7.8947370000000001</c:v>
                </c:pt>
                <c:pt idx="6">
                  <c:v>2.6315789999999999</c:v>
                </c:pt>
                <c:pt idx="7">
                  <c:v>1.351351</c:v>
                </c:pt>
                <c:pt idx="8">
                  <c:v>2.7027030000000001</c:v>
                </c:pt>
                <c:pt idx="9">
                  <c:v>2.7397260000000001</c:v>
                </c:pt>
                <c:pt idx="10">
                  <c:v>3.508772</c:v>
                </c:pt>
                <c:pt idx="11">
                  <c:v>6.6666670000000003</c:v>
                </c:pt>
                <c:pt idx="12">
                  <c:v>7.6923079999999997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A-4EBC-9B20-A139429DC726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N=74</c:v>
                </c:pt>
                <c:pt idx="4">
                  <c:v>Liukkauden torjunta pääteillä N=76</c:v>
                </c:pt>
                <c:pt idx="5">
                  <c:v>Lumen auraus pääteillä N=76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N=57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42.105263000000001</c:v>
                </c:pt>
                <c:pt idx="1">
                  <c:v>58.552631500000004</c:v>
                </c:pt>
                <c:pt idx="2">
                  <c:v>19.875354666666667</c:v>
                </c:pt>
                <c:pt idx="4">
                  <c:v>57.894736999999999</c:v>
                </c:pt>
                <c:pt idx="5">
                  <c:v>59.210526000000002</c:v>
                </c:pt>
                <c:pt idx="6">
                  <c:v>31.578946999999999</c:v>
                </c:pt>
                <c:pt idx="7">
                  <c:v>20.27027</c:v>
                </c:pt>
                <c:pt idx="8">
                  <c:v>27.027027</c:v>
                </c:pt>
                <c:pt idx="9">
                  <c:v>12.328766999999999</c:v>
                </c:pt>
                <c:pt idx="10">
                  <c:v>42.105263000000001</c:v>
                </c:pt>
                <c:pt idx="11">
                  <c:v>49.333333000000003</c:v>
                </c:pt>
                <c:pt idx="12">
                  <c:v>30.769231000000001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A-4EBC-9B20-A139429DC726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N=74</c:v>
                </c:pt>
                <c:pt idx="4">
                  <c:v>Liukkauden torjunta pääteillä N=76</c:v>
                </c:pt>
                <c:pt idx="5">
                  <c:v>Lumen auraus pääteillä N=76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N=57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21.052631999999999</c:v>
                </c:pt>
                <c:pt idx="1">
                  <c:v>19.736842500000002</c:v>
                </c:pt>
                <c:pt idx="2">
                  <c:v>27.144267333333335</c:v>
                </c:pt>
                <c:pt idx="4">
                  <c:v>18.421053000000001</c:v>
                </c:pt>
                <c:pt idx="5">
                  <c:v>21.052631999999999</c:v>
                </c:pt>
                <c:pt idx="6">
                  <c:v>36.842104999999997</c:v>
                </c:pt>
                <c:pt idx="7">
                  <c:v>32.432431999999999</c:v>
                </c:pt>
                <c:pt idx="8">
                  <c:v>22.972973</c:v>
                </c:pt>
                <c:pt idx="9">
                  <c:v>26.027397000000001</c:v>
                </c:pt>
                <c:pt idx="10">
                  <c:v>40.350876999999997</c:v>
                </c:pt>
                <c:pt idx="11">
                  <c:v>30.666667</c:v>
                </c:pt>
                <c:pt idx="12">
                  <c:v>30.769231000000001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6A-4EBC-9B20-A139429DC726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N=74</c:v>
                </c:pt>
                <c:pt idx="4">
                  <c:v>Liukkauden torjunta pääteillä N=76</c:v>
                </c:pt>
                <c:pt idx="5">
                  <c:v>Lumen auraus pääteillä N=76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N=57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23.684211000000001</c:v>
                </c:pt>
                <c:pt idx="1">
                  <c:v>11.184210500000001</c:v>
                </c:pt>
                <c:pt idx="2">
                  <c:v>37.560162999999996</c:v>
                </c:pt>
                <c:pt idx="4">
                  <c:v>14.473684</c:v>
                </c:pt>
                <c:pt idx="5">
                  <c:v>7.8947370000000001</c:v>
                </c:pt>
                <c:pt idx="6">
                  <c:v>22.368421000000001</c:v>
                </c:pt>
                <c:pt idx="7">
                  <c:v>33.783783999999997</c:v>
                </c:pt>
                <c:pt idx="8">
                  <c:v>40.540540999999997</c:v>
                </c:pt>
                <c:pt idx="9">
                  <c:v>38.356164</c:v>
                </c:pt>
                <c:pt idx="10">
                  <c:v>12.280702</c:v>
                </c:pt>
                <c:pt idx="11">
                  <c:v>13.333333</c:v>
                </c:pt>
                <c:pt idx="12">
                  <c:v>23.076923000000001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6A-4EBC-9B20-A139429DC726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N=76</c:v>
                </c:pt>
                <c:pt idx="1">
                  <c:v>Pääteiden talvihoito (indeksi) N=76</c:v>
                </c:pt>
                <c:pt idx="2">
                  <c:v>Muiden teiden talvihoito (indeksi) N=74</c:v>
                </c:pt>
                <c:pt idx="4">
                  <c:v>Liukkauden torjunta pääteillä N=76</c:v>
                </c:pt>
                <c:pt idx="5">
                  <c:v>Lumen auraus pääteillä N=76</c:v>
                </c:pt>
                <c:pt idx="6">
                  <c:v>Tienpinnan tasaisuus (pakkautunut lumi ja jää) pääteillä N=76</c:v>
                </c:pt>
                <c:pt idx="7">
                  <c:v>Liukkauden torjunta muilla teillä N=74</c:v>
                </c:pt>
                <c:pt idx="8">
                  <c:v>Lumen auraus muilla teillä N=74</c:v>
                </c:pt>
                <c:pt idx="9">
                  <c:v>Tienpinnan tasaisuus (pakkautunut lumi ja jää) muilla teillä N=73</c:v>
                </c:pt>
                <c:pt idx="10">
                  <c:v>Levähdys- ja pysähtymisalueiden talvihoito N=57</c:v>
                </c:pt>
                <c:pt idx="11">
                  <c:v>Liikennemerkkien ja tienviittojen näkyvyys N=75</c:v>
                </c:pt>
                <c:pt idx="12">
                  <c:v>Jalankulku- ja pyöräteiden talvihoito (kävelijät/pyöräilijät) N=39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9.2105259999999998</c:v>
                </c:pt>
                <c:pt idx="1">
                  <c:v>3.947368</c:v>
                </c:pt>
                <c:pt idx="2">
                  <c:v>13.155621333333334</c:v>
                </c:pt>
                <c:pt idx="4">
                  <c:v>3.947368</c:v>
                </c:pt>
                <c:pt idx="5">
                  <c:v>3.947368</c:v>
                </c:pt>
                <c:pt idx="6">
                  <c:v>6.5789470000000003</c:v>
                </c:pt>
                <c:pt idx="7">
                  <c:v>12.162162</c:v>
                </c:pt>
                <c:pt idx="8">
                  <c:v>6.7567570000000003</c:v>
                </c:pt>
                <c:pt idx="9">
                  <c:v>20.547944999999999</c:v>
                </c:pt>
                <c:pt idx="10">
                  <c:v>1.754386</c:v>
                </c:pt>
                <c:pt idx="12">
                  <c:v>7.6923079999999997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6A-4EBC-9B20-A139429DC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2.8133330000000001</c:v>
                </c:pt>
                <c:pt idx="1">
                  <c:v>3.25</c:v>
                </c:pt>
                <c:pt idx="2">
                  <c:v>2.4757709999999999</c:v>
                </c:pt>
                <c:pt idx="4">
                  <c:v>3.364865</c:v>
                </c:pt>
                <c:pt idx="5">
                  <c:v>3.135135</c:v>
                </c:pt>
                <c:pt idx="6">
                  <c:v>2.8082189999999998</c:v>
                </c:pt>
                <c:pt idx="7">
                  <c:v>2.6623380000000001</c:v>
                </c:pt>
                <c:pt idx="8">
                  <c:v>2.64</c:v>
                </c:pt>
                <c:pt idx="9">
                  <c:v>2.12</c:v>
                </c:pt>
                <c:pt idx="10">
                  <c:v>3.1333329999999999</c:v>
                </c:pt>
                <c:pt idx="11">
                  <c:v>3.5571429999999999</c:v>
                </c:pt>
                <c:pt idx="12">
                  <c:v>3.0285709999999999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9C-4407-9914-1C64E23C32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D9C-4407-9914-1C64E23C32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2.6428569999999998</c:v>
                </c:pt>
                <c:pt idx="1">
                  <c:v>3.222826</c:v>
                </c:pt>
                <c:pt idx="2">
                  <c:v>2.4900660000000001</c:v>
                </c:pt>
                <c:pt idx="4">
                  <c:v>3.25</c:v>
                </c:pt>
                <c:pt idx="5">
                  <c:v>3.1956519999999999</c:v>
                </c:pt>
                <c:pt idx="6">
                  <c:v>2.648352</c:v>
                </c:pt>
                <c:pt idx="7">
                  <c:v>2.65</c:v>
                </c:pt>
                <c:pt idx="8">
                  <c:v>2.5643560000000001</c:v>
                </c:pt>
                <c:pt idx="9">
                  <c:v>2.2574260000000002</c:v>
                </c:pt>
                <c:pt idx="10">
                  <c:v>3.0370370000000002</c:v>
                </c:pt>
                <c:pt idx="11">
                  <c:v>3.453608</c:v>
                </c:pt>
                <c:pt idx="1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9C-4407-9914-1C64E23C32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2.9759039999999999</c:v>
                </c:pt>
                <c:pt idx="1">
                  <c:v>3.2687499999999998</c:v>
                </c:pt>
                <c:pt idx="2">
                  <c:v>2.610236</c:v>
                </c:pt>
                <c:pt idx="4">
                  <c:v>3.4249999999999998</c:v>
                </c:pt>
                <c:pt idx="5">
                  <c:v>3.1124999999999998</c:v>
                </c:pt>
                <c:pt idx="6">
                  <c:v>2.9342109999999999</c:v>
                </c:pt>
                <c:pt idx="7">
                  <c:v>2.7931029999999999</c:v>
                </c:pt>
                <c:pt idx="8">
                  <c:v>2.6860469999999999</c:v>
                </c:pt>
                <c:pt idx="9">
                  <c:v>2.3333330000000001</c:v>
                </c:pt>
                <c:pt idx="10">
                  <c:v>3.0666669999999998</c:v>
                </c:pt>
                <c:pt idx="11">
                  <c:v>3.5714290000000002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9C-4407-9914-1C64E23C3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744096333506843E-2"/>
          <c:y val="8.2698685987672771E-2"/>
          <c:w val="0.46885354543537594"/>
          <c:h val="0.857308731165088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Taul1!$A$2</c:f>
              <c:strCache>
                <c:ptCount val="1"/>
                <c:pt idx="0">
                  <c:v>Eritt. tyytyv.</c:v>
                </c:pt>
              </c:strCache>
            </c:strRef>
          </c:tx>
          <c:spPr>
            <a:solidFill>
              <a:srgbClr val="2187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N=74</c:v>
                </c:pt>
                <c:pt idx="2">
                  <c:v>Muiden teiden talvihoito (indeksi) N=77</c:v>
                </c:pt>
                <c:pt idx="4">
                  <c:v>Liukkauden torjunta pääteillä N=74</c:v>
                </c:pt>
                <c:pt idx="5">
                  <c:v>Lumen auraus pääteillä N=74</c:v>
                </c:pt>
                <c:pt idx="6">
                  <c:v>Tienpinnan tasaisuus (pakkautunut lumi ja jää) pääteillä N=73</c:v>
                </c:pt>
                <c:pt idx="7">
                  <c:v>Liukkauden torjunta muilla teillä N=77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N=45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Taul1!$B$2:$N$2</c:f>
              <c:numCache>
                <c:formatCode>0</c:formatCode>
                <c:ptCount val="13"/>
                <c:pt idx="0">
                  <c:v>2.6666669999999999</c:v>
                </c:pt>
                <c:pt idx="1">
                  <c:v>8.7837835000000002</c:v>
                </c:pt>
                <c:pt idx="2">
                  <c:v>2.6435790000000003</c:v>
                </c:pt>
                <c:pt idx="4">
                  <c:v>9.4594590000000007</c:v>
                </c:pt>
                <c:pt idx="5">
                  <c:v>8.1081079999999996</c:v>
                </c:pt>
                <c:pt idx="6">
                  <c:v>8.2191779999999994</c:v>
                </c:pt>
                <c:pt idx="7">
                  <c:v>2.5974029999999999</c:v>
                </c:pt>
                <c:pt idx="8">
                  <c:v>2.6666669999999999</c:v>
                </c:pt>
                <c:pt idx="9">
                  <c:v>2.6666669999999999</c:v>
                </c:pt>
                <c:pt idx="10">
                  <c:v>6.6666670000000003</c:v>
                </c:pt>
                <c:pt idx="11">
                  <c:v>8.5714290000000002</c:v>
                </c:pt>
                <c:pt idx="12">
                  <c:v>5.7142860000000004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51-409A-A1CC-18D8472C08A4}"/>
            </c:ext>
          </c:extLst>
        </c:ser>
        <c:ser>
          <c:idx val="1"/>
          <c:order val="1"/>
          <c:tx>
            <c:strRef>
              <c:f>Taul1!$A$3</c:f>
              <c:strCache>
                <c:ptCount val="1"/>
                <c:pt idx="0">
                  <c:v>Tyytyväinen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N=74</c:v>
                </c:pt>
                <c:pt idx="2">
                  <c:v>Muiden teiden talvihoito (indeksi) N=77</c:v>
                </c:pt>
                <c:pt idx="4">
                  <c:v>Liukkauden torjunta pääteillä N=74</c:v>
                </c:pt>
                <c:pt idx="5">
                  <c:v>Lumen auraus pääteillä N=74</c:v>
                </c:pt>
                <c:pt idx="6">
                  <c:v>Tienpinnan tasaisuus (pakkautunut lumi ja jää) pääteillä N=73</c:v>
                </c:pt>
                <c:pt idx="7">
                  <c:v>Liukkauden torjunta muilla teillä N=77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N=45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Taul1!$B$3:$N$3</c:f>
              <c:numCache>
                <c:formatCode>0</c:formatCode>
                <c:ptCount val="13"/>
                <c:pt idx="0">
                  <c:v>26.666667</c:v>
                </c:pt>
                <c:pt idx="1">
                  <c:v>43.243243499999998</c:v>
                </c:pt>
                <c:pt idx="2">
                  <c:v>15.382394999999997</c:v>
                </c:pt>
                <c:pt idx="4">
                  <c:v>45.945945999999999</c:v>
                </c:pt>
                <c:pt idx="5">
                  <c:v>40.540540999999997</c:v>
                </c:pt>
                <c:pt idx="6">
                  <c:v>23.287671</c:v>
                </c:pt>
                <c:pt idx="7">
                  <c:v>19.480519000000001</c:v>
                </c:pt>
                <c:pt idx="8">
                  <c:v>21.333333</c:v>
                </c:pt>
                <c:pt idx="9">
                  <c:v>5.3333329999999997</c:v>
                </c:pt>
                <c:pt idx="10">
                  <c:v>31.111111000000001</c:v>
                </c:pt>
                <c:pt idx="11">
                  <c:v>50</c:v>
                </c:pt>
                <c:pt idx="12">
                  <c:v>28.571428999999998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51-409A-A1CC-18D8472C08A4}"/>
            </c:ext>
          </c:extLst>
        </c:ser>
        <c:ser>
          <c:idx val="2"/>
          <c:order val="2"/>
          <c:tx>
            <c:strRef>
              <c:f>Taul1!$A$4</c:f>
              <c:strCache>
                <c:ptCount val="1"/>
                <c:pt idx="0">
                  <c:v>En tyytyv. enkä tyytym.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N=74</c:v>
                </c:pt>
                <c:pt idx="2">
                  <c:v>Muiden teiden talvihoito (indeksi) N=77</c:v>
                </c:pt>
                <c:pt idx="4">
                  <c:v>Liukkauden torjunta pääteillä N=74</c:v>
                </c:pt>
                <c:pt idx="5">
                  <c:v>Lumen auraus pääteillä N=74</c:v>
                </c:pt>
                <c:pt idx="6">
                  <c:v>Tienpinnan tasaisuus (pakkautunut lumi ja jää) pääteillä N=73</c:v>
                </c:pt>
                <c:pt idx="7">
                  <c:v>Liukkauden torjunta muilla teillä N=77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N=45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Taul1!$B$4:$N$4</c:f>
              <c:numCache>
                <c:formatCode>0</c:formatCode>
                <c:ptCount val="13"/>
                <c:pt idx="0">
                  <c:v>28</c:v>
                </c:pt>
                <c:pt idx="1">
                  <c:v>22.972973</c:v>
                </c:pt>
                <c:pt idx="2">
                  <c:v>22.857142999999997</c:v>
                </c:pt>
                <c:pt idx="4">
                  <c:v>24.324324000000001</c:v>
                </c:pt>
                <c:pt idx="5">
                  <c:v>21.621621999999999</c:v>
                </c:pt>
                <c:pt idx="6">
                  <c:v>24.657533999999998</c:v>
                </c:pt>
                <c:pt idx="7">
                  <c:v>28.571428999999998</c:v>
                </c:pt>
                <c:pt idx="8">
                  <c:v>25.333333</c:v>
                </c:pt>
                <c:pt idx="9">
                  <c:v>14.666667</c:v>
                </c:pt>
                <c:pt idx="10">
                  <c:v>40</c:v>
                </c:pt>
                <c:pt idx="11">
                  <c:v>31.428571000000002</c:v>
                </c:pt>
                <c:pt idx="12">
                  <c:v>34.285713999999999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51-409A-A1CC-18D8472C08A4}"/>
            </c:ext>
          </c:extLst>
        </c:ser>
        <c:ser>
          <c:idx val="3"/>
          <c:order val="3"/>
          <c:tx>
            <c:strRef>
              <c:f>Taul1!$A$5</c:f>
              <c:strCache>
                <c:ptCount val="1"/>
                <c:pt idx="0">
                  <c:v>Tyytymätön</c:v>
                </c:pt>
              </c:strCache>
            </c:strRef>
          </c:tx>
          <c:spPr>
            <a:solidFill>
              <a:srgbClr val="FF5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N=74</c:v>
                </c:pt>
                <c:pt idx="2">
                  <c:v>Muiden teiden talvihoito (indeksi) N=77</c:v>
                </c:pt>
                <c:pt idx="4">
                  <c:v>Liukkauden torjunta pääteillä N=74</c:v>
                </c:pt>
                <c:pt idx="5">
                  <c:v>Lumen auraus pääteillä N=74</c:v>
                </c:pt>
                <c:pt idx="6">
                  <c:v>Tienpinnan tasaisuus (pakkautunut lumi ja jää) pääteillä N=73</c:v>
                </c:pt>
                <c:pt idx="7">
                  <c:v>Liukkauden torjunta muilla teillä N=77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N=45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Taul1!$B$5:$N$5</c:f>
              <c:numCache>
                <c:formatCode>0</c:formatCode>
                <c:ptCount val="13"/>
                <c:pt idx="0">
                  <c:v>34.666666999999997</c:v>
                </c:pt>
                <c:pt idx="1">
                  <c:v>14.189188999999999</c:v>
                </c:pt>
                <c:pt idx="2">
                  <c:v>44.975468999999997</c:v>
                </c:pt>
                <c:pt idx="4">
                  <c:v>12.162162</c:v>
                </c:pt>
                <c:pt idx="5">
                  <c:v>16.216215999999999</c:v>
                </c:pt>
                <c:pt idx="6">
                  <c:v>28.767123000000002</c:v>
                </c:pt>
                <c:pt idx="7">
                  <c:v>40.259740000000001</c:v>
                </c:pt>
                <c:pt idx="8">
                  <c:v>38.666666999999997</c:v>
                </c:pt>
                <c:pt idx="9">
                  <c:v>56</c:v>
                </c:pt>
                <c:pt idx="10">
                  <c:v>13.333333</c:v>
                </c:pt>
                <c:pt idx="11">
                  <c:v>8.5714290000000002</c:v>
                </c:pt>
                <c:pt idx="12">
                  <c:v>25.714286000000001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51-409A-A1CC-18D8472C08A4}"/>
            </c:ext>
          </c:extLst>
        </c:ser>
        <c:ser>
          <c:idx val="4"/>
          <c:order val="4"/>
          <c:tx>
            <c:strRef>
              <c:f>Taul1!$A$6</c:f>
              <c:strCache>
                <c:ptCount val="1"/>
                <c:pt idx="0">
                  <c:v>Eritt. tyytym.</c:v>
                </c:pt>
              </c:strCache>
            </c:strRef>
          </c:tx>
          <c:spPr>
            <a:solidFill>
              <a:srgbClr val="E5008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Taul1!$B$1:$N$1</c:f>
              <c:strCache>
                <c:ptCount val="13"/>
                <c:pt idx="0">
                  <c:v>Kokonaistyytyväisyys, N=75</c:v>
                </c:pt>
                <c:pt idx="1">
                  <c:v>Pääteiden talvihoito (indeksi) N=74</c:v>
                </c:pt>
                <c:pt idx="2">
                  <c:v>Muiden teiden talvihoito (indeksi) N=77</c:v>
                </c:pt>
                <c:pt idx="4">
                  <c:v>Liukkauden torjunta pääteillä N=74</c:v>
                </c:pt>
                <c:pt idx="5">
                  <c:v>Lumen auraus pääteillä N=74</c:v>
                </c:pt>
                <c:pt idx="6">
                  <c:v>Tienpinnan tasaisuus (pakkautunut lumi ja jää) pääteillä N=73</c:v>
                </c:pt>
                <c:pt idx="7">
                  <c:v>Liukkauden torjunta muilla teillä N=77</c:v>
                </c:pt>
                <c:pt idx="8">
                  <c:v>Lumen auraus muilla teillä N=75</c:v>
                </c:pt>
                <c:pt idx="9">
                  <c:v>Tienpinnan tasaisuus (pakkautunut lumi ja jää) muilla teillä N=75</c:v>
                </c:pt>
                <c:pt idx="10">
                  <c:v>Levähdys- ja pysähtymisalueiden talvihoito N=45</c:v>
                </c:pt>
                <c:pt idx="11">
                  <c:v>Liikennemerkkien ja tienviittojen näkyvyys N=70</c:v>
                </c:pt>
                <c:pt idx="12">
                  <c:v>Jalankulku- ja pyöräteiden talvihoito (kävelijät/pyöräilijät) N=35</c:v>
                </c:pt>
              </c:strCache>
            </c:strRef>
          </c:cat>
          <c:val>
            <c:numRef>
              <c:f>Taul1!$B$6:$N$6</c:f>
              <c:numCache>
                <c:formatCode>0</c:formatCode>
                <c:ptCount val="13"/>
                <c:pt idx="0">
                  <c:v>8</c:v>
                </c:pt>
                <c:pt idx="1">
                  <c:v>10.810811000000001</c:v>
                </c:pt>
                <c:pt idx="2">
                  <c:v>14.141413999999999</c:v>
                </c:pt>
                <c:pt idx="4">
                  <c:v>8.1081079999999996</c:v>
                </c:pt>
                <c:pt idx="5">
                  <c:v>13.513514000000001</c:v>
                </c:pt>
                <c:pt idx="6">
                  <c:v>15.068493</c:v>
                </c:pt>
                <c:pt idx="7">
                  <c:v>9.0909089999999999</c:v>
                </c:pt>
                <c:pt idx="8">
                  <c:v>12</c:v>
                </c:pt>
                <c:pt idx="9">
                  <c:v>21.333333</c:v>
                </c:pt>
                <c:pt idx="10">
                  <c:v>8.8888890000000007</c:v>
                </c:pt>
                <c:pt idx="11">
                  <c:v>1.428571</c:v>
                </c:pt>
                <c:pt idx="12">
                  <c:v>5.7142860000000004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51-409A-A1CC-18D8472C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30122856"/>
        <c:axId val="430121216"/>
      </c:barChart>
      <c:catAx>
        <c:axId val="4301228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1216"/>
        <c:crosses val="autoZero"/>
        <c:auto val="1"/>
        <c:lblAlgn val="ctr"/>
        <c:lblOffset val="100"/>
        <c:noMultiLvlLbl val="0"/>
      </c:catAx>
      <c:valAx>
        <c:axId val="430121216"/>
        <c:scaling>
          <c:orientation val="minMax"/>
          <c:max val="100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0122856"/>
        <c:crosses val="max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69879780474847E-4"/>
          <c:y val="2.6481896009091031E-2"/>
          <c:w val="0.70581527802334842"/>
          <c:h val="6.5059259036241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i-F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284294666450354"/>
          <c:y val="8.3418248627312966E-2"/>
          <c:w val="0.43360387869522299"/>
          <c:h val="0.856589154523740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65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Sheet1!$B$2:$B$14</c:f>
              <c:numCache>
                <c:formatCode>0.00</c:formatCode>
                <c:ptCount val="13"/>
                <c:pt idx="0">
                  <c:v>2.7250000000000001</c:v>
                </c:pt>
                <c:pt idx="1">
                  <c:v>3.2670810000000001</c:v>
                </c:pt>
                <c:pt idx="2">
                  <c:v>2.3733909999999998</c:v>
                </c:pt>
                <c:pt idx="4">
                  <c:v>3.2682929999999999</c:v>
                </c:pt>
                <c:pt idx="5">
                  <c:v>3.2658230000000001</c:v>
                </c:pt>
                <c:pt idx="6">
                  <c:v>2.7654320000000001</c:v>
                </c:pt>
                <c:pt idx="7">
                  <c:v>2.4871789999999998</c:v>
                </c:pt>
                <c:pt idx="8">
                  <c:v>2.5128210000000002</c:v>
                </c:pt>
                <c:pt idx="9">
                  <c:v>2.1168830000000001</c:v>
                </c:pt>
                <c:pt idx="10">
                  <c:v>3.3673470000000001</c:v>
                </c:pt>
                <c:pt idx="11">
                  <c:v>3.4675319999999998</c:v>
                </c:pt>
                <c:pt idx="12">
                  <c:v>3.0789469999999999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9-438F-9C26-AE69C7517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9BFF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009B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B9-438F-9C26-AE69C7517B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Sheet1!$C$2:$C$14</c:f>
              <c:numCache>
                <c:formatCode>0.00</c:formatCode>
                <c:ptCount val="13"/>
                <c:pt idx="0">
                  <c:v>2.4455450000000001</c:v>
                </c:pt>
                <c:pt idx="1">
                  <c:v>3.045455</c:v>
                </c:pt>
                <c:pt idx="2">
                  <c:v>2.0446740000000001</c:v>
                </c:pt>
                <c:pt idx="4">
                  <c:v>3.0202019999999998</c:v>
                </c:pt>
                <c:pt idx="5">
                  <c:v>3.0707070000000001</c:v>
                </c:pt>
                <c:pt idx="6">
                  <c:v>2.608247</c:v>
                </c:pt>
                <c:pt idx="7">
                  <c:v>2.092784</c:v>
                </c:pt>
                <c:pt idx="8">
                  <c:v>2.1458330000000001</c:v>
                </c:pt>
                <c:pt idx="9">
                  <c:v>1.897959</c:v>
                </c:pt>
                <c:pt idx="10">
                  <c:v>2.733333</c:v>
                </c:pt>
                <c:pt idx="11">
                  <c:v>3.2127659999999998</c:v>
                </c:pt>
                <c:pt idx="12">
                  <c:v>2.5476190000000001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9-438F-9C26-AE69C7517B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4AC2F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Sheet1!$D$2:$D$14</c:f>
              <c:numCache>
                <c:formatCode>0.00</c:formatCode>
                <c:ptCount val="13"/>
                <c:pt idx="0">
                  <c:v>2.7127659999999998</c:v>
                </c:pt>
                <c:pt idx="1">
                  <c:v>3.2596690000000001</c:v>
                </c:pt>
                <c:pt idx="2">
                  <c:v>2.1747209999999999</c:v>
                </c:pt>
                <c:pt idx="4">
                  <c:v>3.3076919999999999</c:v>
                </c:pt>
                <c:pt idx="5">
                  <c:v>3.2111109999999998</c:v>
                </c:pt>
                <c:pt idx="6">
                  <c:v>2.7222219999999999</c:v>
                </c:pt>
                <c:pt idx="7">
                  <c:v>2.3033709999999998</c:v>
                </c:pt>
                <c:pt idx="8">
                  <c:v>2.2555559999999999</c:v>
                </c:pt>
                <c:pt idx="9">
                  <c:v>1.9666669999999999</c:v>
                </c:pt>
                <c:pt idx="10">
                  <c:v>3</c:v>
                </c:pt>
                <c:pt idx="11">
                  <c:v>3.376344</c:v>
                </c:pt>
                <c:pt idx="12">
                  <c:v>2.75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B9-438F-9C26-AE69C7517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12"/>
        <c:axId val="536388968"/>
        <c:axId val="536383480"/>
      </c:barChart>
      <c:catAx>
        <c:axId val="536388968"/>
        <c:scaling>
          <c:orientation val="maxMin"/>
        </c:scaling>
        <c:delete val="1"/>
        <c:axPos val="l"/>
        <c:majorGridlines>
          <c:spPr>
            <a:ln w="6350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36383480"/>
        <c:crossesAt val="1"/>
        <c:auto val="1"/>
        <c:lblAlgn val="ctr"/>
        <c:lblOffset val="100"/>
        <c:noMultiLvlLbl val="0"/>
      </c:catAx>
      <c:valAx>
        <c:axId val="536383480"/>
        <c:scaling>
          <c:orientation val="minMax"/>
          <c:max val="5"/>
          <c:min val="1"/>
        </c:scaling>
        <c:delete val="0"/>
        <c:axPos val="t"/>
        <c:numFmt formatCode="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36388968"/>
        <c:crossesAt val="1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9.5.2025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5667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694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1" r:id="rId20"/>
    <p:sldLayoutId id="2147483784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95" y="631517"/>
            <a:ext cx="5498205" cy="1602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i-FI" sz="3200" dirty="0"/>
              <a:t>Tienkäyttäjätyytyväisyys-tutkimus</a:t>
            </a:r>
            <a:endParaRPr lang="fi-FI" dirty="0"/>
          </a:p>
        </p:txBody>
      </p:sp>
      <p:pic>
        <p:nvPicPr>
          <p:cNvPr id="43" name="Kuvan paikkamerkki 42">
            <a:extLst>
              <a:ext uri="{FF2B5EF4-FFF2-40B4-BE49-F238E27FC236}">
                <a16:creationId xmlns:a16="http://schemas.microsoft.com/office/drawing/2014/main" id="{C817BB6C-2385-4997-AC28-E1D1093F3B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pic>
        <p:nvPicPr>
          <p:cNvPr id="35" name="Kuvan paikkamerkki 34">
            <a:extLst>
              <a:ext uri="{FF2B5EF4-FFF2-40B4-BE49-F238E27FC236}">
                <a16:creationId xmlns:a16="http://schemas.microsoft.com/office/drawing/2014/main" id="{29598506-5399-4155-AC54-EE40BE984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884"/>
          <a:stretch>
            <a:fillRect/>
          </a:stretch>
        </p:blipFill>
        <p:spPr/>
      </p:pic>
      <p:pic>
        <p:nvPicPr>
          <p:cNvPr id="39" name="Kuvan paikkamerkki 3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E11B68E6-021A-4C30-A35C-4712540D86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5" b="13605"/>
          <a:stretch>
            <a:fillRect/>
          </a:stretch>
        </p:blipFill>
        <p:spPr/>
      </p:pic>
      <p:sp>
        <p:nvSpPr>
          <p:cNvPr id="44" name="Tekstiruutu 43">
            <a:extLst>
              <a:ext uri="{FF2B5EF4-FFF2-40B4-BE49-F238E27FC236}">
                <a16:creationId xmlns:a16="http://schemas.microsoft.com/office/drawing/2014/main" id="{EBD66385-3534-4389-A804-A43739574DD4}"/>
              </a:ext>
            </a:extLst>
          </p:cNvPr>
          <p:cNvSpPr txBox="1"/>
          <p:nvPr/>
        </p:nvSpPr>
        <p:spPr>
          <a:xfrm>
            <a:off x="531795" y="2233517"/>
            <a:ext cx="503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Talvi 2025</a:t>
            </a:r>
          </a:p>
          <a:p>
            <a:r>
              <a:rPr lang="fi-FI"/>
              <a:t>Etelä-Pohjanmaan ELY – Urakka-alueet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4604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2472348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Veteli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10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23971896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A4A3D2A-1CDC-F67C-4C30-D7F835735221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30EBF8AF-4F5E-D970-D3E2-5154F3307E05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A19973F3-858E-AFE2-0E80-78FB50E3A255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288384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284532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kstiruutu 12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Alavus</a:t>
            </a:r>
            <a:endParaRPr lang="fi-FI" sz="2900" dirty="0">
              <a:latin typeface="+mj-lt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2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9" name="Kaavio 8"/>
          <p:cNvGraphicFramePr/>
          <p:nvPr>
            <p:extLst>
              <p:ext uri="{D42A27DB-BD31-4B8C-83A1-F6EECF244321}">
                <p14:modId xmlns:p14="http://schemas.microsoft.com/office/powerpoint/2010/main" val="135655099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iruutu 9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4" name="Dian numeron paikkamerkki 6">
            <a:extLst>
              <a:ext uri="{FF2B5EF4-FFF2-40B4-BE49-F238E27FC236}">
                <a16:creationId xmlns:a16="http://schemas.microsoft.com/office/drawing/2014/main" id="{14619D9B-1BF9-4AF2-B12E-0CA956797E8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34AF0751-1A4D-B1F2-8E79-B252ABE71F83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351870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441111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Kauhajoki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3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155007163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EDEC3F-A9FD-5723-FD95-D05E4350259A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4192A81-9D09-AF2F-4B61-EBC26F349C0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0DBA2287-7844-8B96-A71F-54F8E25A27D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66646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704936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Kokkola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4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3464736552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D24A76ED-09F4-AA2D-8AFB-366BE5FAF9C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1AF18CDF-FCB5-74CE-9851-9540B11B6524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8C17B3E3-B46C-6E20-DC02-3FC50D8F47E4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40742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328746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Kristiinankaupunki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5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641576213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906C3107-0E0B-CB62-20C8-E8AA4568B9BC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F8BF2A2-F0ED-6245-0EAD-304CE42724B6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AECF87-7C11-4123-E3DF-DB6797C555A0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7146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4784551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Lapua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6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703825765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1A83FF1A-0187-0F4D-900C-4148D26902EB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BC4F236-9613-0127-E8FE-29BC2EA1E6E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477DB47A-5A5A-E1E2-0736-1319D287BB18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99038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208714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Pietarsaari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7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325956566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C83680D-B977-AC62-AC33-2CC0F31AC86D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9D2C7828-6DE9-8851-4473-146C5A2AE62D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5E9F35AC-65B4-A8B9-6797-01CE45FD675D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73765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87030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Seinäjoki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8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2689578988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82C8489C-52DF-6DA4-18DF-9B2066073D58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E0D349CD-4878-569A-183E-357816726682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48FCB1D6-BD54-E1B4-FC56-234559558C2E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38368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">
            <a:extLst>
              <a:ext uri="{FF2B5EF4-FFF2-40B4-BE49-F238E27FC236}">
                <a16:creationId xmlns:a16="http://schemas.microsoft.com/office/drawing/2014/main" id="{4A846691-0026-46E9-B7F1-903A989D34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3989113"/>
              </p:ext>
            </p:extLst>
          </p:nvPr>
        </p:nvGraphicFramePr>
        <p:xfrm>
          <a:off x="8194934" y="1717466"/>
          <a:ext cx="2909432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471012" y="1709914"/>
            <a:ext cx="265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b="1" dirty="0"/>
              <a:t>Keskiarvo</a:t>
            </a:r>
            <a:r>
              <a:rPr lang="fi-FI" sz="900" dirty="0"/>
              <a:t> </a:t>
            </a:r>
          </a:p>
          <a:p>
            <a:r>
              <a:rPr lang="fi-FI" sz="900" dirty="0"/>
              <a:t>(1=Erittäin tyytymätön, 5=Erittäin tyytyväinen)</a:t>
            </a:r>
          </a:p>
        </p:txBody>
      </p:sp>
      <p:sp>
        <p:nvSpPr>
          <p:cNvPr id="8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900">
                <a:latin typeface="+mj-lt"/>
              </a:rPr>
              <a:t>Vaasa</a:t>
            </a:r>
            <a:endParaRPr lang="fi-FI" sz="2900" dirty="0">
              <a:latin typeface="+mj-lt"/>
            </a:endParaRPr>
          </a:p>
        </p:txBody>
      </p:sp>
      <p:sp>
        <p:nvSpPr>
          <p:cNvPr id="7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9</a:t>
            </a:fld>
            <a:endParaRPr lang="fi-FI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838800" y="1196975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Kaikki vastaajat</a:t>
            </a:r>
          </a:p>
        </p:txBody>
      </p:sp>
      <p:graphicFrame>
        <p:nvGraphicFramePr>
          <p:cNvPr id="10" name="Kaavio 9"/>
          <p:cNvGraphicFramePr/>
          <p:nvPr>
            <p:extLst>
              <p:ext uri="{D42A27DB-BD31-4B8C-83A1-F6EECF244321}">
                <p14:modId xmlns:p14="http://schemas.microsoft.com/office/powerpoint/2010/main" val="4115125540"/>
              </p:ext>
            </p:extLst>
          </p:nvPr>
        </p:nvGraphicFramePr>
        <p:xfrm>
          <a:off x="1029565" y="1717465"/>
          <a:ext cx="8066809" cy="428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kstiruutu 10"/>
          <p:cNvSpPr txBox="1"/>
          <p:nvPr/>
        </p:nvSpPr>
        <p:spPr>
          <a:xfrm>
            <a:off x="821663" y="5781568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/>
              <a:t>%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79683" y="58297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/>
              <a:t>Etelä-Pohjanmaan ELY</a:t>
            </a:r>
            <a:endParaRPr lang="fi-FI" sz="1000" dirty="0"/>
          </a:p>
        </p:txBody>
      </p:sp>
      <p:sp>
        <p:nvSpPr>
          <p:cNvPr id="3" name="Dian numeron paikkamerkki 6">
            <a:extLst>
              <a:ext uri="{FF2B5EF4-FFF2-40B4-BE49-F238E27FC236}">
                <a16:creationId xmlns:a16="http://schemas.microsoft.com/office/drawing/2014/main" id="{783E3A12-D995-E38A-1669-7101B1C840CE}"/>
              </a:ext>
            </a:extLst>
          </p:cNvPr>
          <p:cNvSpPr txBox="1">
            <a:spLocks/>
          </p:cNvSpPr>
          <p:nvPr/>
        </p:nvSpPr>
        <p:spPr>
          <a:xfrm>
            <a:off x="1494504" y="6189816"/>
            <a:ext cx="7766231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z="800" b="1" dirty="0">
                <a:cs typeface="Arial" pitchFamily="34" charset="0"/>
              </a:rPr>
              <a:t>Pääteiden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 ja lumen auraus pääteillä</a:t>
            </a:r>
          </a:p>
          <a:p>
            <a:pPr lvl="0"/>
            <a:r>
              <a:rPr lang="fi-FI" sz="800" b="1" dirty="0">
                <a:cs typeface="Arial" pitchFamily="34" charset="0"/>
              </a:rPr>
              <a:t>Muiden teiden talvihoito (indeksi) </a:t>
            </a:r>
            <a:r>
              <a:rPr lang="fi-FI" sz="800" dirty="0">
                <a:cs typeface="Arial" pitchFamily="34" charset="0"/>
              </a:rPr>
              <a:t>= keskiarvo kysymyksistä liukkauden torjunta, lumen auraus ja tienpinnan tasaisuus (pakkautunut lumi ja jää) muilla teillä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43E6B90E-E2C5-6E83-9D0D-F10929DF4968}"/>
              </a:ext>
            </a:extLst>
          </p:cNvPr>
          <p:cNvSpPr txBox="1"/>
          <p:nvPr/>
        </p:nvSpPr>
        <p:spPr>
          <a:xfrm>
            <a:off x="8554065" y="5456902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*)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676D2401-B1E7-B073-19EF-AF55BA5EFA7A}"/>
              </a:ext>
            </a:extLst>
          </p:cNvPr>
          <p:cNvSpPr txBox="1"/>
          <p:nvPr/>
        </p:nvSpPr>
        <p:spPr>
          <a:xfrm>
            <a:off x="10303433" y="542663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/>
              <a:t>*) raportoitu vain </a:t>
            </a:r>
          </a:p>
          <a:p>
            <a:r>
              <a:rPr lang="fi-FI" sz="800" dirty="0"/>
              <a:t>kävelijät/pyöräilijät</a:t>
            </a:r>
          </a:p>
        </p:txBody>
      </p:sp>
    </p:spTree>
    <p:extLst>
      <p:ext uri="{BB962C8B-B14F-4D97-AF65-F5344CB8AC3E}">
        <p14:creationId xmlns:p14="http://schemas.microsoft.com/office/powerpoint/2010/main" val="102774744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Väylä">
    <a:dk1>
      <a:sysClr val="windowText" lastClr="000000"/>
    </a:dk1>
    <a:lt1>
      <a:sysClr val="window" lastClr="FFFFFF"/>
    </a:lt1>
    <a:dk2>
      <a:srgbClr val="0065AF"/>
    </a:dk2>
    <a:lt2>
      <a:srgbClr val="4AC2F1"/>
    </a:lt2>
    <a:accent1>
      <a:srgbClr val="009BFF"/>
    </a:accent1>
    <a:accent2>
      <a:srgbClr val="00B0CC"/>
    </a:accent2>
    <a:accent3>
      <a:srgbClr val="8DCB6D"/>
    </a:accent3>
    <a:accent4>
      <a:srgbClr val="FFC300"/>
    </a:accent4>
    <a:accent5>
      <a:srgbClr val="E50083"/>
    </a:accent5>
    <a:accent6>
      <a:srgbClr val="FF5100"/>
    </a:accent6>
    <a:hlink>
      <a:srgbClr val="009BFF"/>
    </a:hlink>
    <a:folHlink>
      <a:srgbClr val="A050A0"/>
    </a:folHlink>
  </a:clrScheme>
  <a:fontScheme name="Mukautettu 1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ivi_kameleon xmlns="" xmlns:xsi="http://www.w3.org/2001/XMLSchema-instance">
  <tyyppi>Esitys</tyyppi>
  <title/>
  <author>Joonas Tielinen</author>
  <paivays>6.2.2023</paivays>
</livi_kameleon>
</file>

<file path=customXml/item2.xml><?xml version="1.0" encoding="utf-8"?>
<xml_kameleon>
  <dlevelofprotection/>
  <dconfidentiality/>
  <dsecrecy/>
  <ddecree/>
  <subtitle/>
</xml_kameleon>
</file>

<file path=customXml/itemProps1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8C4AF360-723A-475F-9F8A-BCFED25519E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904</TotalTime>
  <Words>601</Words>
  <Application>Microsoft Office PowerPoint</Application>
  <PresentationFormat>Laajakuva</PresentationFormat>
  <Paragraphs>120</Paragraphs>
  <Slides>10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5" baseType="lpstr">
      <vt:lpstr>Arial</vt:lpstr>
      <vt:lpstr>Calibri</vt:lpstr>
      <vt:lpstr>Felbridge Pro</vt:lpstr>
      <vt:lpstr>Tahoma</vt:lpstr>
      <vt:lpstr>vayla_uusi2023</vt:lpstr>
      <vt:lpstr>Tienkäyttäjätyytyväisyys-tutkimus</vt:lpstr>
      <vt:lpstr>Alavus</vt:lpstr>
      <vt:lpstr>Kauhajoki</vt:lpstr>
      <vt:lpstr>Kokkola</vt:lpstr>
      <vt:lpstr>Kristiinankaupunki</vt:lpstr>
      <vt:lpstr>Lapua</vt:lpstr>
      <vt:lpstr>Pietarsaari</vt:lpstr>
      <vt:lpstr>Seinäjoki</vt:lpstr>
      <vt:lpstr>Vaasa</vt:lpstr>
      <vt:lpstr>Veteli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Kuhno, Riitta</cp:lastModifiedBy>
  <cp:revision>42</cp:revision>
  <dcterms:created xsi:type="dcterms:W3CDTF">2023-02-06T07:42:19Z</dcterms:created>
  <dcterms:modified xsi:type="dcterms:W3CDTF">2025-05-09T03:43:46Z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</Properties>
</file>