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theme/themeOverride2.xml" ContentType="application/vnd.openxmlformats-officedocument.themeOverrid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theme/themeOverride3.xml" ContentType="application/vnd.openxmlformats-officedocument.themeOverrid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theme/themeOverride4.xml" ContentType="application/vnd.openxmlformats-officedocument.themeOverride+xml"/>
  <Override PartName="/ppt/charts/chart8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charts/chart9.xml" ContentType="application/vnd.openxmlformats-officedocument.drawingml.chart+xml"/>
  <Override PartName="/ppt/charts/style9.xml" ContentType="application/vnd.ms-office.chartstyle+xml"/>
  <Override PartName="/ppt/charts/colors9.xml" ContentType="application/vnd.ms-office.chartcolorstyle+xml"/>
  <Override PartName="/ppt/theme/themeOverride5.xml" ContentType="application/vnd.openxmlformats-officedocument.themeOverride+xml"/>
  <Override PartName="/ppt/charts/chart10.xml" ContentType="application/vnd.openxmlformats-officedocument.drawingml.chart+xml"/>
  <Override PartName="/ppt/charts/style10.xml" ContentType="application/vnd.ms-office.chartstyle+xml"/>
  <Override PartName="/ppt/charts/colors10.xml" ContentType="application/vnd.ms-office.chartcolorstyle+xml"/>
  <Override PartName="/ppt/charts/chart11.xml" ContentType="application/vnd.openxmlformats-officedocument.drawingml.chart+xml"/>
  <Override PartName="/ppt/charts/style11.xml" ContentType="application/vnd.ms-office.chartstyle+xml"/>
  <Override PartName="/ppt/charts/colors11.xml" ContentType="application/vnd.ms-office.chartcolorstyle+xml"/>
  <Override PartName="/ppt/theme/themeOverride6.xml" ContentType="application/vnd.openxmlformats-officedocument.themeOverride+xml"/>
  <Override PartName="/ppt/charts/chart12.xml" ContentType="application/vnd.openxmlformats-officedocument.drawingml.chart+xml"/>
  <Override PartName="/ppt/charts/style12.xml" ContentType="application/vnd.ms-office.chartstyle+xml"/>
  <Override PartName="/ppt/charts/colors12.xml" ContentType="application/vnd.ms-office.chartcolorstyl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3"/>
  </p:sldMasterIdLst>
  <p:notesMasterIdLst>
    <p:notesMasterId r:id="rId11"/>
  </p:notesMasterIdLst>
  <p:handoutMasterIdLst>
    <p:handoutMasterId r:id="rId12"/>
  </p:handoutMasterIdLst>
  <p:sldIdLst>
    <p:sldId id="664" r:id="rId4"/>
    <p:sldId id="674" r:id="rId5"/>
    <p:sldId id="675" r:id="rId6"/>
    <p:sldId id="676" r:id="rId7"/>
    <p:sldId id="425" r:id="rId8"/>
    <p:sldId id="426" r:id="rId9"/>
    <p:sldId id="427" r:id="rId10"/>
  </p:sldIdLst>
  <p:sldSz cx="12192000" cy="6858000"/>
  <p:notesSz cx="6858000" cy="9144000"/>
  <p:defaultTextStyle>
    <a:defPPr>
      <a:defRPr lang="fi-F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6A4095F5-5737-B540-180D-C112CD3EE773}" name="Riitta Kuhno" initials="RK" userId="S::riitta.kuhno@iro.fi::02b96352-04ee-4616-b515-d83e0fa0ca6d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A7EBB"/>
    <a:srgbClr val="4AC2F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144" autoAdjust="0"/>
    <p:restoredTop sz="94960" autoAdjust="0"/>
  </p:normalViewPr>
  <p:slideViewPr>
    <p:cSldViewPr snapToGrid="0">
      <p:cViewPr varScale="1">
        <p:scale>
          <a:sx n="85" d="100"/>
          <a:sy n="85" d="100"/>
        </p:scale>
        <p:origin x="1434" y="36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95" d="100"/>
          <a:sy n="95" d="100"/>
        </p:scale>
        <p:origin x="2808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7" Type="http://schemas.openxmlformats.org/officeDocument/2006/relationships/slide" Target="slides/slide4.xml"/><Relationship Id="rId12" Type="http://schemas.openxmlformats.org/officeDocument/2006/relationships/handoutMaster" Target="handoutMasters/handoutMaster1.xml"/><Relationship Id="rId17" Type="http://schemas.microsoft.com/office/2018/10/relationships/authors" Target="authors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3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2.xml"/><Relationship Id="rId15" Type="http://schemas.openxmlformats.org/officeDocument/2006/relationships/theme" Target="theme/theme1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package" Target="../embeddings/Microsoft_Excel_Worksheet.xlsx"/></Relationships>
</file>

<file path=ppt/charts/_rels/chart10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9.xlsx"/><Relationship Id="rId2" Type="http://schemas.microsoft.com/office/2011/relationships/chartColorStyle" Target="colors10.xml"/><Relationship Id="rId1" Type="http://schemas.microsoft.com/office/2011/relationships/chartStyle" Target="style10.xml"/></Relationships>
</file>

<file path=ppt/charts/_rels/chart1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6.xml"/><Relationship Id="rId2" Type="http://schemas.microsoft.com/office/2011/relationships/chartColorStyle" Target="colors11.xml"/><Relationship Id="rId1" Type="http://schemas.microsoft.com/office/2011/relationships/chartStyle" Target="style11.xml"/><Relationship Id="rId4" Type="http://schemas.openxmlformats.org/officeDocument/2006/relationships/package" Target="../embeddings/Microsoft_Excel_Worksheet10.xlsx"/></Relationships>
</file>

<file path=ppt/charts/_rels/chart1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1.xlsx"/><Relationship Id="rId2" Type="http://schemas.microsoft.com/office/2011/relationships/chartColorStyle" Target="colors12.xml"/><Relationship Id="rId1" Type="http://schemas.microsoft.com/office/2011/relationships/chartStyle" Target="style12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.xml"/><Relationship Id="rId2" Type="http://schemas.microsoft.com/office/2011/relationships/chartColorStyle" Target="colors3.xml"/><Relationship Id="rId1" Type="http://schemas.microsoft.com/office/2011/relationships/chartStyle" Target="style3.xml"/><Relationship Id="rId4" Type="http://schemas.openxmlformats.org/officeDocument/2006/relationships/package" Target="../embeddings/Microsoft_Excel_Worksheet2.xlsx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3.xml"/><Relationship Id="rId2" Type="http://schemas.microsoft.com/office/2011/relationships/chartColorStyle" Target="colors5.xml"/><Relationship Id="rId1" Type="http://schemas.microsoft.com/office/2011/relationships/chartStyle" Target="style5.xml"/><Relationship Id="rId4" Type="http://schemas.openxmlformats.org/officeDocument/2006/relationships/package" Target="../embeddings/Microsoft_Excel_Worksheet4.xlsx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5.xlsx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4.xml"/><Relationship Id="rId2" Type="http://schemas.microsoft.com/office/2011/relationships/chartColorStyle" Target="colors7.xml"/><Relationship Id="rId1" Type="http://schemas.microsoft.com/office/2011/relationships/chartStyle" Target="style7.xml"/><Relationship Id="rId4" Type="http://schemas.openxmlformats.org/officeDocument/2006/relationships/package" Target="../embeddings/Microsoft_Excel_Worksheet6.xlsx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7.xlsx"/><Relationship Id="rId2" Type="http://schemas.microsoft.com/office/2011/relationships/chartColorStyle" Target="colors8.xml"/><Relationship Id="rId1" Type="http://schemas.microsoft.com/office/2011/relationships/chartStyle" Target="style8.xml"/></Relationships>
</file>

<file path=ppt/charts/_rels/chart9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5.xml"/><Relationship Id="rId2" Type="http://schemas.microsoft.com/office/2011/relationships/chartColorStyle" Target="colors9.xml"/><Relationship Id="rId1" Type="http://schemas.microsoft.com/office/2011/relationships/chartStyle" Target="style9.xml"/><Relationship Id="rId4" Type="http://schemas.openxmlformats.org/officeDocument/2006/relationships/package" Target="../embeddings/Microsoft_Excel_Worksheet8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i-FI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27284294666450354"/>
          <c:y val="8.3418248627312966E-2"/>
          <c:w val="0.43360387869522299"/>
          <c:h val="0.85658915452374074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2025</c:v>
                </c:pt>
              </c:strCache>
            </c:strRef>
          </c:tx>
          <c:spPr>
            <a:solidFill>
              <a:srgbClr val="0065AF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7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Sheet1!$B$2:$B$14</c:f>
              <c:numCache>
                <c:formatCode>0.00</c:formatCode>
                <c:ptCount val="13"/>
                <c:pt idx="0">
                  <c:v>3.364865</c:v>
                </c:pt>
                <c:pt idx="1">
                  <c:v>3.704698</c:v>
                </c:pt>
                <c:pt idx="2">
                  <c:v>2.815315</c:v>
                </c:pt>
                <c:pt idx="4">
                  <c:v>3.635135</c:v>
                </c:pt>
                <c:pt idx="5">
                  <c:v>3.773333</c:v>
                </c:pt>
                <c:pt idx="6">
                  <c:v>3.4520550000000001</c:v>
                </c:pt>
                <c:pt idx="7">
                  <c:v>2.9594589999999998</c:v>
                </c:pt>
                <c:pt idx="8">
                  <c:v>2.905405</c:v>
                </c:pt>
                <c:pt idx="9">
                  <c:v>2.5810810000000002</c:v>
                </c:pt>
                <c:pt idx="10">
                  <c:v>3.1666669999999999</c:v>
                </c:pt>
                <c:pt idx="11">
                  <c:v>3.3972600000000002</c:v>
                </c:pt>
                <c:pt idx="12">
                  <c:v>3.1463410000000001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E-3AD7-48CE-8981-5FF9E7EB04F4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2024</c:v>
                </c:pt>
              </c:strCache>
            </c:strRef>
          </c:tx>
          <c:spPr>
            <a:solidFill>
              <a:srgbClr val="009BFF"/>
            </a:solidFill>
            <a:ln>
              <a:noFill/>
            </a:ln>
            <a:effectLst/>
          </c:spPr>
          <c:invertIfNegative val="0"/>
          <c:dPt>
            <c:idx val="12"/>
            <c:invertIfNegative val="0"/>
            <c:bubble3D val="0"/>
            <c:spPr>
              <a:solidFill>
                <a:srgbClr val="009BFF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8CEB-4666-B426-55AD0C3E50BC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7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Sheet1!$C$2:$C$14</c:f>
              <c:numCache>
                <c:formatCode>0.00</c:formatCode>
                <c:ptCount val="13"/>
                <c:pt idx="0">
                  <c:v>3.375</c:v>
                </c:pt>
                <c:pt idx="1">
                  <c:v>3.755906</c:v>
                </c:pt>
                <c:pt idx="2">
                  <c:v>2.7267760000000001</c:v>
                </c:pt>
                <c:pt idx="4">
                  <c:v>3.714286</c:v>
                </c:pt>
                <c:pt idx="5">
                  <c:v>3.796875</c:v>
                </c:pt>
                <c:pt idx="6">
                  <c:v>3.328125</c:v>
                </c:pt>
                <c:pt idx="7">
                  <c:v>2.8196720000000002</c:v>
                </c:pt>
                <c:pt idx="8">
                  <c:v>2.9032260000000001</c:v>
                </c:pt>
                <c:pt idx="9">
                  <c:v>2.4500000000000002</c:v>
                </c:pt>
                <c:pt idx="10">
                  <c:v>2.8947370000000001</c:v>
                </c:pt>
                <c:pt idx="11">
                  <c:v>3.3387099999999998</c:v>
                </c:pt>
                <c:pt idx="12">
                  <c:v>3.1860469999999999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E-4E7D-4888-A100-BB5EFD941907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2023</c:v>
                </c:pt>
              </c:strCache>
            </c:strRef>
          </c:tx>
          <c:spPr>
            <a:solidFill>
              <a:srgbClr val="4AC2F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7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Sheet1!$D$2:$D$14</c:f>
              <c:numCache>
                <c:formatCode>0.00</c:formatCode>
                <c:ptCount val="13"/>
                <c:pt idx="0">
                  <c:v>3.7794120000000002</c:v>
                </c:pt>
                <c:pt idx="1">
                  <c:v>3.8062019999999999</c:v>
                </c:pt>
                <c:pt idx="2">
                  <c:v>3.2252749999999999</c:v>
                </c:pt>
                <c:pt idx="4">
                  <c:v>3.7936510000000001</c:v>
                </c:pt>
                <c:pt idx="5">
                  <c:v>3.8181820000000002</c:v>
                </c:pt>
                <c:pt idx="6">
                  <c:v>3.2923079999999998</c:v>
                </c:pt>
                <c:pt idx="7">
                  <c:v>3.35</c:v>
                </c:pt>
                <c:pt idx="8">
                  <c:v>3.3</c:v>
                </c:pt>
                <c:pt idx="9">
                  <c:v>3.0322580000000001</c:v>
                </c:pt>
                <c:pt idx="10">
                  <c:v>3.2181820000000001</c:v>
                </c:pt>
                <c:pt idx="11">
                  <c:v>3.4848479999999999</c:v>
                </c:pt>
                <c:pt idx="12">
                  <c:v>3.4444439999999998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F-4E7D-4888-A100-BB5EFD94190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0"/>
        <c:overlap val="-12"/>
        <c:axId val="536388968"/>
        <c:axId val="536383480"/>
      </c:barChart>
      <c:catAx>
        <c:axId val="536388968"/>
        <c:scaling>
          <c:orientation val="maxMin"/>
        </c:scaling>
        <c:delete val="1"/>
        <c:axPos val="l"/>
        <c:majorGridlines>
          <c:spPr>
            <a:ln w="6350" cap="flat" cmpd="sng" algn="ctr">
              <a:solidFill>
                <a:sysClr val="window" lastClr="FFFFFF">
                  <a:lumMod val="75000"/>
                </a:sysClr>
              </a:solidFill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nextTo"/>
        <c:crossAx val="536383480"/>
        <c:crossesAt val="1"/>
        <c:auto val="1"/>
        <c:lblAlgn val="ctr"/>
        <c:lblOffset val="100"/>
        <c:noMultiLvlLbl val="0"/>
      </c:catAx>
      <c:valAx>
        <c:axId val="536383480"/>
        <c:scaling>
          <c:orientation val="minMax"/>
          <c:max val="5"/>
          <c:min val="1"/>
        </c:scaling>
        <c:delete val="0"/>
        <c:axPos val="t"/>
        <c:numFmt formatCode="0" sourceLinked="0"/>
        <c:majorTickMark val="none"/>
        <c:minorTickMark val="none"/>
        <c:tickLblPos val="high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fi-FI"/>
          </a:p>
        </c:txPr>
        <c:crossAx val="536388968"/>
        <c:crossesAt val="1"/>
        <c:crossBetween val="between"/>
        <c:majorUnit val="1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fi-FI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solidFill>
            <a:schemeClr val="tx1"/>
          </a:solidFill>
        </a:defRPr>
      </a:pPr>
      <a:endParaRPr lang="fi-FI"/>
    </a:p>
  </c:txPr>
  <c:externalData r:id="rId4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i-FI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1.3744096333506843E-2"/>
          <c:y val="8.2698685987672771E-2"/>
          <c:w val="0.46885354543537594"/>
          <c:h val="0.8573087311650881"/>
        </c:manualLayout>
      </c:layout>
      <c:barChart>
        <c:barDir val="bar"/>
        <c:grouping val="stacked"/>
        <c:varyColors val="0"/>
        <c:ser>
          <c:idx val="0"/>
          <c:order val="0"/>
          <c:tx>
            <c:strRef>
              <c:f>Taul1!$A$2</c:f>
              <c:strCache>
                <c:ptCount val="1"/>
                <c:pt idx="0">
                  <c:v>Eritt. tyytyv.</c:v>
                </c:pt>
              </c:strCache>
            </c:strRef>
          </c:tx>
          <c:spPr>
            <a:solidFill>
              <a:srgbClr val="218747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Taul1!$B$1:$N$1</c:f>
              <c:strCache>
                <c:ptCount val="13"/>
                <c:pt idx="0">
                  <c:v>Kokonaistyytyväisyys, N=74</c:v>
                </c:pt>
                <c:pt idx="1">
                  <c:v>Pääteiden talvihoito (indeksi) N=76</c:v>
                </c:pt>
                <c:pt idx="2">
                  <c:v>Muiden teiden talvihoito (indeksi) N=72</c:v>
                </c:pt>
                <c:pt idx="4">
                  <c:v>Liukkauden torjunta pääteillä N=77</c:v>
                </c:pt>
                <c:pt idx="5">
                  <c:v>Lumen auraus pääteillä N=76</c:v>
                </c:pt>
                <c:pt idx="6">
                  <c:v>Tienpinnan tasaisuus (pakkautunut lumi ja jää) pääteillä N=75</c:v>
                </c:pt>
                <c:pt idx="7">
                  <c:v>Liukkauden torjunta muilla teillä N=73</c:v>
                </c:pt>
                <c:pt idx="8">
                  <c:v>Lumen auraus muilla teillä N=72</c:v>
                </c:pt>
                <c:pt idx="9">
                  <c:v>Tienpinnan tasaisuus (pakkautunut lumi ja jää) muilla teillä N=73</c:v>
                </c:pt>
                <c:pt idx="10">
                  <c:v>Levähdys- ja pysähtymisalueiden talvihoito N=49</c:v>
                </c:pt>
                <c:pt idx="11">
                  <c:v>Liikennemerkkien ja tienviittojen näkyvyys N=71</c:v>
                </c:pt>
                <c:pt idx="12">
                  <c:v>Jalankulku- ja pyöräteiden talvihoito (kävelijät/pyöräilijät) N=29</c:v>
                </c:pt>
              </c:strCache>
            </c:strRef>
          </c:cat>
          <c:val>
            <c:numRef>
              <c:f>Taul1!$B$2:$N$2</c:f>
              <c:numCache>
                <c:formatCode>0</c:formatCode>
                <c:ptCount val="13"/>
                <c:pt idx="0">
                  <c:v>2.7027030000000001</c:v>
                </c:pt>
                <c:pt idx="1">
                  <c:v>3.9217360000000001</c:v>
                </c:pt>
                <c:pt idx="2">
                  <c:v>1.8391680000000001</c:v>
                </c:pt>
                <c:pt idx="4">
                  <c:v>3.8961039999999998</c:v>
                </c:pt>
                <c:pt idx="5">
                  <c:v>3.947368</c:v>
                </c:pt>
                <c:pt idx="6">
                  <c:v>2.6666669999999999</c:v>
                </c:pt>
                <c:pt idx="7">
                  <c:v>1.3698630000000001</c:v>
                </c:pt>
                <c:pt idx="8">
                  <c:v>2.7777780000000001</c:v>
                </c:pt>
                <c:pt idx="9">
                  <c:v>1.3698630000000001</c:v>
                </c:pt>
                <c:pt idx="11">
                  <c:v>7.0422539999999998</c:v>
                </c:pt>
                <c:pt idx="12">
                  <c:v>3.4482759999999999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9AC-4E6E-951F-E5A1473EA76C}"/>
            </c:ext>
          </c:extLst>
        </c:ser>
        <c:ser>
          <c:idx val="1"/>
          <c:order val="1"/>
          <c:tx>
            <c:strRef>
              <c:f>Taul1!$A$3</c:f>
              <c:strCache>
                <c:ptCount val="1"/>
                <c:pt idx="0">
                  <c:v>Tyytyväinen</c:v>
                </c:pt>
              </c:strCache>
            </c:strRef>
          </c:tx>
          <c:spPr>
            <a:solidFill>
              <a:schemeClr val="bg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Taul1!$B$1:$N$1</c:f>
              <c:strCache>
                <c:ptCount val="13"/>
                <c:pt idx="0">
                  <c:v>Kokonaistyytyväisyys, N=74</c:v>
                </c:pt>
                <c:pt idx="1">
                  <c:v>Pääteiden talvihoito (indeksi) N=76</c:v>
                </c:pt>
                <c:pt idx="2">
                  <c:v>Muiden teiden talvihoito (indeksi) N=72</c:v>
                </c:pt>
                <c:pt idx="4">
                  <c:v>Liukkauden torjunta pääteillä N=77</c:v>
                </c:pt>
                <c:pt idx="5">
                  <c:v>Lumen auraus pääteillä N=76</c:v>
                </c:pt>
                <c:pt idx="6">
                  <c:v>Tienpinnan tasaisuus (pakkautunut lumi ja jää) pääteillä N=75</c:v>
                </c:pt>
                <c:pt idx="7">
                  <c:v>Liukkauden torjunta muilla teillä N=73</c:v>
                </c:pt>
                <c:pt idx="8">
                  <c:v>Lumen auraus muilla teillä N=72</c:v>
                </c:pt>
                <c:pt idx="9">
                  <c:v>Tienpinnan tasaisuus (pakkautunut lumi ja jää) muilla teillä N=73</c:v>
                </c:pt>
                <c:pt idx="10">
                  <c:v>Levähdys- ja pysähtymisalueiden talvihoito N=49</c:v>
                </c:pt>
                <c:pt idx="11">
                  <c:v>Liikennemerkkien ja tienviittojen näkyvyys N=71</c:v>
                </c:pt>
                <c:pt idx="12">
                  <c:v>Jalankulku- ja pyöräteiden talvihoito (kävelijät/pyöräilijät) N=29</c:v>
                </c:pt>
              </c:strCache>
            </c:strRef>
          </c:cat>
          <c:val>
            <c:numRef>
              <c:f>Taul1!$B$3:$N$3</c:f>
              <c:numCache>
                <c:formatCode>0</c:formatCode>
                <c:ptCount val="13"/>
                <c:pt idx="0">
                  <c:v>37.837837999999998</c:v>
                </c:pt>
                <c:pt idx="1">
                  <c:v>50.341763499999999</c:v>
                </c:pt>
                <c:pt idx="2">
                  <c:v>25.710299333333335</c:v>
                </c:pt>
                <c:pt idx="4">
                  <c:v>48.051948000000003</c:v>
                </c:pt>
                <c:pt idx="5">
                  <c:v>52.631579000000002</c:v>
                </c:pt>
                <c:pt idx="6">
                  <c:v>37.333333000000003</c:v>
                </c:pt>
                <c:pt idx="7">
                  <c:v>30.136986</c:v>
                </c:pt>
                <c:pt idx="8">
                  <c:v>30.555555999999999</c:v>
                </c:pt>
                <c:pt idx="9">
                  <c:v>16.438355999999999</c:v>
                </c:pt>
                <c:pt idx="10">
                  <c:v>34.693877999999998</c:v>
                </c:pt>
                <c:pt idx="11">
                  <c:v>50.704225000000001</c:v>
                </c:pt>
                <c:pt idx="12">
                  <c:v>27.586207000000002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F9AC-4E6E-951F-E5A1473EA76C}"/>
            </c:ext>
          </c:extLst>
        </c:ser>
        <c:ser>
          <c:idx val="2"/>
          <c:order val="2"/>
          <c:tx>
            <c:strRef>
              <c:f>Taul1!$A$4</c:f>
              <c:strCache>
                <c:ptCount val="1"/>
                <c:pt idx="0">
                  <c:v>En tyytyv. enkä tyytym.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Taul1!$B$1:$N$1</c:f>
              <c:strCache>
                <c:ptCount val="13"/>
                <c:pt idx="0">
                  <c:v>Kokonaistyytyväisyys, N=74</c:v>
                </c:pt>
                <c:pt idx="1">
                  <c:v>Pääteiden talvihoito (indeksi) N=76</c:v>
                </c:pt>
                <c:pt idx="2">
                  <c:v>Muiden teiden talvihoito (indeksi) N=72</c:v>
                </c:pt>
                <c:pt idx="4">
                  <c:v>Liukkauden torjunta pääteillä N=77</c:v>
                </c:pt>
                <c:pt idx="5">
                  <c:v>Lumen auraus pääteillä N=76</c:v>
                </c:pt>
                <c:pt idx="6">
                  <c:v>Tienpinnan tasaisuus (pakkautunut lumi ja jää) pääteillä N=75</c:v>
                </c:pt>
                <c:pt idx="7">
                  <c:v>Liukkauden torjunta muilla teillä N=73</c:v>
                </c:pt>
                <c:pt idx="8">
                  <c:v>Lumen auraus muilla teillä N=72</c:v>
                </c:pt>
                <c:pt idx="9">
                  <c:v>Tienpinnan tasaisuus (pakkautunut lumi ja jää) muilla teillä N=73</c:v>
                </c:pt>
                <c:pt idx="10">
                  <c:v>Levähdys- ja pysähtymisalueiden talvihoito N=49</c:v>
                </c:pt>
                <c:pt idx="11">
                  <c:v>Liikennemerkkien ja tienviittojen näkyvyys N=71</c:v>
                </c:pt>
                <c:pt idx="12">
                  <c:v>Jalankulku- ja pyöräteiden talvihoito (kävelijät/pyöräilijät) N=29</c:v>
                </c:pt>
              </c:strCache>
            </c:strRef>
          </c:cat>
          <c:val>
            <c:numRef>
              <c:f>Taul1!$B$4:$N$4</c:f>
              <c:numCache>
                <c:formatCode>0</c:formatCode>
                <c:ptCount val="13"/>
                <c:pt idx="0">
                  <c:v>20.27027</c:v>
                </c:pt>
                <c:pt idx="1">
                  <c:v>20.907381999999998</c:v>
                </c:pt>
                <c:pt idx="2">
                  <c:v>22.482242333333332</c:v>
                </c:pt>
                <c:pt idx="4">
                  <c:v>22.077922000000001</c:v>
                </c:pt>
                <c:pt idx="5">
                  <c:v>19.736841999999999</c:v>
                </c:pt>
                <c:pt idx="6">
                  <c:v>24</c:v>
                </c:pt>
                <c:pt idx="7">
                  <c:v>24.657533999999998</c:v>
                </c:pt>
                <c:pt idx="8">
                  <c:v>23.611111000000001</c:v>
                </c:pt>
                <c:pt idx="9">
                  <c:v>19.178082</c:v>
                </c:pt>
                <c:pt idx="10">
                  <c:v>36.734693999999998</c:v>
                </c:pt>
                <c:pt idx="11">
                  <c:v>25.352112999999999</c:v>
                </c:pt>
                <c:pt idx="12">
                  <c:v>34.482759000000001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F9AC-4E6E-951F-E5A1473EA76C}"/>
            </c:ext>
          </c:extLst>
        </c:ser>
        <c:ser>
          <c:idx val="3"/>
          <c:order val="3"/>
          <c:tx>
            <c:strRef>
              <c:f>Taul1!$A$5</c:f>
              <c:strCache>
                <c:ptCount val="1"/>
                <c:pt idx="0">
                  <c:v>Tyytymätön</c:v>
                </c:pt>
              </c:strCache>
            </c:strRef>
          </c:tx>
          <c:spPr>
            <a:solidFill>
              <a:srgbClr val="FF510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Taul1!$B$1:$N$1</c:f>
              <c:strCache>
                <c:ptCount val="13"/>
                <c:pt idx="0">
                  <c:v>Kokonaistyytyväisyys, N=74</c:v>
                </c:pt>
                <c:pt idx="1">
                  <c:v>Pääteiden talvihoito (indeksi) N=76</c:v>
                </c:pt>
                <c:pt idx="2">
                  <c:v>Muiden teiden talvihoito (indeksi) N=72</c:v>
                </c:pt>
                <c:pt idx="4">
                  <c:v>Liukkauden torjunta pääteillä N=77</c:v>
                </c:pt>
                <c:pt idx="5">
                  <c:v>Lumen auraus pääteillä N=76</c:v>
                </c:pt>
                <c:pt idx="6">
                  <c:v>Tienpinnan tasaisuus (pakkautunut lumi ja jää) pääteillä N=75</c:v>
                </c:pt>
                <c:pt idx="7">
                  <c:v>Liukkauden torjunta muilla teillä N=73</c:v>
                </c:pt>
                <c:pt idx="8">
                  <c:v>Lumen auraus muilla teillä N=72</c:v>
                </c:pt>
                <c:pt idx="9">
                  <c:v>Tienpinnan tasaisuus (pakkautunut lumi ja jää) muilla teillä N=73</c:v>
                </c:pt>
                <c:pt idx="10">
                  <c:v>Levähdys- ja pysähtymisalueiden talvihoito N=49</c:v>
                </c:pt>
                <c:pt idx="11">
                  <c:v>Liikennemerkkien ja tienviittojen näkyvyys N=71</c:v>
                </c:pt>
                <c:pt idx="12">
                  <c:v>Jalankulku- ja pyöräteiden talvihoito (kävelijät/pyöräilijät) N=29</c:v>
                </c:pt>
              </c:strCache>
            </c:strRef>
          </c:cat>
          <c:val>
            <c:numRef>
              <c:f>Taul1!$B$5:$N$5</c:f>
              <c:numCache>
                <c:formatCode>0</c:formatCode>
                <c:ptCount val="13"/>
                <c:pt idx="0">
                  <c:v>24.324324000000001</c:v>
                </c:pt>
                <c:pt idx="1">
                  <c:v>13.738893000000001</c:v>
                </c:pt>
                <c:pt idx="2">
                  <c:v>29.350583333333333</c:v>
                </c:pt>
                <c:pt idx="4">
                  <c:v>11.688312</c:v>
                </c:pt>
                <c:pt idx="5">
                  <c:v>15.789474</c:v>
                </c:pt>
                <c:pt idx="6">
                  <c:v>16</c:v>
                </c:pt>
                <c:pt idx="7">
                  <c:v>24.657533999999998</c:v>
                </c:pt>
                <c:pt idx="8">
                  <c:v>27.777778000000001</c:v>
                </c:pt>
                <c:pt idx="9">
                  <c:v>35.616438000000002</c:v>
                </c:pt>
                <c:pt idx="10">
                  <c:v>16.326530999999999</c:v>
                </c:pt>
                <c:pt idx="11">
                  <c:v>9.8591549999999994</c:v>
                </c:pt>
                <c:pt idx="12">
                  <c:v>20.689654999999998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F9AC-4E6E-951F-E5A1473EA76C}"/>
            </c:ext>
          </c:extLst>
        </c:ser>
        <c:ser>
          <c:idx val="4"/>
          <c:order val="4"/>
          <c:tx>
            <c:strRef>
              <c:f>Taul1!$A$6</c:f>
              <c:strCache>
                <c:ptCount val="1"/>
                <c:pt idx="0">
                  <c:v>Eritt. tyytym.</c:v>
                </c:pt>
              </c:strCache>
            </c:strRef>
          </c:tx>
          <c:spPr>
            <a:solidFill>
              <a:srgbClr val="E5008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Taul1!$B$1:$N$1</c:f>
              <c:strCache>
                <c:ptCount val="13"/>
                <c:pt idx="0">
                  <c:v>Kokonaistyytyväisyys, N=74</c:v>
                </c:pt>
                <c:pt idx="1">
                  <c:v>Pääteiden talvihoito (indeksi) N=76</c:v>
                </c:pt>
                <c:pt idx="2">
                  <c:v>Muiden teiden talvihoito (indeksi) N=72</c:v>
                </c:pt>
                <c:pt idx="4">
                  <c:v>Liukkauden torjunta pääteillä N=77</c:v>
                </c:pt>
                <c:pt idx="5">
                  <c:v>Lumen auraus pääteillä N=76</c:v>
                </c:pt>
                <c:pt idx="6">
                  <c:v>Tienpinnan tasaisuus (pakkautunut lumi ja jää) pääteillä N=75</c:v>
                </c:pt>
                <c:pt idx="7">
                  <c:v>Liukkauden torjunta muilla teillä N=73</c:v>
                </c:pt>
                <c:pt idx="8">
                  <c:v>Lumen auraus muilla teillä N=72</c:v>
                </c:pt>
                <c:pt idx="9">
                  <c:v>Tienpinnan tasaisuus (pakkautunut lumi ja jää) muilla teillä N=73</c:v>
                </c:pt>
                <c:pt idx="10">
                  <c:v>Levähdys- ja pysähtymisalueiden talvihoito N=49</c:v>
                </c:pt>
                <c:pt idx="11">
                  <c:v>Liikennemerkkien ja tienviittojen näkyvyys N=71</c:v>
                </c:pt>
                <c:pt idx="12">
                  <c:v>Jalankulku- ja pyöräteiden talvihoito (kävelijät/pyöräilijät) N=29</c:v>
                </c:pt>
              </c:strCache>
            </c:strRef>
          </c:cat>
          <c:val>
            <c:numRef>
              <c:f>Taul1!$B$6:$N$6</c:f>
              <c:numCache>
                <c:formatCode>0</c:formatCode>
                <c:ptCount val="13"/>
                <c:pt idx="0">
                  <c:v>14.864865</c:v>
                </c:pt>
                <c:pt idx="1">
                  <c:v>11.090225500000001</c:v>
                </c:pt>
                <c:pt idx="2">
                  <c:v>20.617706666666667</c:v>
                </c:pt>
                <c:pt idx="4">
                  <c:v>14.285714</c:v>
                </c:pt>
                <c:pt idx="5">
                  <c:v>7.8947370000000001</c:v>
                </c:pt>
                <c:pt idx="6">
                  <c:v>20</c:v>
                </c:pt>
                <c:pt idx="7">
                  <c:v>19.178082</c:v>
                </c:pt>
                <c:pt idx="8">
                  <c:v>15.277778</c:v>
                </c:pt>
                <c:pt idx="9">
                  <c:v>27.397259999999999</c:v>
                </c:pt>
                <c:pt idx="10">
                  <c:v>12.244897999999999</c:v>
                </c:pt>
                <c:pt idx="11">
                  <c:v>7.0422539999999998</c:v>
                </c:pt>
                <c:pt idx="12">
                  <c:v>13.793103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F9AC-4E6E-951F-E5A1473EA76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0"/>
        <c:overlap val="100"/>
        <c:axId val="430122856"/>
        <c:axId val="430121216"/>
      </c:barChart>
      <c:catAx>
        <c:axId val="430122856"/>
        <c:scaling>
          <c:orientation val="maxMin"/>
        </c:scaling>
        <c:delete val="0"/>
        <c:axPos val="l"/>
        <c:numFmt formatCode="General" sourceLinked="1"/>
        <c:majorTickMark val="none"/>
        <c:minorTickMark val="none"/>
        <c:tickLblPos val="high"/>
        <c:spPr>
          <a:noFill/>
          <a:ln w="6350" cap="flat" cmpd="sng" algn="ctr">
            <a:solidFill>
              <a:schemeClr val="bg1">
                <a:lumMod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fi-FI"/>
          </a:p>
        </c:txPr>
        <c:crossAx val="430121216"/>
        <c:crosses val="autoZero"/>
        <c:auto val="1"/>
        <c:lblAlgn val="ctr"/>
        <c:lblOffset val="100"/>
        <c:noMultiLvlLbl val="0"/>
      </c:catAx>
      <c:valAx>
        <c:axId val="430121216"/>
        <c:scaling>
          <c:orientation val="minMax"/>
          <c:max val="100"/>
        </c:scaling>
        <c:delete val="0"/>
        <c:axPos val="b"/>
        <c:majorGridlines>
          <c:spPr>
            <a:ln w="6350" cap="flat" cmpd="sng" algn="ctr">
              <a:solidFill>
                <a:schemeClr val="bg1">
                  <a:lumMod val="75000"/>
                </a:schemeClr>
              </a:solidFill>
              <a:round/>
            </a:ln>
            <a:effectLst/>
          </c:spPr>
        </c:majorGridlines>
        <c:numFmt formatCode="General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fi-FI"/>
          </a:p>
        </c:txPr>
        <c:crossAx val="430122856"/>
        <c:crosses val="max"/>
        <c:crossBetween val="between"/>
        <c:majorUnit val="20"/>
      </c:valAx>
      <c:spPr>
        <a:noFill/>
        <a:ln>
          <a:noFill/>
        </a:ln>
        <a:effectLst/>
      </c:spPr>
    </c:plotArea>
    <c:legend>
      <c:legendPos val="t"/>
      <c:layout>
        <c:manualLayout>
          <c:xMode val="edge"/>
          <c:yMode val="edge"/>
          <c:x val="4.2469879780474847E-4"/>
          <c:y val="2.6481896009091031E-2"/>
          <c:w val="0.70581527802334842"/>
          <c:h val="6.5059259036241587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fi-FI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200">
          <a:solidFill>
            <a:schemeClr val="tx1"/>
          </a:solidFill>
        </a:defRPr>
      </a:pPr>
      <a:endParaRPr lang="fi-FI"/>
    </a:p>
  </c:txPr>
  <c:externalData r:id="rId3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i-FI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27284294666450354"/>
          <c:y val="8.3418248627312966E-2"/>
          <c:w val="0.43360387869522299"/>
          <c:h val="0.85658915452374074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2025</c:v>
                </c:pt>
              </c:strCache>
            </c:strRef>
          </c:tx>
          <c:spPr>
            <a:solidFill>
              <a:srgbClr val="0065AF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7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Sheet1!$B$2:$B$14</c:f>
              <c:numCache>
                <c:formatCode>0.00</c:formatCode>
                <c:ptCount val="13"/>
                <c:pt idx="0">
                  <c:v>3.1428569999999998</c:v>
                </c:pt>
                <c:pt idx="1">
                  <c:v>3.418301</c:v>
                </c:pt>
                <c:pt idx="2">
                  <c:v>2.644231</c:v>
                </c:pt>
                <c:pt idx="4">
                  <c:v>3.4210530000000001</c:v>
                </c:pt>
                <c:pt idx="5">
                  <c:v>3.415584</c:v>
                </c:pt>
                <c:pt idx="6">
                  <c:v>3.1558440000000001</c:v>
                </c:pt>
                <c:pt idx="7">
                  <c:v>2.7183099999999998</c:v>
                </c:pt>
                <c:pt idx="8">
                  <c:v>2.7971010000000001</c:v>
                </c:pt>
                <c:pt idx="9">
                  <c:v>2.4117649999999999</c:v>
                </c:pt>
                <c:pt idx="10">
                  <c:v>2.8909090000000002</c:v>
                </c:pt>
                <c:pt idx="11">
                  <c:v>3.302632</c:v>
                </c:pt>
                <c:pt idx="12">
                  <c:v>2.9729730000000001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E0A-41C3-BF64-454AB0E04A6E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2024</c:v>
                </c:pt>
              </c:strCache>
            </c:strRef>
          </c:tx>
          <c:spPr>
            <a:solidFill>
              <a:srgbClr val="009BFF"/>
            </a:solidFill>
            <a:ln>
              <a:noFill/>
            </a:ln>
            <a:effectLst/>
          </c:spPr>
          <c:invertIfNegative val="0"/>
          <c:dPt>
            <c:idx val="12"/>
            <c:invertIfNegative val="0"/>
            <c:bubble3D val="0"/>
            <c:spPr>
              <a:solidFill>
                <a:srgbClr val="009BFF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2-BE0A-41C3-BF64-454AB0E04A6E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7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Sheet1!$C$2:$C$14</c:f>
              <c:numCache>
                <c:formatCode>0.00</c:formatCode>
                <c:ptCount val="13"/>
                <c:pt idx="0">
                  <c:v>3.011628</c:v>
                </c:pt>
                <c:pt idx="1">
                  <c:v>3.4628570000000001</c:v>
                </c:pt>
                <c:pt idx="2">
                  <c:v>2.7125509999999999</c:v>
                </c:pt>
                <c:pt idx="4">
                  <c:v>3.5</c:v>
                </c:pt>
                <c:pt idx="5">
                  <c:v>3.425287</c:v>
                </c:pt>
                <c:pt idx="6">
                  <c:v>3.116279</c:v>
                </c:pt>
                <c:pt idx="7">
                  <c:v>2.9404759999999999</c:v>
                </c:pt>
                <c:pt idx="8">
                  <c:v>2.7108430000000001</c:v>
                </c:pt>
                <c:pt idx="9">
                  <c:v>2.4750000000000001</c:v>
                </c:pt>
                <c:pt idx="10">
                  <c:v>2.9230770000000001</c:v>
                </c:pt>
                <c:pt idx="11">
                  <c:v>3.3793099999999998</c:v>
                </c:pt>
                <c:pt idx="12">
                  <c:v>3.1666669999999999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BE0A-41C3-BF64-454AB0E04A6E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2023</c:v>
                </c:pt>
              </c:strCache>
            </c:strRef>
          </c:tx>
          <c:spPr>
            <a:solidFill>
              <a:srgbClr val="4AC2F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7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Sheet1!$D$2:$D$14</c:f>
              <c:numCache>
                <c:formatCode>0.00</c:formatCode>
                <c:ptCount val="13"/>
                <c:pt idx="0">
                  <c:v>3.3376619999999999</c:v>
                </c:pt>
                <c:pt idx="1">
                  <c:v>3.651316</c:v>
                </c:pt>
                <c:pt idx="2">
                  <c:v>2.815315</c:v>
                </c:pt>
                <c:pt idx="4">
                  <c:v>3.6133329999999999</c:v>
                </c:pt>
                <c:pt idx="5">
                  <c:v>3.6883119999999998</c:v>
                </c:pt>
                <c:pt idx="6">
                  <c:v>3.253333</c:v>
                </c:pt>
                <c:pt idx="7">
                  <c:v>2.9315069999999999</c:v>
                </c:pt>
                <c:pt idx="8">
                  <c:v>2.9066670000000001</c:v>
                </c:pt>
                <c:pt idx="9">
                  <c:v>2.6081080000000001</c:v>
                </c:pt>
                <c:pt idx="10">
                  <c:v>2.9074070000000001</c:v>
                </c:pt>
                <c:pt idx="11">
                  <c:v>3.4594589999999998</c:v>
                </c:pt>
                <c:pt idx="12">
                  <c:v>3.038462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BE0A-41C3-BF64-454AB0E04A6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0"/>
        <c:overlap val="-12"/>
        <c:axId val="536388968"/>
        <c:axId val="536383480"/>
      </c:barChart>
      <c:catAx>
        <c:axId val="536388968"/>
        <c:scaling>
          <c:orientation val="maxMin"/>
        </c:scaling>
        <c:delete val="1"/>
        <c:axPos val="l"/>
        <c:majorGridlines>
          <c:spPr>
            <a:ln w="6350" cap="flat" cmpd="sng" algn="ctr">
              <a:solidFill>
                <a:sysClr val="window" lastClr="FFFFFF">
                  <a:lumMod val="75000"/>
                </a:sysClr>
              </a:solidFill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nextTo"/>
        <c:crossAx val="536383480"/>
        <c:crossesAt val="1"/>
        <c:auto val="1"/>
        <c:lblAlgn val="ctr"/>
        <c:lblOffset val="100"/>
        <c:noMultiLvlLbl val="0"/>
      </c:catAx>
      <c:valAx>
        <c:axId val="536383480"/>
        <c:scaling>
          <c:orientation val="minMax"/>
          <c:max val="5"/>
          <c:min val="1"/>
        </c:scaling>
        <c:delete val="0"/>
        <c:axPos val="t"/>
        <c:numFmt formatCode="0" sourceLinked="0"/>
        <c:majorTickMark val="none"/>
        <c:minorTickMark val="none"/>
        <c:tickLblPos val="high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fi-FI"/>
          </a:p>
        </c:txPr>
        <c:crossAx val="536388968"/>
        <c:crossesAt val="1"/>
        <c:crossBetween val="between"/>
        <c:majorUnit val="1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fi-FI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solidFill>
            <a:schemeClr val="tx1"/>
          </a:solidFill>
        </a:defRPr>
      </a:pPr>
      <a:endParaRPr lang="fi-FI"/>
    </a:p>
  </c:txPr>
  <c:externalData r:id="rId4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i-FI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1.3744096333506843E-2"/>
          <c:y val="8.2698685987672771E-2"/>
          <c:w val="0.46885354543537594"/>
          <c:h val="0.8573087311650881"/>
        </c:manualLayout>
      </c:layout>
      <c:barChart>
        <c:barDir val="bar"/>
        <c:grouping val="stacked"/>
        <c:varyColors val="0"/>
        <c:ser>
          <c:idx val="0"/>
          <c:order val="0"/>
          <c:tx>
            <c:strRef>
              <c:f>Taul1!$A$2</c:f>
              <c:strCache>
                <c:ptCount val="1"/>
                <c:pt idx="0">
                  <c:v>Eritt. tyytyv.</c:v>
                </c:pt>
              </c:strCache>
            </c:strRef>
          </c:tx>
          <c:spPr>
            <a:solidFill>
              <a:srgbClr val="218747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Taul1!$B$1:$N$1</c:f>
              <c:strCache>
                <c:ptCount val="13"/>
                <c:pt idx="0">
                  <c:v>Kokonaistyytyväisyys, N=77</c:v>
                </c:pt>
                <c:pt idx="1">
                  <c:v>Pääteiden talvihoito (indeksi) N=77</c:v>
                </c:pt>
                <c:pt idx="2">
                  <c:v>Muiden teiden talvihoito (indeksi) N=69</c:v>
                </c:pt>
                <c:pt idx="4">
                  <c:v>Liukkauden torjunta pääteillä N=76</c:v>
                </c:pt>
                <c:pt idx="5">
                  <c:v>Lumen auraus pääteillä N=77</c:v>
                </c:pt>
                <c:pt idx="6">
                  <c:v>Tienpinnan tasaisuus (pakkautunut lumi ja jää) pääteillä N=77</c:v>
                </c:pt>
                <c:pt idx="7">
                  <c:v>Liukkauden torjunta muilla teillä N=71</c:v>
                </c:pt>
                <c:pt idx="8">
                  <c:v>Lumen auraus muilla teillä N=69</c:v>
                </c:pt>
                <c:pt idx="9">
                  <c:v>Tienpinnan tasaisuus (pakkautunut lumi ja jää) muilla teillä N=68</c:v>
                </c:pt>
                <c:pt idx="10">
                  <c:v>Levähdys- ja pysähtymisalueiden talvihoito N=55</c:v>
                </c:pt>
                <c:pt idx="11">
                  <c:v>Liikennemerkkien ja tienviittojen näkyvyys N=76</c:v>
                </c:pt>
                <c:pt idx="12">
                  <c:v>Jalankulku- ja pyöräteiden talvihoito (kävelijät/pyöräilijät) N=37</c:v>
                </c:pt>
              </c:strCache>
            </c:strRef>
          </c:cat>
          <c:val>
            <c:numRef>
              <c:f>Taul1!$B$2:$N$2</c:f>
              <c:numCache>
                <c:formatCode>0</c:formatCode>
                <c:ptCount val="13"/>
                <c:pt idx="0">
                  <c:v>5.1948049999999997</c:v>
                </c:pt>
                <c:pt idx="1">
                  <c:v>5.8783320000000003</c:v>
                </c:pt>
                <c:pt idx="2">
                  <c:v>2.1535009999999999</c:v>
                </c:pt>
                <c:pt idx="4">
                  <c:v>5.2631579999999998</c:v>
                </c:pt>
                <c:pt idx="5">
                  <c:v>6.493506</c:v>
                </c:pt>
                <c:pt idx="6">
                  <c:v>2.5974029999999999</c:v>
                </c:pt>
                <c:pt idx="7">
                  <c:v>1.4084509999999999</c:v>
                </c:pt>
                <c:pt idx="8">
                  <c:v>2.8985509999999999</c:v>
                </c:pt>
                <c:pt idx="10">
                  <c:v>5.4545450000000004</c:v>
                </c:pt>
                <c:pt idx="11">
                  <c:v>7.8947370000000001</c:v>
                </c:pt>
                <c:pt idx="12">
                  <c:v>5.405405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517-40DF-8207-CD8882F781EA}"/>
            </c:ext>
          </c:extLst>
        </c:ser>
        <c:ser>
          <c:idx val="1"/>
          <c:order val="1"/>
          <c:tx>
            <c:strRef>
              <c:f>Taul1!$A$3</c:f>
              <c:strCache>
                <c:ptCount val="1"/>
                <c:pt idx="0">
                  <c:v>Tyytyväinen</c:v>
                </c:pt>
              </c:strCache>
            </c:strRef>
          </c:tx>
          <c:spPr>
            <a:solidFill>
              <a:schemeClr val="bg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Taul1!$B$1:$N$1</c:f>
              <c:strCache>
                <c:ptCount val="13"/>
                <c:pt idx="0">
                  <c:v>Kokonaistyytyväisyys, N=77</c:v>
                </c:pt>
                <c:pt idx="1">
                  <c:v>Pääteiden talvihoito (indeksi) N=77</c:v>
                </c:pt>
                <c:pt idx="2">
                  <c:v>Muiden teiden talvihoito (indeksi) N=69</c:v>
                </c:pt>
                <c:pt idx="4">
                  <c:v>Liukkauden torjunta pääteillä N=76</c:v>
                </c:pt>
                <c:pt idx="5">
                  <c:v>Lumen auraus pääteillä N=77</c:v>
                </c:pt>
                <c:pt idx="6">
                  <c:v>Tienpinnan tasaisuus (pakkautunut lumi ja jää) pääteillä N=77</c:v>
                </c:pt>
                <c:pt idx="7">
                  <c:v>Liukkauden torjunta muilla teillä N=71</c:v>
                </c:pt>
                <c:pt idx="8">
                  <c:v>Lumen auraus muilla teillä N=69</c:v>
                </c:pt>
                <c:pt idx="9">
                  <c:v>Tienpinnan tasaisuus (pakkautunut lumi ja jää) muilla teillä N=68</c:v>
                </c:pt>
                <c:pt idx="10">
                  <c:v>Levähdys- ja pysähtymisalueiden talvihoito N=55</c:v>
                </c:pt>
                <c:pt idx="11">
                  <c:v>Liikennemerkkien ja tienviittojen näkyvyys N=76</c:v>
                </c:pt>
                <c:pt idx="12">
                  <c:v>Jalankulku- ja pyöräteiden talvihoito (kävelijät/pyöräilijät) N=37</c:v>
                </c:pt>
              </c:strCache>
            </c:strRef>
          </c:cat>
          <c:val>
            <c:numRef>
              <c:f>Taul1!$B$3:$N$3</c:f>
              <c:numCache>
                <c:formatCode>0</c:formatCode>
                <c:ptCount val="13"/>
                <c:pt idx="0">
                  <c:v>44.155844000000002</c:v>
                </c:pt>
                <c:pt idx="1">
                  <c:v>52.289815500000003</c:v>
                </c:pt>
                <c:pt idx="2">
                  <c:v>24.015605333333337</c:v>
                </c:pt>
                <c:pt idx="4">
                  <c:v>52.631579000000002</c:v>
                </c:pt>
                <c:pt idx="5">
                  <c:v>51.948051999999997</c:v>
                </c:pt>
                <c:pt idx="6">
                  <c:v>48.051948000000003</c:v>
                </c:pt>
                <c:pt idx="7">
                  <c:v>23.943662</c:v>
                </c:pt>
                <c:pt idx="8">
                  <c:v>28.985506999999998</c:v>
                </c:pt>
                <c:pt idx="9">
                  <c:v>19.117647000000002</c:v>
                </c:pt>
                <c:pt idx="10">
                  <c:v>25.454545</c:v>
                </c:pt>
                <c:pt idx="11">
                  <c:v>42.105263000000001</c:v>
                </c:pt>
                <c:pt idx="12">
                  <c:v>35.135134999999998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1517-40DF-8207-CD8882F781EA}"/>
            </c:ext>
          </c:extLst>
        </c:ser>
        <c:ser>
          <c:idx val="2"/>
          <c:order val="2"/>
          <c:tx>
            <c:strRef>
              <c:f>Taul1!$A$4</c:f>
              <c:strCache>
                <c:ptCount val="1"/>
                <c:pt idx="0">
                  <c:v>En tyytyv. enkä tyytym.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Taul1!$B$1:$N$1</c:f>
              <c:strCache>
                <c:ptCount val="13"/>
                <c:pt idx="0">
                  <c:v>Kokonaistyytyväisyys, N=77</c:v>
                </c:pt>
                <c:pt idx="1">
                  <c:v>Pääteiden talvihoito (indeksi) N=77</c:v>
                </c:pt>
                <c:pt idx="2">
                  <c:v>Muiden teiden talvihoito (indeksi) N=69</c:v>
                </c:pt>
                <c:pt idx="4">
                  <c:v>Liukkauden torjunta pääteillä N=76</c:v>
                </c:pt>
                <c:pt idx="5">
                  <c:v>Lumen auraus pääteillä N=77</c:v>
                </c:pt>
                <c:pt idx="6">
                  <c:v>Tienpinnan tasaisuus (pakkautunut lumi ja jää) pääteillä N=77</c:v>
                </c:pt>
                <c:pt idx="7">
                  <c:v>Liukkauden torjunta muilla teillä N=71</c:v>
                </c:pt>
                <c:pt idx="8">
                  <c:v>Lumen auraus muilla teillä N=69</c:v>
                </c:pt>
                <c:pt idx="9">
                  <c:v>Tienpinnan tasaisuus (pakkautunut lumi ja jää) muilla teillä N=68</c:v>
                </c:pt>
                <c:pt idx="10">
                  <c:v>Levähdys- ja pysähtymisalueiden talvihoito N=55</c:v>
                </c:pt>
                <c:pt idx="11">
                  <c:v>Liikennemerkkien ja tienviittojen näkyvyys N=76</c:v>
                </c:pt>
                <c:pt idx="12">
                  <c:v>Jalankulku- ja pyöräteiden talvihoito (kävelijät/pyöräilijät) N=37</c:v>
                </c:pt>
              </c:strCache>
            </c:strRef>
          </c:cat>
          <c:val>
            <c:numRef>
              <c:f>Taul1!$B$4:$N$4</c:f>
              <c:numCache>
                <c:formatCode>0</c:formatCode>
                <c:ptCount val="13"/>
                <c:pt idx="0">
                  <c:v>15.584415999999999</c:v>
                </c:pt>
                <c:pt idx="1">
                  <c:v>20.915926499999998</c:v>
                </c:pt>
                <c:pt idx="2">
                  <c:v>26.901748666666666</c:v>
                </c:pt>
                <c:pt idx="4">
                  <c:v>21.052631999999999</c:v>
                </c:pt>
                <c:pt idx="5">
                  <c:v>20.779221</c:v>
                </c:pt>
                <c:pt idx="6">
                  <c:v>18.181818</c:v>
                </c:pt>
                <c:pt idx="7">
                  <c:v>28.169014000000001</c:v>
                </c:pt>
                <c:pt idx="8">
                  <c:v>27.536231999999998</c:v>
                </c:pt>
                <c:pt idx="9">
                  <c:v>25</c:v>
                </c:pt>
                <c:pt idx="10">
                  <c:v>32.727272999999997</c:v>
                </c:pt>
                <c:pt idx="11">
                  <c:v>25</c:v>
                </c:pt>
                <c:pt idx="12">
                  <c:v>21.621621999999999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1517-40DF-8207-CD8882F781EA}"/>
            </c:ext>
          </c:extLst>
        </c:ser>
        <c:ser>
          <c:idx val="3"/>
          <c:order val="3"/>
          <c:tx>
            <c:strRef>
              <c:f>Taul1!$A$5</c:f>
              <c:strCache>
                <c:ptCount val="1"/>
                <c:pt idx="0">
                  <c:v>Tyytymätön</c:v>
                </c:pt>
              </c:strCache>
            </c:strRef>
          </c:tx>
          <c:spPr>
            <a:solidFill>
              <a:srgbClr val="FF510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Taul1!$B$1:$N$1</c:f>
              <c:strCache>
                <c:ptCount val="13"/>
                <c:pt idx="0">
                  <c:v>Kokonaistyytyväisyys, N=77</c:v>
                </c:pt>
                <c:pt idx="1">
                  <c:v>Pääteiden talvihoito (indeksi) N=77</c:v>
                </c:pt>
                <c:pt idx="2">
                  <c:v>Muiden teiden talvihoito (indeksi) N=69</c:v>
                </c:pt>
                <c:pt idx="4">
                  <c:v>Liukkauden torjunta pääteillä N=76</c:v>
                </c:pt>
                <c:pt idx="5">
                  <c:v>Lumen auraus pääteillä N=77</c:v>
                </c:pt>
                <c:pt idx="6">
                  <c:v>Tienpinnan tasaisuus (pakkautunut lumi ja jää) pääteillä N=77</c:v>
                </c:pt>
                <c:pt idx="7">
                  <c:v>Liukkauden torjunta muilla teillä N=71</c:v>
                </c:pt>
                <c:pt idx="8">
                  <c:v>Lumen auraus muilla teillä N=69</c:v>
                </c:pt>
                <c:pt idx="9">
                  <c:v>Tienpinnan tasaisuus (pakkautunut lumi ja jää) muilla teillä N=68</c:v>
                </c:pt>
                <c:pt idx="10">
                  <c:v>Levähdys- ja pysähtymisalueiden talvihoito N=55</c:v>
                </c:pt>
                <c:pt idx="11">
                  <c:v>Liikennemerkkien ja tienviittojen näkyvyys N=76</c:v>
                </c:pt>
                <c:pt idx="12">
                  <c:v>Jalankulku- ja pyöräteiden talvihoito (kävelijät/pyöräilijät) N=37</c:v>
                </c:pt>
              </c:strCache>
            </c:strRef>
          </c:cat>
          <c:val>
            <c:numRef>
              <c:f>Taul1!$B$5:$N$5</c:f>
              <c:numCache>
                <c:formatCode>0</c:formatCode>
                <c:ptCount val="13"/>
                <c:pt idx="0">
                  <c:v>29.87013</c:v>
                </c:pt>
                <c:pt idx="1">
                  <c:v>19.617224999999998</c:v>
                </c:pt>
                <c:pt idx="2">
                  <c:v>32.646218333333337</c:v>
                </c:pt>
                <c:pt idx="4">
                  <c:v>21.052631999999999</c:v>
                </c:pt>
                <c:pt idx="5">
                  <c:v>18.181818</c:v>
                </c:pt>
                <c:pt idx="6">
                  <c:v>24.675325000000001</c:v>
                </c:pt>
                <c:pt idx="7">
                  <c:v>38.028168999999998</c:v>
                </c:pt>
                <c:pt idx="8">
                  <c:v>26.086957000000002</c:v>
                </c:pt>
                <c:pt idx="9">
                  <c:v>33.823529000000001</c:v>
                </c:pt>
                <c:pt idx="10">
                  <c:v>25.454545</c:v>
                </c:pt>
                <c:pt idx="11">
                  <c:v>22.368421000000001</c:v>
                </c:pt>
                <c:pt idx="12">
                  <c:v>27.027027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1517-40DF-8207-CD8882F781EA}"/>
            </c:ext>
          </c:extLst>
        </c:ser>
        <c:ser>
          <c:idx val="4"/>
          <c:order val="4"/>
          <c:tx>
            <c:strRef>
              <c:f>Taul1!$A$6</c:f>
              <c:strCache>
                <c:ptCount val="1"/>
                <c:pt idx="0">
                  <c:v>Eritt. tyytym.</c:v>
                </c:pt>
              </c:strCache>
            </c:strRef>
          </c:tx>
          <c:spPr>
            <a:solidFill>
              <a:srgbClr val="E5008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Taul1!$B$1:$N$1</c:f>
              <c:strCache>
                <c:ptCount val="13"/>
                <c:pt idx="0">
                  <c:v>Kokonaistyytyväisyys, N=77</c:v>
                </c:pt>
                <c:pt idx="1">
                  <c:v>Pääteiden talvihoito (indeksi) N=77</c:v>
                </c:pt>
                <c:pt idx="2">
                  <c:v>Muiden teiden talvihoito (indeksi) N=69</c:v>
                </c:pt>
                <c:pt idx="4">
                  <c:v>Liukkauden torjunta pääteillä N=76</c:v>
                </c:pt>
                <c:pt idx="5">
                  <c:v>Lumen auraus pääteillä N=77</c:v>
                </c:pt>
                <c:pt idx="6">
                  <c:v>Tienpinnan tasaisuus (pakkautunut lumi ja jää) pääteillä N=77</c:v>
                </c:pt>
                <c:pt idx="7">
                  <c:v>Liukkauden torjunta muilla teillä N=71</c:v>
                </c:pt>
                <c:pt idx="8">
                  <c:v>Lumen auraus muilla teillä N=69</c:v>
                </c:pt>
                <c:pt idx="9">
                  <c:v>Tienpinnan tasaisuus (pakkautunut lumi ja jää) muilla teillä N=68</c:v>
                </c:pt>
                <c:pt idx="10">
                  <c:v>Levähdys- ja pysähtymisalueiden talvihoito N=55</c:v>
                </c:pt>
                <c:pt idx="11">
                  <c:v>Liikennemerkkien ja tienviittojen näkyvyys N=76</c:v>
                </c:pt>
                <c:pt idx="12">
                  <c:v>Jalankulku- ja pyöräteiden talvihoito (kävelijät/pyöräilijät) N=37</c:v>
                </c:pt>
              </c:strCache>
            </c:strRef>
          </c:cat>
          <c:val>
            <c:numRef>
              <c:f>Taul1!$B$6:$N$6</c:f>
              <c:numCache>
                <c:formatCode>0</c:formatCode>
                <c:ptCount val="13"/>
                <c:pt idx="0">
                  <c:v>5.1948049999999997</c:v>
                </c:pt>
                <c:pt idx="1">
                  <c:v>2.5974029999999999</c:v>
                </c:pt>
                <c:pt idx="2">
                  <c:v>15.000760666666666</c:v>
                </c:pt>
                <c:pt idx="5">
                  <c:v>2.5974029999999999</c:v>
                </c:pt>
                <c:pt idx="6">
                  <c:v>6.493506</c:v>
                </c:pt>
                <c:pt idx="7">
                  <c:v>8.450704</c:v>
                </c:pt>
                <c:pt idx="8">
                  <c:v>14.492754</c:v>
                </c:pt>
                <c:pt idx="9">
                  <c:v>22.058824000000001</c:v>
                </c:pt>
                <c:pt idx="10">
                  <c:v>10.909091</c:v>
                </c:pt>
                <c:pt idx="11">
                  <c:v>2.6315789999999999</c:v>
                </c:pt>
                <c:pt idx="12">
                  <c:v>10.810810999999999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1517-40DF-8207-CD8882F781E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0"/>
        <c:overlap val="100"/>
        <c:axId val="430122856"/>
        <c:axId val="430121216"/>
      </c:barChart>
      <c:catAx>
        <c:axId val="430122856"/>
        <c:scaling>
          <c:orientation val="maxMin"/>
        </c:scaling>
        <c:delete val="0"/>
        <c:axPos val="l"/>
        <c:numFmt formatCode="General" sourceLinked="1"/>
        <c:majorTickMark val="none"/>
        <c:minorTickMark val="none"/>
        <c:tickLblPos val="high"/>
        <c:spPr>
          <a:noFill/>
          <a:ln w="6350" cap="flat" cmpd="sng" algn="ctr">
            <a:solidFill>
              <a:schemeClr val="bg1">
                <a:lumMod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fi-FI"/>
          </a:p>
        </c:txPr>
        <c:crossAx val="430121216"/>
        <c:crosses val="autoZero"/>
        <c:auto val="1"/>
        <c:lblAlgn val="ctr"/>
        <c:lblOffset val="100"/>
        <c:noMultiLvlLbl val="0"/>
      </c:catAx>
      <c:valAx>
        <c:axId val="430121216"/>
        <c:scaling>
          <c:orientation val="minMax"/>
          <c:max val="100"/>
        </c:scaling>
        <c:delete val="0"/>
        <c:axPos val="b"/>
        <c:majorGridlines>
          <c:spPr>
            <a:ln w="6350" cap="flat" cmpd="sng" algn="ctr">
              <a:solidFill>
                <a:schemeClr val="bg1">
                  <a:lumMod val="75000"/>
                </a:schemeClr>
              </a:solidFill>
              <a:round/>
            </a:ln>
            <a:effectLst/>
          </c:spPr>
        </c:majorGridlines>
        <c:numFmt formatCode="General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fi-FI"/>
          </a:p>
        </c:txPr>
        <c:crossAx val="430122856"/>
        <c:crosses val="max"/>
        <c:crossBetween val="between"/>
        <c:majorUnit val="20"/>
      </c:valAx>
      <c:spPr>
        <a:noFill/>
        <a:ln>
          <a:noFill/>
        </a:ln>
        <a:effectLst/>
      </c:spPr>
    </c:plotArea>
    <c:legend>
      <c:legendPos val="t"/>
      <c:layout>
        <c:manualLayout>
          <c:xMode val="edge"/>
          <c:yMode val="edge"/>
          <c:x val="4.2469879780474847E-4"/>
          <c:y val="2.6481896009091031E-2"/>
          <c:w val="0.70581527802334842"/>
          <c:h val="6.5059259036241587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fi-FI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200">
          <a:solidFill>
            <a:schemeClr val="tx1"/>
          </a:solidFill>
        </a:defRPr>
      </a:pPr>
      <a:endParaRPr lang="fi-FI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i-FI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1.3744096333506843E-2"/>
          <c:y val="8.2698685987672771E-2"/>
          <c:w val="0.46885354543537594"/>
          <c:h val="0.8573087311650881"/>
        </c:manualLayout>
      </c:layout>
      <c:barChart>
        <c:barDir val="bar"/>
        <c:grouping val="stacked"/>
        <c:varyColors val="0"/>
        <c:ser>
          <c:idx val="0"/>
          <c:order val="0"/>
          <c:tx>
            <c:strRef>
              <c:f>Taul1!$A$2</c:f>
              <c:strCache>
                <c:ptCount val="1"/>
                <c:pt idx="0">
                  <c:v>Eritt. tyytyv.</c:v>
                </c:pt>
              </c:strCache>
            </c:strRef>
          </c:tx>
          <c:spPr>
            <a:solidFill>
              <a:srgbClr val="218747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Taul1!$B$1:$N$1</c:f>
              <c:strCache>
                <c:ptCount val="13"/>
                <c:pt idx="0">
                  <c:v>Kokonaistyytyväisyys, N=74</c:v>
                </c:pt>
                <c:pt idx="1">
                  <c:v>Pääteiden talvihoito (indeksi) N=75</c:v>
                </c:pt>
                <c:pt idx="2">
                  <c:v>Muiden teiden talvihoito (indeksi) N=74</c:v>
                </c:pt>
                <c:pt idx="4">
                  <c:v>Liukkauden torjunta pääteillä N=74</c:v>
                </c:pt>
                <c:pt idx="5">
                  <c:v>Lumen auraus pääteillä N=75</c:v>
                </c:pt>
                <c:pt idx="6">
                  <c:v>Tienpinnan tasaisuus (pakkautunut lumi ja jää) pääteillä N=73</c:v>
                </c:pt>
                <c:pt idx="7">
                  <c:v>Liukkauden torjunta muilla teillä N=74</c:v>
                </c:pt>
                <c:pt idx="8">
                  <c:v>Lumen auraus muilla teillä N=74</c:v>
                </c:pt>
                <c:pt idx="9">
                  <c:v>Tienpinnan tasaisuus (pakkautunut lumi ja jää) muilla teillä N=74</c:v>
                </c:pt>
                <c:pt idx="10">
                  <c:v>Levähdys- ja pysähtymisalueiden talvihoito N=42</c:v>
                </c:pt>
                <c:pt idx="11">
                  <c:v>Liikennemerkkien ja tienviittojen näkyvyys N=73</c:v>
                </c:pt>
                <c:pt idx="12">
                  <c:v>Jalankulku- ja pyöräteiden talvihoito (kävelijät/pyöräilijät) N=41</c:v>
                </c:pt>
              </c:strCache>
            </c:strRef>
          </c:cat>
          <c:val>
            <c:numRef>
              <c:f>Taul1!$B$2:$N$2</c:f>
              <c:numCache>
                <c:formatCode>0</c:formatCode>
                <c:ptCount val="13"/>
                <c:pt idx="0">
                  <c:v>8.1081079999999996</c:v>
                </c:pt>
                <c:pt idx="1">
                  <c:v>10.729729500000001</c:v>
                </c:pt>
                <c:pt idx="2">
                  <c:v>2.2522519999999999</c:v>
                </c:pt>
                <c:pt idx="4">
                  <c:v>9.4594590000000007</c:v>
                </c:pt>
                <c:pt idx="5">
                  <c:v>12</c:v>
                </c:pt>
                <c:pt idx="6">
                  <c:v>8.2191779999999994</c:v>
                </c:pt>
                <c:pt idx="7">
                  <c:v>1.351351</c:v>
                </c:pt>
                <c:pt idx="8">
                  <c:v>4.0540539999999998</c:v>
                </c:pt>
                <c:pt idx="9">
                  <c:v>1.351351</c:v>
                </c:pt>
                <c:pt idx="11">
                  <c:v>8.2191779999999994</c:v>
                </c:pt>
                <c:pt idx="12">
                  <c:v>2.4390239999999999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9CB-4776-90F6-E01F4538560B}"/>
            </c:ext>
          </c:extLst>
        </c:ser>
        <c:ser>
          <c:idx val="1"/>
          <c:order val="1"/>
          <c:tx>
            <c:strRef>
              <c:f>Taul1!$A$3</c:f>
              <c:strCache>
                <c:ptCount val="1"/>
                <c:pt idx="0">
                  <c:v>Tyytyväinen</c:v>
                </c:pt>
              </c:strCache>
            </c:strRef>
          </c:tx>
          <c:spPr>
            <a:solidFill>
              <a:schemeClr val="bg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Taul1!$B$1:$N$1</c:f>
              <c:strCache>
                <c:ptCount val="13"/>
                <c:pt idx="0">
                  <c:v>Kokonaistyytyväisyys, N=74</c:v>
                </c:pt>
                <c:pt idx="1">
                  <c:v>Pääteiden talvihoito (indeksi) N=75</c:v>
                </c:pt>
                <c:pt idx="2">
                  <c:v>Muiden teiden talvihoito (indeksi) N=74</c:v>
                </c:pt>
                <c:pt idx="4">
                  <c:v>Liukkauden torjunta pääteillä N=74</c:v>
                </c:pt>
                <c:pt idx="5">
                  <c:v>Lumen auraus pääteillä N=75</c:v>
                </c:pt>
                <c:pt idx="6">
                  <c:v>Tienpinnan tasaisuus (pakkautunut lumi ja jää) pääteillä N=73</c:v>
                </c:pt>
                <c:pt idx="7">
                  <c:v>Liukkauden torjunta muilla teillä N=74</c:v>
                </c:pt>
                <c:pt idx="8">
                  <c:v>Lumen auraus muilla teillä N=74</c:v>
                </c:pt>
                <c:pt idx="9">
                  <c:v>Tienpinnan tasaisuus (pakkautunut lumi ja jää) muilla teillä N=74</c:v>
                </c:pt>
                <c:pt idx="10">
                  <c:v>Levähdys- ja pysähtymisalueiden talvihoito N=42</c:v>
                </c:pt>
                <c:pt idx="11">
                  <c:v>Liikennemerkkien ja tienviittojen näkyvyys N=73</c:v>
                </c:pt>
                <c:pt idx="12">
                  <c:v>Jalankulku- ja pyöräteiden talvihoito (kävelijät/pyöräilijät) N=41</c:v>
                </c:pt>
              </c:strCache>
            </c:strRef>
          </c:cat>
          <c:val>
            <c:numRef>
              <c:f>Taul1!$B$3:$N$3</c:f>
              <c:numCache>
                <c:formatCode>0</c:formatCode>
                <c:ptCount val="13"/>
                <c:pt idx="0">
                  <c:v>45.945945999999999</c:v>
                </c:pt>
                <c:pt idx="1">
                  <c:v>61.729729500000005</c:v>
                </c:pt>
                <c:pt idx="2">
                  <c:v>27.477477333333329</c:v>
                </c:pt>
                <c:pt idx="4">
                  <c:v>59.459459000000003</c:v>
                </c:pt>
                <c:pt idx="5">
                  <c:v>64</c:v>
                </c:pt>
                <c:pt idx="6">
                  <c:v>53.424658000000001</c:v>
                </c:pt>
                <c:pt idx="7">
                  <c:v>32.432431999999999</c:v>
                </c:pt>
                <c:pt idx="8">
                  <c:v>29.72973</c:v>
                </c:pt>
                <c:pt idx="9">
                  <c:v>20.27027</c:v>
                </c:pt>
                <c:pt idx="10">
                  <c:v>42.857143000000001</c:v>
                </c:pt>
                <c:pt idx="11">
                  <c:v>45.205478999999997</c:v>
                </c:pt>
                <c:pt idx="12">
                  <c:v>48.780487999999998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49CB-4776-90F6-E01F4538560B}"/>
            </c:ext>
          </c:extLst>
        </c:ser>
        <c:ser>
          <c:idx val="2"/>
          <c:order val="2"/>
          <c:tx>
            <c:strRef>
              <c:f>Taul1!$A$4</c:f>
              <c:strCache>
                <c:ptCount val="1"/>
                <c:pt idx="0">
                  <c:v>En tyytyv. enkä tyytym.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Taul1!$B$1:$N$1</c:f>
              <c:strCache>
                <c:ptCount val="13"/>
                <c:pt idx="0">
                  <c:v>Kokonaistyytyväisyys, N=74</c:v>
                </c:pt>
                <c:pt idx="1">
                  <c:v>Pääteiden talvihoito (indeksi) N=75</c:v>
                </c:pt>
                <c:pt idx="2">
                  <c:v>Muiden teiden talvihoito (indeksi) N=74</c:v>
                </c:pt>
                <c:pt idx="4">
                  <c:v>Liukkauden torjunta pääteillä N=74</c:v>
                </c:pt>
                <c:pt idx="5">
                  <c:v>Lumen auraus pääteillä N=75</c:v>
                </c:pt>
                <c:pt idx="6">
                  <c:v>Tienpinnan tasaisuus (pakkautunut lumi ja jää) pääteillä N=73</c:v>
                </c:pt>
                <c:pt idx="7">
                  <c:v>Liukkauden torjunta muilla teillä N=74</c:v>
                </c:pt>
                <c:pt idx="8">
                  <c:v>Lumen auraus muilla teillä N=74</c:v>
                </c:pt>
                <c:pt idx="9">
                  <c:v>Tienpinnan tasaisuus (pakkautunut lumi ja jää) muilla teillä N=74</c:v>
                </c:pt>
                <c:pt idx="10">
                  <c:v>Levähdys- ja pysähtymisalueiden talvihoito N=42</c:v>
                </c:pt>
                <c:pt idx="11">
                  <c:v>Liikennemerkkien ja tienviittojen näkyvyys N=73</c:v>
                </c:pt>
                <c:pt idx="12">
                  <c:v>Jalankulku- ja pyöräteiden talvihoito (kävelijät/pyöräilijät) N=41</c:v>
                </c:pt>
              </c:strCache>
            </c:strRef>
          </c:cat>
          <c:val>
            <c:numRef>
              <c:f>Taul1!$B$4:$N$4</c:f>
              <c:numCache>
                <c:formatCode>0</c:formatCode>
                <c:ptCount val="13"/>
                <c:pt idx="0">
                  <c:v>21.621621999999999</c:v>
                </c:pt>
                <c:pt idx="1">
                  <c:v>16.783784000000001</c:v>
                </c:pt>
                <c:pt idx="2">
                  <c:v>30.630630333333333</c:v>
                </c:pt>
                <c:pt idx="4">
                  <c:v>17.567568000000001</c:v>
                </c:pt>
                <c:pt idx="5">
                  <c:v>16</c:v>
                </c:pt>
                <c:pt idx="6">
                  <c:v>16.438355999999999</c:v>
                </c:pt>
                <c:pt idx="7">
                  <c:v>35.135134999999998</c:v>
                </c:pt>
                <c:pt idx="8">
                  <c:v>28.378378000000001</c:v>
                </c:pt>
                <c:pt idx="9">
                  <c:v>28.378378000000001</c:v>
                </c:pt>
                <c:pt idx="10">
                  <c:v>35.714286000000001</c:v>
                </c:pt>
                <c:pt idx="11">
                  <c:v>27.397259999999999</c:v>
                </c:pt>
                <c:pt idx="12">
                  <c:v>19.512194999999998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49CB-4776-90F6-E01F4538560B}"/>
            </c:ext>
          </c:extLst>
        </c:ser>
        <c:ser>
          <c:idx val="3"/>
          <c:order val="3"/>
          <c:tx>
            <c:strRef>
              <c:f>Taul1!$A$5</c:f>
              <c:strCache>
                <c:ptCount val="1"/>
                <c:pt idx="0">
                  <c:v>Tyytymätön</c:v>
                </c:pt>
              </c:strCache>
            </c:strRef>
          </c:tx>
          <c:spPr>
            <a:solidFill>
              <a:srgbClr val="FF510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Taul1!$B$1:$N$1</c:f>
              <c:strCache>
                <c:ptCount val="13"/>
                <c:pt idx="0">
                  <c:v>Kokonaistyytyväisyys, N=74</c:v>
                </c:pt>
                <c:pt idx="1">
                  <c:v>Pääteiden talvihoito (indeksi) N=75</c:v>
                </c:pt>
                <c:pt idx="2">
                  <c:v>Muiden teiden talvihoito (indeksi) N=74</c:v>
                </c:pt>
                <c:pt idx="4">
                  <c:v>Liukkauden torjunta pääteillä N=74</c:v>
                </c:pt>
                <c:pt idx="5">
                  <c:v>Lumen auraus pääteillä N=75</c:v>
                </c:pt>
                <c:pt idx="6">
                  <c:v>Tienpinnan tasaisuus (pakkautunut lumi ja jää) pääteillä N=73</c:v>
                </c:pt>
                <c:pt idx="7">
                  <c:v>Liukkauden torjunta muilla teillä N=74</c:v>
                </c:pt>
                <c:pt idx="8">
                  <c:v>Lumen auraus muilla teillä N=74</c:v>
                </c:pt>
                <c:pt idx="9">
                  <c:v>Tienpinnan tasaisuus (pakkautunut lumi ja jää) muilla teillä N=74</c:v>
                </c:pt>
                <c:pt idx="10">
                  <c:v>Levähdys- ja pysähtymisalueiden talvihoito N=42</c:v>
                </c:pt>
                <c:pt idx="11">
                  <c:v>Liikennemerkkien ja tienviittojen näkyvyys N=73</c:v>
                </c:pt>
                <c:pt idx="12">
                  <c:v>Jalankulku- ja pyöräteiden talvihoito (kävelijät/pyöräilijät) N=41</c:v>
                </c:pt>
              </c:strCache>
            </c:strRef>
          </c:cat>
          <c:val>
            <c:numRef>
              <c:f>Taul1!$B$5:$N$5</c:f>
              <c:numCache>
                <c:formatCode>0</c:formatCode>
                <c:ptCount val="13"/>
                <c:pt idx="0">
                  <c:v>22.972973</c:v>
                </c:pt>
                <c:pt idx="1">
                  <c:v>8.7477474999999991</c:v>
                </c:pt>
                <c:pt idx="2">
                  <c:v>28.828828666666666</c:v>
                </c:pt>
                <c:pt idx="4">
                  <c:v>12.162162</c:v>
                </c:pt>
                <c:pt idx="5">
                  <c:v>5.3333329999999997</c:v>
                </c:pt>
                <c:pt idx="6">
                  <c:v>19.178082</c:v>
                </c:pt>
                <c:pt idx="7">
                  <c:v>22.972973</c:v>
                </c:pt>
                <c:pt idx="8">
                  <c:v>28.378378000000001</c:v>
                </c:pt>
                <c:pt idx="9">
                  <c:v>35.135134999999998</c:v>
                </c:pt>
                <c:pt idx="10">
                  <c:v>16.666667</c:v>
                </c:pt>
                <c:pt idx="11">
                  <c:v>16.438355999999999</c:v>
                </c:pt>
                <c:pt idx="12">
                  <c:v>19.512194999999998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49CB-4776-90F6-E01F4538560B}"/>
            </c:ext>
          </c:extLst>
        </c:ser>
        <c:ser>
          <c:idx val="4"/>
          <c:order val="4"/>
          <c:tx>
            <c:strRef>
              <c:f>Taul1!$A$6</c:f>
              <c:strCache>
                <c:ptCount val="1"/>
                <c:pt idx="0">
                  <c:v>Eritt. tyytym.</c:v>
                </c:pt>
              </c:strCache>
            </c:strRef>
          </c:tx>
          <c:spPr>
            <a:solidFill>
              <a:srgbClr val="E5008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Taul1!$B$1:$N$1</c:f>
              <c:strCache>
                <c:ptCount val="13"/>
                <c:pt idx="0">
                  <c:v>Kokonaistyytyväisyys, N=74</c:v>
                </c:pt>
                <c:pt idx="1">
                  <c:v>Pääteiden talvihoito (indeksi) N=75</c:v>
                </c:pt>
                <c:pt idx="2">
                  <c:v>Muiden teiden talvihoito (indeksi) N=74</c:v>
                </c:pt>
                <c:pt idx="4">
                  <c:v>Liukkauden torjunta pääteillä N=74</c:v>
                </c:pt>
                <c:pt idx="5">
                  <c:v>Lumen auraus pääteillä N=75</c:v>
                </c:pt>
                <c:pt idx="6">
                  <c:v>Tienpinnan tasaisuus (pakkautunut lumi ja jää) pääteillä N=73</c:v>
                </c:pt>
                <c:pt idx="7">
                  <c:v>Liukkauden torjunta muilla teillä N=74</c:v>
                </c:pt>
                <c:pt idx="8">
                  <c:v>Lumen auraus muilla teillä N=74</c:v>
                </c:pt>
                <c:pt idx="9">
                  <c:v>Tienpinnan tasaisuus (pakkautunut lumi ja jää) muilla teillä N=74</c:v>
                </c:pt>
                <c:pt idx="10">
                  <c:v>Levähdys- ja pysähtymisalueiden talvihoito N=42</c:v>
                </c:pt>
                <c:pt idx="11">
                  <c:v>Liikennemerkkien ja tienviittojen näkyvyys N=73</c:v>
                </c:pt>
                <c:pt idx="12">
                  <c:v>Jalankulku- ja pyöräteiden talvihoito (kävelijät/pyöräilijät) N=41</c:v>
                </c:pt>
              </c:strCache>
            </c:strRef>
          </c:cat>
          <c:val>
            <c:numRef>
              <c:f>Taul1!$B$6:$N$6</c:f>
              <c:numCache>
                <c:formatCode>0</c:formatCode>
                <c:ptCount val="13"/>
                <c:pt idx="0">
                  <c:v>1.351351</c:v>
                </c:pt>
                <c:pt idx="1">
                  <c:v>2.0090089999999998</c:v>
                </c:pt>
                <c:pt idx="2">
                  <c:v>10.810810666666667</c:v>
                </c:pt>
                <c:pt idx="4">
                  <c:v>1.351351</c:v>
                </c:pt>
                <c:pt idx="5">
                  <c:v>2.6666669999999999</c:v>
                </c:pt>
                <c:pt idx="6">
                  <c:v>2.7397260000000001</c:v>
                </c:pt>
                <c:pt idx="7">
                  <c:v>8.1081079999999996</c:v>
                </c:pt>
                <c:pt idx="8">
                  <c:v>9.4594590000000007</c:v>
                </c:pt>
                <c:pt idx="9">
                  <c:v>14.864865</c:v>
                </c:pt>
                <c:pt idx="10">
                  <c:v>4.7619049999999996</c:v>
                </c:pt>
                <c:pt idx="11">
                  <c:v>2.7397260000000001</c:v>
                </c:pt>
                <c:pt idx="12">
                  <c:v>9.7560979999999997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49CB-4776-90F6-E01F4538560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0"/>
        <c:overlap val="100"/>
        <c:axId val="430122856"/>
        <c:axId val="430121216"/>
      </c:barChart>
      <c:catAx>
        <c:axId val="430122856"/>
        <c:scaling>
          <c:orientation val="maxMin"/>
        </c:scaling>
        <c:delete val="0"/>
        <c:axPos val="l"/>
        <c:numFmt formatCode="General" sourceLinked="1"/>
        <c:majorTickMark val="none"/>
        <c:minorTickMark val="none"/>
        <c:tickLblPos val="high"/>
        <c:spPr>
          <a:noFill/>
          <a:ln w="6350" cap="flat" cmpd="sng" algn="ctr">
            <a:solidFill>
              <a:schemeClr val="bg1">
                <a:lumMod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fi-FI"/>
          </a:p>
        </c:txPr>
        <c:crossAx val="430121216"/>
        <c:crosses val="autoZero"/>
        <c:auto val="1"/>
        <c:lblAlgn val="ctr"/>
        <c:lblOffset val="100"/>
        <c:noMultiLvlLbl val="0"/>
      </c:catAx>
      <c:valAx>
        <c:axId val="430121216"/>
        <c:scaling>
          <c:orientation val="minMax"/>
          <c:max val="100"/>
        </c:scaling>
        <c:delete val="0"/>
        <c:axPos val="b"/>
        <c:majorGridlines>
          <c:spPr>
            <a:ln w="6350" cap="flat" cmpd="sng" algn="ctr">
              <a:solidFill>
                <a:schemeClr val="bg1">
                  <a:lumMod val="75000"/>
                </a:schemeClr>
              </a:solidFill>
              <a:round/>
            </a:ln>
            <a:effectLst/>
          </c:spPr>
        </c:majorGridlines>
        <c:numFmt formatCode="General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fi-FI"/>
          </a:p>
        </c:txPr>
        <c:crossAx val="430122856"/>
        <c:crosses val="max"/>
        <c:crossBetween val="between"/>
        <c:majorUnit val="20"/>
      </c:valAx>
      <c:spPr>
        <a:noFill/>
        <a:ln>
          <a:noFill/>
        </a:ln>
        <a:effectLst/>
      </c:spPr>
    </c:plotArea>
    <c:legend>
      <c:legendPos val="t"/>
      <c:layout>
        <c:manualLayout>
          <c:xMode val="edge"/>
          <c:yMode val="edge"/>
          <c:x val="4.2469879780474847E-4"/>
          <c:y val="2.6481896009091031E-2"/>
          <c:w val="0.70581527802334842"/>
          <c:h val="6.5059259036241587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fi-FI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200">
          <a:solidFill>
            <a:schemeClr val="tx1"/>
          </a:solidFill>
        </a:defRPr>
      </a:pPr>
      <a:endParaRPr lang="fi-FI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i-FI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27284294666450354"/>
          <c:y val="8.3418248627312966E-2"/>
          <c:w val="0.43360387869522299"/>
          <c:h val="0.85658915452374074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2025</c:v>
                </c:pt>
              </c:strCache>
            </c:strRef>
          </c:tx>
          <c:spPr>
            <a:solidFill>
              <a:srgbClr val="0065AF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7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Sheet1!$B$2:$B$14</c:f>
              <c:numCache>
                <c:formatCode>0.00</c:formatCode>
                <c:ptCount val="13"/>
                <c:pt idx="0">
                  <c:v>3.0428570000000001</c:v>
                </c:pt>
                <c:pt idx="1">
                  <c:v>3.5182479999999998</c:v>
                </c:pt>
                <c:pt idx="2">
                  <c:v>2.7058819999999999</c:v>
                </c:pt>
                <c:pt idx="4">
                  <c:v>3.5507249999999999</c:v>
                </c:pt>
                <c:pt idx="5">
                  <c:v>3.4852940000000001</c:v>
                </c:pt>
                <c:pt idx="6">
                  <c:v>3.0447760000000001</c:v>
                </c:pt>
                <c:pt idx="7">
                  <c:v>2.8955220000000002</c:v>
                </c:pt>
                <c:pt idx="8">
                  <c:v>2.8550719999999998</c:v>
                </c:pt>
                <c:pt idx="9">
                  <c:v>2.3676469999999998</c:v>
                </c:pt>
                <c:pt idx="10">
                  <c:v>3.0714290000000002</c:v>
                </c:pt>
                <c:pt idx="11">
                  <c:v>3.606061</c:v>
                </c:pt>
                <c:pt idx="12">
                  <c:v>3.2727270000000002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B03-4021-8E78-686F07FE4092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2024</c:v>
                </c:pt>
              </c:strCache>
            </c:strRef>
          </c:tx>
          <c:spPr>
            <a:solidFill>
              <a:srgbClr val="009BFF"/>
            </a:solidFill>
            <a:ln>
              <a:noFill/>
            </a:ln>
            <a:effectLst/>
          </c:spPr>
          <c:invertIfNegative val="0"/>
          <c:dPt>
            <c:idx val="12"/>
            <c:invertIfNegative val="0"/>
            <c:bubble3D val="0"/>
            <c:spPr>
              <a:solidFill>
                <a:srgbClr val="009BFF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2-2B03-4021-8E78-686F07FE4092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7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Sheet1!$C$2:$C$14</c:f>
              <c:numCache>
                <c:formatCode>0.00</c:formatCode>
                <c:ptCount val="13"/>
                <c:pt idx="0">
                  <c:v>3.168539</c:v>
                </c:pt>
                <c:pt idx="1">
                  <c:v>3.6069360000000001</c:v>
                </c:pt>
                <c:pt idx="2">
                  <c:v>2.7859919999999998</c:v>
                </c:pt>
                <c:pt idx="4">
                  <c:v>3.563218</c:v>
                </c:pt>
                <c:pt idx="5">
                  <c:v>3.6511629999999999</c:v>
                </c:pt>
                <c:pt idx="6">
                  <c:v>3.1860469999999999</c:v>
                </c:pt>
                <c:pt idx="7">
                  <c:v>2.8488370000000001</c:v>
                </c:pt>
                <c:pt idx="8">
                  <c:v>2.988235</c:v>
                </c:pt>
                <c:pt idx="9">
                  <c:v>2.5232559999999999</c:v>
                </c:pt>
                <c:pt idx="10">
                  <c:v>3.2166670000000002</c:v>
                </c:pt>
                <c:pt idx="11">
                  <c:v>3.3095240000000001</c:v>
                </c:pt>
                <c:pt idx="12">
                  <c:v>3.3043480000000001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2B03-4021-8E78-686F07FE4092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2023</c:v>
                </c:pt>
              </c:strCache>
            </c:strRef>
          </c:tx>
          <c:spPr>
            <a:solidFill>
              <a:srgbClr val="4AC2F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7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Sheet1!$D$2:$D$14</c:f>
              <c:numCache>
                <c:formatCode>0.00</c:formatCode>
                <c:ptCount val="13"/>
                <c:pt idx="0">
                  <c:v>3.1566269999999998</c:v>
                </c:pt>
                <c:pt idx="1">
                  <c:v>3.622754</c:v>
                </c:pt>
                <c:pt idx="2">
                  <c:v>2.7108430000000001</c:v>
                </c:pt>
                <c:pt idx="4">
                  <c:v>3.6071430000000002</c:v>
                </c:pt>
                <c:pt idx="5">
                  <c:v>3.6385540000000001</c:v>
                </c:pt>
                <c:pt idx="6">
                  <c:v>3.2619050000000001</c:v>
                </c:pt>
                <c:pt idx="7">
                  <c:v>2.8095240000000001</c:v>
                </c:pt>
                <c:pt idx="8">
                  <c:v>2.8928569999999998</c:v>
                </c:pt>
                <c:pt idx="9">
                  <c:v>2.419753</c:v>
                </c:pt>
                <c:pt idx="10">
                  <c:v>3.152542</c:v>
                </c:pt>
                <c:pt idx="11">
                  <c:v>3.4705879999999998</c:v>
                </c:pt>
                <c:pt idx="12">
                  <c:v>3.125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2B03-4021-8E78-686F07FE409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0"/>
        <c:overlap val="-12"/>
        <c:axId val="536388968"/>
        <c:axId val="536383480"/>
      </c:barChart>
      <c:catAx>
        <c:axId val="536388968"/>
        <c:scaling>
          <c:orientation val="maxMin"/>
        </c:scaling>
        <c:delete val="1"/>
        <c:axPos val="l"/>
        <c:majorGridlines>
          <c:spPr>
            <a:ln w="6350" cap="flat" cmpd="sng" algn="ctr">
              <a:solidFill>
                <a:sysClr val="window" lastClr="FFFFFF">
                  <a:lumMod val="75000"/>
                </a:sysClr>
              </a:solidFill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nextTo"/>
        <c:crossAx val="536383480"/>
        <c:crossesAt val="1"/>
        <c:auto val="1"/>
        <c:lblAlgn val="ctr"/>
        <c:lblOffset val="100"/>
        <c:noMultiLvlLbl val="0"/>
      </c:catAx>
      <c:valAx>
        <c:axId val="536383480"/>
        <c:scaling>
          <c:orientation val="minMax"/>
          <c:max val="5"/>
          <c:min val="1"/>
        </c:scaling>
        <c:delete val="0"/>
        <c:axPos val="t"/>
        <c:numFmt formatCode="0" sourceLinked="0"/>
        <c:majorTickMark val="none"/>
        <c:minorTickMark val="none"/>
        <c:tickLblPos val="high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fi-FI"/>
          </a:p>
        </c:txPr>
        <c:crossAx val="536388968"/>
        <c:crossesAt val="1"/>
        <c:crossBetween val="between"/>
        <c:majorUnit val="1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fi-FI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solidFill>
            <a:schemeClr val="tx1"/>
          </a:solidFill>
        </a:defRPr>
      </a:pPr>
      <a:endParaRPr lang="fi-FI"/>
    </a:p>
  </c:txPr>
  <c:externalData r:id="rId4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i-FI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1.3744096333506843E-2"/>
          <c:y val="8.2698685987672771E-2"/>
          <c:w val="0.46885354543537594"/>
          <c:h val="0.8573087311650881"/>
        </c:manualLayout>
      </c:layout>
      <c:barChart>
        <c:barDir val="bar"/>
        <c:grouping val="stacked"/>
        <c:varyColors val="0"/>
        <c:ser>
          <c:idx val="0"/>
          <c:order val="0"/>
          <c:tx>
            <c:strRef>
              <c:f>Taul1!$A$2</c:f>
              <c:strCache>
                <c:ptCount val="1"/>
                <c:pt idx="0">
                  <c:v>Eritt. tyytyv.</c:v>
                </c:pt>
              </c:strCache>
            </c:strRef>
          </c:tx>
          <c:spPr>
            <a:solidFill>
              <a:srgbClr val="218747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Taul1!$B$1:$N$1</c:f>
              <c:strCache>
                <c:ptCount val="13"/>
                <c:pt idx="0">
                  <c:v>Kokonaistyytyväisyys, N=70</c:v>
                </c:pt>
                <c:pt idx="1">
                  <c:v>Pääteiden talvihoito (indeksi) N=68</c:v>
                </c:pt>
                <c:pt idx="2">
                  <c:v>Muiden teiden talvihoito (indeksi) N=69</c:v>
                </c:pt>
                <c:pt idx="4">
                  <c:v>Liukkauden torjunta pääteillä N=69</c:v>
                </c:pt>
                <c:pt idx="5">
                  <c:v>Lumen auraus pääteillä N=68</c:v>
                </c:pt>
                <c:pt idx="6">
                  <c:v>Tienpinnan tasaisuus (pakkautunut lumi ja jää) pääteillä N=67</c:v>
                </c:pt>
                <c:pt idx="7">
                  <c:v>Liukkauden torjunta muilla teillä N=67</c:v>
                </c:pt>
                <c:pt idx="8">
                  <c:v>Lumen auraus muilla teillä N=69</c:v>
                </c:pt>
                <c:pt idx="9">
                  <c:v>Tienpinnan tasaisuus (pakkautunut lumi ja jää) muilla teillä N=68</c:v>
                </c:pt>
                <c:pt idx="10">
                  <c:v>Levähdys- ja pysähtymisalueiden talvihoito N=42</c:v>
                </c:pt>
                <c:pt idx="11">
                  <c:v>Liikennemerkkien ja tienviittojen näkyvyys N=66</c:v>
                </c:pt>
                <c:pt idx="12">
                  <c:v>Jalankulku- ja pyöräteiden talvihoito (kävelijät/pyöräilijät) N=44</c:v>
                </c:pt>
              </c:strCache>
            </c:strRef>
          </c:cat>
          <c:val>
            <c:numRef>
              <c:f>Taul1!$B$2:$N$2</c:f>
              <c:numCache>
                <c:formatCode>0</c:formatCode>
                <c:ptCount val="13"/>
                <c:pt idx="1">
                  <c:v>6.5643650000000004</c:v>
                </c:pt>
                <c:pt idx="4">
                  <c:v>7.2463769999999998</c:v>
                </c:pt>
                <c:pt idx="5">
                  <c:v>5.8823530000000002</c:v>
                </c:pt>
                <c:pt idx="6">
                  <c:v>1.492537</c:v>
                </c:pt>
                <c:pt idx="11">
                  <c:v>4.5454549999999996</c:v>
                </c:pt>
                <c:pt idx="12">
                  <c:v>9.0909089999999999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F89-4521-AFBB-0E83C4643823}"/>
            </c:ext>
          </c:extLst>
        </c:ser>
        <c:ser>
          <c:idx val="1"/>
          <c:order val="1"/>
          <c:tx>
            <c:strRef>
              <c:f>Taul1!$A$3</c:f>
              <c:strCache>
                <c:ptCount val="1"/>
                <c:pt idx="0">
                  <c:v>Tyytyväinen</c:v>
                </c:pt>
              </c:strCache>
            </c:strRef>
          </c:tx>
          <c:spPr>
            <a:solidFill>
              <a:schemeClr val="bg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Taul1!$B$1:$N$1</c:f>
              <c:strCache>
                <c:ptCount val="13"/>
                <c:pt idx="0">
                  <c:v>Kokonaistyytyväisyys, N=70</c:v>
                </c:pt>
                <c:pt idx="1">
                  <c:v>Pääteiden talvihoito (indeksi) N=68</c:v>
                </c:pt>
                <c:pt idx="2">
                  <c:v>Muiden teiden talvihoito (indeksi) N=69</c:v>
                </c:pt>
                <c:pt idx="4">
                  <c:v>Liukkauden torjunta pääteillä N=69</c:v>
                </c:pt>
                <c:pt idx="5">
                  <c:v>Lumen auraus pääteillä N=68</c:v>
                </c:pt>
                <c:pt idx="6">
                  <c:v>Tienpinnan tasaisuus (pakkautunut lumi ja jää) pääteillä N=67</c:v>
                </c:pt>
                <c:pt idx="7">
                  <c:v>Liukkauden torjunta muilla teillä N=67</c:v>
                </c:pt>
                <c:pt idx="8">
                  <c:v>Lumen auraus muilla teillä N=69</c:v>
                </c:pt>
                <c:pt idx="9">
                  <c:v>Tienpinnan tasaisuus (pakkautunut lumi ja jää) muilla teillä N=68</c:v>
                </c:pt>
                <c:pt idx="10">
                  <c:v>Levähdys- ja pysähtymisalueiden talvihoito N=42</c:v>
                </c:pt>
                <c:pt idx="11">
                  <c:v>Liikennemerkkien ja tienviittojen näkyvyys N=66</c:v>
                </c:pt>
                <c:pt idx="12">
                  <c:v>Jalankulku- ja pyöräteiden talvihoito (kävelijät/pyöräilijät) N=44</c:v>
                </c:pt>
              </c:strCache>
            </c:strRef>
          </c:cat>
          <c:val>
            <c:numRef>
              <c:f>Taul1!$B$3:$N$3</c:f>
              <c:numCache>
                <c:formatCode>0</c:formatCode>
                <c:ptCount val="13"/>
                <c:pt idx="0">
                  <c:v>38.571429000000002</c:v>
                </c:pt>
                <c:pt idx="1">
                  <c:v>59.143222499999993</c:v>
                </c:pt>
                <c:pt idx="2">
                  <c:v>25.501965999999999</c:v>
                </c:pt>
                <c:pt idx="4">
                  <c:v>56.521738999999997</c:v>
                </c:pt>
                <c:pt idx="5">
                  <c:v>61.764705999999997</c:v>
                </c:pt>
                <c:pt idx="6">
                  <c:v>46.268656999999997</c:v>
                </c:pt>
                <c:pt idx="7">
                  <c:v>32.835821000000003</c:v>
                </c:pt>
                <c:pt idx="8">
                  <c:v>30.434782999999999</c:v>
                </c:pt>
                <c:pt idx="9">
                  <c:v>13.235294</c:v>
                </c:pt>
                <c:pt idx="10">
                  <c:v>35.714286000000001</c:v>
                </c:pt>
                <c:pt idx="11">
                  <c:v>60.606060999999997</c:v>
                </c:pt>
                <c:pt idx="12">
                  <c:v>43.181818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9F89-4521-AFBB-0E83C4643823}"/>
            </c:ext>
          </c:extLst>
        </c:ser>
        <c:ser>
          <c:idx val="2"/>
          <c:order val="2"/>
          <c:tx>
            <c:strRef>
              <c:f>Taul1!$A$4</c:f>
              <c:strCache>
                <c:ptCount val="1"/>
                <c:pt idx="0">
                  <c:v>En tyytyv. enkä tyytym.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Taul1!$B$1:$N$1</c:f>
              <c:strCache>
                <c:ptCount val="13"/>
                <c:pt idx="0">
                  <c:v>Kokonaistyytyväisyys, N=70</c:v>
                </c:pt>
                <c:pt idx="1">
                  <c:v>Pääteiden talvihoito (indeksi) N=68</c:v>
                </c:pt>
                <c:pt idx="2">
                  <c:v>Muiden teiden talvihoito (indeksi) N=69</c:v>
                </c:pt>
                <c:pt idx="4">
                  <c:v>Liukkauden torjunta pääteillä N=69</c:v>
                </c:pt>
                <c:pt idx="5">
                  <c:v>Lumen auraus pääteillä N=68</c:v>
                </c:pt>
                <c:pt idx="6">
                  <c:v>Tienpinnan tasaisuus (pakkautunut lumi ja jää) pääteillä N=67</c:v>
                </c:pt>
                <c:pt idx="7">
                  <c:v>Liukkauden torjunta muilla teillä N=67</c:v>
                </c:pt>
                <c:pt idx="8">
                  <c:v>Lumen auraus muilla teillä N=69</c:v>
                </c:pt>
                <c:pt idx="9">
                  <c:v>Tienpinnan tasaisuus (pakkautunut lumi ja jää) muilla teillä N=68</c:v>
                </c:pt>
                <c:pt idx="10">
                  <c:v>Levähdys- ja pysähtymisalueiden talvihoito N=42</c:v>
                </c:pt>
                <c:pt idx="11">
                  <c:v>Liikennemerkkien ja tienviittojen näkyvyys N=66</c:v>
                </c:pt>
                <c:pt idx="12">
                  <c:v>Jalankulku- ja pyöräteiden talvihoito (kävelijät/pyöräilijät) N=44</c:v>
                </c:pt>
              </c:strCache>
            </c:strRef>
          </c:cat>
          <c:val>
            <c:numRef>
              <c:f>Taul1!$B$4:$N$4</c:f>
              <c:numCache>
                <c:formatCode>0</c:formatCode>
                <c:ptCount val="13"/>
                <c:pt idx="0">
                  <c:v>32.857143000000001</c:v>
                </c:pt>
                <c:pt idx="1">
                  <c:v>17.487212</c:v>
                </c:pt>
                <c:pt idx="2">
                  <c:v>27.930997333333334</c:v>
                </c:pt>
                <c:pt idx="4">
                  <c:v>21.739129999999999</c:v>
                </c:pt>
                <c:pt idx="5">
                  <c:v>13.235294</c:v>
                </c:pt>
                <c:pt idx="6">
                  <c:v>16.417909999999999</c:v>
                </c:pt>
                <c:pt idx="7">
                  <c:v>28.358208999999999</c:v>
                </c:pt>
                <c:pt idx="8">
                  <c:v>30.434782999999999</c:v>
                </c:pt>
                <c:pt idx="9">
                  <c:v>25</c:v>
                </c:pt>
                <c:pt idx="10">
                  <c:v>42.857143000000001</c:v>
                </c:pt>
                <c:pt idx="11">
                  <c:v>25.757576</c:v>
                </c:pt>
                <c:pt idx="12">
                  <c:v>15.909091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9F89-4521-AFBB-0E83C4643823}"/>
            </c:ext>
          </c:extLst>
        </c:ser>
        <c:ser>
          <c:idx val="3"/>
          <c:order val="3"/>
          <c:tx>
            <c:strRef>
              <c:f>Taul1!$A$5</c:f>
              <c:strCache>
                <c:ptCount val="1"/>
                <c:pt idx="0">
                  <c:v>Tyytymätön</c:v>
                </c:pt>
              </c:strCache>
            </c:strRef>
          </c:tx>
          <c:spPr>
            <a:solidFill>
              <a:srgbClr val="FF510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Taul1!$B$1:$N$1</c:f>
              <c:strCache>
                <c:ptCount val="13"/>
                <c:pt idx="0">
                  <c:v>Kokonaistyytyväisyys, N=70</c:v>
                </c:pt>
                <c:pt idx="1">
                  <c:v>Pääteiden talvihoito (indeksi) N=68</c:v>
                </c:pt>
                <c:pt idx="2">
                  <c:v>Muiden teiden talvihoito (indeksi) N=69</c:v>
                </c:pt>
                <c:pt idx="4">
                  <c:v>Liukkauden torjunta pääteillä N=69</c:v>
                </c:pt>
                <c:pt idx="5">
                  <c:v>Lumen auraus pääteillä N=68</c:v>
                </c:pt>
                <c:pt idx="6">
                  <c:v>Tienpinnan tasaisuus (pakkautunut lumi ja jää) pääteillä N=67</c:v>
                </c:pt>
                <c:pt idx="7">
                  <c:v>Liukkauden torjunta muilla teillä N=67</c:v>
                </c:pt>
                <c:pt idx="8">
                  <c:v>Lumen auraus muilla teillä N=69</c:v>
                </c:pt>
                <c:pt idx="9">
                  <c:v>Tienpinnan tasaisuus (pakkautunut lumi ja jää) muilla teillä N=68</c:v>
                </c:pt>
                <c:pt idx="10">
                  <c:v>Levähdys- ja pysähtymisalueiden talvihoito N=42</c:v>
                </c:pt>
                <c:pt idx="11">
                  <c:v>Liikennemerkkien ja tienviittojen näkyvyys N=66</c:v>
                </c:pt>
                <c:pt idx="12">
                  <c:v>Jalankulku- ja pyöräteiden talvihoito (kävelijät/pyöräilijät) N=44</c:v>
                </c:pt>
              </c:strCache>
            </c:strRef>
          </c:cat>
          <c:val>
            <c:numRef>
              <c:f>Taul1!$B$5:$N$5</c:f>
              <c:numCache>
                <c:formatCode>0</c:formatCode>
                <c:ptCount val="13"/>
                <c:pt idx="0">
                  <c:v>22.857143000000001</c:v>
                </c:pt>
                <c:pt idx="1">
                  <c:v>13.139386</c:v>
                </c:pt>
                <c:pt idx="2">
                  <c:v>38.240171666666669</c:v>
                </c:pt>
                <c:pt idx="4">
                  <c:v>13.043478</c:v>
                </c:pt>
                <c:pt idx="5">
                  <c:v>13.235294</c:v>
                </c:pt>
                <c:pt idx="6">
                  <c:v>26.865672</c:v>
                </c:pt>
                <c:pt idx="7">
                  <c:v>34.328358000000001</c:v>
                </c:pt>
                <c:pt idx="8">
                  <c:v>33.333333000000003</c:v>
                </c:pt>
                <c:pt idx="9">
                  <c:v>47.058824000000001</c:v>
                </c:pt>
                <c:pt idx="10">
                  <c:v>14.285714</c:v>
                </c:pt>
                <c:pt idx="11">
                  <c:v>9.0909089999999999</c:v>
                </c:pt>
                <c:pt idx="12">
                  <c:v>29.545455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9F89-4521-AFBB-0E83C4643823}"/>
            </c:ext>
          </c:extLst>
        </c:ser>
        <c:ser>
          <c:idx val="4"/>
          <c:order val="4"/>
          <c:tx>
            <c:strRef>
              <c:f>Taul1!$A$6</c:f>
              <c:strCache>
                <c:ptCount val="1"/>
                <c:pt idx="0">
                  <c:v>Eritt. tyytym.</c:v>
                </c:pt>
              </c:strCache>
            </c:strRef>
          </c:tx>
          <c:spPr>
            <a:solidFill>
              <a:srgbClr val="E5008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Taul1!$B$1:$N$1</c:f>
              <c:strCache>
                <c:ptCount val="13"/>
                <c:pt idx="0">
                  <c:v>Kokonaistyytyväisyys, N=70</c:v>
                </c:pt>
                <c:pt idx="1">
                  <c:v>Pääteiden talvihoito (indeksi) N=68</c:v>
                </c:pt>
                <c:pt idx="2">
                  <c:v>Muiden teiden talvihoito (indeksi) N=69</c:v>
                </c:pt>
                <c:pt idx="4">
                  <c:v>Liukkauden torjunta pääteillä N=69</c:v>
                </c:pt>
                <c:pt idx="5">
                  <c:v>Lumen auraus pääteillä N=68</c:v>
                </c:pt>
                <c:pt idx="6">
                  <c:v>Tienpinnan tasaisuus (pakkautunut lumi ja jää) pääteillä N=67</c:v>
                </c:pt>
                <c:pt idx="7">
                  <c:v>Liukkauden torjunta muilla teillä N=67</c:v>
                </c:pt>
                <c:pt idx="8">
                  <c:v>Lumen auraus muilla teillä N=69</c:v>
                </c:pt>
                <c:pt idx="9">
                  <c:v>Tienpinnan tasaisuus (pakkautunut lumi ja jää) muilla teillä N=68</c:v>
                </c:pt>
                <c:pt idx="10">
                  <c:v>Levähdys- ja pysähtymisalueiden talvihoito N=42</c:v>
                </c:pt>
                <c:pt idx="11">
                  <c:v>Liikennemerkkien ja tienviittojen näkyvyys N=66</c:v>
                </c:pt>
                <c:pt idx="12">
                  <c:v>Jalankulku- ja pyöräteiden talvihoito (kävelijät/pyöräilijät) N=44</c:v>
                </c:pt>
              </c:strCache>
            </c:strRef>
          </c:cat>
          <c:val>
            <c:numRef>
              <c:f>Taul1!$B$6:$N$6</c:f>
              <c:numCache>
                <c:formatCode>0</c:formatCode>
                <c:ptCount val="13"/>
                <c:pt idx="0">
                  <c:v>5.7142860000000004</c:v>
                </c:pt>
                <c:pt idx="1">
                  <c:v>3.6658140000000001</c:v>
                </c:pt>
                <c:pt idx="2">
                  <c:v>8.3268649999999997</c:v>
                </c:pt>
                <c:pt idx="4">
                  <c:v>1.4492750000000001</c:v>
                </c:pt>
                <c:pt idx="5">
                  <c:v>5.8823530000000002</c:v>
                </c:pt>
                <c:pt idx="6">
                  <c:v>8.9552239999999994</c:v>
                </c:pt>
                <c:pt idx="7">
                  <c:v>4.4776119999999997</c:v>
                </c:pt>
                <c:pt idx="8">
                  <c:v>5.7971009999999996</c:v>
                </c:pt>
                <c:pt idx="9">
                  <c:v>14.705882000000001</c:v>
                </c:pt>
                <c:pt idx="10">
                  <c:v>7.1428570000000002</c:v>
                </c:pt>
                <c:pt idx="12">
                  <c:v>2.2727270000000002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9F89-4521-AFBB-0E83C464382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0"/>
        <c:overlap val="100"/>
        <c:axId val="430122856"/>
        <c:axId val="430121216"/>
      </c:barChart>
      <c:catAx>
        <c:axId val="430122856"/>
        <c:scaling>
          <c:orientation val="maxMin"/>
        </c:scaling>
        <c:delete val="0"/>
        <c:axPos val="l"/>
        <c:numFmt formatCode="General" sourceLinked="1"/>
        <c:majorTickMark val="none"/>
        <c:minorTickMark val="none"/>
        <c:tickLblPos val="high"/>
        <c:spPr>
          <a:noFill/>
          <a:ln w="6350" cap="flat" cmpd="sng" algn="ctr">
            <a:solidFill>
              <a:schemeClr val="bg1">
                <a:lumMod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fi-FI"/>
          </a:p>
        </c:txPr>
        <c:crossAx val="430121216"/>
        <c:crosses val="autoZero"/>
        <c:auto val="1"/>
        <c:lblAlgn val="ctr"/>
        <c:lblOffset val="100"/>
        <c:noMultiLvlLbl val="0"/>
      </c:catAx>
      <c:valAx>
        <c:axId val="430121216"/>
        <c:scaling>
          <c:orientation val="minMax"/>
          <c:max val="100"/>
        </c:scaling>
        <c:delete val="0"/>
        <c:axPos val="b"/>
        <c:majorGridlines>
          <c:spPr>
            <a:ln w="6350" cap="flat" cmpd="sng" algn="ctr">
              <a:solidFill>
                <a:schemeClr val="bg1">
                  <a:lumMod val="75000"/>
                </a:schemeClr>
              </a:solidFill>
              <a:round/>
            </a:ln>
            <a:effectLst/>
          </c:spPr>
        </c:majorGridlines>
        <c:numFmt formatCode="General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fi-FI"/>
          </a:p>
        </c:txPr>
        <c:crossAx val="430122856"/>
        <c:crosses val="max"/>
        <c:crossBetween val="between"/>
        <c:majorUnit val="20"/>
      </c:valAx>
      <c:spPr>
        <a:noFill/>
        <a:ln>
          <a:noFill/>
        </a:ln>
        <a:effectLst/>
      </c:spPr>
    </c:plotArea>
    <c:legend>
      <c:legendPos val="t"/>
      <c:layout>
        <c:manualLayout>
          <c:xMode val="edge"/>
          <c:yMode val="edge"/>
          <c:x val="4.2469879780474847E-4"/>
          <c:y val="2.6481896009091031E-2"/>
          <c:w val="0.70581527802334842"/>
          <c:h val="6.5059259036241587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fi-FI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200">
          <a:solidFill>
            <a:schemeClr val="tx1"/>
          </a:solidFill>
        </a:defRPr>
      </a:pPr>
      <a:endParaRPr lang="fi-FI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i-FI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27284294666450354"/>
          <c:y val="8.3418248627312966E-2"/>
          <c:w val="0.43360387869522299"/>
          <c:h val="0.85658915452374074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2025</c:v>
                </c:pt>
              </c:strCache>
            </c:strRef>
          </c:tx>
          <c:spPr>
            <a:solidFill>
              <a:srgbClr val="0065AF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7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Sheet1!$B$2:$B$14</c:f>
              <c:numCache>
                <c:formatCode>0.00</c:formatCode>
                <c:ptCount val="13"/>
                <c:pt idx="0">
                  <c:v>3.2025320000000002</c:v>
                </c:pt>
                <c:pt idx="1">
                  <c:v>3.3548390000000001</c:v>
                </c:pt>
                <c:pt idx="2">
                  <c:v>2.7869570000000001</c:v>
                </c:pt>
                <c:pt idx="4">
                  <c:v>3.3974359999999999</c:v>
                </c:pt>
                <c:pt idx="5">
                  <c:v>3.3116880000000002</c:v>
                </c:pt>
                <c:pt idx="6">
                  <c:v>2.9493670000000001</c:v>
                </c:pt>
                <c:pt idx="7">
                  <c:v>2.8961039999999998</c:v>
                </c:pt>
                <c:pt idx="8">
                  <c:v>2.961039</c:v>
                </c:pt>
                <c:pt idx="9">
                  <c:v>2.5</c:v>
                </c:pt>
                <c:pt idx="10">
                  <c:v>2.9818180000000001</c:v>
                </c:pt>
                <c:pt idx="11">
                  <c:v>3.320513</c:v>
                </c:pt>
                <c:pt idx="12">
                  <c:v>2.7560980000000002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8CF-4D03-B6F5-EE5CADB7ACB4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2024</c:v>
                </c:pt>
              </c:strCache>
            </c:strRef>
          </c:tx>
          <c:spPr>
            <a:solidFill>
              <a:srgbClr val="009BFF"/>
            </a:solidFill>
            <a:ln>
              <a:noFill/>
            </a:ln>
            <a:effectLst/>
          </c:spPr>
          <c:invertIfNegative val="0"/>
          <c:dPt>
            <c:idx val="12"/>
            <c:invertIfNegative val="0"/>
            <c:bubble3D val="0"/>
            <c:spPr>
              <a:solidFill>
                <a:srgbClr val="009BFF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2-88CF-4D03-B6F5-EE5CADB7ACB4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7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Sheet1!$C$2:$C$14</c:f>
              <c:numCache>
                <c:formatCode>0.00</c:formatCode>
                <c:ptCount val="13"/>
                <c:pt idx="0">
                  <c:v>2.9113920000000002</c:v>
                </c:pt>
                <c:pt idx="1">
                  <c:v>3.220126</c:v>
                </c:pt>
                <c:pt idx="2">
                  <c:v>2.5733329999999999</c:v>
                </c:pt>
                <c:pt idx="4">
                  <c:v>3.2278479999999998</c:v>
                </c:pt>
                <c:pt idx="5">
                  <c:v>3.2124999999999999</c:v>
                </c:pt>
                <c:pt idx="6">
                  <c:v>2.7088610000000002</c:v>
                </c:pt>
                <c:pt idx="7">
                  <c:v>2.5810810000000002</c:v>
                </c:pt>
                <c:pt idx="8">
                  <c:v>2.6666669999999999</c:v>
                </c:pt>
                <c:pt idx="9">
                  <c:v>2.473684</c:v>
                </c:pt>
                <c:pt idx="10">
                  <c:v>2.9076919999999999</c:v>
                </c:pt>
                <c:pt idx="11">
                  <c:v>3.0533329999999999</c:v>
                </c:pt>
                <c:pt idx="12">
                  <c:v>2.5434779999999999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88CF-4D03-B6F5-EE5CADB7ACB4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2023</c:v>
                </c:pt>
              </c:strCache>
            </c:strRef>
          </c:tx>
          <c:spPr>
            <a:solidFill>
              <a:srgbClr val="4AC2F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7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Sheet1!$D$2:$D$14</c:f>
              <c:numCache>
                <c:formatCode>0.00</c:formatCode>
                <c:ptCount val="13"/>
                <c:pt idx="0">
                  <c:v>3.1829269999999998</c:v>
                </c:pt>
                <c:pt idx="1">
                  <c:v>3.4233129999999998</c:v>
                </c:pt>
                <c:pt idx="2">
                  <c:v>2.8683130000000001</c:v>
                </c:pt>
                <c:pt idx="4">
                  <c:v>3.419753</c:v>
                </c:pt>
                <c:pt idx="5">
                  <c:v>3.4268290000000001</c:v>
                </c:pt>
                <c:pt idx="6">
                  <c:v>2.7804880000000001</c:v>
                </c:pt>
                <c:pt idx="7">
                  <c:v>3.012346</c:v>
                </c:pt>
                <c:pt idx="8">
                  <c:v>3</c:v>
                </c:pt>
                <c:pt idx="9">
                  <c:v>2.5925929999999999</c:v>
                </c:pt>
                <c:pt idx="10">
                  <c:v>2.8059699999999999</c:v>
                </c:pt>
                <c:pt idx="11">
                  <c:v>3.2317070000000001</c:v>
                </c:pt>
                <c:pt idx="12">
                  <c:v>2.8444440000000002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88CF-4D03-B6F5-EE5CADB7ACB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0"/>
        <c:overlap val="-12"/>
        <c:axId val="536388968"/>
        <c:axId val="536383480"/>
      </c:barChart>
      <c:catAx>
        <c:axId val="536388968"/>
        <c:scaling>
          <c:orientation val="maxMin"/>
        </c:scaling>
        <c:delete val="1"/>
        <c:axPos val="l"/>
        <c:majorGridlines>
          <c:spPr>
            <a:ln w="6350" cap="flat" cmpd="sng" algn="ctr">
              <a:solidFill>
                <a:sysClr val="window" lastClr="FFFFFF">
                  <a:lumMod val="75000"/>
                </a:sysClr>
              </a:solidFill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nextTo"/>
        <c:crossAx val="536383480"/>
        <c:crossesAt val="1"/>
        <c:auto val="1"/>
        <c:lblAlgn val="ctr"/>
        <c:lblOffset val="100"/>
        <c:noMultiLvlLbl val="0"/>
      </c:catAx>
      <c:valAx>
        <c:axId val="536383480"/>
        <c:scaling>
          <c:orientation val="minMax"/>
          <c:max val="5"/>
          <c:min val="1"/>
        </c:scaling>
        <c:delete val="0"/>
        <c:axPos val="t"/>
        <c:numFmt formatCode="0" sourceLinked="0"/>
        <c:majorTickMark val="none"/>
        <c:minorTickMark val="none"/>
        <c:tickLblPos val="high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fi-FI"/>
          </a:p>
        </c:txPr>
        <c:crossAx val="536388968"/>
        <c:crossesAt val="1"/>
        <c:crossBetween val="between"/>
        <c:majorUnit val="1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fi-FI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solidFill>
            <a:schemeClr val="tx1"/>
          </a:solidFill>
        </a:defRPr>
      </a:pPr>
      <a:endParaRPr lang="fi-FI"/>
    </a:p>
  </c:txPr>
  <c:externalData r:id="rId4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i-FI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1.3744096333506843E-2"/>
          <c:y val="8.2698685987672771E-2"/>
          <c:w val="0.46885354543537594"/>
          <c:h val="0.8573087311650881"/>
        </c:manualLayout>
      </c:layout>
      <c:barChart>
        <c:barDir val="bar"/>
        <c:grouping val="stacked"/>
        <c:varyColors val="0"/>
        <c:ser>
          <c:idx val="0"/>
          <c:order val="0"/>
          <c:tx>
            <c:strRef>
              <c:f>Taul1!$A$2</c:f>
              <c:strCache>
                <c:ptCount val="1"/>
                <c:pt idx="0">
                  <c:v>Eritt. tyytyv.</c:v>
                </c:pt>
              </c:strCache>
            </c:strRef>
          </c:tx>
          <c:spPr>
            <a:solidFill>
              <a:srgbClr val="218747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Taul1!$B$1:$N$1</c:f>
              <c:strCache>
                <c:ptCount val="13"/>
                <c:pt idx="0">
                  <c:v>Kokonaistyytyväisyys, N=79</c:v>
                </c:pt>
                <c:pt idx="1">
                  <c:v>Pääteiden talvihoito (indeksi) N=77</c:v>
                </c:pt>
                <c:pt idx="2">
                  <c:v>Muiden teiden talvihoito (indeksi) N=77</c:v>
                </c:pt>
                <c:pt idx="4">
                  <c:v>Liukkauden torjunta pääteillä N=78</c:v>
                </c:pt>
                <c:pt idx="5">
                  <c:v>Lumen auraus pääteillä N=77</c:v>
                </c:pt>
                <c:pt idx="6">
                  <c:v>Tienpinnan tasaisuus (pakkautunut lumi ja jää) pääteillä N=79</c:v>
                </c:pt>
                <c:pt idx="7">
                  <c:v>Liukkauden torjunta muilla teillä N=77</c:v>
                </c:pt>
                <c:pt idx="8">
                  <c:v>Lumen auraus muilla teillä N=77</c:v>
                </c:pt>
                <c:pt idx="9">
                  <c:v>Tienpinnan tasaisuus (pakkautunut lumi ja jää) muilla teillä N=76</c:v>
                </c:pt>
                <c:pt idx="10">
                  <c:v>Levähdys- ja pysähtymisalueiden talvihoito N=55</c:v>
                </c:pt>
                <c:pt idx="11">
                  <c:v>Liikennemerkkien ja tienviittojen näkyvyys N=78</c:v>
                </c:pt>
                <c:pt idx="12">
                  <c:v>Jalankulku- ja pyöräteiden talvihoito (kävelijät/pyöräilijät) N=41</c:v>
                </c:pt>
              </c:strCache>
            </c:strRef>
          </c:cat>
          <c:val>
            <c:numRef>
              <c:f>Taul1!$B$2:$N$2</c:f>
              <c:numCache>
                <c:formatCode>0</c:formatCode>
                <c:ptCount val="13"/>
                <c:pt idx="0">
                  <c:v>1.2658229999999999</c:v>
                </c:pt>
                <c:pt idx="1">
                  <c:v>3.879454</c:v>
                </c:pt>
                <c:pt idx="2">
                  <c:v>1.956596</c:v>
                </c:pt>
                <c:pt idx="4">
                  <c:v>2.5641029999999998</c:v>
                </c:pt>
                <c:pt idx="5">
                  <c:v>5.1948049999999997</c:v>
                </c:pt>
                <c:pt idx="6">
                  <c:v>3.7974679999999998</c:v>
                </c:pt>
                <c:pt idx="8">
                  <c:v>2.5974029999999999</c:v>
                </c:pt>
                <c:pt idx="9">
                  <c:v>1.3157890000000001</c:v>
                </c:pt>
                <c:pt idx="10">
                  <c:v>1.818182</c:v>
                </c:pt>
                <c:pt idx="11">
                  <c:v>3.8461539999999999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D6A-4EBC-9B20-A139429DC726}"/>
            </c:ext>
          </c:extLst>
        </c:ser>
        <c:ser>
          <c:idx val="1"/>
          <c:order val="1"/>
          <c:tx>
            <c:strRef>
              <c:f>Taul1!$A$3</c:f>
              <c:strCache>
                <c:ptCount val="1"/>
                <c:pt idx="0">
                  <c:v>Tyytyväinen</c:v>
                </c:pt>
              </c:strCache>
            </c:strRef>
          </c:tx>
          <c:spPr>
            <a:solidFill>
              <a:schemeClr val="bg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Taul1!$B$1:$N$1</c:f>
              <c:strCache>
                <c:ptCount val="13"/>
                <c:pt idx="0">
                  <c:v>Kokonaistyytyväisyys, N=79</c:v>
                </c:pt>
                <c:pt idx="1">
                  <c:v>Pääteiden talvihoito (indeksi) N=77</c:v>
                </c:pt>
                <c:pt idx="2">
                  <c:v>Muiden teiden talvihoito (indeksi) N=77</c:v>
                </c:pt>
                <c:pt idx="4">
                  <c:v>Liukkauden torjunta pääteillä N=78</c:v>
                </c:pt>
                <c:pt idx="5">
                  <c:v>Lumen auraus pääteillä N=77</c:v>
                </c:pt>
                <c:pt idx="6">
                  <c:v>Tienpinnan tasaisuus (pakkautunut lumi ja jää) pääteillä N=79</c:v>
                </c:pt>
                <c:pt idx="7">
                  <c:v>Liukkauden torjunta muilla teillä N=77</c:v>
                </c:pt>
                <c:pt idx="8">
                  <c:v>Lumen auraus muilla teillä N=77</c:v>
                </c:pt>
                <c:pt idx="9">
                  <c:v>Tienpinnan tasaisuus (pakkautunut lumi ja jää) muilla teillä N=76</c:v>
                </c:pt>
                <c:pt idx="10">
                  <c:v>Levähdys- ja pysähtymisalueiden talvihoito N=55</c:v>
                </c:pt>
                <c:pt idx="11">
                  <c:v>Liikennemerkkien ja tienviittojen näkyvyys N=78</c:v>
                </c:pt>
                <c:pt idx="12">
                  <c:v>Jalankulku- ja pyöräteiden talvihoito (kävelijät/pyöräilijät) N=41</c:v>
                </c:pt>
              </c:strCache>
            </c:strRef>
          </c:cat>
          <c:val>
            <c:numRef>
              <c:f>Taul1!$B$3:$N$3</c:f>
              <c:numCache>
                <c:formatCode>0</c:formatCode>
                <c:ptCount val="13"/>
                <c:pt idx="0">
                  <c:v>53.164557000000002</c:v>
                </c:pt>
                <c:pt idx="1">
                  <c:v>56.7515815</c:v>
                </c:pt>
                <c:pt idx="2">
                  <c:v>30.827068000000001</c:v>
                </c:pt>
                <c:pt idx="4">
                  <c:v>60.256410000000002</c:v>
                </c:pt>
                <c:pt idx="5">
                  <c:v>53.246752999999998</c:v>
                </c:pt>
                <c:pt idx="6">
                  <c:v>32.911391999999999</c:v>
                </c:pt>
                <c:pt idx="7">
                  <c:v>33.766233999999997</c:v>
                </c:pt>
                <c:pt idx="8">
                  <c:v>37.662337999999998</c:v>
                </c:pt>
                <c:pt idx="9">
                  <c:v>21.052631999999999</c:v>
                </c:pt>
                <c:pt idx="10">
                  <c:v>34.545454999999997</c:v>
                </c:pt>
                <c:pt idx="11">
                  <c:v>46.153846000000001</c:v>
                </c:pt>
                <c:pt idx="12">
                  <c:v>34.146341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1D6A-4EBC-9B20-A139429DC726}"/>
            </c:ext>
          </c:extLst>
        </c:ser>
        <c:ser>
          <c:idx val="2"/>
          <c:order val="2"/>
          <c:tx>
            <c:strRef>
              <c:f>Taul1!$A$4</c:f>
              <c:strCache>
                <c:ptCount val="1"/>
                <c:pt idx="0">
                  <c:v>En tyytyv. enkä tyytym.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Taul1!$B$1:$N$1</c:f>
              <c:strCache>
                <c:ptCount val="13"/>
                <c:pt idx="0">
                  <c:v>Kokonaistyytyväisyys, N=79</c:v>
                </c:pt>
                <c:pt idx="1">
                  <c:v>Pääteiden talvihoito (indeksi) N=77</c:v>
                </c:pt>
                <c:pt idx="2">
                  <c:v>Muiden teiden talvihoito (indeksi) N=77</c:v>
                </c:pt>
                <c:pt idx="4">
                  <c:v>Liukkauden torjunta pääteillä N=78</c:v>
                </c:pt>
                <c:pt idx="5">
                  <c:v>Lumen auraus pääteillä N=77</c:v>
                </c:pt>
                <c:pt idx="6">
                  <c:v>Tienpinnan tasaisuus (pakkautunut lumi ja jää) pääteillä N=79</c:v>
                </c:pt>
                <c:pt idx="7">
                  <c:v>Liukkauden torjunta muilla teillä N=77</c:v>
                </c:pt>
                <c:pt idx="8">
                  <c:v>Lumen auraus muilla teillä N=77</c:v>
                </c:pt>
                <c:pt idx="9">
                  <c:v>Tienpinnan tasaisuus (pakkautunut lumi ja jää) muilla teillä N=76</c:v>
                </c:pt>
                <c:pt idx="10">
                  <c:v>Levähdys- ja pysähtymisalueiden talvihoito N=55</c:v>
                </c:pt>
                <c:pt idx="11">
                  <c:v>Liikennemerkkien ja tienviittojen näkyvyys N=78</c:v>
                </c:pt>
                <c:pt idx="12">
                  <c:v>Jalankulku- ja pyöräteiden talvihoito (kävelijät/pyöräilijät) N=41</c:v>
                </c:pt>
              </c:strCache>
            </c:strRef>
          </c:cat>
          <c:val>
            <c:numRef>
              <c:f>Taul1!$B$4:$N$4</c:f>
              <c:numCache>
                <c:formatCode>0</c:formatCode>
                <c:ptCount val="13"/>
                <c:pt idx="0">
                  <c:v>16.455696</c:v>
                </c:pt>
                <c:pt idx="1">
                  <c:v>13.544788499999999</c:v>
                </c:pt>
                <c:pt idx="2">
                  <c:v>24.772157666666669</c:v>
                </c:pt>
                <c:pt idx="4">
                  <c:v>14.102563999999999</c:v>
                </c:pt>
                <c:pt idx="5">
                  <c:v>12.987012999999999</c:v>
                </c:pt>
                <c:pt idx="6">
                  <c:v>26.582277999999999</c:v>
                </c:pt>
                <c:pt idx="7">
                  <c:v>31.168831000000001</c:v>
                </c:pt>
                <c:pt idx="8">
                  <c:v>20.779221</c:v>
                </c:pt>
                <c:pt idx="9">
                  <c:v>22.368421000000001</c:v>
                </c:pt>
                <c:pt idx="10">
                  <c:v>32.727272999999997</c:v>
                </c:pt>
                <c:pt idx="11">
                  <c:v>32.051282</c:v>
                </c:pt>
                <c:pt idx="12">
                  <c:v>19.512194999999998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1D6A-4EBC-9B20-A139429DC726}"/>
            </c:ext>
          </c:extLst>
        </c:ser>
        <c:ser>
          <c:idx val="3"/>
          <c:order val="3"/>
          <c:tx>
            <c:strRef>
              <c:f>Taul1!$A$5</c:f>
              <c:strCache>
                <c:ptCount val="1"/>
                <c:pt idx="0">
                  <c:v>Tyytymätön</c:v>
                </c:pt>
              </c:strCache>
            </c:strRef>
          </c:tx>
          <c:spPr>
            <a:solidFill>
              <a:srgbClr val="FF510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Taul1!$B$1:$N$1</c:f>
              <c:strCache>
                <c:ptCount val="13"/>
                <c:pt idx="0">
                  <c:v>Kokonaistyytyväisyys, N=79</c:v>
                </c:pt>
                <c:pt idx="1">
                  <c:v>Pääteiden talvihoito (indeksi) N=77</c:v>
                </c:pt>
                <c:pt idx="2">
                  <c:v>Muiden teiden talvihoito (indeksi) N=77</c:v>
                </c:pt>
                <c:pt idx="4">
                  <c:v>Liukkauden torjunta pääteillä N=78</c:v>
                </c:pt>
                <c:pt idx="5">
                  <c:v>Lumen auraus pääteillä N=77</c:v>
                </c:pt>
                <c:pt idx="6">
                  <c:v>Tienpinnan tasaisuus (pakkautunut lumi ja jää) pääteillä N=79</c:v>
                </c:pt>
                <c:pt idx="7">
                  <c:v>Liukkauden torjunta muilla teillä N=77</c:v>
                </c:pt>
                <c:pt idx="8">
                  <c:v>Lumen auraus muilla teillä N=77</c:v>
                </c:pt>
                <c:pt idx="9">
                  <c:v>Tienpinnan tasaisuus (pakkautunut lumi ja jää) muilla teillä N=76</c:v>
                </c:pt>
                <c:pt idx="10">
                  <c:v>Levähdys- ja pysähtymisalueiden talvihoito N=55</c:v>
                </c:pt>
                <c:pt idx="11">
                  <c:v>Liikennemerkkien ja tienviittojen näkyvyys N=78</c:v>
                </c:pt>
                <c:pt idx="12">
                  <c:v>Jalankulku- ja pyöräteiden talvihoito (kävelijät/pyöräilijät) N=41</c:v>
                </c:pt>
              </c:strCache>
            </c:strRef>
          </c:cat>
          <c:val>
            <c:numRef>
              <c:f>Taul1!$B$5:$N$5</c:f>
              <c:numCache>
                <c:formatCode>0</c:formatCode>
                <c:ptCount val="13"/>
                <c:pt idx="0">
                  <c:v>22.78481</c:v>
                </c:pt>
                <c:pt idx="1">
                  <c:v>22.594073000000002</c:v>
                </c:pt>
                <c:pt idx="2">
                  <c:v>31.328320666666666</c:v>
                </c:pt>
                <c:pt idx="4">
                  <c:v>20.512820999999999</c:v>
                </c:pt>
                <c:pt idx="5">
                  <c:v>24.675325000000001</c:v>
                </c:pt>
                <c:pt idx="6">
                  <c:v>27.848101</c:v>
                </c:pt>
                <c:pt idx="7">
                  <c:v>25.974025999999999</c:v>
                </c:pt>
                <c:pt idx="8">
                  <c:v>31.168831000000001</c:v>
                </c:pt>
                <c:pt idx="9">
                  <c:v>36.842104999999997</c:v>
                </c:pt>
                <c:pt idx="10">
                  <c:v>21.818182</c:v>
                </c:pt>
                <c:pt idx="11">
                  <c:v>14.102563999999999</c:v>
                </c:pt>
                <c:pt idx="12">
                  <c:v>34.146341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1D6A-4EBC-9B20-A139429DC726}"/>
            </c:ext>
          </c:extLst>
        </c:ser>
        <c:ser>
          <c:idx val="4"/>
          <c:order val="4"/>
          <c:tx>
            <c:strRef>
              <c:f>Taul1!$A$6</c:f>
              <c:strCache>
                <c:ptCount val="1"/>
                <c:pt idx="0">
                  <c:v>Eritt. tyytym.</c:v>
                </c:pt>
              </c:strCache>
            </c:strRef>
          </c:tx>
          <c:spPr>
            <a:solidFill>
              <a:srgbClr val="E5008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Taul1!$B$1:$N$1</c:f>
              <c:strCache>
                <c:ptCount val="13"/>
                <c:pt idx="0">
                  <c:v>Kokonaistyytyväisyys, N=79</c:v>
                </c:pt>
                <c:pt idx="1">
                  <c:v>Pääteiden talvihoito (indeksi) N=77</c:v>
                </c:pt>
                <c:pt idx="2">
                  <c:v>Muiden teiden talvihoito (indeksi) N=77</c:v>
                </c:pt>
                <c:pt idx="4">
                  <c:v>Liukkauden torjunta pääteillä N=78</c:v>
                </c:pt>
                <c:pt idx="5">
                  <c:v>Lumen auraus pääteillä N=77</c:v>
                </c:pt>
                <c:pt idx="6">
                  <c:v>Tienpinnan tasaisuus (pakkautunut lumi ja jää) pääteillä N=79</c:v>
                </c:pt>
                <c:pt idx="7">
                  <c:v>Liukkauden torjunta muilla teillä N=77</c:v>
                </c:pt>
                <c:pt idx="8">
                  <c:v>Lumen auraus muilla teillä N=77</c:v>
                </c:pt>
                <c:pt idx="9">
                  <c:v>Tienpinnan tasaisuus (pakkautunut lumi ja jää) muilla teillä N=76</c:v>
                </c:pt>
                <c:pt idx="10">
                  <c:v>Levähdys- ja pysähtymisalueiden talvihoito N=55</c:v>
                </c:pt>
                <c:pt idx="11">
                  <c:v>Liikennemerkkien ja tienviittojen näkyvyys N=78</c:v>
                </c:pt>
                <c:pt idx="12">
                  <c:v>Jalankulku- ja pyöräteiden talvihoito (kävelijät/pyöräilijät) N=41</c:v>
                </c:pt>
              </c:strCache>
            </c:strRef>
          </c:cat>
          <c:val>
            <c:numRef>
              <c:f>Taul1!$B$6:$N$6</c:f>
              <c:numCache>
                <c:formatCode>0</c:formatCode>
                <c:ptCount val="13"/>
                <c:pt idx="0">
                  <c:v>6.3291139999999997</c:v>
                </c:pt>
                <c:pt idx="1">
                  <c:v>3.2301034999999998</c:v>
                </c:pt>
                <c:pt idx="2">
                  <c:v>11.768056666666666</c:v>
                </c:pt>
                <c:pt idx="4">
                  <c:v>2.5641029999999998</c:v>
                </c:pt>
                <c:pt idx="5">
                  <c:v>3.8961039999999998</c:v>
                </c:pt>
                <c:pt idx="6">
                  <c:v>8.8607589999999998</c:v>
                </c:pt>
                <c:pt idx="7">
                  <c:v>9.0909089999999999</c:v>
                </c:pt>
                <c:pt idx="8">
                  <c:v>7.7922079999999996</c:v>
                </c:pt>
                <c:pt idx="9">
                  <c:v>18.421053000000001</c:v>
                </c:pt>
                <c:pt idx="10">
                  <c:v>9.0909089999999999</c:v>
                </c:pt>
                <c:pt idx="11">
                  <c:v>3.8461539999999999</c:v>
                </c:pt>
                <c:pt idx="12">
                  <c:v>12.195122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1D6A-4EBC-9B20-A139429DC72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0"/>
        <c:overlap val="100"/>
        <c:axId val="430122856"/>
        <c:axId val="430121216"/>
      </c:barChart>
      <c:catAx>
        <c:axId val="430122856"/>
        <c:scaling>
          <c:orientation val="maxMin"/>
        </c:scaling>
        <c:delete val="0"/>
        <c:axPos val="l"/>
        <c:numFmt formatCode="General" sourceLinked="1"/>
        <c:majorTickMark val="none"/>
        <c:minorTickMark val="none"/>
        <c:tickLblPos val="high"/>
        <c:spPr>
          <a:noFill/>
          <a:ln w="6350" cap="flat" cmpd="sng" algn="ctr">
            <a:solidFill>
              <a:schemeClr val="bg1">
                <a:lumMod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fi-FI"/>
          </a:p>
        </c:txPr>
        <c:crossAx val="430121216"/>
        <c:crosses val="autoZero"/>
        <c:auto val="1"/>
        <c:lblAlgn val="ctr"/>
        <c:lblOffset val="100"/>
        <c:noMultiLvlLbl val="0"/>
      </c:catAx>
      <c:valAx>
        <c:axId val="430121216"/>
        <c:scaling>
          <c:orientation val="minMax"/>
          <c:max val="100"/>
        </c:scaling>
        <c:delete val="0"/>
        <c:axPos val="b"/>
        <c:majorGridlines>
          <c:spPr>
            <a:ln w="6350" cap="flat" cmpd="sng" algn="ctr">
              <a:solidFill>
                <a:schemeClr val="bg1">
                  <a:lumMod val="75000"/>
                </a:schemeClr>
              </a:solidFill>
              <a:round/>
            </a:ln>
            <a:effectLst/>
          </c:spPr>
        </c:majorGridlines>
        <c:numFmt formatCode="General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fi-FI"/>
          </a:p>
        </c:txPr>
        <c:crossAx val="430122856"/>
        <c:crosses val="max"/>
        <c:crossBetween val="between"/>
        <c:majorUnit val="20"/>
      </c:valAx>
      <c:spPr>
        <a:noFill/>
        <a:ln>
          <a:noFill/>
        </a:ln>
        <a:effectLst/>
      </c:spPr>
    </c:plotArea>
    <c:legend>
      <c:legendPos val="t"/>
      <c:layout>
        <c:manualLayout>
          <c:xMode val="edge"/>
          <c:yMode val="edge"/>
          <c:x val="4.2469879780474847E-4"/>
          <c:y val="2.6481896009091031E-2"/>
          <c:w val="0.70581527802334842"/>
          <c:h val="6.5059259036241587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fi-FI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200">
          <a:solidFill>
            <a:schemeClr val="tx1"/>
          </a:solidFill>
        </a:defRPr>
      </a:pPr>
      <a:endParaRPr lang="fi-FI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i-FI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27284294666450354"/>
          <c:y val="8.3418248627312966E-2"/>
          <c:w val="0.43360387869522299"/>
          <c:h val="0.85658915452374074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2025</c:v>
                </c:pt>
              </c:strCache>
            </c:strRef>
          </c:tx>
          <c:spPr>
            <a:solidFill>
              <a:srgbClr val="0065AF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7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Sheet1!$B$2:$B$14</c:f>
              <c:numCache>
                <c:formatCode>0.00</c:formatCode>
                <c:ptCount val="13"/>
                <c:pt idx="0">
                  <c:v>3.2361110000000002</c:v>
                </c:pt>
                <c:pt idx="1">
                  <c:v>3.6111110000000002</c:v>
                </c:pt>
                <c:pt idx="2">
                  <c:v>2.8260869999999998</c:v>
                </c:pt>
                <c:pt idx="4">
                  <c:v>3.7083330000000001</c:v>
                </c:pt>
                <c:pt idx="5">
                  <c:v>3.5138889999999998</c:v>
                </c:pt>
                <c:pt idx="6">
                  <c:v>3.0882350000000001</c:v>
                </c:pt>
                <c:pt idx="7">
                  <c:v>2.9117649999999999</c:v>
                </c:pt>
                <c:pt idx="8">
                  <c:v>2.8985509999999999</c:v>
                </c:pt>
                <c:pt idx="9">
                  <c:v>2.6714289999999998</c:v>
                </c:pt>
                <c:pt idx="10">
                  <c:v>3.2291669999999999</c:v>
                </c:pt>
                <c:pt idx="11">
                  <c:v>3.3676469999999998</c:v>
                </c:pt>
                <c:pt idx="12">
                  <c:v>3.461538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D9C-4407-9914-1C64E23C3244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2024</c:v>
                </c:pt>
              </c:strCache>
            </c:strRef>
          </c:tx>
          <c:spPr>
            <a:solidFill>
              <a:srgbClr val="009BFF"/>
            </a:solidFill>
            <a:ln>
              <a:noFill/>
            </a:ln>
            <a:effectLst/>
          </c:spPr>
          <c:invertIfNegative val="0"/>
          <c:dPt>
            <c:idx val="12"/>
            <c:invertIfNegative val="0"/>
            <c:bubble3D val="0"/>
            <c:spPr>
              <a:solidFill>
                <a:srgbClr val="009BFF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2-6D9C-4407-9914-1C64E23C3244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7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Sheet1!$C$2:$C$14</c:f>
              <c:numCache>
                <c:formatCode>0.00</c:formatCode>
                <c:ptCount val="13"/>
                <c:pt idx="0">
                  <c:v>2.9595959999999999</c:v>
                </c:pt>
                <c:pt idx="1">
                  <c:v>3.186528</c:v>
                </c:pt>
                <c:pt idx="2">
                  <c:v>2.5971730000000002</c:v>
                </c:pt>
                <c:pt idx="4">
                  <c:v>3.2604169999999999</c:v>
                </c:pt>
                <c:pt idx="5">
                  <c:v>3.1134019999999998</c:v>
                </c:pt>
                <c:pt idx="6">
                  <c:v>2.7659570000000002</c:v>
                </c:pt>
                <c:pt idx="7">
                  <c:v>2.7978719999999999</c:v>
                </c:pt>
                <c:pt idx="8">
                  <c:v>2.623656</c:v>
                </c:pt>
                <c:pt idx="9">
                  <c:v>2.375</c:v>
                </c:pt>
                <c:pt idx="10">
                  <c:v>2.714286</c:v>
                </c:pt>
                <c:pt idx="11">
                  <c:v>3.0106380000000001</c:v>
                </c:pt>
                <c:pt idx="12">
                  <c:v>3.06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6D9C-4407-9914-1C64E23C3244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2023</c:v>
                </c:pt>
              </c:strCache>
            </c:strRef>
          </c:tx>
          <c:spPr>
            <a:solidFill>
              <a:srgbClr val="4AC2F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7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Sheet1!$D$2:$D$14</c:f>
              <c:numCache>
                <c:formatCode>0.00</c:formatCode>
                <c:ptCount val="13"/>
                <c:pt idx="0">
                  <c:v>3.0465119999999999</c:v>
                </c:pt>
                <c:pt idx="1">
                  <c:v>3.482955</c:v>
                </c:pt>
                <c:pt idx="2">
                  <c:v>2.5275590000000001</c:v>
                </c:pt>
                <c:pt idx="4">
                  <c:v>3.5056180000000001</c:v>
                </c:pt>
                <c:pt idx="5">
                  <c:v>3.4597699999999998</c:v>
                </c:pt>
                <c:pt idx="6">
                  <c:v>3.0113639999999999</c:v>
                </c:pt>
                <c:pt idx="7">
                  <c:v>2.6547619999999998</c:v>
                </c:pt>
                <c:pt idx="8">
                  <c:v>2.4941179999999998</c:v>
                </c:pt>
                <c:pt idx="9">
                  <c:v>2.4352939999999998</c:v>
                </c:pt>
                <c:pt idx="10">
                  <c:v>3.0571429999999999</c:v>
                </c:pt>
                <c:pt idx="11">
                  <c:v>3.0843370000000001</c:v>
                </c:pt>
                <c:pt idx="12">
                  <c:v>3.0208330000000001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6D9C-4407-9914-1C64E23C324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0"/>
        <c:overlap val="-12"/>
        <c:axId val="536388968"/>
        <c:axId val="536383480"/>
      </c:barChart>
      <c:catAx>
        <c:axId val="536388968"/>
        <c:scaling>
          <c:orientation val="maxMin"/>
        </c:scaling>
        <c:delete val="1"/>
        <c:axPos val="l"/>
        <c:majorGridlines>
          <c:spPr>
            <a:ln w="6350" cap="flat" cmpd="sng" algn="ctr">
              <a:solidFill>
                <a:sysClr val="window" lastClr="FFFFFF">
                  <a:lumMod val="75000"/>
                </a:sysClr>
              </a:solidFill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nextTo"/>
        <c:crossAx val="536383480"/>
        <c:crossesAt val="1"/>
        <c:auto val="1"/>
        <c:lblAlgn val="ctr"/>
        <c:lblOffset val="100"/>
        <c:noMultiLvlLbl val="0"/>
      </c:catAx>
      <c:valAx>
        <c:axId val="536383480"/>
        <c:scaling>
          <c:orientation val="minMax"/>
          <c:max val="5"/>
          <c:min val="1"/>
        </c:scaling>
        <c:delete val="0"/>
        <c:axPos val="t"/>
        <c:numFmt formatCode="0" sourceLinked="0"/>
        <c:majorTickMark val="none"/>
        <c:minorTickMark val="none"/>
        <c:tickLblPos val="high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fi-FI"/>
          </a:p>
        </c:txPr>
        <c:crossAx val="536388968"/>
        <c:crossesAt val="1"/>
        <c:crossBetween val="between"/>
        <c:majorUnit val="1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fi-FI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solidFill>
            <a:schemeClr val="tx1"/>
          </a:solidFill>
        </a:defRPr>
      </a:pPr>
      <a:endParaRPr lang="fi-FI"/>
    </a:p>
  </c:txPr>
  <c:externalData r:id="rId4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i-FI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1.3744096333506843E-2"/>
          <c:y val="8.2698685987672771E-2"/>
          <c:w val="0.46885354543537594"/>
          <c:h val="0.8573087311650881"/>
        </c:manualLayout>
      </c:layout>
      <c:barChart>
        <c:barDir val="bar"/>
        <c:grouping val="stacked"/>
        <c:varyColors val="0"/>
        <c:ser>
          <c:idx val="0"/>
          <c:order val="0"/>
          <c:tx>
            <c:strRef>
              <c:f>Taul1!$A$2</c:f>
              <c:strCache>
                <c:ptCount val="1"/>
                <c:pt idx="0">
                  <c:v>Eritt. tyytyv.</c:v>
                </c:pt>
              </c:strCache>
            </c:strRef>
          </c:tx>
          <c:spPr>
            <a:solidFill>
              <a:srgbClr val="218747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Taul1!$B$1:$N$1</c:f>
              <c:strCache>
                <c:ptCount val="13"/>
                <c:pt idx="0">
                  <c:v>Kokonaistyytyväisyys, N=72</c:v>
                </c:pt>
                <c:pt idx="1">
                  <c:v>Pääteiden talvihoito (indeksi) N=72</c:v>
                </c:pt>
                <c:pt idx="2">
                  <c:v>Muiden teiden talvihoito (indeksi) N=69</c:v>
                </c:pt>
                <c:pt idx="4">
                  <c:v>Liukkauden torjunta pääteillä N=72</c:v>
                </c:pt>
                <c:pt idx="5">
                  <c:v>Lumen auraus pääteillä N=72</c:v>
                </c:pt>
                <c:pt idx="6">
                  <c:v>Tienpinnan tasaisuus (pakkautunut lumi ja jää) pääteillä N=68</c:v>
                </c:pt>
                <c:pt idx="7">
                  <c:v>Liukkauden torjunta muilla teillä N=68</c:v>
                </c:pt>
                <c:pt idx="8">
                  <c:v>Lumen auraus muilla teillä N=69</c:v>
                </c:pt>
                <c:pt idx="9">
                  <c:v>Tienpinnan tasaisuus (pakkautunut lumi ja jää) muilla teillä N=70</c:v>
                </c:pt>
                <c:pt idx="10">
                  <c:v>Levähdys- ja pysähtymisalueiden talvihoito N=48</c:v>
                </c:pt>
                <c:pt idx="11">
                  <c:v>Liikennemerkkien ja tienviittojen näkyvyys N=68</c:v>
                </c:pt>
                <c:pt idx="12">
                  <c:v>Jalankulku- ja pyöräteiden talvihoito (kävelijät/pyöräilijät) N=26</c:v>
                </c:pt>
              </c:strCache>
            </c:strRef>
          </c:cat>
          <c:val>
            <c:numRef>
              <c:f>Taul1!$B$2:$N$2</c:f>
              <c:numCache>
                <c:formatCode>0</c:formatCode>
                <c:ptCount val="13"/>
                <c:pt idx="0">
                  <c:v>1.388889</c:v>
                </c:pt>
                <c:pt idx="1">
                  <c:v>11.111110999999999</c:v>
                </c:pt>
                <c:pt idx="2">
                  <c:v>4.8595376666666663</c:v>
                </c:pt>
                <c:pt idx="4">
                  <c:v>11.111110999999999</c:v>
                </c:pt>
                <c:pt idx="5">
                  <c:v>11.111110999999999</c:v>
                </c:pt>
                <c:pt idx="6">
                  <c:v>2.941176</c:v>
                </c:pt>
                <c:pt idx="7">
                  <c:v>7.3529410000000004</c:v>
                </c:pt>
                <c:pt idx="8">
                  <c:v>5.7971009999999996</c:v>
                </c:pt>
                <c:pt idx="9">
                  <c:v>1.428571</c:v>
                </c:pt>
                <c:pt idx="11">
                  <c:v>7.3529410000000004</c:v>
                </c:pt>
                <c:pt idx="12">
                  <c:v>7.6923079999999997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251-409A-A1CC-18D8472C08A4}"/>
            </c:ext>
          </c:extLst>
        </c:ser>
        <c:ser>
          <c:idx val="1"/>
          <c:order val="1"/>
          <c:tx>
            <c:strRef>
              <c:f>Taul1!$A$3</c:f>
              <c:strCache>
                <c:ptCount val="1"/>
                <c:pt idx="0">
                  <c:v>Tyytyväinen</c:v>
                </c:pt>
              </c:strCache>
            </c:strRef>
          </c:tx>
          <c:spPr>
            <a:solidFill>
              <a:schemeClr val="bg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Taul1!$B$1:$N$1</c:f>
              <c:strCache>
                <c:ptCount val="13"/>
                <c:pt idx="0">
                  <c:v>Kokonaistyytyväisyys, N=72</c:v>
                </c:pt>
                <c:pt idx="1">
                  <c:v>Pääteiden talvihoito (indeksi) N=72</c:v>
                </c:pt>
                <c:pt idx="2">
                  <c:v>Muiden teiden talvihoito (indeksi) N=69</c:v>
                </c:pt>
                <c:pt idx="4">
                  <c:v>Liukkauden torjunta pääteillä N=72</c:v>
                </c:pt>
                <c:pt idx="5">
                  <c:v>Lumen auraus pääteillä N=72</c:v>
                </c:pt>
                <c:pt idx="6">
                  <c:v>Tienpinnan tasaisuus (pakkautunut lumi ja jää) pääteillä N=68</c:v>
                </c:pt>
                <c:pt idx="7">
                  <c:v>Liukkauden torjunta muilla teillä N=68</c:v>
                </c:pt>
                <c:pt idx="8">
                  <c:v>Lumen auraus muilla teillä N=69</c:v>
                </c:pt>
                <c:pt idx="9">
                  <c:v>Tienpinnan tasaisuus (pakkautunut lumi ja jää) muilla teillä N=70</c:v>
                </c:pt>
                <c:pt idx="10">
                  <c:v>Levähdys- ja pysähtymisalueiden talvihoito N=48</c:v>
                </c:pt>
                <c:pt idx="11">
                  <c:v>Liikennemerkkien ja tienviittojen näkyvyys N=68</c:v>
                </c:pt>
                <c:pt idx="12">
                  <c:v>Jalankulku- ja pyöräteiden talvihoito (kävelijät/pyöräilijät) N=26</c:v>
                </c:pt>
              </c:strCache>
            </c:strRef>
          </c:cat>
          <c:val>
            <c:numRef>
              <c:f>Taul1!$B$3:$N$3</c:f>
              <c:numCache>
                <c:formatCode>0</c:formatCode>
                <c:ptCount val="13"/>
                <c:pt idx="0">
                  <c:v>51.388888999999999</c:v>
                </c:pt>
                <c:pt idx="1">
                  <c:v>56.25</c:v>
                </c:pt>
                <c:pt idx="2">
                  <c:v>28.023179999999996</c:v>
                </c:pt>
                <c:pt idx="4">
                  <c:v>62.5</c:v>
                </c:pt>
                <c:pt idx="5">
                  <c:v>50</c:v>
                </c:pt>
                <c:pt idx="6">
                  <c:v>32.352941000000001</c:v>
                </c:pt>
                <c:pt idx="7">
                  <c:v>27.941175999999999</c:v>
                </c:pt>
                <c:pt idx="8">
                  <c:v>28.985506999999998</c:v>
                </c:pt>
                <c:pt idx="9">
                  <c:v>27.142856999999999</c:v>
                </c:pt>
                <c:pt idx="10">
                  <c:v>45.833333000000003</c:v>
                </c:pt>
                <c:pt idx="11">
                  <c:v>45.588234999999997</c:v>
                </c:pt>
                <c:pt idx="12">
                  <c:v>50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A251-409A-A1CC-18D8472C08A4}"/>
            </c:ext>
          </c:extLst>
        </c:ser>
        <c:ser>
          <c:idx val="2"/>
          <c:order val="2"/>
          <c:tx>
            <c:strRef>
              <c:f>Taul1!$A$4</c:f>
              <c:strCache>
                <c:ptCount val="1"/>
                <c:pt idx="0">
                  <c:v>En tyytyv. enkä tyytym.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Taul1!$B$1:$N$1</c:f>
              <c:strCache>
                <c:ptCount val="13"/>
                <c:pt idx="0">
                  <c:v>Kokonaistyytyväisyys, N=72</c:v>
                </c:pt>
                <c:pt idx="1">
                  <c:v>Pääteiden talvihoito (indeksi) N=72</c:v>
                </c:pt>
                <c:pt idx="2">
                  <c:v>Muiden teiden talvihoito (indeksi) N=69</c:v>
                </c:pt>
                <c:pt idx="4">
                  <c:v>Liukkauden torjunta pääteillä N=72</c:v>
                </c:pt>
                <c:pt idx="5">
                  <c:v>Lumen auraus pääteillä N=72</c:v>
                </c:pt>
                <c:pt idx="6">
                  <c:v>Tienpinnan tasaisuus (pakkautunut lumi ja jää) pääteillä N=68</c:v>
                </c:pt>
                <c:pt idx="7">
                  <c:v>Liukkauden torjunta muilla teillä N=68</c:v>
                </c:pt>
                <c:pt idx="8">
                  <c:v>Lumen auraus muilla teillä N=69</c:v>
                </c:pt>
                <c:pt idx="9">
                  <c:v>Tienpinnan tasaisuus (pakkautunut lumi ja jää) muilla teillä N=70</c:v>
                </c:pt>
                <c:pt idx="10">
                  <c:v>Levähdys- ja pysähtymisalueiden talvihoito N=48</c:v>
                </c:pt>
                <c:pt idx="11">
                  <c:v>Liikennemerkkien ja tienviittojen näkyvyys N=68</c:v>
                </c:pt>
                <c:pt idx="12">
                  <c:v>Jalankulku- ja pyöräteiden talvihoito (kävelijät/pyöräilijät) N=26</c:v>
                </c:pt>
              </c:strCache>
            </c:strRef>
          </c:cat>
          <c:val>
            <c:numRef>
              <c:f>Taul1!$B$4:$N$4</c:f>
              <c:numCache>
                <c:formatCode>0</c:formatCode>
                <c:ptCount val="13"/>
                <c:pt idx="0">
                  <c:v>22.222221999999999</c:v>
                </c:pt>
                <c:pt idx="1">
                  <c:v>18.75</c:v>
                </c:pt>
                <c:pt idx="2">
                  <c:v>26.090610333333334</c:v>
                </c:pt>
                <c:pt idx="4">
                  <c:v>16.666667</c:v>
                </c:pt>
                <c:pt idx="5">
                  <c:v>20.833333</c:v>
                </c:pt>
                <c:pt idx="6">
                  <c:v>39.705882000000003</c:v>
                </c:pt>
                <c:pt idx="7">
                  <c:v>26.470587999999999</c:v>
                </c:pt>
                <c:pt idx="8">
                  <c:v>26.086957000000002</c:v>
                </c:pt>
                <c:pt idx="9">
                  <c:v>25.714286000000001</c:v>
                </c:pt>
                <c:pt idx="10">
                  <c:v>37.5</c:v>
                </c:pt>
                <c:pt idx="11">
                  <c:v>26.470587999999999</c:v>
                </c:pt>
                <c:pt idx="12">
                  <c:v>26.923076999999999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A251-409A-A1CC-18D8472C08A4}"/>
            </c:ext>
          </c:extLst>
        </c:ser>
        <c:ser>
          <c:idx val="3"/>
          <c:order val="3"/>
          <c:tx>
            <c:strRef>
              <c:f>Taul1!$A$5</c:f>
              <c:strCache>
                <c:ptCount val="1"/>
                <c:pt idx="0">
                  <c:v>Tyytymätön</c:v>
                </c:pt>
              </c:strCache>
            </c:strRef>
          </c:tx>
          <c:spPr>
            <a:solidFill>
              <a:srgbClr val="FF510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Taul1!$B$1:$N$1</c:f>
              <c:strCache>
                <c:ptCount val="13"/>
                <c:pt idx="0">
                  <c:v>Kokonaistyytyväisyys, N=72</c:v>
                </c:pt>
                <c:pt idx="1">
                  <c:v>Pääteiden talvihoito (indeksi) N=72</c:v>
                </c:pt>
                <c:pt idx="2">
                  <c:v>Muiden teiden talvihoito (indeksi) N=69</c:v>
                </c:pt>
                <c:pt idx="4">
                  <c:v>Liukkauden torjunta pääteillä N=72</c:v>
                </c:pt>
                <c:pt idx="5">
                  <c:v>Lumen auraus pääteillä N=72</c:v>
                </c:pt>
                <c:pt idx="6">
                  <c:v>Tienpinnan tasaisuus (pakkautunut lumi ja jää) pääteillä N=68</c:v>
                </c:pt>
                <c:pt idx="7">
                  <c:v>Liukkauden torjunta muilla teillä N=68</c:v>
                </c:pt>
                <c:pt idx="8">
                  <c:v>Lumen auraus muilla teillä N=69</c:v>
                </c:pt>
                <c:pt idx="9">
                  <c:v>Tienpinnan tasaisuus (pakkautunut lumi ja jää) muilla teillä N=70</c:v>
                </c:pt>
                <c:pt idx="10">
                  <c:v>Levähdys- ja pysähtymisalueiden talvihoito N=48</c:v>
                </c:pt>
                <c:pt idx="11">
                  <c:v>Liikennemerkkien ja tienviittojen näkyvyys N=68</c:v>
                </c:pt>
                <c:pt idx="12">
                  <c:v>Jalankulku- ja pyöräteiden talvihoito (kävelijät/pyöräilijät) N=26</c:v>
                </c:pt>
              </c:strCache>
            </c:strRef>
          </c:cat>
          <c:val>
            <c:numRef>
              <c:f>Taul1!$B$5:$N$5</c:f>
              <c:numCache>
                <c:formatCode>0</c:formatCode>
                <c:ptCount val="13"/>
                <c:pt idx="0">
                  <c:v>19.444444000000001</c:v>
                </c:pt>
                <c:pt idx="1">
                  <c:v>10.416667</c:v>
                </c:pt>
                <c:pt idx="2">
                  <c:v>27.035886999999999</c:v>
                </c:pt>
                <c:pt idx="4">
                  <c:v>5.5555560000000002</c:v>
                </c:pt>
                <c:pt idx="5">
                  <c:v>15.277778</c:v>
                </c:pt>
                <c:pt idx="6">
                  <c:v>20.588235000000001</c:v>
                </c:pt>
                <c:pt idx="7">
                  <c:v>25</c:v>
                </c:pt>
                <c:pt idx="8">
                  <c:v>27.536231999999998</c:v>
                </c:pt>
                <c:pt idx="9">
                  <c:v>28.571428999999998</c:v>
                </c:pt>
                <c:pt idx="10">
                  <c:v>10.416667</c:v>
                </c:pt>
                <c:pt idx="11">
                  <c:v>17.647058999999999</c:v>
                </c:pt>
                <c:pt idx="12">
                  <c:v>11.538462000000001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A251-409A-A1CC-18D8472C08A4}"/>
            </c:ext>
          </c:extLst>
        </c:ser>
        <c:ser>
          <c:idx val="4"/>
          <c:order val="4"/>
          <c:tx>
            <c:strRef>
              <c:f>Taul1!$A$6</c:f>
              <c:strCache>
                <c:ptCount val="1"/>
                <c:pt idx="0">
                  <c:v>Eritt. tyytym.</c:v>
                </c:pt>
              </c:strCache>
            </c:strRef>
          </c:tx>
          <c:spPr>
            <a:solidFill>
              <a:srgbClr val="E5008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Taul1!$B$1:$N$1</c:f>
              <c:strCache>
                <c:ptCount val="13"/>
                <c:pt idx="0">
                  <c:v>Kokonaistyytyväisyys, N=72</c:v>
                </c:pt>
                <c:pt idx="1">
                  <c:v>Pääteiden talvihoito (indeksi) N=72</c:v>
                </c:pt>
                <c:pt idx="2">
                  <c:v>Muiden teiden talvihoito (indeksi) N=69</c:v>
                </c:pt>
                <c:pt idx="4">
                  <c:v>Liukkauden torjunta pääteillä N=72</c:v>
                </c:pt>
                <c:pt idx="5">
                  <c:v>Lumen auraus pääteillä N=72</c:v>
                </c:pt>
                <c:pt idx="6">
                  <c:v>Tienpinnan tasaisuus (pakkautunut lumi ja jää) pääteillä N=68</c:v>
                </c:pt>
                <c:pt idx="7">
                  <c:v>Liukkauden torjunta muilla teillä N=68</c:v>
                </c:pt>
                <c:pt idx="8">
                  <c:v>Lumen auraus muilla teillä N=69</c:v>
                </c:pt>
                <c:pt idx="9">
                  <c:v>Tienpinnan tasaisuus (pakkautunut lumi ja jää) muilla teillä N=70</c:v>
                </c:pt>
                <c:pt idx="10">
                  <c:v>Levähdys- ja pysähtymisalueiden talvihoito N=48</c:v>
                </c:pt>
                <c:pt idx="11">
                  <c:v>Liikennemerkkien ja tienviittojen näkyvyys N=68</c:v>
                </c:pt>
                <c:pt idx="12">
                  <c:v>Jalankulku- ja pyöräteiden talvihoito (kävelijät/pyöräilijät) N=26</c:v>
                </c:pt>
              </c:strCache>
            </c:strRef>
          </c:cat>
          <c:val>
            <c:numRef>
              <c:f>Taul1!$B$6:$N$6</c:f>
              <c:numCache>
                <c:formatCode>0</c:formatCode>
                <c:ptCount val="13"/>
                <c:pt idx="0">
                  <c:v>5.5555560000000002</c:v>
                </c:pt>
                <c:pt idx="1">
                  <c:v>3.4722225</c:v>
                </c:pt>
                <c:pt idx="2">
                  <c:v>13.990784666666665</c:v>
                </c:pt>
                <c:pt idx="4">
                  <c:v>4.1666670000000003</c:v>
                </c:pt>
                <c:pt idx="5">
                  <c:v>2.7777780000000001</c:v>
                </c:pt>
                <c:pt idx="6">
                  <c:v>4.4117649999999999</c:v>
                </c:pt>
                <c:pt idx="7">
                  <c:v>13.235294</c:v>
                </c:pt>
                <c:pt idx="8">
                  <c:v>11.594203</c:v>
                </c:pt>
                <c:pt idx="9">
                  <c:v>17.142856999999999</c:v>
                </c:pt>
                <c:pt idx="10">
                  <c:v>6.25</c:v>
                </c:pt>
                <c:pt idx="11">
                  <c:v>2.941176</c:v>
                </c:pt>
                <c:pt idx="12">
                  <c:v>3.8461539999999999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A251-409A-A1CC-18D8472C08A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0"/>
        <c:overlap val="100"/>
        <c:axId val="430122856"/>
        <c:axId val="430121216"/>
      </c:barChart>
      <c:catAx>
        <c:axId val="430122856"/>
        <c:scaling>
          <c:orientation val="maxMin"/>
        </c:scaling>
        <c:delete val="0"/>
        <c:axPos val="l"/>
        <c:numFmt formatCode="General" sourceLinked="1"/>
        <c:majorTickMark val="none"/>
        <c:minorTickMark val="none"/>
        <c:tickLblPos val="high"/>
        <c:spPr>
          <a:noFill/>
          <a:ln w="6350" cap="flat" cmpd="sng" algn="ctr">
            <a:solidFill>
              <a:schemeClr val="bg1">
                <a:lumMod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fi-FI"/>
          </a:p>
        </c:txPr>
        <c:crossAx val="430121216"/>
        <c:crosses val="autoZero"/>
        <c:auto val="1"/>
        <c:lblAlgn val="ctr"/>
        <c:lblOffset val="100"/>
        <c:noMultiLvlLbl val="0"/>
      </c:catAx>
      <c:valAx>
        <c:axId val="430121216"/>
        <c:scaling>
          <c:orientation val="minMax"/>
          <c:max val="100"/>
        </c:scaling>
        <c:delete val="0"/>
        <c:axPos val="b"/>
        <c:majorGridlines>
          <c:spPr>
            <a:ln w="6350" cap="flat" cmpd="sng" algn="ctr">
              <a:solidFill>
                <a:schemeClr val="bg1">
                  <a:lumMod val="75000"/>
                </a:schemeClr>
              </a:solidFill>
              <a:round/>
            </a:ln>
            <a:effectLst/>
          </c:spPr>
        </c:majorGridlines>
        <c:numFmt formatCode="General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fi-FI"/>
          </a:p>
        </c:txPr>
        <c:crossAx val="430122856"/>
        <c:crosses val="max"/>
        <c:crossBetween val="between"/>
        <c:majorUnit val="20"/>
      </c:valAx>
      <c:spPr>
        <a:noFill/>
        <a:ln>
          <a:noFill/>
        </a:ln>
        <a:effectLst/>
      </c:spPr>
    </c:plotArea>
    <c:legend>
      <c:legendPos val="t"/>
      <c:layout>
        <c:manualLayout>
          <c:xMode val="edge"/>
          <c:yMode val="edge"/>
          <c:x val="4.2469879780474847E-4"/>
          <c:y val="2.6481896009091031E-2"/>
          <c:w val="0.70581527802334842"/>
          <c:h val="6.5059259036241587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fi-FI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200">
          <a:solidFill>
            <a:schemeClr val="tx1"/>
          </a:solidFill>
        </a:defRPr>
      </a:pPr>
      <a:endParaRPr lang="fi-FI"/>
    </a:p>
  </c:txPr>
  <c:externalData r:id="rId3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i-FI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27284294666450354"/>
          <c:y val="8.3418248627312966E-2"/>
          <c:w val="0.43360387869522299"/>
          <c:h val="0.85658915452374074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2025</c:v>
                </c:pt>
              </c:strCache>
            </c:strRef>
          </c:tx>
          <c:spPr>
            <a:solidFill>
              <a:srgbClr val="0065AF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7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Sheet1!$B$2:$B$14</c:f>
              <c:numCache>
                <c:formatCode>0.00</c:formatCode>
                <c:ptCount val="13"/>
                <c:pt idx="0">
                  <c:v>2.8918919999999999</c:v>
                </c:pt>
                <c:pt idx="1">
                  <c:v>3.2222219999999999</c:v>
                </c:pt>
                <c:pt idx="2">
                  <c:v>2.5871559999999998</c:v>
                </c:pt>
                <c:pt idx="4">
                  <c:v>3.1558440000000001</c:v>
                </c:pt>
                <c:pt idx="5">
                  <c:v>3.2894739999999998</c:v>
                </c:pt>
                <c:pt idx="6">
                  <c:v>2.8666670000000001</c:v>
                </c:pt>
                <c:pt idx="7">
                  <c:v>2.6986300000000001</c:v>
                </c:pt>
                <c:pt idx="8">
                  <c:v>2.7777780000000001</c:v>
                </c:pt>
                <c:pt idx="9">
                  <c:v>2.287671</c:v>
                </c:pt>
                <c:pt idx="10">
                  <c:v>2.9387759999999998</c:v>
                </c:pt>
                <c:pt idx="11">
                  <c:v>3.4084509999999999</c:v>
                </c:pt>
                <c:pt idx="12">
                  <c:v>2.862069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6B9-438F-9C26-AE69C7517B1D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2024</c:v>
                </c:pt>
              </c:strCache>
            </c:strRef>
          </c:tx>
          <c:spPr>
            <a:solidFill>
              <a:srgbClr val="009BFF"/>
            </a:solidFill>
            <a:ln>
              <a:noFill/>
            </a:ln>
            <a:effectLst/>
          </c:spPr>
          <c:invertIfNegative val="0"/>
          <c:dPt>
            <c:idx val="12"/>
            <c:invertIfNegative val="0"/>
            <c:bubble3D val="0"/>
            <c:spPr>
              <a:solidFill>
                <a:srgbClr val="009BFF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2-96B9-438F-9C26-AE69C7517B1D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7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Sheet1!$C$2:$C$14</c:f>
              <c:numCache>
                <c:formatCode>0.00</c:formatCode>
                <c:ptCount val="13"/>
                <c:pt idx="0">
                  <c:v>2.8470589999999998</c:v>
                </c:pt>
                <c:pt idx="1">
                  <c:v>3.3103449999999999</c:v>
                </c:pt>
                <c:pt idx="2">
                  <c:v>2.50996</c:v>
                </c:pt>
                <c:pt idx="4">
                  <c:v>3.3068179999999998</c:v>
                </c:pt>
                <c:pt idx="5">
                  <c:v>3.3139530000000001</c:v>
                </c:pt>
                <c:pt idx="6">
                  <c:v>2.9540229999999998</c:v>
                </c:pt>
                <c:pt idx="7">
                  <c:v>2.6785709999999998</c:v>
                </c:pt>
                <c:pt idx="8">
                  <c:v>2.5903610000000001</c:v>
                </c:pt>
                <c:pt idx="9">
                  <c:v>2.2619050000000001</c:v>
                </c:pt>
                <c:pt idx="10">
                  <c:v>2.75</c:v>
                </c:pt>
                <c:pt idx="11">
                  <c:v>3.0689660000000001</c:v>
                </c:pt>
                <c:pt idx="12">
                  <c:v>2.7037040000000001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96B9-438F-9C26-AE69C7517B1D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2023</c:v>
                </c:pt>
              </c:strCache>
            </c:strRef>
          </c:tx>
          <c:spPr>
            <a:solidFill>
              <a:srgbClr val="4AC2F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7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Sheet1!$D$2:$D$14</c:f>
              <c:numCache>
                <c:formatCode>0.00</c:formatCode>
                <c:ptCount val="13"/>
                <c:pt idx="0">
                  <c:v>3.1428569999999998</c:v>
                </c:pt>
                <c:pt idx="1">
                  <c:v>3.4761899999999999</c:v>
                </c:pt>
                <c:pt idx="2">
                  <c:v>2.7478989999999999</c:v>
                </c:pt>
                <c:pt idx="4">
                  <c:v>3.4698799999999999</c:v>
                </c:pt>
                <c:pt idx="5">
                  <c:v>3.4823529999999998</c:v>
                </c:pt>
                <c:pt idx="6">
                  <c:v>3.089744</c:v>
                </c:pt>
                <c:pt idx="7">
                  <c:v>2.9</c:v>
                </c:pt>
                <c:pt idx="8">
                  <c:v>2.810127</c:v>
                </c:pt>
                <c:pt idx="9">
                  <c:v>2.5316459999999998</c:v>
                </c:pt>
                <c:pt idx="10">
                  <c:v>2.9275359999999999</c:v>
                </c:pt>
                <c:pt idx="11">
                  <c:v>3.358025</c:v>
                </c:pt>
                <c:pt idx="12">
                  <c:v>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96B9-438F-9C26-AE69C7517B1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0"/>
        <c:overlap val="-12"/>
        <c:axId val="536388968"/>
        <c:axId val="536383480"/>
      </c:barChart>
      <c:catAx>
        <c:axId val="536388968"/>
        <c:scaling>
          <c:orientation val="maxMin"/>
        </c:scaling>
        <c:delete val="1"/>
        <c:axPos val="l"/>
        <c:majorGridlines>
          <c:spPr>
            <a:ln w="6350" cap="flat" cmpd="sng" algn="ctr">
              <a:solidFill>
                <a:sysClr val="window" lastClr="FFFFFF">
                  <a:lumMod val="75000"/>
                </a:sysClr>
              </a:solidFill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nextTo"/>
        <c:crossAx val="536383480"/>
        <c:crossesAt val="1"/>
        <c:auto val="1"/>
        <c:lblAlgn val="ctr"/>
        <c:lblOffset val="100"/>
        <c:noMultiLvlLbl val="0"/>
      </c:catAx>
      <c:valAx>
        <c:axId val="536383480"/>
        <c:scaling>
          <c:orientation val="minMax"/>
          <c:max val="5"/>
          <c:min val="1"/>
        </c:scaling>
        <c:delete val="0"/>
        <c:axPos val="t"/>
        <c:numFmt formatCode="0" sourceLinked="0"/>
        <c:majorTickMark val="none"/>
        <c:minorTickMark val="none"/>
        <c:tickLblPos val="high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fi-FI"/>
          </a:p>
        </c:txPr>
        <c:crossAx val="536388968"/>
        <c:crossesAt val="1"/>
        <c:crossBetween val="between"/>
        <c:majorUnit val="1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fi-FI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solidFill>
            <a:schemeClr val="tx1"/>
          </a:solidFill>
        </a:defRPr>
      </a:pPr>
      <a:endParaRPr lang="fi-FI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0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1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2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9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06DAE809-BFED-470A-BB70-DBC3965101A8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BBF8A77-8EFF-4027-AE87-008AB85AAA70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7F50B1A-2E76-4083-8C1F-14365BFFBCBE}" type="datetimeFigureOut">
              <a:rPr lang="fi-FI" smtClean="0"/>
              <a:t>9.5.2025</a:t>
            </a:fld>
            <a:endParaRPr lang="fi-FI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A68A2CD-F4C2-4008-AF70-ABF6470F97CF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331BFC3-43BC-4C7E-89DB-CD3AFB702766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48CBF08-FC9C-4574-B237-348852A04FD8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47543601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Ylätunnisteen paikkamerkki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3" name="Päivämäärän paikkamerkki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2DAC96E-1DC8-4EA3-9268-8EA7D1653612}" type="datetimeFigureOut">
              <a:rPr lang="fi-FI" smtClean="0"/>
              <a:t>9.5.2025</a:t>
            </a:fld>
            <a:endParaRPr lang="fi-FI"/>
          </a:p>
        </p:txBody>
      </p:sp>
      <p:sp>
        <p:nvSpPr>
          <p:cNvPr id="4" name="Dian kuvan paikkamerkki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i-FI"/>
          </a:p>
        </p:txBody>
      </p:sp>
      <p:sp>
        <p:nvSpPr>
          <p:cNvPr id="5" name="Huomautusten paikkamerkki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2D8B9A-264D-4165-A769-848A3FBDC0CD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0692754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tsikkodia" preserve="1" userDrawn="1">
  <p:cSld name="otsikko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tsikko 1">
            <a:extLst>
              <a:ext uri="{FF2B5EF4-FFF2-40B4-BE49-F238E27FC236}">
                <a16:creationId xmlns:a16="http://schemas.microsoft.com/office/drawing/2014/main" id="{9D0EB043-CA1E-AC09-354B-2AB400561FC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8800" y="457200"/>
            <a:ext cx="5198400" cy="1602000"/>
          </a:xfrm>
        </p:spPr>
        <p:txBody>
          <a:bodyPr anchor="ctr">
            <a:normAutofit/>
          </a:bodyPr>
          <a:lstStyle>
            <a:lvl1pPr algn="l">
              <a:defRPr sz="3200" b="1"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fi-FI" dirty="0"/>
          </a:p>
        </p:txBody>
      </p:sp>
      <p:sp>
        <p:nvSpPr>
          <p:cNvPr id="7" name="Alaotsikko 2">
            <a:extLst>
              <a:ext uri="{FF2B5EF4-FFF2-40B4-BE49-F238E27FC236}">
                <a16:creationId xmlns:a16="http://schemas.microsoft.com/office/drawing/2014/main" id="{C0A0CC28-71E9-C488-EDD5-3D5A405D3F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800" y="2059200"/>
            <a:ext cx="3931200" cy="986400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fi-FI"/>
          </a:p>
        </p:txBody>
      </p:sp>
      <p:sp>
        <p:nvSpPr>
          <p:cNvPr id="18" name="Footer Placeholder 8">
            <a:extLst>
              <a:ext uri="{FF2B5EF4-FFF2-40B4-BE49-F238E27FC236}">
                <a16:creationId xmlns:a16="http://schemas.microsoft.com/office/drawing/2014/main" id="{B3795109-526B-31FD-2547-2E8C6C62E7DF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928800" y="3096000"/>
            <a:ext cx="2160000" cy="216000"/>
          </a:xfrm>
        </p:spPr>
        <p:txBody>
          <a:bodyPr vert="horz" lIns="0" tIns="0" rIns="0" bIns="0" rtlCol="0" anchor="t" anchorCtr="0"/>
          <a:lstStyle>
            <a:lvl1pPr>
              <a:defRPr lang="en-US" sz="1400" smtClean="0"/>
            </a:lvl1pPr>
          </a:lstStyle>
          <a:p>
            <a:r>
              <a:rPr lang="fi-FI"/>
              <a:t>Joonas Tielinen</a:t>
            </a:r>
            <a:endParaRPr lang="fi-FI" dirty="0"/>
          </a:p>
        </p:txBody>
      </p:sp>
      <p:sp>
        <p:nvSpPr>
          <p:cNvPr id="15" name="duser_1">
            <a:extLst>
              <a:ext uri="{FF2B5EF4-FFF2-40B4-BE49-F238E27FC236}">
                <a16:creationId xmlns:a16="http://schemas.microsoft.com/office/drawing/2014/main" id="{384B469D-48C8-2202-9444-3E26CCDDE2E9}"/>
              </a:ext>
            </a:extLst>
          </p:cNvPr>
          <p:cNvSpPr txBox="1">
            <a:spLocks/>
          </p:cNvSpPr>
          <p:nvPr userDrawn="1"/>
        </p:nvSpPr>
        <p:spPr>
          <a:xfrm>
            <a:off x="928799" y="3420000"/>
            <a:ext cx="2160000" cy="232919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defPPr>
              <a:defRPr lang="fi-FI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400" dirty="0"/>
          </a:p>
        </p:txBody>
      </p:sp>
      <p:sp>
        <p:nvSpPr>
          <p:cNvPr id="16" name="duser_2">
            <a:extLst>
              <a:ext uri="{FF2B5EF4-FFF2-40B4-BE49-F238E27FC236}">
                <a16:creationId xmlns:a16="http://schemas.microsoft.com/office/drawing/2014/main" id="{21C13BDF-CE13-A8A8-374A-828D070C76AB}"/>
              </a:ext>
            </a:extLst>
          </p:cNvPr>
          <p:cNvSpPr txBox="1">
            <a:spLocks/>
          </p:cNvSpPr>
          <p:nvPr userDrawn="1"/>
        </p:nvSpPr>
        <p:spPr>
          <a:xfrm>
            <a:off x="3239999" y="3096000"/>
            <a:ext cx="2160000" cy="232919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defPPr>
              <a:defRPr lang="fi-FI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400" dirty="0"/>
          </a:p>
        </p:txBody>
      </p:sp>
      <p:sp>
        <p:nvSpPr>
          <p:cNvPr id="17" name="duser_3">
            <a:extLst>
              <a:ext uri="{FF2B5EF4-FFF2-40B4-BE49-F238E27FC236}">
                <a16:creationId xmlns:a16="http://schemas.microsoft.com/office/drawing/2014/main" id="{81945E5C-D926-6141-D2D2-B11128E22045}"/>
              </a:ext>
            </a:extLst>
          </p:cNvPr>
          <p:cNvSpPr txBox="1">
            <a:spLocks/>
          </p:cNvSpPr>
          <p:nvPr userDrawn="1"/>
        </p:nvSpPr>
        <p:spPr>
          <a:xfrm>
            <a:off x="3239999" y="3420000"/>
            <a:ext cx="2160000" cy="216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defPPr>
              <a:defRPr lang="fi-FI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400" dirty="0"/>
          </a:p>
        </p:txBody>
      </p:sp>
      <p:sp>
        <p:nvSpPr>
          <p:cNvPr id="9" name="Date Placeholder 3">
            <a:extLst>
              <a:ext uri="{FF2B5EF4-FFF2-40B4-BE49-F238E27FC236}">
                <a16:creationId xmlns:a16="http://schemas.microsoft.com/office/drawing/2014/main" id="{1C8758F4-D5A6-6EF5-F877-51D1432C64F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800" y="3600000"/>
            <a:ext cx="1650783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i-FI"/>
              <a:t>6.2.2023</a:t>
            </a:r>
            <a:endParaRPr lang="en-US"/>
          </a:p>
        </p:txBody>
      </p:sp>
      <p:sp>
        <p:nvSpPr>
          <p:cNvPr id="11" name="DConfidentiality">
            <a:extLst>
              <a:ext uri="{FF2B5EF4-FFF2-40B4-BE49-F238E27FC236}">
                <a16:creationId xmlns:a16="http://schemas.microsoft.com/office/drawing/2014/main" id="{7CA352CF-2876-B635-B133-F5D57F3531C2}"/>
              </a:ext>
            </a:extLst>
          </p:cNvPr>
          <p:cNvSpPr txBox="1">
            <a:spLocks/>
          </p:cNvSpPr>
          <p:nvPr userDrawn="1"/>
        </p:nvSpPr>
        <p:spPr>
          <a:xfrm>
            <a:off x="838800" y="4320000"/>
            <a:ext cx="1811094" cy="216000"/>
          </a:xfrm>
          <a:prstGeom prst="rect">
            <a:avLst/>
          </a:prstGeom>
        </p:spPr>
        <p:txBody>
          <a:bodyPr vert="horz" lIns="91440" tIns="45720" rIns="0" bIns="45720" rtlCol="0" anchor="b"/>
          <a:lstStyle>
            <a:defPPr>
              <a:defRPr lang="fi-FI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3" name="DDecree">
            <a:extLst>
              <a:ext uri="{FF2B5EF4-FFF2-40B4-BE49-F238E27FC236}">
                <a16:creationId xmlns:a16="http://schemas.microsoft.com/office/drawing/2014/main" id="{704FB1C0-8CE8-9326-EA85-86F137F51779}"/>
              </a:ext>
            </a:extLst>
          </p:cNvPr>
          <p:cNvSpPr txBox="1">
            <a:spLocks/>
          </p:cNvSpPr>
          <p:nvPr userDrawn="1"/>
        </p:nvSpPr>
        <p:spPr>
          <a:xfrm>
            <a:off x="2616249" y="4320000"/>
            <a:ext cx="2326280" cy="2160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defPPr>
              <a:defRPr lang="fi-FI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4" name="DSecrecy">
            <a:extLst>
              <a:ext uri="{FF2B5EF4-FFF2-40B4-BE49-F238E27FC236}">
                <a16:creationId xmlns:a16="http://schemas.microsoft.com/office/drawing/2014/main" id="{36D4D699-55A8-C147-9313-552C607E8A0D}"/>
              </a:ext>
            </a:extLst>
          </p:cNvPr>
          <p:cNvSpPr txBox="1">
            <a:spLocks/>
          </p:cNvSpPr>
          <p:nvPr userDrawn="1"/>
        </p:nvSpPr>
        <p:spPr>
          <a:xfrm>
            <a:off x="838800" y="4572000"/>
            <a:ext cx="2326280" cy="2160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defPPr>
              <a:defRPr lang="fi-FI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2" name="Kuvan paikkamerkki 11">
            <a:extLst>
              <a:ext uri="{FF2B5EF4-FFF2-40B4-BE49-F238E27FC236}">
                <a16:creationId xmlns:a16="http://schemas.microsoft.com/office/drawing/2014/main" id="{ECF45415-D8F0-70FA-28BC-973F90567516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6037200" y="0"/>
            <a:ext cx="6156000" cy="2621118"/>
          </a:xfrm>
          <a:custGeom>
            <a:avLst/>
            <a:gdLst>
              <a:gd name="connsiteX0" fmla="*/ 0 w 6156000"/>
              <a:gd name="connsiteY0" fmla="*/ 0 h 2620800"/>
              <a:gd name="connsiteX1" fmla="*/ 6156000 w 6156000"/>
              <a:gd name="connsiteY1" fmla="*/ 0 h 2620800"/>
              <a:gd name="connsiteX2" fmla="*/ 6156000 w 6156000"/>
              <a:gd name="connsiteY2" fmla="*/ 2620800 h 2620800"/>
              <a:gd name="connsiteX3" fmla="*/ 0 w 6156000"/>
              <a:gd name="connsiteY3" fmla="*/ 2620800 h 2620800"/>
              <a:gd name="connsiteX4" fmla="*/ 0 w 6156000"/>
              <a:gd name="connsiteY4" fmla="*/ 0 h 2620800"/>
              <a:gd name="connsiteX0" fmla="*/ 0 w 6156000"/>
              <a:gd name="connsiteY0" fmla="*/ 0 h 2620800"/>
              <a:gd name="connsiteX1" fmla="*/ 6156000 w 6156000"/>
              <a:gd name="connsiteY1" fmla="*/ 0 h 2620800"/>
              <a:gd name="connsiteX2" fmla="*/ 6156000 w 6156000"/>
              <a:gd name="connsiteY2" fmla="*/ 2620800 h 2620800"/>
              <a:gd name="connsiteX3" fmla="*/ 0 w 6156000"/>
              <a:gd name="connsiteY3" fmla="*/ 2620800 h 2620800"/>
              <a:gd name="connsiteX4" fmla="*/ 0 w 6156000"/>
              <a:gd name="connsiteY4" fmla="*/ 0 h 2620800"/>
              <a:gd name="connsiteX0" fmla="*/ 0 w 6156000"/>
              <a:gd name="connsiteY0" fmla="*/ 318 h 2621118"/>
              <a:gd name="connsiteX1" fmla="*/ 721043 w 6156000"/>
              <a:gd name="connsiteY1" fmla="*/ 0 h 2621118"/>
              <a:gd name="connsiteX2" fmla="*/ 6156000 w 6156000"/>
              <a:gd name="connsiteY2" fmla="*/ 318 h 2621118"/>
              <a:gd name="connsiteX3" fmla="*/ 6156000 w 6156000"/>
              <a:gd name="connsiteY3" fmla="*/ 2621118 h 2621118"/>
              <a:gd name="connsiteX4" fmla="*/ 0 w 6156000"/>
              <a:gd name="connsiteY4" fmla="*/ 2621118 h 2621118"/>
              <a:gd name="connsiteX5" fmla="*/ 0 w 6156000"/>
              <a:gd name="connsiteY5" fmla="*/ 318 h 2621118"/>
              <a:gd name="connsiteX0" fmla="*/ 0 w 6156000"/>
              <a:gd name="connsiteY0" fmla="*/ 2621118 h 2621118"/>
              <a:gd name="connsiteX1" fmla="*/ 721043 w 6156000"/>
              <a:gd name="connsiteY1" fmla="*/ 0 h 2621118"/>
              <a:gd name="connsiteX2" fmla="*/ 6156000 w 6156000"/>
              <a:gd name="connsiteY2" fmla="*/ 318 h 2621118"/>
              <a:gd name="connsiteX3" fmla="*/ 6156000 w 6156000"/>
              <a:gd name="connsiteY3" fmla="*/ 2621118 h 2621118"/>
              <a:gd name="connsiteX4" fmla="*/ 0 w 6156000"/>
              <a:gd name="connsiteY4" fmla="*/ 2621118 h 2621118"/>
              <a:gd name="connsiteX0" fmla="*/ 0 w 6156000"/>
              <a:gd name="connsiteY0" fmla="*/ 2621118 h 2621118"/>
              <a:gd name="connsiteX1" fmla="*/ 721043 w 6156000"/>
              <a:gd name="connsiteY1" fmla="*/ 0 h 2621118"/>
              <a:gd name="connsiteX2" fmla="*/ 6156000 w 6156000"/>
              <a:gd name="connsiteY2" fmla="*/ 318 h 2621118"/>
              <a:gd name="connsiteX3" fmla="*/ 6147687 w 6156000"/>
              <a:gd name="connsiteY3" fmla="*/ 1739969 h 2621118"/>
              <a:gd name="connsiteX4" fmla="*/ 0 w 6156000"/>
              <a:gd name="connsiteY4" fmla="*/ 2621118 h 2621118"/>
              <a:gd name="connsiteX0" fmla="*/ 0 w 6164312"/>
              <a:gd name="connsiteY0" fmla="*/ 2621118 h 2621118"/>
              <a:gd name="connsiteX1" fmla="*/ 721043 w 6164312"/>
              <a:gd name="connsiteY1" fmla="*/ 0 h 2621118"/>
              <a:gd name="connsiteX2" fmla="*/ 6156000 w 6164312"/>
              <a:gd name="connsiteY2" fmla="*/ 318 h 2621118"/>
              <a:gd name="connsiteX3" fmla="*/ 6164312 w 6164312"/>
              <a:gd name="connsiteY3" fmla="*/ 1931162 h 2621118"/>
              <a:gd name="connsiteX4" fmla="*/ 0 w 6164312"/>
              <a:gd name="connsiteY4" fmla="*/ 2621118 h 2621118"/>
              <a:gd name="connsiteX0" fmla="*/ 0 w 6164312"/>
              <a:gd name="connsiteY0" fmla="*/ 2621118 h 2621118"/>
              <a:gd name="connsiteX1" fmla="*/ 679479 w 6164312"/>
              <a:gd name="connsiteY1" fmla="*/ 0 h 2621118"/>
              <a:gd name="connsiteX2" fmla="*/ 6156000 w 6164312"/>
              <a:gd name="connsiteY2" fmla="*/ 318 h 2621118"/>
              <a:gd name="connsiteX3" fmla="*/ 6164312 w 6164312"/>
              <a:gd name="connsiteY3" fmla="*/ 1931162 h 2621118"/>
              <a:gd name="connsiteX4" fmla="*/ 0 w 6164312"/>
              <a:gd name="connsiteY4" fmla="*/ 2621118 h 2621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164312" h="2621118">
                <a:moveTo>
                  <a:pt x="0" y="2621118"/>
                </a:moveTo>
                <a:lnTo>
                  <a:pt x="679479" y="0"/>
                </a:lnTo>
                <a:lnTo>
                  <a:pt x="6156000" y="318"/>
                </a:lnTo>
                <a:cubicBezTo>
                  <a:pt x="6158771" y="643933"/>
                  <a:pt x="6161541" y="1287547"/>
                  <a:pt x="6164312" y="1931162"/>
                </a:cubicBezTo>
                <a:lnTo>
                  <a:pt x="0" y="2621118"/>
                </a:lnTo>
                <a:close/>
              </a:path>
            </a:pathLst>
          </a:custGeom>
        </p:spPr>
        <p:txBody>
          <a:bodyPr/>
          <a:lstStyle>
            <a:lvl1pPr marL="0" indent="0" algn="r">
              <a:buFontTx/>
              <a:buNone/>
              <a:defRPr sz="1600"/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i-FI" dirty="0"/>
              <a:t>Lisää 1. kuva kuvagalleriasta, Väylän kuvapankista tai omista tiedostoista</a:t>
            </a:r>
            <a:endParaRPr lang="en-US" dirty="0"/>
          </a:p>
          <a:p>
            <a:endParaRPr lang="fi-FI" dirty="0"/>
          </a:p>
        </p:txBody>
      </p:sp>
      <p:sp>
        <p:nvSpPr>
          <p:cNvPr id="3" name="Kuvan paikkamerkki 11">
            <a:extLst>
              <a:ext uri="{FF2B5EF4-FFF2-40B4-BE49-F238E27FC236}">
                <a16:creationId xmlns:a16="http://schemas.microsoft.com/office/drawing/2014/main" id="{213398F5-290C-A9DF-6523-5B429DFCCF24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5730289" y="1998000"/>
            <a:ext cx="6459311" cy="3207600"/>
          </a:xfrm>
          <a:custGeom>
            <a:avLst/>
            <a:gdLst>
              <a:gd name="connsiteX0" fmla="*/ 0 w 6469200"/>
              <a:gd name="connsiteY0" fmla="*/ 0 h 3207600"/>
              <a:gd name="connsiteX1" fmla="*/ 6469200 w 6469200"/>
              <a:gd name="connsiteY1" fmla="*/ 0 h 3207600"/>
              <a:gd name="connsiteX2" fmla="*/ 6469200 w 6469200"/>
              <a:gd name="connsiteY2" fmla="*/ 3207600 h 3207600"/>
              <a:gd name="connsiteX3" fmla="*/ 0 w 6469200"/>
              <a:gd name="connsiteY3" fmla="*/ 3207600 h 3207600"/>
              <a:gd name="connsiteX4" fmla="*/ 0 w 6469200"/>
              <a:gd name="connsiteY4" fmla="*/ 0 h 3207600"/>
              <a:gd name="connsiteX0" fmla="*/ 261257 w 6469200"/>
              <a:gd name="connsiteY0" fmla="*/ 718457 h 3207600"/>
              <a:gd name="connsiteX1" fmla="*/ 6469200 w 6469200"/>
              <a:gd name="connsiteY1" fmla="*/ 0 h 3207600"/>
              <a:gd name="connsiteX2" fmla="*/ 6469200 w 6469200"/>
              <a:gd name="connsiteY2" fmla="*/ 3207600 h 3207600"/>
              <a:gd name="connsiteX3" fmla="*/ 0 w 6469200"/>
              <a:gd name="connsiteY3" fmla="*/ 3207600 h 3207600"/>
              <a:gd name="connsiteX4" fmla="*/ 261257 w 6469200"/>
              <a:gd name="connsiteY4" fmla="*/ 718457 h 3207600"/>
              <a:gd name="connsiteX0" fmla="*/ 111968 w 6319911"/>
              <a:gd name="connsiteY0" fmla="*/ 718457 h 3207600"/>
              <a:gd name="connsiteX1" fmla="*/ 6319911 w 6319911"/>
              <a:gd name="connsiteY1" fmla="*/ 0 h 3207600"/>
              <a:gd name="connsiteX2" fmla="*/ 6319911 w 6319911"/>
              <a:gd name="connsiteY2" fmla="*/ 3207600 h 3207600"/>
              <a:gd name="connsiteX3" fmla="*/ 0 w 6319911"/>
              <a:gd name="connsiteY3" fmla="*/ 1770685 h 3207600"/>
              <a:gd name="connsiteX4" fmla="*/ 111968 w 6319911"/>
              <a:gd name="connsiteY4" fmla="*/ 718457 h 3207600"/>
              <a:gd name="connsiteX0" fmla="*/ 158621 w 6319911"/>
              <a:gd name="connsiteY0" fmla="*/ 699796 h 3207600"/>
              <a:gd name="connsiteX1" fmla="*/ 6319911 w 6319911"/>
              <a:gd name="connsiteY1" fmla="*/ 0 h 3207600"/>
              <a:gd name="connsiteX2" fmla="*/ 6319911 w 6319911"/>
              <a:gd name="connsiteY2" fmla="*/ 3207600 h 3207600"/>
              <a:gd name="connsiteX3" fmla="*/ 0 w 6319911"/>
              <a:gd name="connsiteY3" fmla="*/ 1770685 h 3207600"/>
              <a:gd name="connsiteX4" fmla="*/ 158621 w 6319911"/>
              <a:gd name="connsiteY4" fmla="*/ 699796 h 3207600"/>
              <a:gd name="connsiteX0" fmla="*/ 270589 w 6431879"/>
              <a:gd name="connsiteY0" fmla="*/ 699796 h 3207600"/>
              <a:gd name="connsiteX1" fmla="*/ 6431879 w 6431879"/>
              <a:gd name="connsiteY1" fmla="*/ 0 h 3207600"/>
              <a:gd name="connsiteX2" fmla="*/ 6431879 w 6431879"/>
              <a:gd name="connsiteY2" fmla="*/ 3207600 h 3207600"/>
              <a:gd name="connsiteX3" fmla="*/ 0 w 6431879"/>
              <a:gd name="connsiteY3" fmla="*/ 1696040 h 3207600"/>
              <a:gd name="connsiteX4" fmla="*/ 270589 w 6431879"/>
              <a:gd name="connsiteY4" fmla="*/ 699796 h 3207600"/>
              <a:gd name="connsiteX0" fmla="*/ 298021 w 6459311"/>
              <a:gd name="connsiteY0" fmla="*/ 699796 h 3207600"/>
              <a:gd name="connsiteX1" fmla="*/ 6459311 w 6459311"/>
              <a:gd name="connsiteY1" fmla="*/ 0 h 3207600"/>
              <a:gd name="connsiteX2" fmla="*/ 6459311 w 6459311"/>
              <a:gd name="connsiteY2" fmla="*/ 3207600 h 3207600"/>
              <a:gd name="connsiteX3" fmla="*/ 0 w 6459311"/>
              <a:gd name="connsiteY3" fmla="*/ 1824056 h 3207600"/>
              <a:gd name="connsiteX4" fmla="*/ 298021 w 6459311"/>
              <a:gd name="connsiteY4" fmla="*/ 699796 h 3207600"/>
              <a:gd name="connsiteX0" fmla="*/ 298021 w 6459311"/>
              <a:gd name="connsiteY0" fmla="*/ 699796 h 3207600"/>
              <a:gd name="connsiteX1" fmla="*/ 6459311 w 6459311"/>
              <a:gd name="connsiteY1" fmla="*/ 0 h 3207600"/>
              <a:gd name="connsiteX2" fmla="*/ 6459311 w 6459311"/>
              <a:gd name="connsiteY2" fmla="*/ 3207600 h 3207600"/>
              <a:gd name="connsiteX3" fmla="*/ 0 w 6459311"/>
              <a:gd name="connsiteY3" fmla="*/ 1824056 h 3207600"/>
              <a:gd name="connsiteX4" fmla="*/ 298021 w 6459311"/>
              <a:gd name="connsiteY4" fmla="*/ 699796 h 3207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459311" h="3207600">
                <a:moveTo>
                  <a:pt x="298021" y="699796"/>
                </a:moveTo>
                <a:lnTo>
                  <a:pt x="6459311" y="0"/>
                </a:lnTo>
                <a:lnTo>
                  <a:pt x="6459311" y="3207600"/>
                </a:lnTo>
                <a:lnTo>
                  <a:pt x="0" y="1824056"/>
                </a:lnTo>
                <a:lnTo>
                  <a:pt x="298021" y="699796"/>
                </a:lnTo>
                <a:close/>
              </a:path>
            </a:pathLst>
          </a:custGeom>
        </p:spPr>
        <p:txBody>
          <a:bodyPr anchor="ctr"/>
          <a:lstStyle>
            <a:lvl1pPr marL="0" indent="0" algn="r">
              <a:buFontTx/>
              <a:buNone/>
              <a:defRPr sz="1600"/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i-FI" dirty="0"/>
              <a:t>Lisää 2. kuva kuvagalleriasta, Väylän kuvapankista tai omista tiedostoista</a:t>
            </a:r>
            <a:endParaRPr lang="en-US" dirty="0"/>
          </a:p>
          <a:p>
            <a:endParaRPr lang="fi-FI" dirty="0"/>
          </a:p>
        </p:txBody>
      </p:sp>
      <p:pic>
        <p:nvPicPr>
          <p:cNvPr id="2" name="Picture 14" descr="Väyläviraston logo">
            <a:extLst>
              <a:ext uri="{FF2B5EF4-FFF2-40B4-BE49-F238E27FC236}">
                <a16:creationId xmlns:a16="http://schemas.microsoft.com/office/drawing/2014/main" id="{5E12AA34-FFF2-FE13-8019-1E02E25CACD1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116" y="5124315"/>
            <a:ext cx="1673549" cy="1394625"/>
          </a:xfrm>
          <a:prstGeom prst="rect">
            <a:avLst/>
          </a:prstGeom>
        </p:spPr>
      </p:pic>
      <p:sp>
        <p:nvSpPr>
          <p:cNvPr id="35" name="eukarelialogoplaceholder">
            <a:extLst>
              <a:ext uri="{FF2B5EF4-FFF2-40B4-BE49-F238E27FC236}">
                <a16:creationId xmlns:a16="http://schemas.microsoft.com/office/drawing/2014/main" id="{831C392D-7A55-F2F2-6708-FC7C0AD6024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 userDrawn="1"/>
        </p:nvSpPr>
        <p:spPr>
          <a:xfrm>
            <a:off x="2160000" y="5364273"/>
            <a:ext cx="1115988" cy="2359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fi-FI" sz="1400" b="1" baseline="30000" dirty="0">
              <a:solidFill>
                <a:srgbClr val="000000"/>
              </a:solidFill>
              <a:latin typeface="Felbridge Pro"/>
              <a:cs typeface="Felbridge Pro"/>
            </a:endParaRPr>
          </a:p>
        </p:txBody>
      </p:sp>
      <p:sp>
        <p:nvSpPr>
          <p:cNvPr id="36" name="eulogotenplaceholder">
            <a:extLst>
              <a:ext uri="{FF2B5EF4-FFF2-40B4-BE49-F238E27FC236}">
                <a16:creationId xmlns:a16="http://schemas.microsoft.com/office/drawing/2014/main" id="{3E1949BE-72A6-B501-1B87-1ADB8B2798B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 userDrawn="1"/>
        </p:nvSpPr>
        <p:spPr>
          <a:xfrm>
            <a:off x="2160000" y="5589741"/>
            <a:ext cx="3960000" cy="450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fi-FI" sz="1400" b="1" baseline="30000" dirty="0">
              <a:solidFill>
                <a:srgbClr val="000000"/>
              </a:solidFill>
              <a:latin typeface="Felbridge Pro"/>
              <a:cs typeface="Felbridge Pro"/>
            </a:endParaRPr>
          </a:p>
        </p:txBody>
      </p:sp>
      <p:sp>
        <p:nvSpPr>
          <p:cNvPr id="37" name="eulogoplaceholder">
            <a:extLst>
              <a:ext uri="{FF2B5EF4-FFF2-40B4-BE49-F238E27FC236}">
                <a16:creationId xmlns:a16="http://schemas.microsoft.com/office/drawing/2014/main" id="{1B9C94C1-FC64-6CE5-CB5C-F93889A10AF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 userDrawn="1"/>
        </p:nvSpPr>
        <p:spPr>
          <a:xfrm>
            <a:off x="2160000" y="5344806"/>
            <a:ext cx="3960000" cy="450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fi-FI" sz="1400" b="1" baseline="30000" dirty="0">
              <a:solidFill>
                <a:srgbClr val="000000"/>
              </a:solidFill>
              <a:latin typeface="Felbridge Pro"/>
              <a:cs typeface="Felbridge Pro"/>
            </a:endParaRPr>
          </a:p>
        </p:txBody>
      </p:sp>
      <p:sp>
        <p:nvSpPr>
          <p:cNvPr id="38" name="eufinancelogoplaceholder">
            <a:extLst>
              <a:ext uri="{FF2B5EF4-FFF2-40B4-BE49-F238E27FC236}">
                <a16:creationId xmlns:a16="http://schemas.microsoft.com/office/drawing/2014/main" id="{8EB54258-FC49-62FB-FC67-94DFDD35019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 userDrawn="1"/>
        </p:nvSpPr>
        <p:spPr>
          <a:xfrm>
            <a:off x="2160000" y="5589741"/>
            <a:ext cx="3379905" cy="3754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fi-FI" sz="1400" b="1" baseline="30000" dirty="0">
              <a:solidFill>
                <a:srgbClr val="000000"/>
              </a:solidFill>
              <a:latin typeface="Felbridge Pro"/>
              <a:cs typeface="Felbridge Pro"/>
            </a:endParaRPr>
          </a:p>
        </p:txBody>
      </p:sp>
      <p:sp>
        <p:nvSpPr>
          <p:cNvPr id="4" name="Freeform: Shape 13">
            <a:extLst>
              <a:ext uri="{FF2B5EF4-FFF2-40B4-BE49-F238E27FC236}">
                <a16:creationId xmlns:a16="http://schemas.microsoft.com/office/drawing/2014/main" id="{1DF13E9C-88E0-9FAE-ED4D-11B2B2C4C74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4942529" y="3889679"/>
            <a:ext cx="7249471" cy="2966677"/>
          </a:xfrm>
          <a:custGeom>
            <a:avLst/>
            <a:gdLst>
              <a:gd name="connsiteX0" fmla="*/ 7249471 w 7249471"/>
              <a:gd name="connsiteY0" fmla="*/ 1375031 h 2966677"/>
              <a:gd name="connsiteX1" fmla="*/ 7249471 w 7249471"/>
              <a:gd name="connsiteY1" fmla="*/ 2966677 h 2966677"/>
              <a:gd name="connsiteX2" fmla="*/ 0 w 7249471"/>
              <a:gd name="connsiteY2" fmla="*/ 2966677 h 2966677"/>
              <a:gd name="connsiteX3" fmla="*/ 765931 w 7249471"/>
              <a:gd name="connsiteY3" fmla="*/ 0 h 2966677"/>
              <a:gd name="connsiteX4" fmla="*/ 7249471 w 7249471"/>
              <a:gd name="connsiteY4" fmla="*/ 1375031 h 29666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49471" h="2966677">
                <a:moveTo>
                  <a:pt x="7249471" y="1375031"/>
                </a:moveTo>
                <a:lnTo>
                  <a:pt x="7249471" y="2966677"/>
                </a:lnTo>
                <a:lnTo>
                  <a:pt x="0" y="2966677"/>
                </a:lnTo>
                <a:lnTo>
                  <a:pt x="765931" y="0"/>
                </a:lnTo>
                <a:lnTo>
                  <a:pt x="7249471" y="1375031"/>
                </a:lnTo>
                <a:close/>
              </a:path>
            </a:pathLst>
          </a:custGeom>
          <a:gradFill>
            <a:gsLst>
              <a:gs pos="54000">
                <a:schemeClr val="tx2"/>
              </a:gs>
              <a:gs pos="100000">
                <a:schemeClr val="accent1"/>
              </a:gs>
            </a:gsLst>
            <a:lin ang="0" scaled="0"/>
          </a:gradFill>
          <a:ln w="4832" cap="flat">
            <a:noFill/>
            <a:prstDash val="solid"/>
            <a:miter/>
          </a:ln>
        </p:spPr>
        <p:txBody>
          <a:bodyPr rtlCol="0" anchor="ctr"/>
          <a:lstStyle/>
          <a:p>
            <a:pPr algn="ctr"/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343871974"/>
      </p:ext>
    </p:extLst>
  </p:cSld>
  <p:clrMapOvr>
    <a:masterClrMapping/>
  </p:clrMapOvr>
  <p:hf hdr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aripalkki_teksti_vihrea" preserve="1" userDrawn="1">
  <p:cSld name="varipalkki_teksti_vihre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199" y="365125"/>
            <a:ext cx="8029575" cy="1325563"/>
          </a:xfrm>
        </p:spPr>
        <p:txBody>
          <a:bodyPr>
            <a:normAutofit/>
          </a:bodyPr>
          <a:lstStyle>
            <a:lvl1pPr>
              <a:defRPr sz="3200" b="1" i="0" baseline="0">
                <a:latin typeface="+mj-lt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Tekstin paikkamerkki 4">
            <a:extLst>
              <a:ext uri="{FF2B5EF4-FFF2-40B4-BE49-F238E27FC236}">
                <a16:creationId xmlns:a16="http://schemas.microsoft.com/office/drawing/2014/main" id="{F289C589-D0B7-CF7C-D481-B7C91F6295E3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838199" y="1813968"/>
            <a:ext cx="8029576" cy="41601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/>
          </a:p>
        </p:txBody>
      </p:sp>
      <p:sp>
        <p:nvSpPr>
          <p:cNvPr id="8" name="Dian numeron paikkamerkki 7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6BD4A0EF-951A-4343-A672-F31B58E6828E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6" name="Ryhmä 5">
            <a:extLst>
              <a:ext uri="{FF2B5EF4-FFF2-40B4-BE49-F238E27FC236}">
                <a16:creationId xmlns:a16="http://schemas.microsoft.com/office/drawing/2014/main" id="{FE12A800-B557-2BF7-459A-AE820A38917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9645719" y="0"/>
            <a:ext cx="2548020" cy="6858000"/>
            <a:chOff x="9645719" y="0"/>
            <a:chExt cx="2548020" cy="6858000"/>
          </a:xfrm>
        </p:grpSpPr>
        <p:pic>
          <p:nvPicPr>
            <p:cNvPr id="4" name="Picture 3" descr="Logo&#10;&#10;Description automatically generated">
              <a:extLst>
                <a:ext uri="{FF2B5EF4-FFF2-40B4-BE49-F238E27FC236}">
                  <a16:creationId xmlns:a16="http://schemas.microsoft.com/office/drawing/2014/main" id="{F3ED7395-83A3-3DD8-B91B-C6FD2DD5125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877226" y="292735"/>
              <a:ext cx="1833562" cy="1571625"/>
            </a:xfrm>
            <a:prstGeom prst="rect">
              <a:avLst/>
            </a:prstGeom>
          </p:spPr>
        </p:pic>
        <p:grpSp>
          <p:nvGrpSpPr>
            <p:cNvPr id="3" name="Ryhmä 2">
              <a:extLst>
                <a:ext uri="{FF2B5EF4-FFF2-40B4-BE49-F238E27FC236}">
                  <a16:creationId xmlns:a16="http://schemas.microsoft.com/office/drawing/2014/main" id="{AE4EC138-9B2A-E5AC-E31B-690AB90F591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GrpSpPr/>
            <p:nvPr userDrawn="1"/>
          </p:nvGrpSpPr>
          <p:grpSpPr>
            <a:xfrm>
              <a:off x="9645719" y="0"/>
              <a:ext cx="2548020" cy="6858000"/>
              <a:chOff x="9645719" y="0"/>
              <a:chExt cx="2548020" cy="6858000"/>
            </a:xfrm>
          </p:grpSpPr>
          <p:sp>
            <p:nvSpPr>
              <p:cNvPr id="9" name="Suorakulmio 8">
                <a:extLst>
                  <a:ext uri="{FF2B5EF4-FFF2-40B4-BE49-F238E27FC236}">
                    <a16:creationId xmlns:a16="http://schemas.microsoft.com/office/drawing/2014/main" id="{9B5879DD-5458-8E90-5B78-B61A4B3E2A3B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 userDrawn="1"/>
            </p:nvSpPr>
            <p:spPr>
              <a:xfrm>
                <a:off x="9645719" y="0"/>
                <a:ext cx="2548020" cy="6858000"/>
              </a:xfrm>
              <a:custGeom>
                <a:avLst/>
                <a:gdLst>
                  <a:gd name="connsiteX0" fmla="*/ 0 w 2246811"/>
                  <a:gd name="connsiteY0" fmla="*/ 0 h 6858000"/>
                  <a:gd name="connsiteX1" fmla="*/ 2246811 w 2246811"/>
                  <a:gd name="connsiteY1" fmla="*/ 0 h 6858000"/>
                  <a:gd name="connsiteX2" fmla="*/ 2246811 w 2246811"/>
                  <a:gd name="connsiteY2" fmla="*/ 6858000 h 6858000"/>
                  <a:gd name="connsiteX3" fmla="*/ 0 w 2246811"/>
                  <a:gd name="connsiteY3" fmla="*/ 6858000 h 6858000"/>
                  <a:gd name="connsiteX4" fmla="*/ 0 w 2246811"/>
                  <a:gd name="connsiteY4" fmla="*/ 0 h 6858000"/>
                  <a:gd name="connsiteX0" fmla="*/ 0 w 2246811"/>
                  <a:gd name="connsiteY0" fmla="*/ 0 h 6858000"/>
                  <a:gd name="connsiteX1" fmla="*/ 2246811 w 2246811"/>
                  <a:gd name="connsiteY1" fmla="*/ 0 h 6858000"/>
                  <a:gd name="connsiteX2" fmla="*/ 2246811 w 2246811"/>
                  <a:gd name="connsiteY2" fmla="*/ 6858000 h 6858000"/>
                  <a:gd name="connsiteX3" fmla="*/ 627017 w 2246811"/>
                  <a:gd name="connsiteY3" fmla="*/ 6858000 h 6858000"/>
                  <a:gd name="connsiteX4" fmla="*/ 0 w 2246811"/>
                  <a:gd name="connsiteY4" fmla="*/ 0 h 6858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46811" h="6858000">
                    <a:moveTo>
                      <a:pt x="0" y="0"/>
                    </a:moveTo>
                    <a:lnTo>
                      <a:pt x="2246811" y="0"/>
                    </a:lnTo>
                    <a:lnTo>
                      <a:pt x="2246811" y="6858000"/>
                    </a:lnTo>
                    <a:lnTo>
                      <a:pt x="627017" y="6858000"/>
                    </a:lnTo>
                    <a:lnTo>
                      <a:pt x="0" y="0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4"/>
                  </a:gs>
                  <a:gs pos="100000">
                    <a:schemeClr val="bg2"/>
                  </a:gs>
                </a:gsLst>
                <a:lin ang="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i-FI"/>
              </a:p>
            </p:txBody>
          </p:sp>
          <p:pic>
            <p:nvPicPr>
              <p:cNvPr id="14" name="Picture 3">
                <a:extLst>
                  <a:ext uri="{FF2B5EF4-FFF2-40B4-BE49-F238E27FC236}">
                    <a16:creationId xmlns:a16="http://schemas.microsoft.com/office/drawing/2014/main" id="{66BB957A-A95B-0424-ED14-DE7325DA5344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PicPr>
                <a:picLocks noChangeAspect="1"/>
              </p:cNvPicPr>
              <p:nvPr userDrawn="1"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0177462" y="292735"/>
                <a:ext cx="1833562" cy="1571625"/>
              </a:xfrm>
              <a:prstGeom prst="rect">
                <a:avLst/>
              </a:prstGeom>
            </p:spPr>
          </p:pic>
        </p:grpSp>
      </p:grpSp>
    </p:spTree>
    <p:extLst>
      <p:ext uri="{BB962C8B-B14F-4D97-AF65-F5344CB8AC3E}">
        <p14:creationId xmlns:p14="http://schemas.microsoft.com/office/powerpoint/2010/main" val="2865710695"/>
      </p:ext>
    </p:extLst>
  </p:cSld>
  <p:clrMapOvr>
    <a:masterClrMapping/>
  </p:clrMapOvr>
  <p:hf hdr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aripalkki_teksti_pinkki" preserve="1" userDrawn="1">
  <p:cSld name="varipalkki_teksti_pinkk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199" y="365125"/>
            <a:ext cx="8029575" cy="1325563"/>
          </a:xfrm>
        </p:spPr>
        <p:txBody>
          <a:bodyPr>
            <a:normAutofit/>
          </a:bodyPr>
          <a:lstStyle>
            <a:lvl1pPr>
              <a:defRPr sz="3200" b="1" i="0" baseline="0">
                <a:latin typeface="+mj-lt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Tekstin paikkamerkki 4">
            <a:extLst>
              <a:ext uri="{FF2B5EF4-FFF2-40B4-BE49-F238E27FC236}">
                <a16:creationId xmlns:a16="http://schemas.microsoft.com/office/drawing/2014/main" id="{F289C589-D0B7-CF7C-D481-B7C91F6295E3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838199" y="1813968"/>
            <a:ext cx="8029576" cy="41601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/>
          </a:p>
        </p:txBody>
      </p:sp>
      <p:sp>
        <p:nvSpPr>
          <p:cNvPr id="8" name="Dian numeron paikkamerkki 7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6BD4A0EF-951A-4343-A672-F31B58E6828E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6" name="Ryhmä 5">
            <a:extLst>
              <a:ext uri="{FF2B5EF4-FFF2-40B4-BE49-F238E27FC236}">
                <a16:creationId xmlns:a16="http://schemas.microsoft.com/office/drawing/2014/main" id="{E58E1E22-330C-39F9-E7F4-1D54989B96E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9655244" y="0"/>
            <a:ext cx="2548020" cy="6858000"/>
            <a:chOff x="9655244" y="0"/>
            <a:chExt cx="2548020" cy="6858000"/>
          </a:xfrm>
        </p:grpSpPr>
        <p:pic>
          <p:nvPicPr>
            <p:cNvPr id="4" name="Picture 3" descr="Logo&#10;&#10;Description automatically generated">
              <a:extLst>
                <a:ext uri="{FF2B5EF4-FFF2-40B4-BE49-F238E27FC236}">
                  <a16:creationId xmlns:a16="http://schemas.microsoft.com/office/drawing/2014/main" id="{F3ED7395-83A3-3DD8-B91B-C6FD2DD5125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877226" y="292735"/>
              <a:ext cx="1833562" cy="1571625"/>
            </a:xfrm>
            <a:prstGeom prst="rect">
              <a:avLst/>
            </a:prstGeom>
          </p:spPr>
        </p:pic>
        <p:grpSp>
          <p:nvGrpSpPr>
            <p:cNvPr id="3" name="Ryhmä 2">
              <a:extLst>
                <a:ext uri="{FF2B5EF4-FFF2-40B4-BE49-F238E27FC236}">
                  <a16:creationId xmlns:a16="http://schemas.microsoft.com/office/drawing/2014/main" id="{6B19C80A-C58F-C557-85A0-9708574957E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GrpSpPr/>
            <p:nvPr userDrawn="1"/>
          </p:nvGrpSpPr>
          <p:grpSpPr>
            <a:xfrm>
              <a:off x="9655244" y="0"/>
              <a:ext cx="2548020" cy="6858000"/>
              <a:chOff x="9636194" y="0"/>
              <a:chExt cx="2548020" cy="6858000"/>
            </a:xfrm>
          </p:grpSpPr>
          <p:sp>
            <p:nvSpPr>
              <p:cNvPr id="9" name="Suorakulmio 8">
                <a:extLst>
                  <a:ext uri="{FF2B5EF4-FFF2-40B4-BE49-F238E27FC236}">
                    <a16:creationId xmlns:a16="http://schemas.microsoft.com/office/drawing/2014/main" id="{9B5879DD-5458-8E90-5B78-B61A4B3E2A3B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 userDrawn="1"/>
            </p:nvSpPr>
            <p:spPr>
              <a:xfrm>
                <a:off x="9636194" y="0"/>
                <a:ext cx="2548020" cy="6858000"/>
              </a:xfrm>
              <a:custGeom>
                <a:avLst/>
                <a:gdLst>
                  <a:gd name="connsiteX0" fmla="*/ 0 w 2246811"/>
                  <a:gd name="connsiteY0" fmla="*/ 0 h 6858000"/>
                  <a:gd name="connsiteX1" fmla="*/ 2246811 w 2246811"/>
                  <a:gd name="connsiteY1" fmla="*/ 0 h 6858000"/>
                  <a:gd name="connsiteX2" fmla="*/ 2246811 w 2246811"/>
                  <a:gd name="connsiteY2" fmla="*/ 6858000 h 6858000"/>
                  <a:gd name="connsiteX3" fmla="*/ 0 w 2246811"/>
                  <a:gd name="connsiteY3" fmla="*/ 6858000 h 6858000"/>
                  <a:gd name="connsiteX4" fmla="*/ 0 w 2246811"/>
                  <a:gd name="connsiteY4" fmla="*/ 0 h 6858000"/>
                  <a:gd name="connsiteX0" fmla="*/ 0 w 2246811"/>
                  <a:gd name="connsiteY0" fmla="*/ 0 h 6858000"/>
                  <a:gd name="connsiteX1" fmla="*/ 2246811 w 2246811"/>
                  <a:gd name="connsiteY1" fmla="*/ 0 h 6858000"/>
                  <a:gd name="connsiteX2" fmla="*/ 2246811 w 2246811"/>
                  <a:gd name="connsiteY2" fmla="*/ 6858000 h 6858000"/>
                  <a:gd name="connsiteX3" fmla="*/ 627017 w 2246811"/>
                  <a:gd name="connsiteY3" fmla="*/ 6858000 h 6858000"/>
                  <a:gd name="connsiteX4" fmla="*/ 0 w 2246811"/>
                  <a:gd name="connsiteY4" fmla="*/ 0 h 6858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46811" h="6858000">
                    <a:moveTo>
                      <a:pt x="0" y="0"/>
                    </a:moveTo>
                    <a:lnTo>
                      <a:pt x="2246811" y="0"/>
                    </a:lnTo>
                    <a:lnTo>
                      <a:pt x="2246811" y="6858000"/>
                    </a:lnTo>
                    <a:lnTo>
                      <a:pt x="627017" y="6858000"/>
                    </a:lnTo>
                    <a:lnTo>
                      <a:pt x="0" y="0"/>
                    </a:lnTo>
                    <a:close/>
                  </a:path>
                </a:pathLst>
              </a:custGeom>
              <a:gradFill>
                <a:gsLst>
                  <a:gs pos="99500">
                    <a:srgbClr val="E50083"/>
                  </a:gs>
                  <a:gs pos="99000">
                    <a:schemeClr val="accent5">
                      <a:alpha val="72000"/>
                    </a:schemeClr>
                  </a:gs>
                  <a:gs pos="0">
                    <a:schemeClr val="accent5"/>
                  </a:gs>
                </a:gsLst>
                <a:lin ang="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i-FI"/>
              </a:p>
            </p:txBody>
          </p:sp>
          <p:pic>
            <p:nvPicPr>
              <p:cNvPr id="14" name="Picture 3">
                <a:extLst>
                  <a:ext uri="{FF2B5EF4-FFF2-40B4-BE49-F238E27FC236}">
                    <a16:creationId xmlns:a16="http://schemas.microsoft.com/office/drawing/2014/main" id="{66BB957A-A95B-0424-ED14-DE7325DA5344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PicPr>
                <a:picLocks noChangeAspect="1"/>
              </p:cNvPicPr>
              <p:nvPr userDrawn="1"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0177462" y="292735"/>
                <a:ext cx="1833562" cy="1571625"/>
              </a:xfrm>
              <a:prstGeom prst="rect">
                <a:avLst/>
              </a:prstGeom>
            </p:spPr>
          </p:pic>
        </p:grpSp>
      </p:grpSp>
    </p:spTree>
    <p:extLst>
      <p:ext uri="{BB962C8B-B14F-4D97-AF65-F5344CB8AC3E}">
        <p14:creationId xmlns:p14="http://schemas.microsoft.com/office/powerpoint/2010/main" val="2170866581"/>
      </p:ext>
    </p:extLst>
  </p:cSld>
  <p:clrMapOvr>
    <a:masterClrMapping/>
  </p:clrMapOvr>
  <p:hf hdr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eksti_kaksi_kuvaa" preserve="1" userDrawn="1">
  <p:cSld name="teksti_kaksi_kuva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5057776" cy="1325563"/>
          </a:xfrm>
        </p:spPr>
        <p:txBody>
          <a:bodyPr>
            <a:normAutofit/>
          </a:bodyPr>
          <a:lstStyle>
            <a:lvl1pPr>
              <a:defRPr sz="3200" b="1" i="0" baseline="0">
                <a:latin typeface="+mj-lt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Tekstin paikkamerkki 4">
            <a:extLst>
              <a:ext uri="{FF2B5EF4-FFF2-40B4-BE49-F238E27FC236}">
                <a16:creationId xmlns:a16="http://schemas.microsoft.com/office/drawing/2014/main" id="{F289C589-D0B7-CF7C-D481-B7C91F6295E3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838199" y="1813968"/>
            <a:ext cx="4371975" cy="41601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/>
          </a:p>
        </p:txBody>
      </p:sp>
      <p:sp>
        <p:nvSpPr>
          <p:cNvPr id="7" name="Kuvan paikkamerkki 6">
            <a:extLst>
              <a:ext uri="{FF2B5EF4-FFF2-40B4-BE49-F238E27FC236}">
                <a16:creationId xmlns:a16="http://schemas.microsoft.com/office/drawing/2014/main" id="{525CEE5C-0ABB-5FAD-CD62-63A0C7F3CDC8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5792400" y="0"/>
            <a:ext cx="6399600" cy="3423600"/>
          </a:xfrm>
          <a:custGeom>
            <a:avLst/>
            <a:gdLst>
              <a:gd name="connsiteX0" fmla="*/ 0 w 6399600"/>
              <a:gd name="connsiteY0" fmla="*/ 0 h 3430800"/>
              <a:gd name="connsiteX1" fmla="*/ 6399600 w 6399600"/>
              <a:gd name="connsiteY1" fmla="*/ 0 h 3430800"/>
              <a:gd name="connsiteX2" fmla="*/ 6399600 w 6399600"/>
              <a:gd name="connsiteY2" fmla="*/ 3430800 h 3430800"/>
              <a:gd name="connsiteX3" fmla="*/ 0 w 6399600"/>
              <a:gd name="connsiteY3" fmla="*/ 3430800 h 3430800"/>
              <a:gd name="connsiteX4" fmla="*/ 0 w 6399600"/>
              <a:gd name="connsiteY4" fmla="*/ 0 h 3430800"/>
              <a:gd name="connsiteX0" fmla="*/ 504825 w 6399600"/>
              <a:gd name="connsiteY0" fmla="*/ 0 h 3430800"/>
              <a:gd name="connsiteX1" fmla="*/ 6399600 w 6399600"/>
              <a:gd name="connsiteY1" fmla="*/ 0 h 3430800"/>
              <a:gd name="connsiteX2" fmla="*/ 6399600 w 6399600"/>
              <a:gd name="connsiteY2" fmla="*/ 3430800 h 3430800"/>
              <a:gd name="connsiteX3" fmla="*/ 0 w 6399600"/>
              <a:gd name="connsiteY3" fmla="*/ 3430800 h 3430800"/>
              <a:gd name="connsiteX4" fmla="*/ 504825 w 6399600"/>
              <a:gd name="connsiteY4" fmla="*/ 0 h 3430800"/>
              <a:gd name="connsiteX0" fmla="*/ 581025 w 6399600"/>
              <a:gd name="connsiteY0" fmla="*/ 0 h 3440325"/>
              <a:gd name="connsiteX1" fmla="*/ 6399600 w 6399600"/>
              <a:gd name="connsiteY1" fmla="*/ 9525 h 3440325"/>
              <a:gd name="connsiteX2" fmla="*/ 6399600 w 6399600"/>
              <a:gd name="connsiteY2" fmla="*/ 3440325 h 3440325"/>
              <a:gd name="connsiteX3" fmla="*/ 0 w 6399600"/>
              <a:gd name="connsiteY3" fmla="*/ 3440325 h 3440325"/>
              <a:gd name="connsiteX4" fmla="*/ 581025 w 6399600"/>
              <a:gd name="connsiteY4" fmla="*/ 0 h 34403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399600" h="3440325">
                <a:moveTo>
                  <a:pt x="581025" y="0"/>
                </a:moveTo>
                <a:lnTo>
                  <a:pt x="6399600" y="9525"/>
                </a:lnTo>
                <a:lnTo>
                  <a:pt x="6399600" y="3440325"/>
                </a:lnTo>
                <a:lnTo>
                  <a:pt x="0" y="3440325"/>
                </a:lnTo>
                <a:lnTo>
                  <a:pt x="581025" y="0"/>
                </a:lnTo>
                <a:close/>
              </a:path>
            </a:pathLst>
          </a:custGeo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65AF"/>
              </a:buClr>
              <a:buSzTx/>
              <a:buFontTx/>
              <a:buNone/>
              <a:tabLst/>
              <a:defRPr/>
            </a:pPr>
            <a:r>
              <a:rPr lang="fi-FI" dirty="0"/>
              <a:t>Lisää kuva kuvagalleriasta, Väylän kuvapankista tai omista tiedostoista</a:t>
            </a:r>
            <a:endParaRPr lang="en-US" dirty="0"/>
          </a:p>
        </p:txBody>
      </p:sp>
      <p:sp>
        <p:nvSpPr>
          <p:cNvPr id="11" name="Kuvan paikkamerkki 6">
            <a:extLst>
              <a:ext uri="{FF2B5EF4-FFF2-40B4-BE49-F238E27FC236}">
                <a16:creationId xmlns:a16="http://schemas.microsoft.com/office/drawing/2014/main" id="{16011C4F-724D-8760-175C-BBD6FF19F176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5211374" y="3456000"/>
            <a:ext cx="6980625" cy="3420000"/>
          </a:xfrm>
          <a:custGeom>
            <a:avLst/>
            <a:gdLst>
              <a:gd name="connsiteX0" fmla="*/ 0 w 6399600"/>
              <a:gd name="connsiteY0" fmla="*/ 0 h 3430800"/>
              <a:gd name="connsiteX1" fmla="*/ 6399600 w 6399600"/>
              <a:gd name="connsiteY1" fmla="*/ 0 h 3430800"/>
              <a:gd name="connsiteX2" fmla="*/ 6399600 w 6399600"/>
              <a:gd name="connsiteY2" fmla="*/ 3430800 h 3430800"/>
              <a:gd name="connsiteX3" fmla="*/ 0 w 6399600"/>
              <a:gd name="connsiteY3" fmla="*/ 3430800 h 3430800"/>
              <a:gd name="connsiteX4" fmla="*/ 0 w 6399600"/>
              <a:gd name="connsiteY4" fmla="*/ 0 h 3430800"/>
              <a:gd name="connsiteX0" fmla="*/ 504825 w 6399600"/>
              <a:gd name="connsiteY0" fmla="*/ 0 h 3430800"/>
              <a:gd name="connsiteX1" fmla="*/ 6399600 w 6399600"/>
              <a:gd name="connsiteY1" fmla="*/ 0 h 3430800"/>
              <a:gd name="connsiteX2" fmla="*/ 6399600 w 6399600"/>
              <a:gd name="connsiteY2" fmla="*/ 3430800 h 3430800"/>
              <a:gd name="connsiteX3" fmla="*/ 0 w 6399600"/>
              <a:gd name="connsiteY3" fmla="*/ 3430800 h 3430800"/>
              <a:gd name="connsiteX4" fmla="*/ 504825 w 6399600"/>
              <a:gd name="connsiteY4" fmla="*/ 0 h 3430800"/>
              <a:gd name="connsiteX0" fmla="*/ 581025 w 6399600"/>
              <a:gd name="connsiteY0" fmla="*/ 0 h 3440325"/>
              <a:gd name="connsiteX1" fmla="*/ 6399600 w 6399600"/>
              <a:gd name="connsiteY1" fmla="*/ 9525 h 3440325"/>
              <a:gd name="connsiteX2" fmla="*/ 6399600 w 6399600"/>
              <a:gd name="connsiteY2" fmla="*/ 3440325 h 3440325"/>
              <a:gd name="connsiteX3" fmla="*/ 0 w 6399600"/>
              <a:gd name="connsiteY3" fmla="*/ 3440325 h 3440325"/>
              <a:gd name="connsiteX4" fmla="*/ 581025 w 6399600"/>
              <a:gd name="connsiteY4" fmla="*/ 0 h 3440325"/>
              <a:gd name="connsiteX0" fmla="*/ 19050 w 6399600"/>
              <a:gd name="connsiteY0" fmla="*/ 0 h 3430800"/>
              <a:gd name="connsiteX1" fmla="*/ 6399600 w 6399600"/>
              <a:gd name="connsiteY1" fmla="*/ 0 h 3430800"/>
              <a:gd name="connsiteX2" fmla="*/ 6399600 w 6399600"/>
              <a:gd name="connsiteY2" fmla="*/ 3430800 h 3430800"/>
              <a:gd name="connsiteX3" fmla="*/ 0 w 6399600"/>
              <a:gd name="connsiteY3" fmla="*/ 3430800 h 3430800"/>
              <a:gd name="connsiteX4" fmla="*/ 19050 w 6399600"/>
              <a:gd name="connsiteY4" fmla="*/ 0 h 3430800"/>
              <a:gd name="connsiteX0" fmla="*/ 600075 w 6980625"/>
              <a:gd name="connsiteY0" fmla="*/ 0 h 3430800"/>
              <a:gd name="connsiteX1" fmla="*/ 6980625 w 6980625"/>
              <a:gd name="connsiteY1" fmla="*/ 0 h 3430800"/>
              <a:gd name="connsiteX2" fmla="*/ 6980625 w 6980625"/>
              <a:gd name="connsiteY2" fmla="*/ 3430800 h 3430800"/>
              <a:gd name="connsiteX3" fmla="*/ 0 w 6980625"/>
              <a:gd name="connsiteY3" fmla="*/ 3421275 h 3430800"/>
              <a:gd name="connsiteX4" fmla="*/ 600075 w 6980625"/>
              <a:gd name="connsiteY4" fmla="*/ 0 h 3430800"/>
              <a:gd name="connsiteX0" fmla="*/ 579979 w 6980625"/>
              <a:gd name="connsiteY0" fmla="*/ 0 h 3430800"/>
              <a:gd name="connsiteX1" fmla="*/ 6980625 w 6980625"/>
              <a:gd name="connsiteY1" fmla="*/ 0 h 3430800"/>
              <a:gd name="connsiteX2" fmla="*/ 6980625 w 6980625"/>
              <a:gd name="connsiteY2" fmla="*/ 3430800 h 3430800"/>
              <a:gd name="connsiteX3" fmla="*/ 0 w 6980625"/>
              <a:gd name="connsiteY3" fmla="*/ 3421275 h 3430800"/>
              <a:gd name="connsiteX4" fmla="*/ 579979 w 6980625"/>
              <a:gd name="connsiteY4" fmla="*/ 0 h 3430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980625" h="3430800">
                <a:moveTo>
                  <a:pt x="579979" y="0"/>
                </a:moveTo>
                <a:lnTo>
                  <a:pt x="6980625" y="0"/>
                </a:lnTo>
                <a:lnTo>
                  <a:pt x="6980625" y="3430800"/>
                </a:lnTo>
                <a:lnTo>
                  <a:pt x="0" y="3421275"/>
                </a:lnTo>
                <a:lnTo>
                  <a:pt x="579979" y="0"/>
                </a:lnTo>
                <a:close/>
              </a:path>
            </a:pathLst>
          </a:custGeo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65AF"/>
              </a:buClr>
              <a:buSzTx/>
              <a:buFontTx/>
              <a:buNone/>
              <a:tabLst/>
              <a:defRPr/>
            </a:pPr>
            <a:r>
              <a:rPr lang="fi-FI" dirty="0"/>
              <a:t>Lisää kuva kuvagalleriasta, Väylän kuvapankista tai omista tiedostoista</a:t>
            </a:r>
            <a:endParaRPr lang="en-US" dirty="0"/>
          </a:p>
        </p:txBody>
      </p:sp>
      <p:sp>
        <p:nvSpPr>
          <p:cNvPr id="8" name="Dian numeron paikkamerkki 7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6BD4A0EF-951A-4343-A672-F31B58E6828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0580185"/>
      </p:ext>
    </p:extLst>
  </p:cSld>
  <p:clrMapOvr>
    <a:masterClrMapping/>
  </p:clrMapOvr>
  <p:hf hdr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ekstidia" preserve="1" userDrawn="1">
  <p:cSld name="teksti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61A08C71-DAD5-0172-0B72-20CFAEED0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8640000" cy="1325563"/>
          </a:xfrm>
        </p:spPr>
        <p:txBody>
          <a:bodyPr>
            <a:normAutofit/>
          </a:bodyPr>
          <a:lstStyle>
            <a:lvl1pPr>
              <a:defRPr sz="3200" b="1"/>
            </a:lvl1pPr>
          </a:lstStyle>
          <a:p>
            <a:r>
              <a:rPr lang="en-US"/>
              <a:t>Click to edit Master title style</a:t>
            </a:r>
            <a:endParaRPr lang="fi-FI"/>
          </a:p>
        </p:txBody>
      </p:sp>
      <p:sp>
        <p:nvSpPr>
          <p:cNvPr id="7" name="Tekstin paikkamerkki 6">
            <a:extLst>
              <a:ext uri="{FF2B5EF4-FFF2-40B4-BE49-F238E27FC236}">
                <a16:creationId xmlns:a16="http://schemas.microsoft.com/office/drawing/2014/main" id="{35AEEA0D-4DDB-7C80-D5A9-2BC0F6746B3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1690688"/>
            <a:ext cx="5067300" cy="4161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/>
          </a:p>
        </p:txBody>
      </p:sp>
      <p:sp>
        <p:nvSpPr>
          <p:cNvPr id="8" name="Tekstin paikkamerkki 6">
            <a:extLst>
              <a:ext uri="{FF2B5EF4-FFF2-40B4-BE49-F238E27FC236}">
                <a16:creationId xmlns:a16="http://schemas.microsoft.com/office/drawing/2014/main" id="{9952975F-EC22-4458-763E-93FFB91847F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076950" y="1690688"/>
            <a:ext cx="5067300" cy="4161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/>
          </a:p>
        </p:txBody>
      </p:sp>
      <p:pic>
        <p:nvPicPr>
          <p:cNvPr id="9" name="Picture 10" descr="Väyläviraston logo">
            <a:extLst>
              <a:ext uri="{FF2B5EF4-FFF2-40B4-BE49-F238E27FC236}">
                <a16:creationId xmlns:a16="http://schemas.microsoft.com/office/drawing/2014/main" id="{6FCB4996-D36E-B9B0-A1BC-A9C9A53035B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57469" y="381235"/>
            <a:ext cx="1673549" cy="1394625"/>
          </a:xfrm>
          <a:prstGeom prst="rect">
            <a:avLst/>
          </a:prstGeom>
        </p:spPr>
      </p:pic>
      <p:sp>
        <p:nvSpPr>
          <p:cNvPr id="5" name="Dian numeron paikkamerkki 4">
            <a:extLst>
              <a:ext uri="{FF2B5EF4-FFF2-40B4-BE49-F238E27FC236}">
                <a16:creationId xmlns:a16="http://schemas.microsoft.com/office/drawing/2014/main" id="{1EA835E9-4402-B8D6-CFD0-FE95BCF035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4A0EF-951A-4343-A672-F31B58E6828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3085430"/>
      </p:ext>
    </p:extLst>
  </p:cSld>
  <p:clrMapOvr>
    <a:masterClrMapping/>
  </p:clrMapOvr>
  <p:hf hdr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eksti_graafi" preserve="1" userDrawn="1">
  <p:cSld name="teksti_graaf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61A08C71-DAD5-0172-0B72-20CFAEED0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8640000" cy="1325563"/>
          </a:xfrm>
        </p:spPr>
        <p:txBody>
          <a:bodyPr>
            <a:normAutofit/>
          </a:bodyPr>
          <a:lstStyle>
            <a:lvl1pPr>
              <a:defRPr sz="3200" b="1"/>
            </a:lvl1pPr>
          </a:lstStyle>
          <a:p>
            <a:r>
              <a:rPr lang="en-US"/>
              <a:t>Click to edit Master title style</a:t>
            </a:r>
            <a:endParaRPr lang="fi-FI"/>
          </a:p>
        </p:txBody>
      </p:sp>
      <p:sp>
        <p:nvSpPr>
          <p:cNvPr id="7" name="Tekstin paikkamerkki 6">
            <a:extLst>
              <a:ext uri="{FF2B5EF4-FFF2-40B4-BE49-F238E27FC236}">
                <a16:creationId xmlns:a16="http://schemas.microsoft.com/office/drawing/2014/main" id="{35AEEA0D-4DDB-7C80-D5A9-2BC0F6746B3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199" y="1775860"/>
            <a:ext cx="2486025" cy="4161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 dirty="0"/>
          </a:p>
        </p:txBody>
      </p:sp>
      <p:sp>
        <p:nvSpPr>
          <p:cNvPr id="10" name="Kaavion paikkamerkki 9">
            <a:extLst>
              <a:ext uri="{FF2B5EF4-FFF2-40B4-BE49-F238E27FC236}">
                <a16:creationId xmlns:a16="http://schemas.microsoft.com/office/drawing/2014/main" id="{CFB0F0F9-2B0C-1D59-6D78-D7BEBF88F50B}"/>
              </a:ext>
            </a:extLst>
          </p:cNvPr>
          <p:cNvSpPr>
            <a:spLocks noGrp="1"/>
          </p:cNvSpPr>
          <p:nvPr>
            <p:ph type="chart" sz="quarter" idx="14"/>
          </p:nvPr>
        </p:nvSpPr>
        <p:spPr>
          <a:xfrm>
            <a:off x="3495674" y="1776413"/>
            <a:ext cx="8373600" cy="4161048"/>
          </a:xfrm>
        </p:spPr>
        <p:txBody>
          <a:bodyPr/>
          <a:lstStyle/>
          <a:p>
            <a:r>
              <a:rPr lang="en-US"/>
              <a:t>Click icon to add chart</a:t>
            </a:r>
            <a:endParaRPr lang="fi-FI"/>
          </a:p>
        </p:txBody>
      </p:sp>
      <p:pic>
        <p:nvPicPr>
          <p:cNvPr id="9" name="Picture 10" descr="Väyläviraston logo">
            <a:extLst>
              <a:ext uri="{FF2B5EF4-FFF2-40B4-BE49-F238E27FC236}">
                <a16:creationId xmlns:a16="http://schemas.microsoft.com/office/drawing/2014/main" id="{6FCB4996-D36E-B9B0-A1BC-A9C9A53035B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57469" y="381235"/>
            <a:ext cx="1673549" cy="1394625"/>
          </a:xfrm>
          <a:prstGeom prst="rect">
            <a:avLst/>
          </a:prstGeom>
        </p:spPr>
      </p:pic>
      <p:sp>
        <p:nvSpPr>
          <p:cNvPr id="5" name="Dian numeron paikkamerkki 4">
            <a:extLst>
              <a:ext uri="{FF2B5EF4-FFF2-40B4-BE49-F238E27FC236}">
                <a16:creationId xmlns:a16="http://schemas.microsoft.com/office/drawing/2014/main" id="{1EA835E9-4402-B8D6-CFD0-FE95BCF035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4A0EF-951A-4343-A672-F31B58E6828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095581"/>
      </p:ext>
    </p:extLst>
  </p:cSld>
  <p:clrMapOvr>
    <a:masterClrMapping/>
  </p:clrMapOvr>
  <p:hf hdr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graafi" preserve="1" userDrawn="1">
  <p:cSld name="graaf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61A08C71-DAD5-0172-0B72-20CFAEED0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8640000" cy="1325563"/>
          </a:xfrm>
        </p:spPr>
        <p:txBody>
          <a:bodyPr>
            <a:normAutofit/>
          </a:bodyPr>
          <a:lstStyle>
            <a:lvl1pPr>
              <a:defRPr sz="3200" b="1"/>
            </a:lvl1pPr>
          </a:lstStyle>
          <a:p>
            <a:r>
              <a:rPr lang="en-US"/>
              <a:t>Click to edit Master title style</a:t>
            </a:r>
            <a:endParaRPr lang="fi-FI"/>
          </a:p>
        </p:txBody>
      </p:sp>
      <p:sp>
        <p:nvSpPr>
          <p:cNvPr id="10" name="Kaavion paikkamerkki 9">
            <a:extLst>
              <a:ext uri="{FF2B5EF4-FFF2-40B4-BE49-F238E27FC236}">
                <a16:creationId xmlns:a16="http://schemas.microsoft.com/office/drawing/2014/main" id="{CFB0F0F9-2B0C-1D59-6D78-D7BEBF88F50B}"/>
              </a:ext>
            </a:extLst>
          </p:cNvPr>
          <p:cNvSpPr>
            <a:spLocks noGrp="1"/>
          </p:cNvSpPr>
          <p:nvPr>
            <p:ph type="chart" sz="quarter" idx="14"/>
          </p:nvPr>
        </p:nvSpPr>
        <p:spPr>
          <a:xfrm>
            <a:off x="838200" y="1776413"/>
            <a:ext cx="11031074" cy="4172400"/>
          </a:xfrm>
        </p:spPr>
        <p:txBody>
          <a:bodyPr/>
          <a:lstStyle/>
          <a:p>
            <a:r>
              <a:rPr lang="en-US"/>
              <a:t>Click icon to add chart</a:t>
            </a:r>
            <a:endParaRPr lang="fi-FI"/>
          </a:p>
        </p:txBody>
      </p:sp>
      <p:pic>
        <p:nvPicPr>
          <p:cNvPr id="9" name="Picture 10" descr="Väyläviraston logo">
            <a:extLst>
              <a:ext uri="{FF2B5EF4-FFF2-40B4-BE49-F238E27FC236}">
                <a16:creationId xmlns:a16="http://schemas.microsoft.com/office/drawing/2014/main" id="{6FCB4996-D36E-B9B0-A1BC-A9C9A53035B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57469" y="381235"/>
            <a:ext cx="1673549" cy="1394625"/>
          </a:xfrm>
          <a:prstGeom prst="rect">
            <a:avLst/>
          </a:prstGeom>
        </p:spPr>
      </p:pic>
      <p:sp>
        <p:nvSpPr>
          <p:cNvPr id="5" name="Dian numeron paikkamerkki 4">
            <a:extLst>
              <a:ext uri="{FF2B5EF4-FFF2-40B4-BE49-F238E27FC236}">
                <a16:creationId xmlns:a16="http://schemas.microsoft.com/office/drawing/2014/main" id="{1EA835E9-4402-B8D6-CFD0-FE95BCF035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4A0EF-951A-4343-A672-F31B58E6828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0975914"/>
      </p:ext>
    </p:extLst>
  </p:cSld>
  <p:clrMapOvr>
    <a:masterClrMapping/>
  </p:clrMapOvr>
  <p:hf hdr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levea_varipalkki_teksti_sininen" preserve="1" userDrawn="1">
  <p:cSld name="levea_varipalkki_teksti_sinin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199" y="365125"/>
            <a:ext cx="4998823" cy="1325563"/>
          </a:xfrm>
        </p:spPr>
        <p:txBody>
          <a:bodyPr>
            <a:normAutofit/>
          </a:bodyPr>
          <a:lstStyle>
            <a:lvl1pPr>
              <a:defRPr sz="3200" b="1" i="0" baseline="0">
                <a:latin typeface="+mj-lt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Tekstin paikkamerkki 4">
            <a:extLst>
              <a:ext uri="{FF2B5EF4-FFF2-40B4-BE49-F238E27FC236}">
                <a16:creationId xmlns:a16="http://schemas.microsoft.com/office/drawing/2014/main" id="{F289C589-D0B7-CF7C-D481-B7C91F6295E3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838198" y="1813967"/>
            <a:ext cx="4998825" cy="4161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/>
          </a:p>
        </p:txBody>
      </p:sp>
      <p:sp>
        <p:nvSpPr>
          <p:cNvPr id="8" name="Dian numeron paikkamerkki 7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6BD4A0EF-951A-4343-A672-F31B58E6828E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7" name="Ryhmä 6">
            <a:extLst>
              <a:ext uri="{FF2B5EF4-FFF2-40B4-BE49-F238E27FC236}">
                <a16:creationId xmlns:a16="http://schemas.microsoft.com/office/drawing/2014/main" id="{E83F3351-3664-E6F2-DD7C-91425A8008B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6014701" y="0"/>
            <a:ext cx="6174000" cy="6872927"/>
            <a:chOff x="6014701" y="0"/>
            <a:chExt cx="6174000" cy="6872927"/>
          </a:xfrm>
        </p:grpSpPr>
        <p:sp>
          <p:nvSpPr>
            <p:cNvPr id="9" name="Suorakulmio 8" descr="ogo&#10;&#10;Description automatically generated">
              <a:extLst>
                <a:ext uri="{FF2B5EF4-FFF2-40B4-BE49-F238E27FC236}">
                  <a16:creationId xmlns:a16="http://schemas.microsoft.com/office/drawing/2014/main" id="{9B5879DD-5458-8E90-5B78-B61A4B3E2A3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 userDrawn="1"/>
          </p:nvSpPr>
          <p:spPr>
            <a:xfrm>
              <a:off x="6014701" y="0"/>
              <a:ext cx="6174000" cy="6872927"/>
            </a:xfrm>
            <a:custGeom>
              <a:avLst/>
              <a:gdLst>
                <a:gd name="connsiteX0" fmla="*/ 0 w 2246811"/>
                <a:gd name="connsiteY0" fmla="*/ 0 h 6858000"/>
                <a:gd name="connsiteX1" fmla="*/ 2246811 w 2246811"/>
                <a:gd name="connsiteY1" fmla="*/ 0 h 6858000"/>
                <a:gd name="connsiteX2" fmla="*/ 2246811 w 2246811"/>
                <a:gd name="connsiteY2" fmla="*/ 6858000 h 6858000"/>
                <a:gd name="connsiteX3" fmla="*/ 0 w 2246811"/>
                <a:gd name="connsiteY3" fmla="*/ 6858000 h 6858000"/>
                <a:gd name="connsiteX4" fmla="*/ 0 w 2246811"/>
                <a:gd name="connsiteY4" fmla="*/ 0 h 6858000"/>
                <a:gd name="connsiteX0" fmla="*/ 0 w 2246811"/>
                <a:gd name="connsiteY0" fmla="*/ 0 h 6858000"/>
                <a:gd name="connsiteX1" fmla="*/ 2246811 w 2246811"/>
                <a:gd name="connsiteY1" fmla="*/ 0 h 6858000"/>
                <a:gd name="connsiteX2" fmla="*/ 2246811 w 2246811"/>
                <a:gd name="connsiteY2" fmla="*/ 6858000 h 6858000"/>
                <a:gd name="connsiteX3" fmla="*/ 627017 w 2246811"/>
                <a:gd name="connsiteY3" fmla="*/ 6858000 h 6858000"/>
                <a:gd name="connsiteX4" fmla="*/ 0 w 2246811"/>
                <a:gd name="connsiteY4" fmla="*/ 0 h 6858000"/>
                <a:gd name="connsiteX0" fmla="*/ 0 w 1657542"/>
                <a:gd name="connsiteY0" fmla="*/ 28575 h 6858000"/>
                <a:gd name="connsiteX1" fmla="*/ 1657542 w 1657542"/>
                <a:gd name="connsiteY1" fmla="*/ 0 h 6858000"/>
                <a:gd name="connsiteX2" fmla="*/ 1657542 w 1657542"/>
                <a:gd name="connsiteY2" fmla="*/ 6858000 h 6858000"/>
                <a:gd name="connsiteX3" fmla="*/ 37748 w 1657542"/>
                <a:gd name="connsiteY3" fmla="*/ 6858000 h 6858000"/>
                <a:gd name="connsiteX4" fmla="*/ 0 w 1657542"/>
                <a:gd name="connsiteY4" fmla="*/ 28575 h 6858000"/>
                <a:gd name="connsiteX0" fmla="*/ 717903 w 2375445"/>
                <a:gd name="connsiteY0" fmla="*/ 28575 h 6867525"/>
                <a:gd name="connsiteX1" fmla="*/ 2375445 w 2375445"/>
                <a:gd name="connsiteY1" fmla="*/ 0 h 6867525"/>
                <a:gd name="connsiteX2" fmla="*/ 2375445 w 2375445"/>
                <a:gd name="connsiteY2" fmla="*/ 6858000 h 6867525"/>
                <a:gd name="connsiteX3" fmla="*/ 0 w 2375445"/>
                <a:gd name="connsiteY3" fmla="*/ 6867525 h 6867525"/>
                <a:gd name="connsiteX4" fmla="*/ 717903 w 2375445"/>
                <a:gd name="connsiteY4" fmla="*/ 28575 h 6867525"/>
                <a:gd name="connsiteX0" fmla="*/ 717903 w 2375445"/>
                <a:gd name="connsiteY0" fmla="*/ 0 h 6867525"/>
                <a:gd name="connsiteX1" fmla="*/ 2375445 w 2375445"/>
                <a:gd name="connsiteY1" fmla="*/ 0 h 6867525"/>
                <a:gd name="connsiteX2" fmla="*/ 2375445 w 2375445"/>
                <a:gd name="connsiteY2" fmla="*/ 6858000 h 6867525"/>
                <a:gd name="connsiteX3" fmla="*/ 0 w 2375445"/>
                <a:gd name="connsiteY3" fmla="*/ 6867525 h 6867525"/>
                <a:gd name="connsiteX4" fmla="*/ 717903 w 2375445"/>
                <a:gd name="connsiteY4" fmla="*/ 0 h 6867525"/>
                <a:gd name="connsiteX0" fmla="*/ 717903 w 2375445"/>
                <a:gd name="connsiteY0" fmla="*/ 0 h 6867525"/>
                <a:gd name="connsiteX1" fmla="*/ 2375445 w 2375445"/>
                <a:gd name="connsiteY1" fmla="*/ 0 h 6867525"/>
                <a:gd name="connsiteX2" fmla="*/ 2375445 w 2375445"/>
                <a:gd name="connsiteY2" fmla="*/ 6858000 h 6867525"/>
                <a:gd name="connsiteX3" fmla="*/ 0 w 2375445"/>
                <a:gd name="connsiteY3" fmla="*/ 6867525 h 6867525"/>
                <a:gd name="connsiteX4" fmla="*/ 717903 w 2375445"/>
                <a:gd name="connsiteY4" fmla="*/ 0 h 6867525"/>
                <a:gd name="connsiteX0" fmla="*/ 472365 w 2375445"/>
                <a:gd name="connsiteY0" fmla="*/ 0 h 6886575"/>
                <a:gd name="connsiteX1" fmla="*/ 2375445 w 2375445"/>
                <a:gd name="connsiteY1" fmla="*/ 19050 h 6886575"/>
                <a:gd name="connsiteX2" fmla="*/ 2375445 w 2375445"/>
                <a:gd name="connsiteY2" fmla="*/ 6877050 h 6886575"/>
                <a:gd name="connsiteX3" fmla="*/ 0 w 2375445"/>
                <a:gd name="connsiteY3" fmla="*/ 6886575 h 6886575"/>
                <a:gd name="connsiteX4" fmla="*/ 472365 w 2375445"/>
                <a:gd name="connsiteY4" fmla="*/ 0 h 6886575"/>
                <a:gd name="connsiteX0" fmla="*/ 474991 w 2375445"/>
                <a:gd name="connsiteY0" fmla="*/ 0 h 6872927"/>
                <a:gd name="connsiteX1" fmla="*/ 2375445 w 2375445"/>
                <a:gd name="connsiteY1" fmla="*/ 5402 h 6872927"/>
                <a:gd name="connsiteX2" fmla="*/ 2375445 w 2375445"/>
                <a:gd name="connsiteY2" fmla="*/ 6863402 h 6872927"/>
                <a:gd name="connsiteX3" fmla="*/ 0 w 2375445"/>
                <a:gd name="connsiteY3" fmla="*/ 6872927 h 6872927"/>
                <a:gd name="connsiteX4" fmla="*/ 474991 w 2375445"/>
                <a:gd name="connsiteY4" fmla="*/ 0 h 68729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75445" h="6872927">
                  <a:moveTo>
                    <a:pt x="474991" y="0"/>
                  </a:moveTo>
                  <a:lnTo>
                    <a:pt x="2375445" y="5402"/>
                  </a:lnTo>
                  <a:lnTo>
                    <a:pt x="2375445" y="6863402"/>
                  </a:lnTo>
                  <a:lnTo>
                    <a:pt x="0" y="6872927"/>
                  </a:lnTo>
                  <a:lnTo>
                    <a:pt x="474991" y="0"/>
                  </a:lnTo>
                  <a:close/>
                </a:path>
              </a:pathLst>
            </a:custGeom>
            <a:gradFill>
              <a:gsLst>
                <a:gs pos="27000">
                  <a:schemeClr val="tx2"/>
                </a:gs>
                <a:gs pos="100000">
                  <a:schemeClr val="accent1"/>
                </a:gs>
              </a:gsLst>
              <a:lin ang="0" scaled="0"/>
            </a:gradFill>
            <a:ln>
              <a:gradFill flip="none" rotWithShape="1">
                <a:gsLst>
                  <a:gs pos="27000">
                    <a:schemeClr val="tx2"/>
                  </a:gs>
                  <a:gs pos="100000">
                    <a:schemeClr val="accent1"/>
                  </a:gs>
                </a:gsLst>
                <a:lin ang="0" scaled="0"/>
                <a:tileRect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i-FI" dirty="0"/>
            </a:p>
          </p:txBody>
        </p:sp>
        <p:pic>
          <p:nvPicPr>
            <p:cNvPr id="14" name="Picture 3">
              <a:extLst>
                <a:ext uri="{FF2B5EF4-FFF2-40B4-BE49-F238E27FC236}">
                  <a16:creationId xmlns:a16="http://schemas.microsoft.com/office/drawing/2014/main" id="{66BB957A-A95B-0424-ED14-DE7325DA534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177462" y="292735"/>
              <a:ext cx="1833562" cy="157162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318576461"/>
      </p:ext>
    </p:extLst>
  </p:cSld>
  <p:clrMapOvr>
    <a:masterClrMapping/>
  </p:clrMapOvr>
  <p:hf hdr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levea_varipalkki_teksti_vihrea" preserve="1" userDrawn="1">
  <p:cSld name="levea_varipalkki_teksti_vihre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199" y="365125"/>
            <a:ext cx="4998823" cy="1325563"/>
          </a:xfrm>
        </p:spPr>
        <p:txBody>
          <a:bodyPr>
            <a:normAutofit/>
          </a:bodyPr>
          <a:lstStyle>
            <a:lvl1pPr>
              <a:defRPr sz="3200" b="1" i="0" baseline="0">
                <a:latin typeface="+mj-lt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Tekstin paikkamerkki 4">
            <a:extLst>
              <a:ext uri="{FF2B5EF4-FFF2-40B4-BE49-F238E27FC236}">
                <a16:creationId xmlns:a16="http://schemas.microsoft.com/office/drawing/2014/main" id="{F289C589-D0B7-CF7C-D481-B7C91F6295E3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838198" y="1813968"/>
            <a:ext cx="4998825" cy="4161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/>
          </a:p>
        </p:txBody>
      </p:sp>
      <p:sp>
        <p:nvSpPr>
          <p:cNvPr id="8" name="Dian numeron paikkamerkki 7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6BD4A0EF-951A-4343-A672-F31B58E6828E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7" name="Ryhmä 6">
            <a:extLst>
              <a:ext uri="{FF2B5EF4-FFF2-40B4-BE49-F238E27FC236}">
                <a16:creationId xmlns:a16="http://schemas.microsoft.com/office/drawing/2014/main" id="{591FEF7D-CAD8-A887-CD45-EA3B051F053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6024226" y="0"/>
            <a:ext cx="6174000" cy="6872927"/>
            <a:chOff x="6024226" y="0"/>
            <a:chExt cx="6174000" cy="6872927"/>
          </a:xfrm>
        </p:grpSpPr>
        <p:sp>
          <p:nvSpPr>
            <p:cNvPr id="9" name="Suorakulmio 8" descr="Logo&#10;&#10;Description automatically generated">
              <a:extLst>
                <a:ext uri="{FF2B5EF4-FFF2-40B4-BE49-F238E27FC236}">
                  <a16:creationId xmlns:a16="http://schemas.microsoft.com/office/drawing/2014/main" id="{9B5879DD-5458-8E90-5B78-B61A4B3E2A3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 userDrawn="1"/>
          </p:nvSpPr>
          <p:spPr>
            <a:xfrm>
              <a:off x="6024226" y="0"/>
              <a:ext cx="6174000" cy="6872927"/>
            </a:xfrm>
            <a:custGeom>
              <a:avLst/>
              <a:gdLst>
                <a:gd name="connsiteX0" fmla="*/ 0 w 2246811"/>
                <a:gd name="connsiteY0" fmla="*/ 0 h 6858000"/>
                <a:gd name="connsiteX1" fmla="*/ 2246811 w 2246811"/>
                <a:gd name="connsiteY1" fmla="*/ 0 h 6858000"/>
                <a:gd name="connsiteX2" fmla="*/ 2246811 w 2246811"/>
                <a:gd name="connsiteY2" fmla="*/ 6858000 h 6858000"/>
                <a:gd name="connsiteX3" fmla="*/ 0 w 2246811"/>
                <a:gd name="connsiteY3" fmla="*/ 6858000 h 6858000"/>
                <a:gd name="connsiteX4" fmla="*/ 0 w 2246811"/>
                <a:gd name="connsiteY4" fmla="*/ 0 h 6858000"/>
                <a:gd name="connsiteX0" fmla="*/ 0 w 2246811"/>
                <a:gd name="connsiteY0" fmla="*/ 0 h 6858000"/>
                <a:gd name="connsiteX1" fmla="*/ 2246811 w 2246811"/>
                <a:gd name="connsiteY1" fmla="*/ 0 h 6858000"/>
                <a:gd name="connsiteX2" fmla="*/ 2246811 w 2246811"/>
                <a:gd name="connsiteY2" fmla="*/ 6858000 h 6858000"/>
                <a:gd name="connsiteX3" fmla="*/ 627017 w 2246811"/>
                <a:gd name="connsiteY3" fmla="*/ 6858000 h 6858000"/>
                <a:gd name="connsiteX4" fmla="*/ 0 w 2246811"/>
                <a:gd name="connsiteY4" fmla="*/ 0 h 6858000"/>
                <a:gd name="connsiteX0" fmla="*/ 0 w 1657542"/>
                <a:gd name="connsiteY0" fmla="*/ 28575 h 6858000"/>
                <a:gd name="connsiteX1" fmla="*/ 1657542 w 1657542"/>
                <a:gd name="connsiteY1" fmla="*/ 0 h 6858000"/>
                <a:gd name="connsiteX2" fmla="*/ 1657542 w 1657542"/>
                <a:gd name="connsiteY2" fmla="*/ 6858000 h 6858000"/>
                <a:gd name="connsiteX3" fmla="*/ 37748 w 1657542"/>
                <a:gd name="connsiteY3" fmla="*/ 6858000 h 6858000"/>
                <a:gd name="connsiteX4" fmla="*/ 0 w 1657542"/>
                <a:gd name="connsiteY4" fmla="*/ 28575 h 6858000"/>
                <a:gd name="connsiteX0" fmla="*/ 717903 w 2375445"/>
                <a:gd name="connsiteY0" fmla="*/ 28575 h 6867525"/>
                <a:gd name="connsiteX1" fmla="*/ 2375445 w 2375445"/>
                <a:gd name="connsiteY1" fmla="*/ 0 h 6867525"/>
                <a:gd name="connsiteX2" fmla="*/ 2375445 w 2375445"/>
                <a:gd name="connsiteY2" fmla="*/ 6858000 h 6867525"/>
                <a:gd name="connsiteX3" fmla="*/ 0 w 2375445"/>
                <a:gd name="connsiteY3" fmla="*/ 6867525 h 6867525"/>
                <a:gd name="connsiteX4" fmla="*/ 717903 w 2375445"/>
                <a:gd name="connsiteY4" fmla="*/ 28575 h 6867525"/>
                <a:gd name="connsiteX0" fmla="*/ 717903 w 2375445"/>
                <a:gd name="connsiteY0" fmla="*/ 0 h 6867525"/>
                <a:gd name="connsiteX1" fmla="*/ 2375445 w 2375445"/>
                <a:gd name="connsiteY1" fmla="*/ 0 h 6867525"/>
                <a:gd name="connsiteX2" fmla="*/ 2375445 w 2375445"/>
                <a:gd name="connsiteY2" fmla="*/ 6858000 h 6867525"/>
                <a:gd name="connsiteX3" fmla="*/ 0 w 2375445"/>
                <a:gd name="connsiteY3" fmla="*/ 6867525 h 6867525"/>
                <a:gd name="connsiteX4" fmla="*/ 717903 w 2375445"/>
                <a:gd name="connsiteY4" fmla="*/ 0 h 6867525"/>
                <a:gd name="connsiteX0" fmla="*/ 717903 w 2375445"/>
                <a:gd name="connsiteY0" fmla="*/ 0 h 6867525"/>
                <a:gd name="connsiteX1" fmla="*/ 2375445 w 2375445"/>
                <a:gd name="connsiteY1" fmla="*/ 0 h 6867525"/>
                <a:gd name="connsiteX2" fmla="*/ 2375445 w 2375445"/>
                <a:gd name="connsiteY2" fmla="*/ 6858000 h 6867525"/>
                <a:gd name="connsiteX3" fmla="*/ 0 w 2375445"/>
                <a:gd name="connsiteY3" fmla="*/ 6867525 h 6867525"/>
                <a:gd name="connsiteX4" fmla="*/ 717903 w 2375445"/>
                <a:gd name="connsiteY4" fmla="*/ 0 h 6867525"/>
                <a:gd name="connsiteX0" fmla="*/ 472365 w 2375445"/>
                <a:gd name="connsiteY0" fmla="*/ 0 h 6886575"/>
                <a:gd name="connsiteX1" fmla="*/ 2375445 w 2375445"/>
                <a:gd name="connsiteY1" fmla="*/ 19050 h 6886575"/>
                <a:gd name="connsiteX2" fmla="*/ 2375445 w 2375445"/>
                <a:gd name="connsiteY2" fmla="*/ 6877050 h 6886575"/>
                <a:gd name="connsiteX3" fmla="*/ 0 w 2375445"/>
                <a:gd name="connsiteY3" fmla="*/ 6886575 h 6886575"/>
                <a:gd name="connsiteX4" fmla="*/ 472365 w 2375445"/>
                <a:gd name="connsiteY4" fmla="*/ 0 h 6886575"/>
                <a:gd name="connsiteX0" fmla="*/ 474991 w 2375445"/>
                <a:gd name="connsiteY0" fmla="*/ 0 h 6872927"/>
                <a:gd name="connsiteX1" fmla="*/ 2375445 w 2375445"/>
                <a:gd name="connsiteY1" fmla="*/ 5402 h 6872927"/>
                <a:gd name="connsiteX2" fmla="*/ 2375445 w 2375445"/>
                <a:gd name="connsiteY2" fmla="*/ 6863402 h 6872927"/>
                <a:gd name="connsiteX3" fmla="*/ 0 w 2375445"/>
                <a:gd name="connsiteY3" fmla="*/ 6872927 h 6872927"/>
                <a:gd name="connsiteX4" fmla="*/ 474991 w 2375445"/>
                <a:gd name="connsiteY4" fmla="*/ 0 h 68729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75445" h="6872927">
                  <a:moveTo>
                    <a:pt x="474991" y="0"/>
                  </a:moveTo>
                  <a:lnTo>
                    <a:pt x="2375445" y="5402"/>
                  </a:lnTo>
                  <a:lnTo>
                    <a:pt x="2375445" y="6863402"/>
                  </a:lnTo>
                  <a:lnTo>
                    <a:pt x="0" y="6872927"/>
                  </a:lnTo>
                  <a:lnTo>
                    <a:pt x="474991" y="0"/>
                  </a:lnTo>
                  <a:close/>
                </a:path>
              </a:pathLst>
            </a:custGeom>
            <a:gradFill>
              <a:gsLst>
                <a:gs pos="0">
                  <a:schemeClr val="accent4"/>
                </a:gs>
                <a:gs pos="100000">
                  <a:schemeClr val="bg2"/>
                </a:gs>
              </a:gsLst>
              <a:lin ang="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i-FI"/>
            </a:p>
          </p:txBody>
        </p:sp>
        <p:pic>
          <p:nvPicPr>
            <p:cNvPr id="14" name="Picture 3">
              <a:extLst>
                <a:ext uri="{FF2B5EF4-FFF2-40B4-BE49-F238E27FC236}">
                  <a16:creationId xmlns:a16="http://schemas.microsoft.com/office/drawing/2014/main" id="{66BB957A-A95B-0424-ED14-DE7325DA534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177462" y="292735"/>
              <a:ext cx="1833562" cy="157162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697836350"/>
      </p:ext>
    </p:extLst>
  </p:cSld>
  <p:clrMapOvr>
    <a:masterClrMapping/>
  </p:clrMapOvr>
  <p:hf hdr="0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levea_varipalkki_teksti_pinkki" preserve="1" userDrawn="1">
  <p:cSld name="levea_varipalkki_teksti_pinkk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199" y="365125"/>
            <a:ext cx="4998823" cy="1325563"/>
          </a:xfrm>
        </p:spPr>
        <p:txBody>
          <a:bodyPr>
            <a:normAutofit/>
          </a:bodyPr>
          <a:lstStyle>
            <a:lvl1pPr>
              <a:defRPr sz="3200" b="1" i="0" baseline="0">
                <a:latin typeface="+mj-lt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Tekstin paikkamerkki 4">
            <a:extLst>
              <a:ext uri="{FF2B5EF4-FFF2-40B4-BE49-F238E27FC236}">
                <a16:creationId xmlns:a16="http://schemas.microsoft.com/office/drawing/2014/main" id="{F289C589-D0B7-CF7C-D481-B7C91F6295E3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838198" y="1813968"/>
            <a:ext cx="4998825" cy="4161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/>
          </a:p>
        </p:txBody>
      </p:sp>
      <p:sp>
        <p:nvSpPr>
          <p:cNvPr id="8" name="Dian numeron paikkamerkki 7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6BD4A0EF-951A-4343-A672-F31B58E6828E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3" name="Ryhmä 2">
            <a:extLst>
              <a:ext uri="{FF2B5EF4-FFF2-40B4-BE49-F238E27FC236}">
                <a16:creationId xmlns:a16="http://schemas.microsoft.com/office/drawing/2014/main" id="{0FF513F4-A0EE-7D01-E70F-9949F2BAC684}"/>
              </a:ext>
            </a:extLst>
          </p:cNvPr>
          <p:cNvGrpSpPr/>
          <p:nvPr userDrawn="1"/>
        </p:nvGrpSpPr>
        <p:grpSpPr>
          <a:xfrm>
            <a:off x="6024226" y="0"/>
            <a:ext cx="6174000" cy="6872927"/>
            <a:chOff x="6024226" y="0"/>
            <a:chExt cx="6174000" cy="6872927"/>
          </a:xfrm>
        </p:grpSpPr>
        <p:sp>
          <p:nvSpPr>
            <p:cNvPr id="9" name="Suorakulmio 8">
              <a:extLst>
                <a:ext uri="{FF2B5EF4-FFF2-40B4-BE49-F238E27FC236}">
                  <a16:creationId xmlns:a16="http://schemas.microsoft.com/office/drawing/2014/main" id="{9B5879DD-5458-8E90-5B78-B61A4B3E2A3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 userDrawn="1"/>
          </p:nvSpPr>
          <p:spPr>
            <a:xfrm>
              <a:off x="6024226" y="0"/>
              <a:ext cx="6174000" cy="6872927"/>
            </a:xfrm>
            <a:custGeom>
              <a:avLst/>
              <a:gdLst>
                <a:gd name="connsiteX0" fmla="*/ 0 w 2246811"/>
                <a:gd name="connsiteY0" fmla="*/ 0 h 6858000"/>
                <a:gd name="connsiteX1" fmla="*/ 2246811 w 2246811"/>
                <a:gd name="connsiteY1" fmla="*/ 0 h 6858000"/>
                <a:gd name="connsiteX2" fmla="*/ 2246811 w 2246811"/>
                <a:gd name="connsiteY2" fmla="*/ 6858000 h 6858000"/>
                <a:gd name="connsiteX3" fmla="*/ 0 w 2246811"/>
                <a:gd name="connsiteY3" fmla="*/ 6858000 h 6858000"/>
                <a:gd name="connsiteX4" fmla="*/ 0 w 2246811"/>
                <a:gd name="connsiteY4" fmla="*/ 0 h 6858000"/>
                <a:gd name="connsiteX0" fmla="*/ 0 w 2246811"/>
                <a:gd name="connsiteY0" fmla="*/ 0 h 6858000"/>
                <a:gd name="connsiteX1" fmla="*/ 2246811 w 2246811"/>
                <a:gd name="connsiteY1" fmla="*/ 0 h 6858000"/>
                <a:gd name="connsiteX2" fmla="*/ 2246811 w 2246811"/>
                <a:gd name="connsiteY2" fmla="*/ 6858000 h 6858000"/>
                <a:gd name="connsiteX3" fmla="*/ 627017 w 2246811"/>
                <a:gd name="connsiteY3" fmla="*/ 6858000 h 6858000"/>
                <a:gd name="connsiteX4" fmla="*/ 0 w 2246811"/>
                <a:gd name="connsiteY4" fmla="*/ 0 h 6858000"/>
                <a:gd name="connsiteX0" fmla="*/ 0 w 1657542"/>
                <a:gd name="connsiteY0" fmla="*/ 28575 h 6858000"/>
                <a:gd name="connsiteX1" fmla="*/ 1657542 w 1657542"/>
                <a:gd name="connsiteY1" fmla="*/ 0 h 6858000"/>
                <a:gd name="connsiteX2" fmla="*/ 1657542 w 1657542"/>
                <a:gd name="connsiteY2" fmla="*/ 6858000 h 6858000"/>
                <a:gd name="connsiteX3" fmla="*/ 37748 w 1657542"/>
                <a:gd name="connsiteY3" fmla="*/ 6858000 h 6858000"/>
                <a:gd name="connsiteX4" fmla="*/ 0 w 1657542"/>
                <a:gd name="connsiteY4" fmla="*/ 28575 h 6858000"/>
                <a:gd name="connsiteX0" fmla="*/ 717903 w 2375445"/>
                <a:gd name="connsiteY0" fmla="*/ 28575 h 6867525"/>
                <a:gd name="connsiteX1" fmla="*/ 2375445 w 2375445"/>
                <a:gd name="connsiteY1" fmla="*/ 0 h 6867525"/>
                <a:gd name="connsiteX2" fmla="*/ 2375445 w 2375445"/>
                <a:gd name="connsiteY2" fmla="*/ 6858000 h 6867525"/>
                <a:gd name="connsiteX3" fmla="*/ 0 w 2375445"/>
                <a:gd name="connsiteY3" fmla="*/ 6867525 h 6867525"/>
                <a:gd name="connsiteX4" fmla="*/ 717903 w 2375445"/>
                <a:gd name="connsiteY4" fmla="*/ 28575 h 6867525"/>
                <a:gd name="connsiteX0" fmla="*/ 717903 w 2375445"/>
                <a:gd name="connsiteY0" fmla="*/ 0 h 6867525"/>
                <a:gd name="connsiteX1" fmla="*/ 2375445 w 2375445"/>
                <a:gd name="connsiteY1" fmla="*/ 0 h 6867525"/>
                <a:gd name="connsiteX2" fmla="*/ 2375445 w 2375445"/>
                <a:gd name="connsiteY2" fmla="*/ 6858000 h 6867525"/>
                <a:gd name="connsiteX3" fmla="*/ 0 w 2375445"/>
                <a:gd name="connsiteY3" fmla="*/ 6867525 h 6867525"/>
                <a:gd name="connsiteX4" fmla="*/ 717903 w 2375445"/>
                <a:gd name="connsiteY4" fmla="*/ 0 h 6867525"/>
                <a:gd name="connsiteX0" fmla="*/ 717903 w 2375445"/>
                <a:gd name="connsiteY0" fmla="*/ 0 h 6867525"/>
                <a:gd name="connsiteX1" fmla="*/ 2375445 w 2375445"/>
                <a:gd name="connsiteY1" fmla="*/ 0 h 6867525"/>
                <a:gd name="connsiteX2" fmla="*/ 2375445 w 2375445"/>
                <a:gd name="connsiteY2" fmla="*/ 6858000 h 6867525"/>
                <a:gd name="connsiteX3" fmla="*/ 0 w 2375445"/>
                <a:gd name="connsiteY3" fmla="*/ 6867525 h 6867525"/>
                <a:gd name="connsiteX4" fmla="*/ 717903 w 2375445"/>
                <a:gd name="connsiteY4" fmla="*/ 0 h 6867525"/>
                <a:gd name="connsiteX0" fmla="*/ 472365 w 2375445"/>
                <a:gd name="connsiteY0" fmla="*/ 0 h 6886575"/>
                <a:gd name="connsiteX1" fmla="*/ 2375445 w 2375445"/>
                <a:gd name="connsiteY1" fmla="*/ 19050 h 6886575"/>
                <a:gd name="connsiteX2" fmla="*/ 2375445 w 2375445"/>
                <a:gd name="connsiteY2" fmla="*/ 6877050 h 6886575"/>
                <a:gd name="connsiteX3" fmla="*/ 0 w 2375445"/>
                <a:gd name="connsiteY3" fmla="*/ 6886575 h 6886575"/>
                <a:gd name="connsiteX4" fmla="*/ 472365 w 2375445"/>
                <a:gd name="connsiteY4" fmla="*/ 0 h 6886575"/>
                <a:gd name="connsiteX0" fmla="*/ 474991 w 2375445"/>
                <a:gd name="connsiteY0" fmla="*/ 0 h 6872927"/>
                <a:gd name="connsiteX1" fmla="*/ 2375445 w 2375445"/>
                <a:gd name="connsiteY1" fmla="*/ 5402 h 6872927"/>
                <a:gd name="connsiteX2" fmla="*/ 2375445 w 2375445"/>
                <a:gd name="connsiteY2" fmla="*/ 6863402 h 6872927"/>
                <a:gd name="connsiteX3" fmla="*/ 0 w 2375445"/>
                <a:gd name="connsiteY3" fmla="*/ 6872927 h 6872927"/>
                <a:gd name="connsiteX4" fmla="*/ 474991 w 2375445"/>
                <a:gd name="connsiteY4" fmla="*/ 0 h 68729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75445" h="6872927">
                  <a:moveTo>
                    <a:pt x="474991" y="0"/>
                  </a:moveTo>
                  <a:lnTo>
                    <a:pt x="2375445" y="5402"/>
                  </a:lnTo>
                  <a:lnTo>
                    <a:pt x="2375445" y="6863402"/>
                  </a:lnTo>
                  <a:lnTo>
                    <a:pt x="0" y="6872927"/>
                  </a:lnTo>
                  <a:lnTo>
                    <a:pt x="474991" y="0"/>
                  </a:lnTo>
                  <a:close/>
                </a:path>
              </a:pathLst>
            </a:custGeom>
            <a:gradFill>
              <a:gsLst>
                <a:gs pos="0">
                  <a:schemeClr val="accent5"/>
                </a:gs>
                <a:gs pos="100000">
                  <a:schemeClr val="accent5">
                    <a:alpha val="63000"/>
                  </a:schemeClr>
                </a:gs>
              </a:gsLst>
              <a:lin ang="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i-FI"/>
            </a:p>
          </p:txBody>
        </p:sp>
        <p:pic>
          <p:nvPicPr>
            <p:cNvPr id="14" name="Picture 3">
              <a:extLst>
                <a:ext uri="{FF2B5EF4-FFF2-40B4-BE49-F238E27FC236}">
                  <a16:creationId xmlns:a16="http://schemas.microsoft.com/office/drawing/2014/main" id="{66BB957A-A95B-0424-ED14-DE7325DA534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177462" y="292735"/>
              <a:ext cx="1833562" cy="157162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901605374"/>
      </p:ext>
    </p:extLst>
  </p:cSld>
  <p:clrMapOvr>
    <a:masterClrMapping/>
  </p:clrMapOvr>
  <p:hf hdr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petus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Esityksen loppudia">
            <a:extLst>
              <a:ext uri="{FF2B5EF4-FFF2-40B4-BE49-F238E27FC236}">
                <a16:creationId xmlns:a16="http://schemas.microsoft.com/office/drawing/2014/main" id="{8011D531-C477-E90E-BB81-1C49976BFEA9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35737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tsikkodia2" preserve="1" userDrawn="1">
  <p:cSld name="otsikkodia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Otsikko 1">
            <a:extLst>
              <a:ext uri="{FF2B5EF4-FFF2-40B4-BE49-F238E27FC236}">
                <a16:creationId xmlns:a16="http://schemas.microsoft.com/office/drawing/2014/main" id="{DFC2DB4D-F6F1-70BF-17DD-1AA29EFBCE5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8800" y="457200"/>
            <a:ext cx="5198400" cy="1602000"/>
          </a:xfrm>
        </p:spPr>
        <p:txBody>
          <a:bodyPr anchor="ctr">
            <a:normAutofit/>
          </a:bodyPr>
          <a:lstStyle>
            <a:lvl1pPr algn="l">
              <a:defRPr sz="3200" b="1"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fi-FI" dirty="0"/>
          </a:p>
        </p:txBody>
      </p:sp>
      <p:sp>
        <p:nvSpPr>
          <p:cNvPr id="17" name="Alaotsikko 2">
            <a:extLst>
              <a:ext uri="{FF2B5EF4-FFF2-40B4-BE49-F238E27FC236}">
                <a16:creationId xmlns:a16="http://schemas.microsoft.com/office/drawing/2014/main" id="{6F168DCC-AB8D-D777-5744-5D09315B00D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800" y="2059200"/>
            <a:ext cx="3931200" cy="986400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fi-FI"/>
          </a:p>
        </p:txBody>
      </p:sp>
      <p:sp>
        <p:nvSpPr>
          <p:cNvPr id="34" name="Footer Placeholder 8">
            <a:extLst>
              <a:ext uri="{FF2B5EF4-FFF2-40B4-BE49-F238E27FC236}">
                <a16:creationId xmlns:a16="http://schemas.microsoft.com/office/drawing/2014/main" id="{3CAC7758-6477-FDA0-A312-E39FBF533C9C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928800" y="3096000"/>
            <a:ext cx="2160000" cy="216000"/>
          </a:xfrm>
        </p:spPr>
        <p:txBody>
          <a:bodyPr vert="horz" lIns="0" tIns="0" rIns="0" bIns="0" rtlCol="0" anchor="t" anchorCtr="0"/>
          <a:lstStyle>
            <a:lvl1pPr>
              <a:defRPr lang="en-US" sz="1400" smtClean="0"/>
            </a:lvl1pPr>
          </a:lstStyle>
          <a:p>
            <a:r>
              <a:rPr lang="fi-FI"/>
              <a:t>Joonas Tielinen</a:t>
            </a:r>
            <a:endParaRPr lang="fi-FI" dirty="0"/>
          </a:p>
        </p:txBody>
      </p:sp>
      <p:sp>
        <p:nvSpPr>
          <p:cNvPr id="22" name="duser_1">
            <a:extLst>
              <a:ext uri="{FF2B5EF4-FFF2-40B4-BE49-F238E27FC236}">
                <a16:creationId xmlns:a16="http://schemas.microsoft.com/office/drawing/2014/main" id="{96E05E4F-2793-6EFA-B9DE-D89A4CA0AA36}"/>
              </a:ext>
            </a:extLst>
          </p:cNvPr>
          <p:cNvSpPr txBox="1">
            <a:spLocks/>
          </p:cNvSpPr>
          <p:nvPr userDrawn="1"/>
        </p:nvSpPr>
        <p:spPr>
          <a:xfrm>
            <a:off x="928799" y="3420000"/>
            <a:ext cx="2160000" cy="232919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defPPr>
              <a:defRPr lang="fi-FI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400" dirty="0"/>
          </a:p>
        </p:txBody>
      </p:sp>
      <p:sp>
        <p:nvSpPr>
          <p:cNvPr id="23" name="duser_2">
            <a:extLst>
              <a:ext uri="{FF2B5EF4-FFF2-40B4-BE49-F238E27FC236}">
                <a16:creationId xmlns:a16="http://schemas.microsoft.com/office/drawing/2014/main" id="{98E864E4-8ADA-E257-0001-5B72FE7C0F82}"/>
              </a:ext>
            </a:extLst>
          </p:cNvPr>
          <p:cNvSpPr txBox="1">
            <a:spLocks/>
          </p:cNvSpPr>
          <p:nvPr userDrawn="1"/>
        </p:nvSpPr>
        <p:spPr>
          <a:xfrm>
            <a:off x="3239999" y="3096000"/>
            <a:ext cx="2160000" cy="232919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defPPr>
              <a:defRPr lang="fi-FI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400" dirty="0"/>
          </a:p>
        </p:txBody>
      </p:sp>
      <p:sp>
        <p:nvSpPr>
          <p:cNvPr id="33" name="duser_3">
            <a:extLst>
              <a:ext uri="{FF2B5EF4-FFF2-40B4-BE49-F238E27FC236}">
                <a16:creationId xmlns:a16="http://schemas.microsoft.com/office/drawing/2014/main" id="{909C2D96-06D0-78D4-C04E-8397680CD559}"/>
              </a:ext>
            </a:extLst>
          </p:cNvPr>
          <p:cNvSpPr txBox="1">
            <a:spLocks/>
          </p:cNvSpPr>
          <p:nvPr userDrawn="1"/>
        </p:nvSpPr>
        <p:spPr>
          <a:xfrm>
            <a:off x="3239999" y="3420000"/>
            <a:ext cx="2160000" cy="216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defPPr>
              <a:defRPr lang="fi-FI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400" dirty="0"/>
          </a:p>
        </p:txBody>
      </p:sp>
      <p:sp>
        <p:nvSpPr>
          <p:cNvPr id="18" name="Date Placeholder 3">
            <a:extLst>
              <a:ext uri="{FF2B5EF4-FFF2-40B4-BE49-F238E27FC236}">
                <a16:creationId xmlns:a16="http://schemas.microsoft.com/office/drawing/2014/main" id="{A6038138-08D9-D7C9-A694-E9CF3C1484C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800" y="3600000"/>
            <a:ext cx="1650783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i-FI"/>
              <a:t>6.2.2023</a:t>
            </a:r>
            <a:endParaRPr lang="en-US"/>
          </a:p>
        </p:txBody>
      </p:sp>
      <p:sp>
        <p:nvSpPr>
          <p:cNvPr id="19" name="DConfidentiality">
            <a:extLst>
              <a:ext uri="{FF2B5EF4-FFF2-40B4-BE49-F238E27FC236}">
                <a16:creationId xmlns:a16="http://schemas.microsoft.com/office/drawing/2014/main" id="{FC7A8C6D-1D34-6242-745E-73CE1B9BA5CC}"/>
              </a:ext>
            </a:extLst>
          </p:cNvPr>
          <p:cNvSpPr txBox="1">
            <a:spLocks/>
          </p:cNvSpPr>
          <p:nvPr userDrawn="1"/>
        </p:nvSpPr>
        <p:spPr>
          <a:xfrm>
            <a:off x="838800" y="4320000"/>
            <a:ext cx="1811094" cy="216000"/>
          </a:xfrm>
          <a:prstGeom prst="rect">
            <a:avLst/>
          </a:prstGeom>
        </p:spPr>
        <p:txBody>
          <a:bodyPr vert="horz" lIns="91440" tIns="45720" rIns="0" bIns="45720" rtlCol="0" anchor="b"/>
          <a:lstStyle>
            <a:defPPr>
              <a:defRPr lang="fi-FI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20" name="DDecree">
            <a:extLst>
              <a:ext uri="{FF2B5EF4-FFF2-40B4-BE49-F238E27FC236}">
                <a16:creationId xmlns:a16="http://schemas.microsoft.com/office/drawing/2014/main" id="{B412038A-9C06-5541-DDE0-39817F62FBAB}"/>
              </a:ext>
            </a:extLst>
          </p:cNvPr>
          <p:cNvSpPr txBox="1">
            <a:spLocks/>
          </p:cNvSpPr>
          <p:nvPr userDrawn="1"/>
        </p:nvSpPr>
        <p:spPr>
          <a:xfrm>
            <a:off x="2616249" y="4320000"/>
            <a:ext cx="2326280" cy="2160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defPPr>
              <a:defRPr lang="fi-FI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1" name="DSecrecy">
            <a:extLst>
              <a:ext uri="{FF2B5EF4-FFF2-40B4-BE49-F238E27FC236}">
                <a16:creationId xmlns:a16="http://schemas.microsoft.com/office/drawing/2014/main" id="{31AB12EB-ADA8-E3EB-1FF2-07370C7A067C}"/>
              </a:ext>
            </a:extLst>
          </p:cNvPr>
          <p:cNvSpPr txBox="1">
            <a:spLocks/>
          </p:cNvSpPr>
          <p:nvPr userDrawn="1"/>
        </p:nvSpPr>
        <p:spPr>
          <a:xfrm>
            <a:off x="838800" y="4572000"/>
            <a:ext cx="2326280" cy="2160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defPPr>
              <a:defRPr lang="fi-FI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2" name="Kuvan paikkamerkki 11">
            <a:extLst>
              <a:ext uri="{FF2B5EF4-FFF2-40B4-BE49-F238E27FC236}">
                <a16:creationId xmlns:a16="http://schemas.microsoft.com/office/drawing/2014/main" id="{ECF45415-D8F0-70FA-28BC-973F90567516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6037200" y="0"/>
            <a:ext cx="6156000" cy="2621118"/>
          </a:xfrm>
          <a:custGeom>
            <a:avLst/>
            <a:gdLst>
              <a:gd name="connsiteX0" fmla="*/ 0 w 6156000"/>
              <a:gd name="connsiteY0" fmla="*/ 0 h 2620800"/>
              <a:gd name="connsiteX1" fmla="*/ 6156000 w 6156000"/>
              <a:gd name="connsiteY1" fmla="*/ 0 h 2620800"/>
              <a:gd name="connsiteX2" fmla="*/ 6156000 w 6156000"/>
              <a:gd name="connsiteY2" fmla="*/ 2620800 h 2620800"/>
              <a:gd name="connsiteX3" fmla="*/ 0 w 6156000"/>
              <a:gd name="connsiteY3" fmla="*/ 2620800 h 2620800"/>
              <a:gd name="connsiteX4" fmla="*/ 0 w 6156000"/>
              <a:gd name="connsiteY4" fmla="*/ 0 h 2620800"/>
              <a:gd name="connsiteX0" fmla="*/ 0 w 6156000"/>
              <a:gd name="connsiteY0" fmla="*/ 0 h 2620800"/>
              <a:gd name="connsiteX1" fmla="*/ 6156000 w 6156000"/>
              <a:gd name="connsiteY1" fmla="*/ 0 h 2620800"/>
              <a:gd name="connsiteX2" fmla="*/ 6156000 w 6156000"/>
              <a:gd name="connsiteY2" fmla="*/ 2620800 h 2620800"/>
              <a:gd name="connsiteX3" fmla="*/ 0 w 6156000"/>
              <a:gd name="connsiteY3" fmla="*/ 2620800 h 2620800"/>
              <a:gd name="connsiteX4" fmla="*/ 0 w 6156000"/>
              <a:gd name="connsiteY4" fmla="*/ 0 h 2620800"/>
              <a:gd name="connsiteX0" fmla="*/ 0 w 6156000"/>
              <a:gd name="connsiteY0" fmla="*/ 318 h 2621118"/>
              <a:gd name="connsiteX1" fmla="*/ 721043 w 6156000"/>
              <a:gd name="connsiteY1" fmla="*/ 0 h 2621118"/>
              <a:gd name="connsiteX2" fmla="*/ 6156000 w 6156000"/>
              <a:gd name="connsiteY2" fmla="*/ 318 h 2621118"/>
              <a:gd name="connsiteX3" fmla="*/ 6156000 w 6156000"/>
              <a:gd name="connsiteY3" fmla="*/ 2621118 h 2621118"/>
              <a:gd name="connsiteX4" fmla="*/ 0 w 6156000"/>
              <a:gd name="connsiteY4" fmla="*/ 2621118 h 2621118"/>
              <a:gd name="connsiteX5" fmla="*/ 0 w 6156000"/>
              <a:gd name="connsiteY5" fmla="*/ 318 h 2621118"/>
              <a:gd name="connsiteX0" fmla="*/ 0 w 6156000"/>
              <a:gd name="connsiteY0" fmla="*/ 2621118 h 2621118"/>
              <a:gd name="connsiteX1" fmla="*/ 721043 w 6156000"/>
              <a:gd name="connsiteY1" fmla="*/ 0 h 2621118"/>
              <a:gd name="connsiteX2" fmla="*/ 6156000 w 6156000"/>
              <a:gd name="connsiteY2" fmla="*/ 318 h 2621118"/>
              <a:gd name="connsiteX3" fmla="*/ 6156000 w 6156000"/>
              <a:gd name="connsiteY3" fmla="*/ 2621118 h 2621118"/>
              <a:gd name="connsiteX4" fmla="*/ 0 w 6156000"/>
              <a:gd name="connsiteY4" fmla="*/ 2621118 h 2621118"/>
              <a:gd name="connsiteX0" fmla="*/ 0 w 6156000"/>
              <a:gd name="connsiteY0" fmla="*/ 2621118 h 2621118"/>
              <a:gd name="connsiteX1" fmla="*/ 721043 w 6156000"/>
              <a:gd name="connsiteY1" fmla="*/ 0 h 2621118"/>
              <a:gd name="connsiteX2" fmla="*/ 6156000 w 6156000"/>
              <a:gd name="connsiteY2" fmla="*/ 318 h 2621118"/>
              <a:gd name="connsiteX3" fmla="*/ 6147687 w 6156000"/>
              <a:gd name="connsiteY3" fmla="*/ 1739969 h 2621118"/>
              <a:gd name="connsiteX4" fmla="*/ 0 w 6156000"/>
              <a:gd name="connsiteY4" fmla="*/ 2621118 h 2621118"/>
              <a:gd name="connsiteX0" fmla="*/ 0 w 6164312"/>
              <a:gd name="connsiteY0" fmla="*/ 2621118 h 2621118"/>
              <a:gd name="connsiteX1" fmla="*/ 721043 w 6164312"/>
              <a:gd name="connsiteY1" fmla="*/ 0 h 2621118"/>
              <a:gd name="connsiteX2" fmla="*/ 6156000 w 6164312"/>
              <a:gd name="connsiteY2" fmla="*/ 318 h 2621118"/>
              <a:gd name="connsiteX3" fmla="*/ 6164312 w 6164312"/>
              <a:gd name="connsiteY3" fmla="*/ 1931162 h 2621118"/>
              <a:gd name="connsiteX4" fmla="*/ 0 w 6164312"/>
              <a:gd name="connsiteY4" fmla="*/ 2621118 h 2621118"/>
              <a:gd name="connsiteX0" fmla="*/ 0 w 6164312"/>
              <a:gd name="connsiteY0" fmla="*/ 2621118 h 2621118"/>
              <a:gd name="connsiteX1" fmla="*/ 679479 w 6164312"/>
              <a:gd name="connsiteY1" fmla="*/ 0 h 2621118"/>
              <a:gd name="connsiteX2" fmla="*/ 6156000 w 6164312"/>
              <a:gd name="connsiteY2" fmla="*/ 318 h 2621118"/>
              <a:gd name="connsiteX3" fmla="*/ 6164312 w 6164312"/>
              <a:gd name="connsiteY3" fmla="*/ 1931162 h 2621118"/>
              <a:gd name="connsiteX4" fmla="*/ 0 w 6164312"/>
              <a:gd name="connsiteY4" fmla="*/ 2621118 h 2621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164312" h="2621118">
                <a:moveTo>
                  <a:pt x="0" y="2621118"/>
                </a:moveTo>
                <a:lnTo>
                  <a:pt x="679479" y="0"/>
                </a:lnTo>
                <a:lnTo>
                  <a:pt x="6156000" y="318"/>
                </a:lnTo>
                <a:cubicBezTo>
                  <a:pt x="6158771" y="643933"/>
                  <a:pt x="6161541" y="1287547"/>
                  <a:pt x="6164312" y="1931162"/>
                </a:cubicBezTo>
                <a:lnTo>
                  <a:pt x="0" y="2621118"/>
                </a:lnTo>
                <a:close/>
              </a:path>
            </a:pathLst>
          </a:custGeom>
        </p:spPr>
        <p:txBody>
          <a:bodyPr/>
          <a:lstStyle>
            <a:lvl1pPr marL="0" indent="0" algn="r">
              <a:buFontTx/>
              <a:buNone/>
              <a:defRPr sz="1600"/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i-FI" dirty="0"/>
              <a:t>Lisää 1. kuva tai väri kuvagalleriasta. Muita kuvia voit lisätä Väylän kuvapankista tai omista tiedostoista</a:t>
            </a:r>
            <a:endParaRPr lang="en-US" dirty="0"/>
          </a:p>
          <a:p>
            <a:endParaRPr lang="fi-FI" dirty="0"/>
          </a:p>
        </p:txBody>
      </p:sp>
      <p:sp>
        <p:nvSpPr>
          <p:cNvPr id="3" name="Kuvan paikkamerkki 11">
            <a:extLst>
              <a:ext uri="{FF2B5EF4-FFF2-40B4-BE49-F238E27FC236}">
                <a16:creationId xmlns:a16="http://schemas.microsoft.com/office/drawing/2014/main" id="{213398F5-290C-A9DF-6523-5B429DFCCF24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5730289" y="1998000"/>
            <a:ext cx="6459311" cy="3207600"/>
          </a:xfrm>
          <a:custGeom>
            <a:avLst/>
            <a:gdLst>
              <a:gd name="connsiteX0" fmla="*/ 0 w 6469200"/>
              <a:gd name="connsiteY0" fmla="*/ 0 h 3207600"/>
              <a:gd name="connsiteX1" fmla="*/ 6469200 w 6469200"/>
              <a:gd name="connsiteY1" fmla="*/ 0 h 3207600"/>
              <a:gd name="connsiteX2" fmla="*/ 6469200 w 6469200"/>
              <a:gd name="connsiteY2" fmla="*/ 3207600 h 3207600"/>
              <a:gd name="connsiteX3" fmla="*/ 0 w 6469200"/>
              <a:gd name="connsiteY3" fmla="*/ 3207600 h 3207600"/>
              <a:gd name="connsiteX4" fmla="*/ 0 w 6469200"/>
              <a:gd name="connsiteY4" fmla="*/ 0 h 3207600"/>
              <a:gd name="connsiteX0" fmla="*/ 261257 w 6469200"/>
              <a:gd name="connsiteY0" fmla="*/ 718457 h 3207600"/>
              <a:gd name="connsiteX1" fmla="*/ 6469200 w 6469200"/>
              <a:gd name="connsiteY1" fmla="*/ 0 h 3207600"/>
              <a:gd name="connsiteX2" fmla="*/ 6469200 w 6469200"/>
              <a:gd name="connsiteY2" fmla="*/ 3207600 h 3207600"/>
              <a:gd name="connsiteX3" fmla="*/ 0 w 6469200"/>
              <a:gd name="connsiteY3" fmla="*/ 3207600 h 3207600"/>
              <a:gd name="connsiteX4" fmla="*/ 261257 w 6469200"/>
              <a:gd name="connsiteY4" fmla="*/ 718457 h 3207600"/>
              <a:gd name="connsiteX0" fmla="*/ 111968 w 6319911"/>
              <a:gd name="connsiteY0" fmla="*/ 718457 h 3207600"/>
              <a:gd name="connsiteX1" fmla="*/ 6319911 w 6319911"/>
              <a:gd name="connsiteY1" fmla="*/ 0 h 3207600"/>
              <a:gd name="connsiteX2" fmla="*/ 6319911 w 6319911"/>
              <a:gd name="connsiteY2" fmla="*/ 3207600 h 3207600"/>
              <a:gd name="connsiteX3" fmla="*/ 0 w 6319911"/>
              <a:gd name="connsiteY3" fmla="*/ 1770685 h 3207600"/>
              <a:gd name="connsiteX4" fmla="*/ 111968 w 6319911"/>
              <a:gd name="connsiteY4" fmla="*/ 718457 h 3207600"/>
              <a:gd name="connsiteX0" fmla="*/ 158621 w 6319911"/>
              <a:gd name="connsiteY0" fmla="*/ 699796 h 3207600"/>
              <a:gd name="connsiteX1" fmla="*/ 6319911 w 6319911"/>
              <a:gd name="connsiteY1" fmla="*/ 0 h 3207600"/>
              <a:gd name="connsiteX2" fmla="*/ 6319911 w 6319911"/>
              <a:gd name="connsiteY2" fmla="*/ 3207600 h 3207600"/>
              <a:gd name="connsiteX3" fmla="*/ 0 w 6319911"/>
              <a:gd name="connsiteY3" fmla="*/ 1770685 h 3207600"/>
              <a:gd name="connsiteX4" fmla="*/ 158621 w 6319911"/>
              <a:gd name="connsiteY4" fmla="*/ 699796 h 3207600"/>
              <a:gd name="connsiteX0" fmla="*/ 270589 w 6431879"/>
              <a:gd name="connsiteY0" fmla="*/ 699796 h 3207600"/>
              <a:gd name="connsiteX1" fmla="*/ 6431879 w 6431879"/>
              <a:gd name="connsiteY1" fmla="*/ 0 h 3207600"/>
              <a:gd name="connsiteX2" fmla="*/ 6431879 w 6431879"/>
              <a:gd name="connsiteY2" fmla="*/ 3207600 h 3207600"/>
              <a:gd name="connsiteX3" fmla="*/ 0 w 6431879"/>
              <a:gd name="connsiteY3" fmla="*/ 1696040 h 3207600"/>
              <a:gd name="connsiteX4" fmla="*/ 270589 w 6431879"/>
              <a:gd name="connsiteY4" fmla="*/ 699796 h 3207600"/>
              <a:gd name="connsiteX0" fmla="*/ 298021 w 6459311"/>
              <a:gd name="connsiteY0" fmla="*/ 699796 h 3207600"/>
              <a:gd name="connsiteX1" fmla="*/ 6459311 w 6459311"/>
              <a:gd name="connsiteY1" fmla="*/ 0 h 3207600"/>
              <a:gd name="connsiteX2" fmla="*/ 6459311 w 6459311"/>
              <a:gd name="connsiteY2" fmla="*/ 3207600 h 3207600"/>
              <a:gd name="connsiteX3" fmla="*/ 0 w 6459311"/>
              <a:gd name="connsiteY3" fmla="*/ 1824056 h 3207600"/>
              <a:gd name="connsiteX4" fmla="*/ 298021 w 6459311"/>
              <a:gd name="connsiteY4" fmla="*/ 699796 h 3207600"/>
              <a:gd name="connsiteX0" fmla="*/ 298021 w 6459311"/>
              <a:gd name="connsiteY0" fmla="*/ 699796 h 3207600"/>
              <a:gd name="connsiteX1" fmla="*/ 6459311 w 6459311"/>
              <a:gd name="connsiteY1" fmla="*/ 0 h 3207600"/>
              <a:gd name="connsiteX2" fmla="*/ 6459311 w 6459311"/>
              <a:gd name="connsiteY2" fmla="*/ 3207600 h 3207600"/>
              <a:gd name="connsiteX3" fmla="*/ 0 w 6459311"/>
              <a:gd name="connsiteY3" fmla="*/ 1824056 h 3207600"/>
              <a:gd name="connsiteX4" fmla="*/ 298021 w 6459311"/>
              <a:gd name="connsiteY4" fmla="*/ 699796 h 3207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459311" h="3207600">
                <a:moveTo>
                  <a:pt x="298021" y="699796"/>
                </a:moveTo>
                <a:lnTo>
                  <a:pt x="6459311" y="0"/>
                </a:lnTo>
                <a:lnTo>
                  <a:pt x="6459311" y="3207600"/>
                </a:lnTo>
                <a:lnTo>
                  <a:pt x="0" y="1824056"/>
                </a:lnTo>
                <a:lnTo>
                  <a:pt x="298021" y="699796"/>
                </a:lnTo>
                <a:close/>
              </a:path>
            </a:pathLst>
          </a:custGeom>
        </p:spPr>
        <p:txBody>
          <a:bodyPr anchor="ctr"/>
          <a:lstStyle>
            <a:lvl1pPr marL="0" indent="0" algn="r">
              <a:buFontTx/>
              <a:buNone/>
              <a:defRPr sz="1600"/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i-FI" dirty="0"/>
              <a:t>Lisää 2. kuva tai väri kuvagalleriasta. Muita kuvia voit lisätä Väylän kuvapankista tai omista tiedostoista</a:t>
            </a:r>
            <a:endParaRPr lang="en-US" dirty="0"/>
          </a:p>
          <a:p>
            <a:endParaRPr lang="fi-FI" dirty="0"/>
          </a:p>
        </p:txBody>
      </p:sp>
      <p:sp>
        <p:nvSpPr>
          <p:cNvPr id="2" name="Kuvan paikkamerkki 11">
            <a:extLst>
              <a:ext uri="{FF2B5EF4-FFF2-40B4-BE49-F238E27FC236}">
                <a16:creationId xmlns:a16="http://schemas.microsoft.com/office/drawing/2014/main" id="{A1029FCA-64BC-6BB6-607F-AC980FC6642D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929540" y="3882368"/>
            <a:ext cx="7254877" cy="2972083"/>
          </a:xfrm>
          <a:custGeom>
            <a:avLst/>
            <a:gdLst>
              <a:gd name="connsiteX0" fmla="*/ 0 w 7250400"/>
              <a:gd name="connsiteY0" fmla="*/ 0 h 2966400"/>
              <a:gd name="connsiteX1" fmla="*/ 7250400 w 7250400"/>
              <a:gd name="connsiteY1" fmla="*/ 0 h 2966400"/>
              <a:gd name="connsiteX2" fmla="*/ 7250400 w 7250400"/>
              <a:gd name="connsiteY2" fmla="*/ 2966400 h 2966400"/>
              <a:gd name="connsiteX3" fmla="*/ 0 w 7250400"/>
              <a:gd name="connsiteY3" fmla="*/ 2966400 h 2966400"/>
              <a:gd name="connsiteX4" fmla="*/ 0 w 7250400"/>
              <a:gd name="connsiteY4" fmla="*/ 0 h 2966400"/>
              <a:gd name="connsiteX0" fmla="*/ 811764 w 7250400"/>
              <a:gd name="connsiteY0" fmla="*/ 0 h 3097028"/>
              <a:gd name="connsiteX1" fmla="*/ 7250400 w 7250400"/>
              <a:gd name="connsiteY1" fmla="*/ 130628 h 3097028"/>
              <a:gd name="connsiteX2" fmla="*/ 7250400 w 7250400"/>
              <a:gd name="connsiteY2" fmla="*/ 3097028 h 3097028"/>
              <a:gd name="connsiteX3" fmla="*/ 0 w 7250400"/>
              <a:gd name="connsiteY3" fmla="*/ 3097028 h 3097028"/>
              <a:gd name="connsiteX4" fmla="*/ 811764 w 7250400"/>
              <a:gd name="connsiteY4" fmla="*/ 0 h 3097028"/>
              <a:gd name="connsiteX0" fmla="*/ 811764 w 7250400"/>
              <a:gd name="connsiteY0" fmla="*/ 0 h 3097028"/>
              <a:gd name="connsiteX1" fmla="*/ 7241069 w 7250400"/>
              <a:gd name="connsiteY1" fmla="*/ 1520890 h 3097028"/>
              <a:gd name="connsiteX2" fmla="*/ 7250400 w 7250400"/>
              <a:gd name="connsiteY2" fmla="*/ 3097028 h 3097028"/>
              <a:gd name="connsiteX3" fmla="*/ 0 w 7250400"/>
              <a:gd name="connsiteY3" fmla="*/ 3097028 h 3097028"/>
              <a:gd name="connsiteX4" fmla="*/ 811764 w 7250400"/>
              <a:gd name="connsiteY4" fmla="*/ 0 h 3097028"/>
              <a:gd name="connsiteX0" fmla="*/ 811764 w 7250400"/>
              <a:gd name="connsiteY0" fmla="*/ 0 h 3097028"/>
              <a:gd name="connsiteX1" fmla="*/ 7241069 w 7250400"/>
              <a:gd name="connsiteY1" fmla="*/ 1425640 h 3097028"/>
              <a:gd name="connsiteX2" fmla="*/ 7250400 w 7250400"/>
              <a:gd name="connsiteY2" fmla="*/ 3097028 h 3097028"/>
              <a:gd name="connsiteX3" fmla="*/ 0 w 7250400"/>
              <a:gd name="connsiteY3" fmla="*/ 3097028 h 3097028"/>
              <a:gd name="connsiteX4" fmla="*/ 811764 w 7250400"/>
              <a:gd name="connsiteY4" fmla="*/ 0 h 3097028"/>
              <a:gd name="connsiteX0" fmla="*/ 811764 w 7250400"/>
              <a:gd name="connsiteY0" fmla="*/ 0 h 3058928"/>
              <a:gd name="connsiteX1" fmla="*/ 7241069 w 7250400"/>
              <a:gd name="connsiteY1" fmla="*/ 1387540 h 3058928"/>
              <a:gd name="connsiteX2" fmla="*/ 7250400 w 7250400"/>
              <a:gd name="connsiteY2" fmla="*/ 3058928 h 3058928"/>
              <a:gd name="connsiteX3" fmla="*/ 0 w 7250400"/>
              <a:gd name="connsiteY3" fmla="*/ 3058928 h 3058928"/>
              <a:gd name="connsiteX4" fmla="*/ 811764 w 7250400"/>
              <a:gd name="connsiteY4" fmla="*/ 0 h 3058928"/>
              <a:gd name="connsiteX0" fmla="*/ 783189 w 7221825"/>
              <a:gd name="connsiteY0" fmla="*/ 0 h 3058928"/>
              <a:gd name="connsiteX1" fmla="*/ 7212494 w 7221825"/>
              <a:gd name="connsiteY1" fmla="*/ 1387540 h 3058928"/>
              <a:gd name="connsiteX2" fmla="*/ 7221825 w 7221825"/>
              <a:gd name="connsiteY2" fmla="*/ 3058928 h 3058928"/>
              <a:gd name="connsiteX3" fmla="*/ 0 w 7221825"/>
              <a:gd name="connsiteY3" fmla="*/ 2954153 h 3058928"/>
              <a:gd name="connsiteX4" fmla="*/ 783189 w 7221825"/>
              <a:gd name="connsiteY4" fmla="*/ 0 h 3058928"/>
              <a:gd name="connsiteX0" fmla="*/ 783189 w 7231350"/>
              <a:gd name="connsiteY0" fmla="*/ 0 h 2963678"/>
              <a:gd name="connsiteX1" fmla="*/ 7212494 w 7231350"/>
              <a:gd name="connsiteY1" fmla="*/ 1387540 h 2963678"/>
              <a:gd name="connsiteX2" fmla="*/ 7231350 w 7231350"/>
              <a:gd name="connsiteY2" fmla="*/ 2963678 h 2963678"/>
              <a:gd name="connsiteX3" fmla="*/ 0 w 7231350"/>
              <a:gd name="connsiteY3" fmla="*/ 2954153 h 2963678"/>
              <a:gd name="connsiteX4" fmla="*/ 783189 w 7231350"/>
              <a:gd name="connsiteY4" fmla="*/ 0 h 2963678"/>
              <a:gd name="connsiteX0" fmla="*/ 741353 w 7231350"/>
              <a:gd name="connsiteY0" fmla="*/ 0 h 2975631"/>
              <a:gd name="connsiteX1" fmla="*/ 7212494 w 7231350"/>
              <a:gd name="connsiteY1" fmla="*/ 1399493 h 2975631"/>
              <a:gd name="connsiteX2" fmla="*/ 7231350 w 7231350"/>
              <a:gd name="connsiteY2" fmla="*/ 2975631 h 2975631"/>
              <a:gd name="connsiteX3" fmla="*/ 0 w 7231350"/>
              <a:gd name="connsiteY3" fmla="*/ 2966106 h 2975631"/>
              <a:gd name="connsiteX4" fmla="*/ 741353 w 7231350"/>
              <a:gd name="connsiteY4" fmla="*/ 0 h 2975631"/>
              <a:gd name="connsiteX0" fmla="*/ 783188 w 7273185"/>
              <a:gd name="connsiteY0" fmla="*/ 0 h 2975631"/>
              <a:gd name="connsiteX1" fmla="*/ 7254329 w 7273185"/>
              <a:gd name="connsiteY1" fmla="*/ 1399493 h 2975631"/>
              <a:gd name="connsiteX2" fmla="*/ 7273185 w 7273185"/>
              <a:gd name="connsiteY2" fmla="*/ 2975631 h 2975631"/>
              <a:gd name="connsiteX3" fmla="*/ 0 w 7273185"/>
              <a:gd name="connsiteY3" fmla="*/ 2972083 h 2975631"/>
              <a:gd name="connsiteX4" fmla="*/ 783188 w 7273185"/>
              <a:gd name="connsiteY4" fmla="*/ 0 h 2975631"/>
              <a:gd name="connsiteX0" fmla="*/ 783188 w 7254877"/>
              <a:gd name="connsiteY0" fmla="*/ 0 h 2972083"/>
              <a:gd name="connsiteX1" fmla="*/ 7254329 w 7254877"/>
              <a:gd name="connsiteY1" fmla="*/ 1399493 h 2972083"/>
              <a:gd name="connsiteX2" fmla="*/ 7249279 w 7254877"/>
              <a:gd name="connsiteY2" fmla="*/ 2969655 h 2972083"/>
              <a:gd name="connsiteX3" fmla="*/ 0 w 7254877"/>
              <a:gd name="connsiteY3" fmla="*/ 2972083 h 2972083"/>
              <a:gd name="connsiteX4" fmla="*/ 783188 w 7254877"/>
              <a:gd name="connsiteY4" fmla="*/ 0 h 29720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54877" h="2972083">
                <a:moveTo>
                  <a:pt x="783188" y="0"/>
                </a:moveTo>
                <a:lnTo>
                  <a:pt x="7254329" y="1399493"/>
                </a:lnTo>
                <a:cubicBezTo>
                  <a:pt x="7257439" y="1924872"/>
                  <a:pt x="7246169" y="2444276"/>
                  <a:pt x="7249279" y="2969655"/>
                </a:cubicBezTo>
                <a:lnTo>
                  <a:pt x="0" y="2972083"/>
                </a:lnTo>
                <a:lnTo>
                  <a:pt x="783188" y="0"/>
                </a:lnTo>
                <a:close/>
              </a:path>
            </a:pathLst>
          </a:custGeom>
        </p:spPr>
        <p:txBody>
          <a:bodyPr anchor="b"/>
          <a:lstStyle>
            <a:lvl1pPr marL="0" indent="0" algn="ctr">
              <a:buFontTx/>
              <a:buNone/>
              <a:defRPr sz="1600"/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i-FI" dirty="0"/>
              <a:t>Lisää 3. kuva tai väri kuvagalleriasta. Muita kuvia voit lisätä Väylän kuvapankista tai omista tiedostoista</a:t>
            </a:r>
            <a:endParaRPr lang="en-US" dirty="0"/>
          </a:p>
          <a:p>
            <a:endParaRPr lang="fi-FI" dirty="0"/>
          </a:p>
        </p:txBody>
      </p:sp>
      <p:pic>
        <p:nvPicPr>
          <p:cNvPr id="37" name="Picture 14" descr="Väyläviraston logo">
            <a:extLst>
              <a:ext uri="{FF2B5EF4-FFF2-40B4-BE49-F238E27FC236}">
                <a16:creationId xmlns:a16="http://schemas.microsoft.com/office/drawing/2014/main" id="{CFE18993-6749-2E5A-E9F6-584C91719FF8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116" y="5124315"/>
            <a:ext cx="1673549" cy="1394625"/>
          </a:xfrm>
          <a:prstGeom prst="rect">
            <a:avLst/>
          </a:prstGeom>
        </p:spPr>
      </p:pic>
      <p:sp>
        <p:nvSpPr>
          <p:cNvPr id="4" name="eukarelialogoplaceholder">
            <a:extLst>
              <a:ext uri="{FF2B5EF4-FFF2-40B4-BE49-F238E27FC236}">
                <a16:creationId xmlns:a16="http://schemas.microsoft.com/office/drawing/2014/main" id="{C53F6C4E-C88D-EF31-98B0-560A45F900F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 userDrawn="1"/>
        </p:nvSpPr>
        <p:spPr>
          <a:xfrm>
            <a:off x="2160000" y="5364273"/>
            <a:ext cx="1115988" cy="2359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fi-FI" sz="1400" b="1" baseline="30000" dirty="0">
              <a:solidFill>
                <a:srgbClr val="000000"/>
              </a:solidFill>
              <a:latin typeface="Felbridge Pro"/>
              <a:cs typeface="Felbridge Pro"/>
            </a:endParaRPr>
          </a:p>
        </p:txBody>
      </p:sp>
      <p:sp>
        <p:nvSpPr>
          <p:cNvPr id="5" name="eulogotenplaceholder">
            <a:extLst>
              <a:ext uri="{FF2B5EF4-FFF2-40B4-BE49-F238E27FC236}">
                <a16:creationId xmlns:a16="http://schemas.microsoft.com/office/drawing/2014/main" id="{27EF32F5-1D17-FDC3-0035-304F4721B76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 userDrawn="1"/>
        </p:nvSpPr>
        <p:spPr>
          <a:xfrm>
            <a:off x="2160000" y="5589741"/>
            <a:ext cx="3960000" cy="450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fi-FI" sz="1400" b="1" baseline="30000" dirty="0">
              <a:solidFill>
                <a:srgbClr val="000000"/>
              </a:solidFill>
              <a:latin typeface="Felbridge Pro"/>
              <a:cs typeface="Felbridge Pro"/>
            </a:endParaRPr>
          </a:p>
        </p:txBody>
      </p:sp>
      <p:sp>
        <p:nvSpPr>
          <p:cNvPr id="6" name="eulogoplaceholder">
            <a:extLst>
              <a:ext uri="{FF2B5EF4-FFF2-40B4-BE49-F238E27FC236}">
                <a16:creationId xmlns:a16="http://schemas.microsoft.com/office/drawing/2014/main" id="{1B1B336A-30A5-31FB-0744-39B5981B4A9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 userDrawn="1"/>
        </p:nvSpPr>
        <p:spPr>
          <a:xfrm>
            <a:off x="2160000" y="5344806"/>
            <a:ext cx="3960000" cy="450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fi-FI" sz="1400" b="1" baseline="30000" dirty="0">
              <a:solidFill>
                <a:srgbClr val="000000"/>
              </a:solidFill>
              <a:latin typeface="Felbridge Pro"/>
              <a:cs typeface="Felbridge Pro"/>
            </a:endParaRPr>
          </a:p>
        </p:txBody>
      </p:sp>
      <p:sp>
        <p:nvSpPr>
          <p:cNvPr id="7" name="eufinancelogoplaceholder">
            <a:extLst>
              <a:ext uri="{FF2B5EF4-FFF2-40B4-BE49-F238E27FC236}">
                <a16:creationId xmlns:a16="http://schemas.microsoft.com/office/drawing/2014/main" id="{2EA21E00-D18D-3F08-9E5D-04C19AA74A7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 userDrawn="1"/>
        </p:nvSpPr>
        <p:spPr>
          <a:xfrm>
            <a:off x="2160000" y="5589741"/>
            <a:ext cx="3379905" cy="3754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fi-FI" sz="1400" b="1" baseline="30000" dirty="0">
              <a:solidFill>
                <a:srgbClr val="000000"/>
              </a:solidFill>
              <a:latin typeface="Felbridge Pro"/>
              <a:cs typeface="Felbridge Pro"/>
            </a:endParaRPr>
          </a:p>
        </p:txBody>
      </p:sp>
    </p:spTree>
    <p:extLst>
      <p:ext uri="{BB962C8B-B14F-4D97-AF65-F5344CB8AC3E}">
        <p14:creationId xmlns:p14="http://schemas.microsoft.com/office/powerpoint/2010/main" val="1997281149"/>
      </p:ext>
    </p:extLst>
  </p:cSld>
  <p:clrMapOvr>
    <a:masterClrMapping/>
  </p:clrMapOvr>
  <p:hf hdr="0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_and_content_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9399612" cy="1325563"/>
          </a:xfrm>
        </p:spPr>
        <p:txBody>
          <a:bodyPr>
            <a:normAutofit/>
          </a:bodyPr>
          <a:lstStyle>
            <a:lvl1pPr>
              <a:defRPr sz="3600" b="1" i="0" baseline="0">
                <a:latin typeface="+mj-lt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838200" y="1905000"/>
            <a:ext cx="10487025" cy="4010025"/>
          </a:xfrm>
        </p:spPr>
        <p:txBody>
          <a:bodyPr/>
          <a:lstStyle>
            <a:lvl1pPr>
              <a:defRPr sz="2400" b="0" i="0">
                <a:latin typeface="+mn-lt"/>
                <a:ea typeface="Tahoma" panose="020B0604030504040204" pitchFamily="34" charset="0"/>
                <a:cs typeface="Tahoma" panose="020B0604030504040204" pitchFamily="34" charset="0"/>
              </a:defRPr>
            </a:lvl1pPr>
            <a:lvl2pPr>
              <a:defRPr b="0" i="0">
                <a:latin typeface="+mn-lt"/>
                <a:ea typeface="Tahoma" panose="020B0604030504040204" pitchFamily="34" charset="0"/>
                <a:cs typeface="Tahoma" panose="020B0604030504040204" pitchFamily="34" charset="0"/>
              </a:defRPr>
            </a:lvl2pPr>
            <a:lvl3pPr>
              <a:defRPr b="0" i="0">
                <a:latin typeface="+mn-lt"/>
                <a:ea typeface="Tahoma" panose="020B0604030504040204" pitchFamily="34" charset="0"/>
                <a:cs typeface="Tahoma" panose="020B0604030504040204" pitchFamily="34" charset="0"/>
              </a:defRPr>
            </a:lvl3pPr>
            <a:lvl4pPr>
              <a:defRPr b="0" i="0">
                <a:latin typeface="+mn-lt"/>
                <a:ea typeface="Tahoma" panose="020B0604030504040204" pitchFamily="34" charset="0"/>
                <a:cs typeface="Tahoma" panose="020B0604030504040204" pitchFamily="34" charset="0"/>
              </a:defRPr>
            </a:lvl4pPr>
            <a:lvl5pPr>
              <a:defRPr b="0" i="0">
                <a:latin typeface="+mn-lt"/>
                <a:ea typeface="Tahoma" panose="020B0604030504040204" pitchFamily="34" charset="0"/>
                <a:cs typeface="Tahoma" panose="020B0604030504040204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 rot="10800000">
            <a:off x="0" y="6737350"/>
            <a:ext cx="12192000" cy="120650"/>
          </a:xfrm>
          <a:prstGeom prst="rect">
            <a:avLst/>
          </a:prstGeom>
          <a:gradFill flip="none" rotWithShape="0">
            <a:gsLst>
              <a:gs pos="100000">
                <a:srgbClr val="0463AF"/>
              </a:gs>
              <a:gs pos="78000">
                <a:srgbClr val="0070C0"/>
              </a:gs>
              <a:gs pos="47000">
                <a:srgbClr val="00B0F0"/>
              </a:gs>
              <a:gs pos="0">
                <a:srgbClr val="00B0CC">
                  <a:lumMod val="100000"/>
                </a:srgbClr>
              </a:gs>
            </a:gsLst>
            <a:lin ang="14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5234" y="6356350"/>
            <a:ext cx="51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D4A0EF-951A-4343-A672-F31B58E6828E}" type="slidenum">
              <a:rPr lang="en-US" smtClean="0"/>
              <a:t>‹#›</a:t>
            </a:fld>
            <a:endParaRPr lang="en-US"/>
          </a:p>
        </p:txBody>
      </p:sp>
      <p:sp>
        <p:nvSpPr>
          <p:cNvPr id="8" name="eukarelialogoplaceholder"/>
          <p:cNvSpPr txBox="1"/>
          <p:nvPr userDrawn="1"/>
        </p:nvSpPr>
        <p:spPr>
          <a:xfrm>
            <a:off x="864000" y="6002532"/>
            <a:ext cx="1115988" cy="2359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fi-FI" sz="1400" b="1" baseline="30000" dirty="0">
              <a:solidFill>
                <a:srgbClr val="000000"/>
              </a:solidFill>
              <a:latin typeface="Felbridge Pro"/>
              <a:cs typeface="Felbridge Pro"/>
            </a:endParaRPr>
          </a:p>
        </p:txBody>
      </p:sp>
      <p:sp>
        <p:nvSpPr>
          <p:cNvPr id="14" name="eulogotenplaceholder"/>
          <p:cNvSpPr txBox="1"/>
          <p:nvPr userDrawn="1"/>
        </p:nvSpPr>
        <p:spPr>
          <a:xfrm>
            <a:off x="864000" y="6228000"/>
            <a:ext cx="3960000" cy="450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fi-FI" sz="1400" b="1" baseline="30000" dirty="0">
              <a:solidFill>
                <a:srgbClr val="000000"/>
              </a:solidFill>
              <a:latin typeface="Felbridge Pro"/>
              <a:cs typeface="Felbridge Pro"/>
            </a:endParaRPr>
          </a:p>
        </p:txBody>
      </p:sp>
      <p:sp>
        <p:nvSpPr>
          <p:cNvPr id="18" name="eulogoplaceholder"/>
          <p:cNvSpPr txBox="1"/>
          <p:nvPr userDrawn="1"/>
        </p:nvSpPr>
        <p:spPr>
          <a:xfrm>
            <a:off x="864000" y="5983065"/>
            <a:ext cx="3960000" cy="450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fi-FI" sz="1400" b="1" baseline="30000" dirty="0">
              <a:solidFill>
                <a:srgbClr val="000000"/>
              </a:solidFill>
              <a:latin typeface="Felbridge Pro"/>
              <a:cs typeface="Felbridge Pro"/>
            </a:endParaRPr>
          </a:p>
        </p:txBody>
      </p:sp>
      <p:sp>
        <p:nvSpPr>
          <p:cNvPr id="19" name="eufinancelogoplaceholder"/>
          <p:cNvSpPr txBox="1"/>
          <p:nvPr userDrawn="1"/>
        </p:nvSpPr>
        <p:spPr>
          <a:xfrm>
            <a:off x="864000" y="6228000"/>
            <a:ext cx="3379905" cy="3754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fi-FI" sz="1400" b="1" baseline="30000" dirty="0">
              <a:solidFill>
                <a:srgbClr val="000000"/>
              </a:solidFill>
              <a:latin typeface="Felbridge Pro"/>
              <a:cs typeface="Felbridge Pro"/>
            </a:endParaRPr>
          </a:p>
        </p:txBody>
      </p:sp>
      <p:pic>
        <p:nvPicPr>
          <p:cNvPr id="12" name="Kuva 11">
            <a:extLst>
              <a:ext uri="{FF2B5EF4-FFF2-40B4-BE49-F238E27FC236}">
                <a16:creationId xmlns:a16="http://schemas.microsoft.com/office/drawing/2014/main" id="{21EF0740-5842-4D4A-BA64-488A09065B2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60000" y="349200"/>
            <a:ext cx="1728000" cy="14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4656674"/>
      </p:ext>
    </p:extLst>
  </p:cSld>
  <p:clrMapOvr>
    <a:masterClrMapping/>
  </p:clrMapOvr>
  <p:hf hdr="0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Otsikko ja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20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fi-FI" dirty="0"/>
              <a:t>Muokkaa </a:t>
            </a:r>
            <a:r>
              <a:rPr lang="fi-FI" dirty="0" err="1"/>
              <a:t>perustyyl</a:t>
            </a:r>
            <a:r>
              <a:rPr lang="fi-FI" dirty="0"/>
              <a:t>. </a:t>
            </a:r>
            <a:r>
              <a:rPr lang="fi-FI" dirty="0" err="1"/>
              <a:t>napsautt</a:t>
            </a:r>
            <a:r>
              <a:rPr lang="fi-FI" dirty="0"/>
              <a:t>.</a:t>
            </a:r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  <a:lvl2pPr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2pPr>
            <a:lvl3pPr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3pPr>
            <a:lvl4pPr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4pPr>
            <a:lvl5pPr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5pPr>
          </a:lstStyle>
          <a:p>
            <a:pPr lvl="0"/>
            <a:r>
              <a:rPr lang="fi-FI"/>
              <a:t>Muokkaa tekstin perustyylejä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i-FI" dirty="0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81E58F-EBEE-45C2-B214-23E4267F217A}" type="slidenum">
              <a:rPr lang="fi-FI" smtClean="0"/>
              <a:t>‹#›</a:t>
            </a:fld>
            <a:endParaRPr lang="fi-FI"/>
          </a:p>
        </p:txBody>
      </p:sp>
      <p:sp>
        <p:nvSpPr>
          <p:cNvPr id="7" name="Suorakulmio 6"/>
          <p:cNvSpPr/>
          <p:nvPr/>
        </p:nvSpPr>
        <p:spPr>
          <a:xfrm>
            <a:off x="0" y="6770193"/>
            <a:ext cx="12192000" cy="87807"/>
          </a:xfrm>
          <a:prstGeom prst="rect">
            <a:avLst/>
          </a:prstGeom>
          <a:gradFill>
            <a:gsLst>
              <a:gs pos="0">
                <a:schemeClr val="tx2"/>
              </a:gs>
              <a:gs pos="100000">
                <a:schemeClr val="accent1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8" name="Suorakulmio 7"/>
          <p:cNvSpPr/>
          <p:nvPr userDrawn="1"/>
        </p:nvSpPr>
        <p:spPr>
          <a:xfrm>
            <a:off x="0" y="6770193"/>
            <a:ext cx="12192000" cy="87807"/>
          </a:xfrm>
          <a:prstGeom prst="rect">
            <a:avLst/>
          </a:prstGeom>
          <a:gradFill>
            <a:gsLst>
              <a:gs pos="0">
                <a:schemeClr val="tx2"/>
              </a:gs>
              <a:gs pos="100000">
                <a:schemeClr val="accent1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95269407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aaka_kuva_sininen" preserve="1" userDrawn="1">
  <p:cSld name="vaaka_kuva_sinin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Kuvan paikkamerkki 3">
            <a:extLst>
              <a:ext uri="{FF2B5EF4-FFF2-40B4-BE49-F238E27FC236}">
                <a16:creationId xmlns:a16="http://schemas.microsoft.com/office/drawing/2014/main" id="{AB4047D7-75ED-C176-9F2B-759FC506559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0" y="0"/>
            <a:ext cx="12192000" cy="6858000"/>
          </a:xfrm>
          <a:solidFill>
            <a:schemeClr val="accent1">
              <a:lumMod val="20000"/>
              <a:lumOff val="80000"/>
            </a:schemeClr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fi-FI" dirty="0"/>
              <a:t>Lisää kuva kuvagalleriasta, Väylän kuvapankista tai omista tiedostoista</a:t>
            </a:r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168E480F-6969-9C85-3F13-C2581A92F7D1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0" y="4589338"/>
            <a:ext cx="12192000" cy="792000"/>
          </a:xfrm>
          <a:gradFill>
            <a:gsLst>
              <a:gs pos="100000">
                <a:schemeClr val="accent1">
                  <a:alpha val="11000"/>
                </a:schemeClr>
              </a:gs>
              <a:gs pos="0">
                <a:schemeClr val="tx2">
                  <a:alpha val="70000"/>
                </a:schemeClr>
              </a:gs>
            </a:gsLst>
            <a:lin ang="0" scaled="0"/>
          </a:gradFill>
        </p:spPr>
        <p:txBody>
          <a:bodyPr lIns="1080000"/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err="1"/>
              <a:t>Kirjoita</a:t>
            </a:r>
            <a:r>
              <a:rPr lang="en-US" dirty="0"/>
              <a:t> </a:t>
            </a:r>
            <a:r>
              <a:rPr lang="en-US" dirty="0" err="1"/>
              <a:t>alaotsikko</a:t>
            </a:r>
            <a:endParaRPr lang="en-US" dirty="0"/>
          </a:p>
        </p:txBody>
      </p:sp>
      <p:sp>
        <p:nvSpPr>
          <p:cNvPr id="7" name="Text Placeholder 3">
            <a:extLst>
              <a:ext uri="{FF2B5EF4-FFF2-40B4-BE49-F238E27FC236}">
                <a16:creationId xmlns:a16="http://schemas.microsoft.com/office/drawing/2014/main" id="{D6A058AD-20D3-103F-BE1A-6A66EEE2A881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0" y="3510000"/>
            <a:ext cx="12192000" cy="1080000"/>
          </a:xfrm>
          <a:gradFill>
            <a:gsLst>
              <a:gs pos="100000">
                <a:schemeClr val="accent1">
                  <a:alpha val="11000"/>
                </a:schemeClr>
              </a:gs>
              <a:gs pos="0">
                <a:schemeClr val="tx2">
                  <a:alpha val="70000"/>
                </a:schemeClr>
              </a:gs>
            </a:gsLst>
            <a:lin ang="0" scaled="0"/>
          </a:gradFill>
        </p:spPr>
        <p:txBody>
          <a:bodyPr lIns="1080000" anchor="b">
            <a:normAutofit/>
          </a:bodyPr>
          <a:lstStyle>
            <a:lvl1pPr marL="0" indent="0">
              <a:buNone/>
              <a:defRPr sz="3200" b="1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err="1"/>
              <a:t>Kirjoita</a:t>
            </a:r>
            <a:r>
              <a:rPr lang="en-US" dirty="0"/>
              <a:t> </a:t>
            </a:r>
            <a:r>
              <a:rPr lang="en-US" dirty="0" err="1"/>
              <a:t>otsikko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36369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aaka_kuva_vihrea" preserve="1" userDrawn="1">
  <p:cSld name="vaaka_kuva_vihre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Kuvan paikkamerkki 3">
            <a:extLst>
              <a:ext uri="{FF2B5EF4-FFF2-40B4-BE49-F238E27FC236}">
                <a16:creationId xmlns:a16="http://schemas.microsoft.com/office/drawing/2014/main" id="{37D1F390-B184-4B82-1464-B4F5FE461F8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0" y="0"/>
            <a:ext cx="12192000" cy="6858000"/>
          </a:xfrm>
          <a:solidFill>
            <a:schemeClr val="bg2">
              <a:lumMod val="20000"/>
              <a:lumOff val="80000"/>
            </a:schemeClr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fi-FI" dirty="0"/>
              <a:t>Lisää kuva kuvagalleriasta, Väylän kuvapankista tai omista tiedostoista</a:t>
            </a:r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C01834BC-D657-9433-05AE-301C6EFE0B67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0" y="4589338"/>
            <a:ext cx="12192000" cy="792000"/>
          </a:xfrm>
          <a:gradFill>
            <a:gsLst>
              <a:gs pos="100000">
                <a:schemeClr val="bg2">
                  <a:alpha val="11000"/>
                </a:schemeClr>
              </a:gs>
              <a:gs pos="0">
                <a:schemeClr val="accent4">
                  <a:alpha val="71000"/>
                </a:schemeClr>
              </a:gs>
            </a:gsLst>
            <a:lin ang="0" scaled="0"/>
          </a:gradFill>
        </p:spPr>
        <p:txBody>
          <a:bodyPr lIns="1080000"/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err="1"/>
              <a:t>Kirjoita</a:t>
            </a:r>
            <a:r>
              <a:rPr lang="en-US" dirty="0"/>
              <a:t> </a:t>
            </a:r>
            <a:r>
              <a:rPr lang="en-US" dirty="0" err="1"/>
              <a:t>alaotsikko</a:t>
            </a:r>
            <a:endParaRPr lang="en-US" dirty="0"/>
          </a:p>
        </p:txBody>
      </p:sp>
      <p:sp>
        <p:nvSpPr>
          <p:cNvPr id="8" name="Text Placeholder 3">
            <a:extLst>
              <a:ext uri="{FF2B5EF4-FFF2-40B4-BE49-F238E27FC236}">
                <a16:creationId xmlns:a16="http://schemas.microsoft.com/office/drawing/2014/main" id="{3391C4EA-1BDA-2FE2-EC62-4C09E203DD3D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0" y="3510000"/>
            <a:ext cx="12192000" cy="1080000"/>
          </a:xfrm>
          <a:gradFill>
            <a:gsLst>
              <a:gs pos="100000">
                <a:schemeClr val="bg2">
                  <a:alpha val="11000"/>
                </a:schemeClr>
              </a:gs>
              <a:gs pos="0">
                <a:schemeClr val="accent4">
                  <a:alpha val="71000"/>
                </a:schemeClr>
              </a:gs>
            </a:gsLst>
            <a:lin ang="0" scaled="0"/>
          </a:gradFill>
        </p:spPr>
        <p:txBody>
          <a:bodyPr lIns="1080000" anchor="b">
            <a:normAutofit/>
          </a:bodyPr>
          <a:lstStyle>
            <a:lvl1pPr marL="0" indent="0">
              <a:buNone/>
              <a:defRPr sz="3200" b="1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err="1"/>
              <a:t>Kirjoita</a:t>
            </a:r>
            <a:r>
              <a:rPr lang="en-US" dirty="0"/>
              <a:t> </a:t>
            </a:r>
            <a:r>
              <a:rPr lang="en-US" dirty="0" err="1"/>
              <a:t>otsikko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51906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aaka_kuva_pinkki" preserve="1" userDrawn="1">
  <p:cSld name="vaaka_kuva_pinkki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Kuvan paikkamerkki 3">
            <a:extLst>
              <a:ext uri="{FF2B5EF4-FFF2-40B4-BE49-F238E27FC236}">
                <a16:creationId xmlns:a16="http://schemas.microsoft.com/office/drawing/2014/main" id="{552D661D-62EC-E4F9-7F2D-E30CA1F0A89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0" y="0"/>
            <a:ext cx="12192000" cy="6858000"/>
          </a:xfrm>
          <a:solidFill>
            <a:schemeClr val="accent5">
              <a:lumMod val="20000"/>
              <a:lumOff val="80000"/>
            </a:schemeClr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fi-FI" dirty="0"/>
              <a:t>Lisää kuva kuvagalleriasta, Väylän kuvapankista tai omista tiedostoista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0F83D4C-14C0-1A7B-8488-471A0D5995CB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0" y="4589338"/>
            <a:ext cx="12192000" cy="792000"/>
          </a:xfrm>
          <a:gradFill>
            <a:gsLst>
              <a:gs pos="100000">
                <a:schemeClr val="accent5">
                  <a:alpha val="14000"/>
                </a:schemeClr>
              </a:gs>
              <a:gs pos="0">
                <a:schemeClr val="accent5">
                  <a:alpha val="77000"/>
                </a:schemeClr>
              </a:gs>
            </a:gsLst>
            <a:lin ang="0" scaled="0"/>
          </a:gradFill>
        </p:spPr>
        <p:txBody>
          <a:bodyPr lIns="1080000"/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err="1"/>
              <a:t>Kirjoita</a:t>
            </a:r>
            <a:r>
              <a:rPr lang="en-US" dirty="0"/>
              <a:t> </a:t>
            </a:r>
            <a:r>
              <a:rPr lang="en-US" dirty="0" err="1"/>
              <a:t>alaotsikko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BCB0C59-FB4D-3FDE-13BC-9E175336B7A8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0" y="3510000"/>
            <a:ext cx="12192000" cy="1080000"/>
          </a:xfrm>
          <a:gradFill>
            <a:gsLst>
              <a:gs pos="100000">
                <a:schemeClr val="accent5">
                  <a:alpha val="14000"/>
                </a:schemeClr>
              </a:gs>
              <a:gs pos="0">
                <a:schemeClr val="accent5">
                  <a:alpha val="77000"/>
                </a:schemeClr>
              </a:gs>
            </a:gsLst>
            <a:lin ang="0" scaled="0"/>
          </a:gradFill>
        </p:spPr>
        <p:txBody>
          <a:bodyPr lIns="1080000" anchor="b">
            <a:normAutofit/>
          </a:bodyPr>
          <a:lstStyle>
            <a:lvl1pPr marL="0" indent="0">
              <a:buNone/>
              <a:defRPr sz="3200" b="1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err="1"/>
              <a:t>Kirjoita</a:t>
            </a:r>
            <a:r>
              <a:rPr lang="en-US" dirty="0"/>
              <a:t> </a:t>
            </a:r>
            <a:r>
              <a:rPr lang="en-US" dirty="0" err="1"/>
              <a:t>otsikko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45815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kuva_teksti" preserve="1" userDrawn="1">
  <p:cSld name="kuva_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6955970" cy="1325563"/>
          </a:xfrm>
        </p:spPr>
        <p:txBody>
          <a:bodyPr>
            <a:normAutofit/>
          </a:bodyPr>
          <a:lstStyle>
            <a:lvl1pPr>
              <a:defRPr sz="3200" b="1" i="0" baseline="0">
                <a:latin typeface="+mj-lt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Tekstin paikkamerkki 4">
            <a:extLst>
              <a:ext uri="{FF2B5EF4-FFF2-40B4-BE49-F238E27FC236}">
                <a16:creationId xmlns:a16="http://schemas.microsoft.com/office/drawing/2014/main" id="{F289C589-D0B7-CF7C-D481-B7C91F6295E3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838199" y="1813968"/>
            <a:ext cx="6955971" cy="4320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/>
          </a:p>
        </p:txBody>
      </p:sp>
      <p:sp>
        <p:nvSpPr>
          <p:cNvPr id="7" name="Kuvan paikkamerkki 6">
            <a:extLst>
              <a:ext uri="{FF2B5EF4-FFF2-40B4-BE49-F238E27FC236}">
                <a16:creationId xmlns:a16="http://schemas.microsoft.com/office/drawing/2014/main" id="{A458CFA8-08E7-DAA8-E9CA-979753669B34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7920000" y="0"/>
            <a:ext cx="4284000" cy="6858000"/>
          </a:xfrm>
          <a:custGeom>
            <a:avLst/>
            <a:gdLst>
              <a:gd name="connsiteX0" fmla="*/ 0 w 4294800"/>
              <a:gd name="connsiteY0" fmla="*/ 0 h 6858000"/>
              <a:gd name="connsiteX1" fmla="*/ 4294800 w 4294800"/>
              <a:gd name="connsiteY1" fmla="*/ 0 h 6858000"/>
              <a:gd name="connsiteX2" fmla="*/ 4294800 w 4294800"/>
              <a:gd name="connsiteY2" fmla="*/ 6858000 h 6858000"/>
              <a:gd name="connsiteX3" fmla="*/ 0 w 4294800"/>
              <a:gd name="connsiteY3" fmla="*/ 6858000 h 6858000"/>
              <a:gd name="connsiteX4" fmla="*/ 0 w 4294800"/>
              <a:gd name="connsiteY4" fmla="*/ 0 h 6858000"/>
              <a:gd name="connsiteX0" fmla="*/ 1384662 w 4294800"/>
              <a:gd name="connsiteY0" fmla="*/ 0 h 6866708"/>
              <a:gd name="connsiteX1" fmla="*/ 4294800 w 4294800"/>
              <a:gd name="connsiteY1" fmla="*/ 8708 h 6866708"/>
              <a:gd name="connsiteX2" fmla="*/ 4294800 w 4294800"/>
              <a:gd name="connsiteY2" fmla="*/ 6866708 h 6866708"/>
              <a:gd name="connsiteX3" fmla="*/ 0 w 4294800"/>
              <a:gd name="connsiteY3" fmla="*/ 6866708 h 6866708"/>
              <a:gd name="connsiteX4" fmla="*/ 1384662 w 4294800"/>
              <a:gd name="connsiteY4" fmla="*/ 0 h 68667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94800" h="6866708">
                <a:moveTo>
                  <a:pt x="1384662" y="0"/>
                </a:moveTo>
                <a:lnTo>
                  <a:pt x="4294800" y="8708"/>
                </a:lnTo>
                <a:lnTo>
                  <a:pt x="4294800" y="6866708"/>
                </a:lnTo>
                <a:lnTo>
                  <a:pt x="0" y="6866708"/>
                </a:lnTo>
                <a:lnTo>
                  <a:pt x="1384662" y="0"/>
                </a:lnTo>
                <a:close/>
              </a:path>
            </a:pathLst>
          </a:custGeom>
        </p:spPr>
        <p:txBody>
          <a:bodyPr anchor="ctr"/>
          <a:lstStyle>
            <a:lvl1pPr marL="0" indent="0" algn="r">
              <a:buNone/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65AF"/>
              </a:buClr>
              <a:buSzTx/>
              <a:buFont typeface="Arial"/>
              <a:buNone/>
              <a:tabLst/>
              <a:defRPr/>
            </a:pPr>
            <a:r>
              <a:rPr lang="fi-FI" dirty="0"/>
              <a:t>Lisää kuva kuvagalleriasta, Väylän kuvapankista tai omista tiedostoista</a:t>
            </a:r>
            <a:endParaRPr lang="en-US" dirty="0"/>
          </a:p>
          <a:p>
            <a:endParaRPr lang="fi-FI" dirty="0"/>
          </a:p>
        </p:txBody>
      </p:sp>
      <p:sp>
        <p:nvSpPr>
          <p:cNvPr id="8" name="Dian numeron paikkamerkki 7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6BD4A0EF-951A-4343-A672-F31B58E6828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644832"/>
      </p:ext>
    </p:extLst>
  </p:cSld>
  <p:clrMapOvr>
    <a:masterClrMapping/>
  </p:clrMapOvr>
  <p:hf hdr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levea_kuva_teksti" preserve="1" userDrawn="1">
  <p:cSld name="levea_kuva_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5162006" cy="1325563"/>
          </a:xfrm>
        </p:spPr>
        <p:txBody>
          <a:bodyPr>
            <a:normAutofit/>
          </a:bodyPr>
          <a:lstStyle>
            <a:lvl1pPr>
              <a:defRPr sz="3200" b="1" i="0" baseline="0">
                <a:latin typeface="+mj-lt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Tekstin paikkamerkki 4">
            <a:extLst>
              <a:ext uri="{FF2B5EF4-FFF2-40B4-BE49-F238E27FC236}">
                <a16:creationId xmlns:a16="http://schemas.microsoft.com/office/drawing/2014/main" id="{F289C589-D0B7-CF7C-D481-B7C91F6295E3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838200" y="1813968"/>
            <a:ext cx="4177938" cy="4320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 dirty="0"/>
          </a:p>
        </p:txBody>
      </p:sp>
      <p:sp>
        <p:nvSpPr>
          <p:cNvPr id="7" name="Kuvan paikkamerkki 6">
            <a:extLst>
              <a:ext uri="{FF2B5EF4-FFF2-40B4-BE49-F238E27FC236}">
                <a16:creationId xmlns:a16="http://schemas.microsoft.com/office/drawing/2014/main" id="{A458CFA8-08E7-DAA8-E9CA-979753669B34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732800" y="0"/>
            <a:ext cx="7459200" cy="6858000"/>
          </a:xfrm>
          <a:custGeom>
            <a:avLst/>
            <a:gdLst>
              <a:gd name="connsiteX0" fmla="*/ 0 w 4294800"/>
              <a:gd name="connsiteY0" fmla="*/ 0 h 6858000"/>
              <a:gd name="connsiteX1" fmla="*/ 4294800 w 4294800"/>
              <a:gd name="connsiteY1" fmla="*/ 0 h 6858000"/>
              <a:gd name="connsiteX2" fmla="*/ 4294800 w 4294800"/>
              <a:gd name="connsiteY2" fmla="*/ 6858000 h 6858000"/>
              <a:gd name="connsiteX3" fmla="*/ 0 w 4294800"/>
              <a:gd name="connsiteY3" fmla="*/ 6858000 h 6858000"/>
              <a:gd name="connsiteX4" fmla="*/ 0 w 4294800"/>
              <a:gd name="connsiteY4" fmla="*/ 0 h 6858000"/>
              <a:gd name="connsiteX0" fmla="*/ 1384662 w 4294800"/>
              <a:gd name="connsiteY0" fmla="*/ 0 h 6866708"/>
              <a:gd name="connsiteX1" fmla="*/ 4294800 w 4294800"/>
              <a:gd name="connsiteY1" fmla="*/ 8708 h 6866708"/>
              <a:gd name="connsiteX2" fmla="*/ 4294800 w 4294800"/>
              <a:gd name="connsiteY2" fmla="*/ 6866708 h 6866708"/>
              <a:gd name="connsiteX3" fmla="*/ 0 w 4294800"/>
              <a:gd name="connsiteY3" fmla="*/ 6866708 h 6866708"/>
              <a:gd name="connsiteX4" fmla="*/ 1384662 w 4294800"/>
              <a:gd name="connsiteY4" fmla="*/ 0 h 68667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94800" h="6866708">
                <a:moveTo>
                  <a:pt x="1384662" y="0"/>
                </a:moveTo>
                <a:lnTo>
                  <a:pt x="4294800" y="8708"/>
                </a:lnTo>
                <a:lnTo>
                  <a:pt x="4294800" y="6866708"/>
                </a:lnTo>
                <a:lnTo>
                  <a:pt x="0" y="6866708"/>
                </a:lnTo>
                <a:lnTo>
                  <a:pt x="1384662" y="0"/>
                </a:lnTo>
                <a:close/>
              </a:path>
            </a:pathLst>
          </a:custGeom>
        </p:spPr>
        <p:txBody>
          <a:bodyPr anchor="ctr"/>
          <a:lstStyle>
            <a:lvl1pPr marL="0" indent="0" algn="r">
              <a:buNone/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65AF"/>
              </a:buClr>
              <a:buSzTx/>
              <a:buFont typeface="Arial"/>
              <a:buNone/>
              <a:tabLst/>
              <a:defRPr/>
            </a:pPr>
            <a:r>
              <a:rPr lang="fi-FI" dirty="0"/>
              <a:t>Lisää kuva kuvagalleriasta, Väylän kuvapankista tai omista tiedostoista</a:t>
            </a:r>
            <a:endParaRPr lang="en-US" dirty="0"/>
          </a:p>
          <a:p>
            <a:endParaRPr lang="fi-FI" dirty="0"/>
          </a:p>
        </p:txBody>
      </p:sp>
      <p:sp>
        <p:nvSpPr>
          <p:cNvPr id="8" name="Dian numeron paikkamerkki 7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6BD4A0EF-951A-4343-A672-F31B58E6828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1842974"/>
      </p:ext>
    </p:extLst>
  </p:cSld>
  <p:clrMapOvr>
    <a:masterClrMapping/>
  </p:clrMapOvr>
  <p:hf hdr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ma_kuva_teksti" preserve="1" userDrawn="1">
  <p:cSld name="oma_kuva_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8200" y="365125"/>
            <a:ext cx="5527675" cy="1325563"/>
          </a:xfrm>
        </p:spPr>
        <p:txBody>
          <a:bodyPr>
            <a:normAutofit/>
          </a:bodyPr>
          <a:lstStyle>
            <a:lvl1pPr>
              <a:defRPr sz="3200" b="1" i="0" baseline="0">
                <a:latin typeface="+mj-lt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fi-FI" dirty="0"/>
              <a:t>Kirjoita tähän nimi</a:t>
            </a:r>
            <a:endParaRPr lang="en-US" dirty="0"/>
          </a:p>
        </p:txBody>
      </p:sp>
      <p:sp>
        <p:nvSpPr>
          <p:cNvPr id="7" name="Kuvan paikkamerkki 6">
            <a:extLst>
              <a:ext uri="{FF2B5EF4-FFF2-40B4-BE49-F238E27FC236}">
                <a16:creationId xmlns:a16="http://schemas.microsoft.com/office/drawing/2014/main" id="{A458CFA8-08E7-DAA8-E9CA-979753669B34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6744339" y="8709"/>
            <a:ext cx="5439600" cy="6858000"/>
          </a:xfrm>
          <a:custGeom>
            <a:avLst/>
            <a:gdLst>
              <a:gd name="connsiteX0" fmla="*/ 0 w 4294800"/>
              <a:gd name="connsiteY0" fmla="*/ 0 h 6858000"/>
              <a:gd name="connsiteX1" fmla="*/ 4294800 w 4294800"/>
              <a:gd name="connsiteY1" fmla="*/ 0 h 6858000"/>
              <a:gd name="connsiteX2" fmla="*/ 4294800 w 4294800"/>
              <a:gd name="connsiteY2" fmla="*/ 6858000 h 6858000"/>
              <a:gd name="connsiteX3" fmla="*/ 0 w 4294800"/>
              <a:gd name="connsiteY3" fmla="*/ 6858000 h 6858000"/>
              <a:gd name="connsiteX4" fmla="*/ 0 w 4294800"/>
              <a:gd name="connsiteY4" fmla="*/ 0 h 6858000"/>
              <a:gd name="connsiteX0" fmla="*/ 1384662 w 4294800"/>
              <a:gd name="connsiteY0" fmla="*/ 0 h 6866708"/>
              <a:gd name="connsiteX1" fmla="*/ 4294800 w 4294800"/>
              <a:gd name="connsiteY1" fmla="*/ 8708 h 6866708"/>
              <a:gd name="connsiteX2" fmla="*/ 4294800 w 4294800"/>
              <a:gd name="connsiteY2" fmla="*/ 6866708 h 6866708"/>
              <a:gd name="connsiteX3" fmla="*/ 0 w 4294800"/>
              <a:gd name="connsiteY3" fmla="*/ 6866708 h 6866708"/>
              <a:gd name="connsiteX4" fmla="*/ 1384662 w 4294800"/>
              <a:gd name="connsiteY4" fmla="*/ 0 h 68667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94800" h="6866708">
                <a:moveTo>
                  <a:pt x="1384662" y="0"/>
                </a:moveTo>
                <a:lnTo>
                  <a:pt x="4294800" y="8708"/>
                </a:lnTo>
                <a:lnTo>
                  <a:pt x="4294800" y="6866708"/>
                </a:lnTo>
                <a:lnTo>
                  <a:pt x="0" y="6866708"/>
                </a:lnTo>
                <a:lnTo>
                  <a:pt x="1384662" y="0"/>
                </a:lnTo>
                <a:close/>
              </a:path>
            </a:pathLst>
          </a:custGeom>
        </p:spPr>
        <p:txBody>
          <a:bodyPr anchor="ctr"/>
          <a:lstStyle>
            <a:lvl1pPr marL="0" indent="0" algn="r">
              <a:buNone/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65AF"/>
              </a:buClr>
              <a:buSzTx/>
              <a:buFont typeface="Arial"/>
              <a:buNone/>
              <a:tabLst/>
              <a:defRPr/>
            </a:pPr>
            <a:r>
              <a:rPr lang="fi-FI" dirty="0"/>
              <a:t>Lisää oma kuva</a:t>
            </a:r>
            <a:endParaRPr lang="en-US" dirty="0"/>
          </a:p>
          <a:p>
            <a:endParaRPr lang="fi-FI" dirty="0"/>
          </a:p>
        </p:txBody>
      </p:sp>
      <p:sp>
        <p:nvSpPr>
          <p:cNvPr id="4" name="Tekstin paikkamerkki 3">
            <a:extLst>
              <a:ext uri="{FF2B5EF4-FFF2-40B4-BE49-F238E27FC236}">
                <a16:creationId xmlns:a16="http://schemas.microsoft.com/office/drawing/2014/main" id="{2FE7494B-1547-CA50-9CF3-C058329BD5D0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838200" y="1793876"/>
            <a:ext cx="5527675" cy="4320000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fi-FI" dirty="0"/>
              <a:t>Kirjoita tähän nimike</a:t>
            </a:r>
            <a:br>
              <a:rPr lang="fi-FI" dirty="0"/>
            </a:br>
            <a:r>
              <a:rPr lang="fi-FI" dirty="0"/>
              <a:t>Osasto/Yksikkö</a:t>
            </a:r>
            <a:br>
              <a:rPr lang="fi-FI" dirty="0"/>
            </a:br>
            <a:r>
              <a:rPr lang="fi-FI" dirty="0"/>
              <a:t>Sähköpostiosoite</a:t>
            </a:r>
            <a:br>
              <a:rPr lang="fi-FI" dirty="0"/>
            </a:br>
            <a:r>
              <a:rPr lang="fi-FI" dirty="0"/>
              <a:t>some</a:t>
            </a:r>
          </a:p>
        </p:txBody>
      </p:sp>
      <p:sp>
        <p:nvSpPr>
          <p:cNvPr id="8" name="Dian numeron paikkamerkki 7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6BD4A0EF-951A-4343-A672-F31B58E6828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0433060"/>
      </p:ext>
    </p:extLst>
  </p:cSld>
  <p:clrMapOvr>
    <a:masterClrMapping/>
  </p:clrMapOvr>
  <p:hf hdr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aripalkki_teksti_sininen" preserve="1" userDrawn="1">
  <p:cSld name="varipalkki_teksti_sinin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199" y="365125"/>
            <a:ext cx="8029575" cy="1325563"/>
          </a:xfrm>
        </p:spPr>
        <p:txBody>
          <a:bodyPr>
            <a:normAutofit/>
          </a:bodyPr>
          <a:lstStyle>
            <a:lvl1pPr>
              <a:defRPr sz="3200" b="1" i="0" baseline="0">
                <a:latin typeface="+mj-lt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Tekstin paikkamerkki 4">
            <a:extLst>
              <a:ext uri="{FF2B5EF4-FFF2-40B4-BE49-F238E27FC236}">
                <a16:creationId xmlns:a16="http://schemas.microsoft.com/office/drawing/2014/main" id="{F289C589-D0B7-CF7C-D481-B7C91F6295E3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838199" y="1813968"/>
            <a:ext cx="8029576" cy="41601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/>
          </a:p>
        </p:txBody>
      </p:sp>
      <p:grpSp>
        <p:nvGrpSpPr>
          <p:cNvPr id="3" name="Ryhmä 2">
            <a:extLst>
              <a:ext uri="{FF2B5EF4-FFF2-40B4-BE49-F238E27FC236}">
                <a16:creationId xmlns:a16="http://schemas.microsoft.com/office/drawing/2014/main" id="{6460D66B-6E51-6FDF-D981-ABB668FF8A3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9636194" y="0"/>
            <a:ext cx="2548020" cy="6858000"/>
            <a:chOff x="9636194" y="0"/>
            <a:chExt cx="2548020" cy="6858000"/>
          </a:xfrm>
        </p:grpSpPr>
        <p:pic>
          <p:nvPicPr>
            <p:cNvPr id="4" name="Picture 3" descr="Logo&#10;&#10;Description automatically generated">
              <a:extLst>
                <a:ext uri="{FF2B5EF4-FFF2-40B4-BE49-F238E27FC236}">
                  <a16:creationId xmlns:a16="http://schemas.microsoft.com/office/drawing/2014/main" id="{F3ED7395-83A3-3DD8-B91B-C6FD2DD5125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877226" y="292735"/>
              <a:ext cx="1833562" cy="1571625"/>
            </a:xfrm>
            <a:prstGeom prst="rect">
              <a:avLst/>
            </a:prstGeom>
          </p:spPr>
        </p:pic>
        <p:grpSp>
          <p:nvGrpSpPr>
            <p:cNvPr id="15" name="Ryhmä 14">
              <a:extLst>
                <a:ext uri="{FF2B5EF4-FFF2-40B4-BE49-F238E27FC236}">
                  <a16:creationId xmlns:a16="http://schemas.microsoft.com/office/drawing/2014/main" id="{AB624DEC-2732-7717-5E45-E5C24426D19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GrpSpPr/>
            <p:nvPr userDrawn="1"/>
          </p:nvGrpSpPr>
          <p:grpSpPr>
            <a:xfrm>
              <a:off x="9636194" y="0"/>
              <a:ext cx="2548020" cy="6858000"/>
              <a:chOff x="9636194" y="0"/>
              <a:chExt cx="2548020" cy="6858000"/>
            </a:xfrm>
          </p:grpSpPr>
          <p:sp>
            <p:nvSpPr>
              <p:cNvPr id="9" name="Suorakulmio 8">
                <a:extLst>
                  <a:ext uri="{FF2B5EF4-FFF2-40B4-BE49-F238E27FC236}">
                    <a16:creationId xmlns:a16="http://schemas.microsoft.com/office/drawing/2014/main" id="{9B5879DD-5458-8E90-5B78-B61A4B3E2A3B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 userDrawn="1"/>
            </p:nvSpPr>
            <p:spPr>
              <a:xfrm>
                <a:off x="9636194" y="0"/>
                <a:ext cx="2548020" cy="6858000"/>
              </a:xfrm>
              <a:custGeom>
                <a:avLst/>
                <a:gdLst>
                  <a:gd name="connsiteX0" fmla="*/ 0 w 2246811"/>
                  <a:gd name="connsiteY0" fmla="*/ 0 h 6858000"/>
                  <a:gd name="connsiteX1" fmla="*/ 2246811 w 2246811"/>
                  <a:gd name="connsiteY1" fmla="*/ 0 h 6858000"/>
                  <a:gd name="connsiteX2" fmla="*/ 2246811 w 2246811"/>
                  <a:gd name="connsiteY2" fmla="*/ 6858000 h 6858000"/>
                  <a:gd name="connsiteX3" fmla="*/ 0 w 2246811"/>
                  <a:gd name="connsiteY3" fmla="*/ 6858000 h 6858000"/>
                  <a:gd name="connsiteX4" fmla="*/ 0 w 2246811"/>
                  <a:gd name="connsiteY4" fmla="*/ 0 h 6858000"/>
                  <a:gd name="connsiteX0" fmla="*/ 0 w 2246811"/>
                  <a:gd name="connsiteY0" fmla="*/ 0 h 6858000"/>
                  <a:gd name="connsiteX1" fmla="*/ 2246811 w 2246811"/>
                  <a:gd name="connsiteY1" fmla="*/ 0 h 6858000"/>
                  <a:gd name="connsiteX2" fmla="*/ 2246811 w 2246811"/>
                  <a:gd name="connsiteY2" fmla="*/ 6858000 h 6858000"/>
                  <a:gd name="connsiteX3" fmla="*/ 627017 w 2246811"/>
                  <a:gd name="connsiteY3" fmla="*/ 6858000 h 6858000"/>
                  <a:gd name="connsiteX4" fmla="*/ 0 w 2246811"/>
                  <a:gd name="connsiteY4" fmla="*/ 0 h 6858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46811" h="6858000">
                    <a:moveTo>
                      <a:pt x="0" y="0"/>
                    </a:moveTo>
                    <a:lnTo>
                      <a:pt x="2246811" y="0"/>
                    </a:lnTo>
                    <a:lnTo>
                      <a:pt x="2246811" y="6858000"/>
                    </a:lnTo>
                    <a:lnTo>
                      <a:pt x="627017" y="6858000"/>
                    </a:lnTo>
                    <a:lnTo>
                      <a:pt x="0" y="0"/>
                    </a:lnTo>
                    <a:close/>
                  </a:path>
                </a:pathLst>
              </a:custGeom>
              <a:gradFill>
                <a:gsLst>
                  <a:gs pos="27000">
                    <a:schemeClr val="tx2"/>
                  </a:gs>
                  <a:gs pos="100000">
                    <a:schemeClr val="accent1"/>
                  </a:gs>
                </a:gsLst>
                <a:lin ang="0" scaled="0"/>
              </a:gradFill>
              <a:ln>
                <a:gradFill flip="none" rotWithShape="1">
                  <a:gsLst>
                    <a:gs pos="27000">
                      <a:schemeClr val="tx2"/>
                    </a:gs>
                    <a:gs pos="100000">
                      <a:schemeClr val="accent1"/>
                    </a:gs>
                  </a:gsLst>
                  <a:lin ang="0" scaled="0"/>
                  <a:tileRect/>
                </a:gra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i-FI"/>
              </a:p>
            </p:txBody>
          </p:sp>
          <p:pic>
            <p:nvPicPr>
              <p:cNvPr id="14" name="Picture 3">
                <a:extLst>
                  <a:ext uri="{FF2B5EF4-FFF2-40B4-BE49-F238E27FC236}">
                    <a16:creationId xmlns:a16="http://schemas.microsoft.com/office/drawing/2014/main" id="{66BB957A-A95B-0424-ED14-DE7325DA5344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PicPr>
                <a:picLocks noChangeAspect="1"/>
              </p:cNvPicPr>
              <p:nvPr userDrawn="1"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0177462" y="292735"/>
                <a:ext cx="1833562" cy="1571625"/>
              </a:xfrm>
              <a:prstGeom prst="rect">
                <a:avLst/>
              </a:prstGeom>
            </p:spPr>
          </p:pic>
        </p:grpSp>
      </p:grpSp>
      <p:sp>
        <p:nvSpPr>
          <p:cNvPr id="8" name="Dian numeron paikkamerkki 7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6BD4A0EF-951A-4343-A672-F31B58E6828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728943"/>
      </p:ext>
    </p:extLst>
  </p:cSld>
  <p:clrMapOvr>
    <a:masterClrMapping/>
  </p:clrMapOvr>
  <p:hf hdr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i-FI" dirty="0"/>
              <a:t>Muokkaa </a:t>
            </a:r>
            <a:r>
              <a:rPr lang="fi-FI" dirty="0" err="1"/>
              <a:t>perustyyl</a:t>
            </a:r>
            <a:r>
              <a:rPr lang="fi-FI" dirty="0"/>
              <a:t>. </a:t>
            </a:r>
            <a:r>
              <a:rPr lang="fi-FI" dirty="0" err="1"/>
              <a:t>napsautt</a:t>
            </a:r>
            <a:r>
              <a:rPr lang="fi-FI" dirty="0"/>
              <a:t>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i-FI" dirty="0"/>
              <a:t>Muokkaa tekstin perustyylejä</a:t>
            </a:r>
          </a:p>
          <a:p>
            <a:pPr lvl="1"/>
            <a:r>
              <a:rPr lang="fi-FI" dirty="0"/>
              <a:t>toinen taso</a:t>
            </a:r>
          </a:p>
          <a:p>
            <a:pPr lvl="2"/>
            <a:r>
              <a:rPr lang="fi-FI" dirty="0"/>
              <a:t>kolmas taso</a:t>
            </a:r>
          </a:p>
          <a:p>
            <a:pPr lvl="3"/>
            <a:r>
              <a:rPr lang="fi-FI" dirty="0"/>
              <a:t>neljäs taso</a:t>
            </a:r>
          </a:p>
          <a:p>
            <a:pPr lvl="4"/>
            <a:r>
              <a:rPr lang="fi-FI" dirty="0"/>
              <a:t>viides taso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00350" y="6356350"/>
            <a:ext cx="221249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/>
              <a:t>Joonas Tielinen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017561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fi-FI"/>
              <a:t>6.2.2023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7249" y="6356350"/>
            <a:ext cx="5619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6BD4A0EF-951A-4343-A672-F31B58E6828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0004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7" r:id="rId1"/>
    <p:sldLayoutId id="2147483762" r:id="rId2"/>
    <p:sldLayoutId id="2147483764" r:id="rId3"/>
    <p:sldLayoutId id="2147483765" r:id="rId4"/>
    <p:sldLayoutId id="2147483763" r:id="rId5"/>
    <p:sldLayoutId id="2147483766" r:id="rId6"/>
    <p:sldLayoutId id="2147483767" r:id="rId7"/>
    <p:sldLayoutId id="2147483768" r:id="rId8"/>
    <p:sldLayoutId id="2147483769" r:id="rId9"/>
    <p:sldLayoutId id="2147483770" r:id="rId10"/>
    <p:sldLayoutId id="2147483771" r:id="rId11"/>
    <p:sldLayoutId id="2147483772" r:id="rId12"/>
    <p:sldLayoutId id="2147483773" r:id="rId13"/>
    <p:sldLayoutId id="2147483774" r:id="rId14"/>
    <p:sldLayoutId id="2147483775" r:id="rId15"/>
    <p:sldLayoutId id="2147483776" r:id="rId16"/>
    <p:sldLayoutId id="2147483777" r:id="rId17"/>
    <p:sldLayoutId id="2147483778" r:id="rId18"/>
    <p:sldLayoutId id="2147483779" r:id="rId19"/>
    <p:sldLayoutId id="2147483781" r:id="rId20"/>
    <p:sldLayoutId id="2147483784" r:id="rId2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84400" indent="-284400" algn="l" defTabSz="914400" rtl="0" eaLnBrk="1" latinLnBrk="0" hangingPunct="1">
        <a:lnSpc>
          <a:spcPct val="150000"/>
        </a:lnSpc>
        <a:spcBef>
          <a:spcPts val="1000"/>
        </a:spcBef>
        <a:buClr>
          <a:srgbClr val="0065AF"/>
        </a:buClr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741600" indent="-284400" algn="l" defTabSz="914400" rtl="0" eaLnBrk="1" latinLnBrk="0" hangingPunct="1">
        <a:lnSpc>
          <a:spcPct val="150000"/>
        </a:lnSpc>
        <a:spcBef>
          <a:spcPts val="500"/>
        </a:spcBef>
        <a:buClr>
          <a:srgbClr val="0065AF"/>
        </a:buClr>
        <a:buFont typeface="Arial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1087200" indent="-172800" algn="l" defTabSz="914400" rtl="0" eaLnBrk="1" latinLnBrk="0" hangingPunct="1">
        <a:lnSpc>
          <a:spcPct val="150000"/>
        </a:lnSpc>
        <a:spcBef>
          <a:spcPts val="500"/>
        </a:spcBef>
        <a:buClr>
          <a:srgbClr val="0065AF"/>
        </a:buClr>
        <a:buFont typeface="Arial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172800" algn="l" defTabSz="914400" rtl="0" eaLnBrk="1" latinLnBrk="0" hangingPunct="1">
        <a:lnSpc>
          <a:spcPct val="150000"/>
        </a:lnSpc>
        <a:spcBef>
          <a:spcPts val="500"/>
        </a:spcBef>
        <a:buClr>
          <a:srgbClr val="0065AF"/>
        </a:buClr>
        <a:buFont typeface="Arial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172800" algn="l" defTabSz="914400" rtl="0" eaLnBrk="1" latinLnBrk="0" hangingPunct="1">
        <a:lnSpc>
          <a:spcPct val="150000"/>
        </a:lnSpc>
        <a:spcBef>
          <a:spcPts val="500"/>
        </a:spcBef>
        <a:buClr>
          <a:srgbClr val="0065AF"/>
        </a:buClr>
        <a:buFont typeface="Arial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1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1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1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0.xml"/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1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2.xml"/><Relationship Id="rId2" Type="http://schemas.openxmlformats.org/officeDocument/2006/relationships/chart" Target="../charts/chart11.xml"/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056ABB-777C-4B72-B314-32FDB91F59F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35395" y="631517"/>
            <a:ext cx="5498205" cy="1602000"/>
          </a:xfrm>
        </p:spPr>
        <p:txBody>
          <a:bodyPr/>
          <a:lstStyle/>
          <a:p>
            <a:pPr>
              <a:lnSpc>
                <a:spcPct val="120000"/>
              </a:lnSpc>
            </a:pPr>
            <a:r>
              <a:rPr lang="fi-FI" sz="3200" dirty="0"/>
              <a:t>Tienkäyttäjätyytyväisyys-tutkimus</a:t>
            </a:r>
            <a:endParaRPr lang="fi-FI" dirty="0"/>
          </a:p>
        </p:txBody>
      </p:sp>
      <p:pic>
        <p:nvPicPr>
          <p:cNvPr id="43" name="Kuvan paikkamerkki 42">
            <a:extLst>
              <a:ext uri="{FF2B5EF4-FFF2-40B4-BE49-F238E27FC236}">
                <a16:creationId xmlns:a16="http://schemas.microsoft.com/office/drawing/2014/main" id="{C817BB6C-2385-4997-AC28-E1D1093F3BE9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157" b="12157"/>
          <a:stretch>
            <a:fillRect/>
          </a:stretch>
        </p:blipFill>
        <p:spPr/>
      </p:pic>
      <p:pic>
        <p:nvPicPr>
          <p:cNvPr id="35" name="Kuvan paikkamerkki 34">
            <a:extLst>
              <a:ext uri="{FF2B5EF4-FFF2-40B4-BE49-F238E27FC236}">
                <a16:creationId xmlns:a16="http://schemas.microsoft.com/office/drawing/2014/main" id="{29598506-5399-4155-AC54-EE40BE984EBE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884" b="5884"/>
          <a:stretch>
            <a:fillRect/>
          </a:stretch>
        </p:blipFill>
        <p:spPr/>
      </p:pic>
      <p:pic>
        <p:nvPicPr>
          <p:cNvPr id="39" name="Kuvan paikkamerkki 38" descr="Kuva, joka sisältää kohteen teksti&#10;&#10;Kuvaus luotu automaattisesti">
            <a:extLst>
              <a:ext uri="{FF2B5EF4-FFF2-40B4-BE49-F238E27FC236}">
                <a16:creationId xmlns:a16="http://schemas.microsoft.com/office/drawing/2014/main" id="{E11B68E6-021A-4C30-A35C-4712540D8643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605" b="13605"/>
          <a:stretch>
            <a:fillRect/>
          </a:stretch>
        </p:blipFill>
        <p:spPr/>
      </p:pic>
      <p:sp>
        <p:nvSpPr>
          <p:cNvPr id="44" name="Tekstiruutu 43">
            <a:extLst>
              <a:ext uri="{FF2B5EF4-FFF2-40B4-BE49-F238E27FC236}">
                <a16:creationId xmlns:a16="http://schemas.microsoft.com/office/drawing/2014/main" id="{EBD66385-3534-4389-A804-A43739574DD4}"/>
              </a:ext>
            </a:extLst>
          </p:cNvPr>
          <p:cNvSpPr txBox="1"/>
          <p:nvPr/>
        </p:nvSpPr>
        <p:spPr>
          <a:xfrm>
            <a:off x="531795" y="2233517"/>
            <a:ext cx="50349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/>
              <a:t>Talvi 2025</a:t>
            </a:r>
          </a:p>
          <a:p>
            <a:r>
              <a:rPr lang="fi-FI"/>
              <a:t>Keski-Suomen ELY – Urakka-alueet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38946048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">
            <a:extLst>
              <a:ext uri="{FF2B5EF4-FFF2-40B4-BE49-F238E27FC236}">
                <a16:creationId xmlns:a16="http://schemas.microsoft.com/office/drawing/2014/main" id="{4A846691-0026-46E9-B7F1-903A989D34B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897106984"/>
              </p:ext>
            </p:extLst>
          </p:nvPr>
        </p:nvGraphicFramePr>
        <p:xfrm>
          <a:off x="8194934" y="1717466"/>
          <a:ext cx="2909432" cy="42846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3" name="Tekstiruutu 12"/>
          <p:cNvSpPr txBox="1"/>
          <p:nvPr/>
        </p:nvSpPr>
        <p:spPr>
          <a:xfrm>
            <a:off x="8471012" y="1709914"/>
            <a:ext cx="26578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900" b="1" dirty="0"/>
              <a:t>Keskiarvo</a:t>
            </a:r>
            <a:r>
              <a:rPr lang="fi-FI" sz="900" dirty="0"/>
              <a:t> </a:t>
            </a:r>
          </a:p>
          <a:p>
            <a:r>
              <a:rPr lang="fi-FI" sz="900" dirty="0"/>
              <a:t>(1=Erittäin tyytymätön, 5=Erittäin tyytyväinen)</a:t>
            </a:r>
          </a:p>
        </p:txBody>
      </p:sp>
      <p:sp>
        <p:nvSpPr>
          <p:cNvPr id="5" name="Otsikk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i-FI" sz="2900">
                <a:latin typeface="+mj-lt"/>
              </a:rPr>
              <a:t>Jyväskylä</a:t>
            </a:r>
            <a:endParaRPr lang="fi-FI" sz="2900" dirty="0">
              <a:latin typeface="+mj-lt"/>
            </a:endParaRPr>
          </a:p>
        </p:txBody>
      </p:sp>
      <p:sp>
        <p:nvSpPr>
          <p:cNvPr id="4" name="Dian numeron paikkamerkki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81E58F-EBEE-45C2-B214-23E4267F217A}" type="slidenum">
              <a:rPr lang="fi-FI" smtClean="0"/>
              <a:t>2</a:t>
            </a:fld>
            <a:endParaRPr lang="fi-FI"/>
          </a:p>
        </p:txBody>
      </p:sp>
      <p:sp>
        <p:nvSpPr>
          <p:cNvPr id="12" name="Alatunnisteen paikkamerkki 4"/>
          <p:cNvSpPr>
            <a:spLocks noGrp="1"/>
          </p:cNvSpPr>
          <p:nvPr>
            <p:ph type="ftr" sz="quarter" idx="4294967295"/>
          </p:nvPr>
        </p:nvSpPr>
        <p:spPr>
          <a:xfrm>
            <a:off x="0" y="6356350"/>
            <a:ext cx="4114800" cy="365125"/>
          </a:xfrm>
        </p:spPr>
        <p:txBody>
          <a:bodyPr/>
          <a:lstStyle/>
          <a:p>
            <a:r>
              <a:rPr lang="fi-FI"/>
              <a:t> </a:t>
            </a:r>
            <a:endParaRPr lang="fi-FI" dirty="0"/>
          </a:p>
        </p:txBody>
      </p:sp>
      <p:sp>
        <p:nvSpPr>
          <p:cNvPr id="7" name="Tekstiruutu 6"/>
          <p:cNvSpPr txBox="1"/>
          <p:nvPr/>
        </p:nvSpPr>
        <p:spPr>
          <a:xfrm>
            <a:off x="838800" y="1196975"/>
            <a:ext cx="106792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1000" dirty="0"/>
              <a:t>Kaikki vastaajat</a:t>
            </a:r>
          </a:p>
        </p:txBody>
      </p:sp>
      <p:graphicFrame>
        <p:nvGraphicFramePr>
          <p:cNvPr id="9" name="Kaavio 8"/>
          <p:cNvGraphicFramePr/>
          <p:nvPr>
            <p:extLst>
              <p:ext uri="{D42A27DB-BD31-4B8C-83A1-F6EECF244321}">
                <p14:modId xmlns:p14="http://schemas.microsoft.com/office/powerpoint/2010/main" val="1203930776"/>
              </p:ext>
            </p:extLst>
          </p:nvPr>
        </p:nvGraphicFramePr>
        <p:xfrm>
          <a:off x="1029565" y="1717465"/>
          <a:ext cx="8066809" cy="42846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0" name="Tekstiruutu 9"/>
          <p:cNvSpPr txBox="1"/>
          <p:nvPr/>
        </p:nvSpPr>
        <p:spPr>
          <a:xfrm>
            <a:off x="821663" y="5781568"/>
            <a:ext cx="30970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fi-FI" sz="1000" dirty="0"/>
              <a:t>%</a:t>
            </a:r>
          </a:p>
        </p:txBody>
      </p:sp>
      <p:sp>
        <p:nvSpPr>
          <p:cNvPr id="14" name="Dian numeron paikkamerkki 6">
            <a:extLst>
              <a:ext uri="{FF2B5EF4-FFF2-40B4-BE49-F238E27FC236}">
                <a16:creationId xmlns:a16="http://schemas.microsoft.com/office/drawing/2014/main" id="{14619D9B-1BF9-4AF2-B12E-0CA956797E8C}"/>
              </a:ext>
            </a:extLst>
          </p:cNvPr>
          <p:cNvSpPr txBox="1">
            <a:spLocks/>
          </p:cNvSpPr>
          <p:nvPr/>
        </p:nvSpPr>
        <p:spPr>
          <a:xfrm>
            <a:off x="1494504" y="6189816"/>
            <a:ext cx="7766231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i-FI" sz="800" b="1" dirty="0">
                <a:cs typeface="Arial" pitchFamily="34" charset="0"/>
              </a:rPr>
              <a:t>Pääteiden talvihoito (indeksi) </a:t>
            </a:r>
            <a:r>
              <a:rPr lang="fi-FI" sz="800" dirty="0">
                <a:cs typeface="Arial" pitchFamily="34" charset="0"/>
              </a:rPr>
              <a:t>= keskiarvo kysymyksistä liukkauden torjunta ja lumen auraus pääteillä</a:t>
            </a:r>
          </a:p>
          <a:p>
            <a:pPr lvl="0"/>
            <a:r>
              <a:rPr lang="fi-FI" sz="800" b="1" dirty="0">
                <a:cs typeface="Arial" pitchFamily="34" charset="0"/>
              </a:rPr>
              <a:t>Muiden teiden talvihoito (indeksi) </a:t>
            </a:r>
            <a:r>
              <a:rPr lang="fi-FI" sz="800" dirty="0">
                <a:cs typeface="Arial" pitchFamily="34" charset="0"/>
              </a:rPr>
              <a:t>= keskiarvo kysymyksistä liukkauden torjunta, lumen auraus ja tienpinnan tasaisuus (pakkautunut lumi ja jää) muilla teillä</a:t>
            </a:r>
            <a:endParaRPr kumimoji="0" lang="fi-FI" sz="8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cs typeface="Arial" pitchFamily="34" charset="0"/>
            </a:endParaRPr>
          </a:p>
        </p:txBody>
      </p:sp>
      <p:sp>
        <p:nvSpPr>
          <p:cNvPr id="18" name="Tekstiruutu 17"/>
          <p:cNvSpPr txBox="1"/>
          <p:nvPr/>
        </p:nvSpPr>
        <p:spPr>
          <a:xfrm>
            <a:off x="79683" y="58297"/>
            <a:ext cx="123463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1000"/>
              <a:t>Keski-Suomen ELY</a:t>
            </a:r>
            <a:endParaRPr lang="fi-FI" sz="1000" dirty="0"/>
          </a:p>
        </p:txBody>
      </p:sp>
      <p:sp>
        <p:nvSpPr>
          <p:cNvPr id="3" name="Tekstiruutu 2"/>
          <p:cNvSpPr txBox="1"/>
          <p:nvPr/>
        </p:nvSpPr>
        <p:spPr>
          <a:xfrm>
            <a:off x="10303433" y="5426638"/>
            <a:ext cx="107433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800" dirty="0"/>
              <a:t>*) raportoitu vain </a:t>
            </a:r>
          </a:p>
          <a:p>
            <a:r>
              <a:rPr lang="fi-FI" sz="800" dirty="0"/>
              <a:t>kävelijät/pyöräilijät</a:t>
            </a:r>
          </a:p>
        </p:txBody>
      </p:sp>
      <p:sp>
        <p:nvSpPr>
          <p:cNvPr id="11" name="Tekstiruutu 10">
            <a:extLst>
              <a:ext uri="{FF2B5EF4-FFF2-40B4-BE49-F238E27FC236}">
                <a16:creationId xmlns:a16="http://schemas.microsoft.com/office/drawing/2014/main" id="{34AF0751-1A4D-B1F2-8E79-B252ABE71F83}"/>
              </a:ext>
            </a:extLst>
          </p:cNvPr>
          <p:cNvSpPr txBox="1"/>
          <p:nvPr/>
        </p:nvSpPr>
        <p:spPr>
          <a:xfrm>
            <a:off x="8554065" y="5456902"/>
            <a:ext cx="30489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1000" dirty="0"/>
              <a:t>*)</a:t>
            </a:r>
          </a:p>
        </p:txBody>
      </p:sp>
    </p:spTree>
    <p:extLst>
      <p:ext uri="{BB962C8B-B14F-4D97-AF65-F5344CB8AC3E}">
        <p14:creationId xmlns:p14="http://schemas.microsoft.com/office/powerpoint/2010/main" val="35187060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">
            <a:extLst>
              <a:ext uri="{FF2B5EF4-FFF2-40B4-BE49-F238E27FC236}">
                <a16:creationId xmlns:a16="http://schemas.microsoft.com/office/drawing/2014/main" id="{4A846691-0026-46E9-B7F1-903A989D34B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359556785"/>
              </p:ext>
            </p:extLst>
          </p:nvPr>
        </p:nvGraphicFramePr>
        <p:xfrm>
          <a:off x="8194934" y="1717466"/>
          <a:ext cx="2909432" cy="42846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Tekstiruutu 5"/>
          <p:cNvSpPr txBox="1"/>
          <p:nvPr/>
        </p:nvSpPr>
        <p:spPr>
          <a:xfrm>
            <a:off x="8471012" y="1709914"/>
            <a:ext cx="26578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900" b="1" dirty="0"/>
              <a:t>Keskiarvo</a:t>
            </a:r>
            <a:r>
              <a:rPr lang="fi-FI" sz="900" dirty="0"/>
              <a:t> </a:t>
            </a:r>
          </a:p>
          <a:p>
            <a:r>
              <a:rPr lang="fi-FI" sz="900" dirty="0"/>
              <a:t>(1=Erittäin tyytymätön, 5=Erittäin tyytyväinen)</a:t>
            </a:r>
          </a:p>
        </p:txBody>
      </p:sp>
      <p:sp>
        <p:nvSpPr>
          <p:cNvPr id="8" name="Otsikk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i-FI" sz="2900">
                <a:latin typeface="+mj-lt"/>
              </a:rPr>
              <a:t>Jämsä</a:t>
            </a:r>
            <a:endParaRPr lang="fi-FI" sz="2900" dirty="0">
              <a:latin typeface="+mj-lt"/>
            </a:endParaRPr>
          </a:p>
        </p:txBody>
      </p:sp>
      <p:sp>
        <p:nvSpPr>
          <p:cNvPr id="7" name="Dian numeron paikkamerkki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81E58F-EBEE-45C2-B214-23E4267F217A}" type="slidenum">
              <a:rPr lang="fi-FI" smtClean="0"/>
              <a:t>3</a:t>
            </a:fld>
            <a:endParaRPr lang="fi-FI"/>
          </a:p>
        </p:txBody>
      </p:sp>
      <p:sp>
        <p:nvSpPr>
          <p:cNvPr id="12" name="Alatunnisteen paikkamerkki 4"/>
          <p:cNvSpPr>
            <a:spLocks noGrp="1"/>
          </p:cNvSpPr>
          <p:nvPr>
            <p:ph type="ftr" sz="quarter" idx="4294967295"/>
          </p:nvPr>
        </p:nvSpPr>
        <p:spPr>
          <a:xfrm>
            <a:off x="0" y="6356350"/>
            <a:ext cx="4114800" cy="365125"/>
          </a:xfrm>
        </p:spPr>
        <p:txBody>
          <a:bodyPr/>
          <a:lstStyle/>
          <a:p>
            <a:r>
              <a:rPr lang="fi-FI"/>
              <a:t> </a:t>
            </a:r>
            <a:endParaRPr lang="fi-FI" dirty="0"/>
          </a:p>
        </p:txBody>
      </p:sp>
      <p:sp>
        <p:nvSpPr>
          <p:cNvPr id="9" name="Tekstiruutu 8"/>
          <p:cNvSpPr txBox="1"/>
          <p:nvPr/>
        </p:nvSpPr>
        <p:spPr>
          <a:xfrm>
            <a:off x="838800" y="1196975"/>
            <a:ext cx="106792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1000" dirty="0"/>
              <a:t>Kaikki vastaajat</a:t>
            </a:r>
          </a:p>
        </p:txBody>
      </p:sp>
      <p:graphicFrame>
        <p:nvGraphicFramePr>
          <p:cNvPr id="10" name="Kaavio 9"/>
          <p:cNvGraphicFramePr/>
          <p:nvPr>
            <p:extLst>
              <p:ext uri="{D42A27DB-BD31-4B8C-83A1-F6EECF244321}">
                <p14:modId xmlns:p14="http://schemas.microsoft.com/office/powerpoint/2010/main" val="3359087744"/>
              </p:ext>
            </p:extLst>
          </p:nvPr>
        </p:nvGraphicFramePr>
        <p:xfrm>
          <a:off x="1029565" y="1717465"/>
          <a:ext cx="8066809" cy="42846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1" name="Tekstiruutu 10"/>
          <p:cNvSpPr txBox="1"/>
          <p:nvPr/>
        </p:nvSpPr>
        <p:spPr>
          <a:xfrm>
            <a:off x="821663" y="5781568"/>
            <a:ext cx="30970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fi-FI" sz="1000" dirty="0"/>
              <a:t>%</a:t>
            </a:r>
          </a:p>
        </p:txBody>
      </p:sp>
      <p:sp>
        <p:nvSpPr>
          <p:cNvPr id="18" name="Tekstiruutu 17"/>
          <p:cNvSpPr txBox="1"/>
          <p:nvPr/>
        </p:nvSpPr>
        <p:spPr>
          <a:xfrm>
            <a:off x="79683" y="58297"/>
            <a:ext cx="123463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1000"/>
              <a:t>Keski-Suomen ELY</a:t>
            </a:r>
            <a:endParaRPr lang="fi-FI" sz="1000" dirty="0"/>
          </a:p>
        </p:txBody>
      </p:sp>
      <p:sp>
        <p:nvSpPr>
          <p:cNvPr id="3" name="Dian numeron paikkamerkki 6">
            <a:extLst>
              <a:ext uri="{FF2B5EF4-FFF2-40B4-BE49-F238E27FC236}">
                <a16:creationId xmlns:a16="http://schemas.microsoft.com/office/drawing/2014/main" id="{D2EDEC3F-A9FD-5723-FD95-D05E4350259A}"/>
              </a:ext>
            </a:extLst>
          </p:cNvPr>
          <p:cNvSpPr txBox="1">
            <a:spLocks/>
          </p:cNvSpPr>
          <p:nvPr/>
        </p:nvSpPr>
        <p:spPr>
          <a:xfrm>
            <a:off x="1494504" y="6189816"/>
            <a:ext cx="7766231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i-FI" sz="800" b="1" dirty="0">
                <a:cs typeface="Arial" pitchFamily="34" charset="0"/>
              </a:rPr>
              <a:t>Pääteiden talvihoito (indeksi) </a:t>
            </a:r>
            <a:r>
              <a:rPr lang="fi-FI" sz="800" dirty="0">
                <a:cs typeface="Arial" pitchFamily="34" charset="0"/>
              </a:rPr>
              <a:t>= keskiarvo kysymyksistä liukkauden torjunta ja lumen auraus pääteillä</a:t>
            </a:r>
          </a:p>
          <a:p>
            <a:pPr lvl="0"/>
            <a:r>
              <a:rPr lang="fi-FI" sz="800" b="1" dirty="0">
                <a:cs typeface="Arial" pitchFamily="34" charset="0"/>
              </a:rPr>
              <a:t>Muiden teiden talvihoito (indeksi) </a:t>
            </a:r>
            <a:r>
              <a:rPr lang="fi-FI" sz="800" dirty="0">
                <a:cs typeface="Arial" pitchFamily="34" charset="0"/>
              </a:rPr>
              <a:t>= keskiarvo kysymyksistä liukkauden torjunta, lumen auraus ja tienpinnan tasaisuus (pakkautunut lumi ja jää) muilla teillä</a:t>
            </a:r>
            <a:endParaRPr kumimoji="0" lang="fi-FI" sz="8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cs typeface="Arial" pitchFamily="34" charset="0"/>
            </a:endParaRPr>
          </a:p>
        </p:txBody>
      </p:sp>
      <p:sp>
        <p:nvSpPr>
          <p:cNvPr id="21" name="Tekstiruutu 20">
            <a:extLst>
              <a:ext uri="{FF2B5EF4-FFF2-40B4-BE49-F238E27FC236}">
                <a16:creationId xmlns:a16="http://schemas.microsoft.com/office/drawing/2014/main" id="{94192A81-9D09-AF2F-4B61-EBC26F349C08}"/>
              </a:ext>
            </a:extLst>
          </p:cNvPr>
          <p:cNvSpPr txBox="1"/>
          <p:nvPr/>
        </p:nvSpPr>
        <p:spPr>
          <a:xfrm>
            <a:off x="8554065" y="5456902"/>
            <a:ext cx="30489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1000" dirty="0"/>
              <a:t>*)</a:t>
            </a:r>
          </a:p>
        </p:txBody>
      </p:sp>
      <p:sp>
        <p:nvSpPr>
          <p:cNvPr id="4" name="Tekstiruutu 3">
            <a:extLst>
              <a:ext uri="{FF2B5EF4-FFF2-40B4-BE49-F238E27FC236}">
                <a16:creationId xmlns:a16="http://schemas.microsoft.com/office/drawing/2014/main" id="{0DBA2287-7844-8B96-A71F-54F8E25A27DD}"/>
              </a:ext>
            </a:extLst>
          </p:cNvPr>
          <p:cNvSpPr txBox="1"/>
          <p:nvPr/>
        </p:nvSpPr>
        <p:spPr>
          <a:xfrm>
            <a:off x="10303433" y="5426638"/>
            <a:ext cx="107433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800" dirty="0"/>
              <a:t>*) raportoitu vain </a:t>
            </a:r>
          </a:p>
          <a:p>
            <a:r>
              <a:rPr lang="fi-FI" sz="800" dirty="0"/>
              <a:t>kävelijät/pyöräilijät</a:t>
            </a:r>
          </a:p>
        </p:txBody>
      </p:sp>
    </p:spTree>
    <p:extLst>
      <p:ext uri="{BB962C8B-B14F-4D97-AF65-F5344CB8AC3E}">
        <p14:creationId xmlns:p14="http://schemas.microsoft.com/office/powerpoint/2010/main" val="16664631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">
            <a:extLst>
              <a:ext uri="{FF2B5EF4-FFF2-40B4-BE49-F238E27FC236}">
                <a16:creationId xmlns:a16="http://schemas.microsoft.com/office/drawing/2014/main" id="{4A846691-0026-46E9-B7F1-903A989D34B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630687456"/>
              </p:ext>
            </p:extLst>
          </p:nvPr>
        </p:nvGraphicFramePr>
        <p:xfrm>
          <a:off x="8194934" y="1717466"/>
          <a:ext cx="2909432" cy="42846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Tekstiruutu 5"/>
          <p:cNvSpPr txBox="1"/>
          <p:nvPr/>
        </p:nvSpPr>
        <p:spPr>
          <a:xfrm>
            <a:off x="8471012" y="1709914"/>
            <a:ext cx="26578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900" b="1" dirty="0"/>
              <a:t>Keskiarvo</a:t>
            </a:r>
            <a:r>
              <a:rPr lang="fi-FI" sz="900" dirty="0"/>
              <a:t> </a:t>
            </a:r>
          </a:p>
          <a:p>
            <a:r>
              <a:rPr lang="fi-FI" sz="900" dirty="0"/>
              <a:t>(1=Erittäin tyytymätön, 5=Erittäin tyytyväinen)</a:t>
            </a:r>
          </a:p>
        </p:txBody>
      </p:sp>
      <p:sp>
        <p:nvSpPr>
          <p:cNvPr id="8" name="Otsikk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i-FI" sz="2900">
                <a:latin typeface="+mj-lt"/>
              </a:rPr>
              <a:t>Karstula</a:t>
            </a:r>
            <a:endParaRPr lang="fi-FI" sz="2900" dirty="0">
              <a:latin typeface="+mj-lt"/>
            </a:endParaRPr>
          </a:p>
        </p:txBody>
      </p:sp>
      <p:sp>
        <p:nvSpPr>
          <p:cNvPr id="7" name="Dian numeron paikkamerkki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81E58F-EBEE-45C2-B214-23E4267F217A}" type="slidenum">
              <a:rPr lang="fi-FI" smtClean="0"/>
              <a:t>4</a:t>
            </a:fld>
            <a:endParaRPr lang="fi-FI"/>
          </a:p>
        </p:txBody>
      </p:sp>
      <p:sp>
        <p:nvSpPr>
          <p:cNvPr id="12" name="Alatunnisteen paikkamerkki 4"/>
          <p:cNvSpPr>
            <a:spLocks noGrp="1"/>
          </p:cNvSpPr>
          <p:nvPr>
            <p:ph type="ftr" sz="quarter" idx="4294967295"/>
          </p:nvPr>
        </p:nvSpPr>
        <p:spPr>
          <a:xfrm>
            <a:off x="0" y="6356350"/>
            <a:ext cx="4114800" cy="365125"/>
          </a:xfrm>
        </p:spPr>
        <p:txBody>
          <a:bodyPr/>
          <a:lstStyle/>
          <a:p>
            <a:r>
              <a:rPr lang="fi-FI"/>
              <a:t> </a:t>
            </a:r>
            <a:endParaRPr lang="fi-FI" dirty="0"/>
          </a:p>
        </p:txBody>
      </p:sp>
      <p:sp>
        <p:nvSpPr>
          <p:cNvPr id="9" name="Tekstiruutu 8"/>
          <p:cNvSpPr txBox="1"/>
          <p:nvPr/>
        </p:nvSpPr>
        <p:spPr>
          <a:xfrm>
            <a:off x="838800" y="1196975"/>
            <a:ext cx="106792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1000" dirty="0"/>
              <a:t>Kaikki vastaajat</a:t>
            </a:r>
          </a:p>
        </p:txBody>
      </p:sp>
      <p:graphicFrame>
        <p:nvGraphicFramePr>
          <p:cNvPr id="10" name="Kaavio 9"/>
          <p:cNvGraphicFramePr/>
          <p:nvPr>
            <p:extLst>
              <p:ext uri="{D42A27DB-BD31-4B8C-83A1-F6EECF244321}">
                <p14:modId xmlns:p14="http://schemas.microsoft.com/office/powerpoint/2010/main" val="1223172589"/>
              </p:ext>
            </p:extLst>
          </p:nvPr>
        </p:nvGraphicFramePr>
        <p:xfrm>
          <a:off x="1029565" y="1717465"/>
          <a:ext cx="8066809" cy="42846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1" name="Tekstiruutu 10"/>
          <p:cNvSpPr txBox="1"/>
          <p:nvPr/>
        </p:nvSpPr>
        <p:spPr>
          <a:xfrm>
            <a:off x="821663" y="5781568"/>
            <a:ext cx="30970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fi-FI" sz="1000" dirty="0"/>
              <a:t>%</a:t>
            </a:r>
          </a:p>
        </p:txBody>
      </p:sp>
      <p:sp>
        <p:nvSpPr>
          <p:cNvPr id="18" name="Tekstiruutu 17"/>
          <p:cNvSpPr txBox="1"/>
          <p:nvPr/>
        </p:nvSpPr>
        <p:spPr>
          <a:xfrm>
            <a:off x="79683" y="58297"/>
            <a:ext cx="123463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1000"/>
              <a:t>Keski-Suomen ELY</a:t>
            </a:r>
            <a:endParaRPr lang="fi-FI" sz="1000" dirty="0"/>
          </a:p>
        </p:txBody>
      </p:sp>
      <p:sp>
        <p:nvSpPr>
          <p:cNvPr id="3" name="Dian numeron paikkamerkki 6">
            <a:extLst>
              <a:ext uri="{FF2B5EF4-FFF2-40B4-BE49-F238E27FC236}">
                <a16:creationId xmlns:a16="http://schemas.microsoft.com/office/drawing/2014/main" id="{D24A76ED-09F4-AA2D-8AFB-366BE5FAF9CB}"/>
              </a:ext>
            </a:extLst>
          </p:cNvPr>
          <p:cNvSpPr txBox="1">
            <a:spLocks/>
          </p:cNvSpPr>
          <p:nvPr/>
        </p:nvSpPr>
        <p:spPr>
          <a:xfrm>
            <a:off x="1494504" y="6189816"/>
            <a:ext cx="7766231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i-FI" sz="800" b="1" dirty="0">
                <a:cs typeface="Arial" pitchFamily="34" charset="0"/>
              </a:rPr>
              <a:t>Pääteiden talvihoito (indeksi) </a:t>
            </a:r>
            <a:r>
              <a:rPr lang="fi-FI" sz="800" dirty="0">
                <a:cs typeface="Arial" pitchFamily="34" charset="0"/>
              </a:rPr>
              <a:t>= keskiarvo kysymyksistä liukkauden torjunta ja lumen auraus pääteillä</a:t>
            </a:r>
          </a:p>
          <a:p>
            <a:pPr lvl="0"/>
            <a:r>
              <a:rPr lang="fi-FI" sz="800" b="1" dirty="0">
                <a:cs typeface="Arial" pitchFamily="34" charset="0"/>
              </a:rPr>
              <a:t>Muiden teiden talvihoito (indeksi) </a:t>
            </a:r>
            <a:r>
              <a:rPr lang="fi-FI" sz="800" dirty="0">
                <a:cs typeface="Arial" pitchFamily="34" charset="0"/>
              </a:rPr>
              <a:t>= keskiarvo kysymyksistä liukkauden torjunta, lumen auraus ja tienpinnan tasaisuus (pakkautunut lumi ja jää) muilla teillä</a:t>
            </a:r>
            <a:endParaRPr kumimoji="0" lang="fi-FI" sz="8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cs typeface="Arial" pitchFamily="34" charset="0"/>
            </a:endParaRPr>
          </a:p>
        </p:txBody>
      </p:sp>
      <p:sp>
        <p:nvSpPr>
          <p:cNvPr id="21" name="Tekstiruutu 20">
            <a:extLst>
              <a:ext uri="{FF2B5EF4-FFF2-40B4-BE49-F238E27FC236}">
                <a16:creationId xmlns:a16="http://schemas.microsoft.com/office/drawing/2014/main" id="{1AF18CDF-FCB5-74CE-9851-9540B11B6524}"/>
              </a:ext>
            </a:extLst>
          </p:cNvPr>
          <p:cNvSpPr txBox="1"/>
          <p:nvPr/>
        </p:nvSpPr>
        <p:spPr>
          <a:xfrm>
            <a:off x="8554065" y="5456902"/>
            <a:ext cx="30489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1000" dirty="0"/>
              <a:t>*)</a:t>
            </a:r>
          </a:p>
        </p:txBody>
      </p:sp>
      <p:sp>
        <p:nvSpPr>
          <p:cNvPr id="4" name="Tekstiruutu 3">
            <a:extLst>
              <a:ext uri="{FF2B5EF4-FFF2-40B4-BE49-F238E27FC236}">
                <a16:creationId xmlns:a16="http://schemas.microsoft.com/office/drawing/2014/main" id="{8C17B3E3-B46C-6E20-DC02-3FC50D8F47E4}"/>
              </a:ext>
            </a:extLst>
          </p:cNvPr>
          <p:cNvSpPr txBox="1"/>
          <p:nvPr/>
        </p:nvSpPr>
        <p:spPr>
          <a:xfrm>
            <a:off x="10303433" y="5426638"/>
            <a:ext cx="107433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800" dirty="0"/>
              <a:t>*) raportoitu vain </a:t>
            </a:r>
          </a:p>
          <a:p>
            <a:r>
              <a:rPr lang="fi-FI" sz="800" dirty="0"/>
              <a:t>kävelijät/pyöräilijät</a:t>
            </a:r>
          </a:p>
        </p:txBody>
      </p:sp>
    </p:spTree>
    <p:extLst>
      <p:ext uri="{BB962C8B-B14F-4D97-AF65-F5344CB8AC3E}">
        <p14:creationId xmlns:p14="http://schemas.microsoft.com/office/powerpoint/2010/main" val="40742072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">
            <a:extLst>
              <a:ext uri="{FF2B5EF4-FFF2-40B4-BE49-F238E27FC236}">
                <a16:creationId xmlns:a16="http://schemas.microsoft.com/office/drawing/2014/main" id="{4A846691-0026-46E9-B7F1-903A989D34B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752637176"/>
              </p:ext>
            </p:extLst>
          </p:nvPr>
        </p:nvGraphicFramePr>
        <p:xfrm>
          <a:off x="8194934" y="1717466"/>
          <a:ext cx="2909432" cy="42846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Tekstiruutu 5"/>
          <p:cNvSpPr txBox="1"/>
          <p:nvPr/>
        </p:nvSpPr>
        <p:spPr>
          <a:xfrm>
            <a:off x="8471012" y="1709914"/>
            <a:ext cx="26578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900" b="1" dirty="0"/>
              <a:t>Keskiarvo</a:t>
            </a:r>
            <a:r>
              <a:rPr lang="fi-FI" sz="900" dirty="0"/>
              <a:t> </a:t>
            </a:r>
          </a:p>
          <a:p>
            <a:r>
              <a:rPr lang="fi-FI" sz="900" dirty="0"/>
              <a:t>(1=Erittäin tyytymätön, 5=Erittäin tyytyväinen)</a:t>
            </a:r>
          </a:p>
        </p:txBody>
      </p:sp>
      <p:sp>
        <p:nvSpPr>
          <p:cNvPr id="8" name="Otsikk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i-FI" sz="2900">
                <a:latin typeface="+mj-lt"/>
              </a:rPr>
              <a:t>Keuruu</a:t>
            </a:r>
            <a:endParaRPr lang="fi-FI" sz="2900" dirty="0">
              <a:latin typeface="+mj-lt"/>
            </a:endParaRPr>
          </a:p>
        </p:txBody>
      </p:sp>
      <p:sp>
        <p:nvSpPr>
          <p:cNvPr id="7" name="Dian numeron paikkamerkki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81E58F-EBEE-45C2-B214-23E4267F217A}" type="slidenum">
              <a:rPr lang="fi-FI" smtClean="0"/>
              <a:t>5</a:t>
            </a:fld>
            <a:endParaRPr lang="fi-FI"/>
          </a:p>
        </p:txBody>
      </p:sp>
      <p:sp>
        <p:nvSpPr>
          <p:cNvPr id="12" name="Alatunnisteen paikkamerkki 4"/>
          <p:cNvSpPr>
            <a:spLocks noGrp="1"/>
          </p:cNvSpPr>
          <p:nvPr>
            <p:ph type="ftr" sz="quarter" idx="4294967295"/>
          </p:nvPr>
        </p:nvSpPr>
        <p:spPr>
          <a:xfrm>
            <a:off x="0" y="6356350"/>
            <a:ext cx="4114800" cy="365125"/>
          </a:xfrm>
        </p:spPr>
        <p:txBody>
          <a:bodyPr/>
          <a:lstStyle/>
          <a:p>
            <a:r>
              <a:rPr lang="fi-FI"/>
              <a:t> </a:t>
            </a:r>
            <a:endParaRPr lang="fi-FI" dirty="0"/>
          </a:p>
        </p:txBody>
      </p:sp>
      <p:sp>
        <p:nvSpPr>
          <p:cNvPr id="9" name="Tekstiruutu 8"/>
          <p:cNvSpPr txBox="1"/>
          <p:nvPr/>
        </p:nvSpPr>
        <p:spPr>
          <a:xfrm>
            <a:off x="838800" y="1196975"/>
            <a:ext cx="106792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1000" dirty="0"/>
              <a:t>Kaikki vastaajat</a:t>
            </a:r>
          </a:p>
        </p:txBody>
      </p:sp>
      <p:graphicFrame>
        <p:nvGraphicFramePr>
          <p:cNvPr id="10" name="Kaavio 9"/>
          <p:cNvGraphicFramePr/>
          <p:nvPr>
            <p:extLst>
              <p:ext uri="{D42A27DB-BD31-4B8C-83A1-F6EECF244321}">
                <p14:modId xmlns:p14="http://schemas.microsoft.com/office/powerpoint/2010/main" val="3527920608"/>
              </p:ext>
            </p:extLst>
          </p:nvPr>
        </p:nvGraphicFramePr>
        <p:xfrm>
          <a:off x="1029565" y="1717465"/>
          <a:ext cx="8066809" cy="42846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1" name="Tekstiruutu 10"/>
          <p:cNvSpPr txBox="1"/>
          <p:nvPr/>
        </p:nvSpPr>
        <p:spPr>
          <a:xfrm>
            <a:off x="821663" y="5781568"/>
            <a:ext cx="30970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fi-FI" sz="1000" dirty="0"/>
              <a:t>%</a:t>
            </a:r>
          </a:p>
        </p:txBody>
      </p:sp>
      <p:sp>
        <p:nvSpPr>
          <p:cNvPr id="18" name="Tekstiruutu 17"/>
          <p:cNvSpPr txBox="1"/>
          <p:nvPr/>
        </p:nvSpPr>
        <p:spPr>
          <a:xfrm>
            <a:off x="79683" y="58297"/>
            <a:ext cx="123463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1000"/>
              <a:t>Keski-Suomen ELY</a:t>
            </a:r>
            <a:endParaRPr lang="fi-FI" sz="1000" dirty="0"/>
          </a:p>
        </p:txBody>
      </p:sp>
      <p:sp>
        <p:nvSpPr>
          <p:cNvPr id="3" name="Dian numeron paikkamerkki 6">
            <a:extLst>
              <a:ext uri="{FF2B5EF4-FFF2-40B4-BE49-F238E27FC236}">
                <a16:creationId xmlns:a16="http://schemas.microsoft.com/office/drawing/2014/main" id="{906C3107-0E0B-CB62-20C8-E8AA4568B9BC}"/>
              </a:ext>
            </a:extLst>
          </p:cNvPr>
          <p:cNvSpPr txBox="1">
            <a:spLocks/>
          </p:cNvSpPr>
          <p:nvPr/>
        </p:nvSpPr>
        <p:spPr>
          <a:xfrm>
            <a:off x="1494504" y="6189816"/>
            <a:ext cx="7766231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i-FI" sz="800" b="1" dirty="0">
                <a:cs typeface="Arial" pitchFamily="34" charset="0"/>
              </a:rPr>
              <a:t>Pääteiden talvihoito (indeksi) </a:t>
            </a:r>
            <a:r>
              <a:rPr lang="fi-FI" sz="800" dirty="0">
                <a:cs typeface="Arial" pitchFamily="34" charset="0"/>
              </a:rPr>
              <a:t>= keskiarvo kysymyksistä liukkauden torjunta ja lumen auraus pääteillä</a:t>
            </a:r>
          </a:p>
          <a:p>
            <a:pPr lvl="0"/>
            <a:r>
              <a:rPr lang="fi-FI" sz="800" b="1" dirty="0">
                <a:cs typeface="Arial" pitchFamily="34" charset="0"/>
              </a:rPr>
              <a:t>Muiden teiden talvihoito (indeksi) </a:t>
            </a:r>
            <a:r>
              <a:rPr lang="fi-FI" sz="800" dirty="0">
                <a:cs typeface="Arial" pitchFamily="34" charset="0"/>
              </a:rPr>
              <a:t>= keskiarvo kysymyksistä liukkauden torjunta, lumen auraus ja tienpinnan tasaisuus (pakkautunut lumi ja jää) muilla teillä</a:t>
            </a:r>
            <a:endParaRPr kumimoji="0" lang="fi-FI" sz="8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cs typeface="Arial" pitchFamily="34" charset="0"/>
            </a:endParaRPr>
          </a:p>
        </p:txBody>
      </p:sp>
      <p:sp>
        <p:nvSpPr>
          <p:cNvPr id="21" name="Tekstiruutu 20">
            <a:extLst>
              <a:ext uri="{FF2B5EF4-FFF2-40B4-BE49-F238E27FC236}">
                <a16:creationId xmlns:a16="http://schemas.microsoft.com/office/drawing/2014/main" id="{FF8BF2A2-F0ED-6245-0EAD-304CE42724B6}"/>
              </a:ext>
            </a:extLst>
          </p:cNvPr>
          <p:cNvSpPr txBox="1"/>
          <p:nvPr/>
        </p:nvSpPr>
        <p:spPr>
          <a:xfrm>
            <a:off x="8554065" y="5456902"/>
            <a:ext cx="30489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1000" dirty="0"/>
              <a:t>*)</a:t>
            </a:r>
          </a:p>
        </p:txBody>
      </p:sp>
      <p:sp>
        <p:nvSpPr>
          <p:cNvPr id="4" name="Tekstiruutu 3">
            <a:extLst>
              <a:ext uri="{FF2B5EF4-FFF2-40B4-BE49-F238E27FC236}">
                <a16:creationId xmlns:a16="http://schemas.microsoft.com/office/drawing/2014/main" id="{7AAECF87-7C11-4123-E3DF-DB6797C555A0}"/>
              </a:ext>
            </a:extLst>
          </p:cNvPr>
          <p:cNvSpPr txBox="1"/>
          <p:nvPr/>
        </p:nvSpPr>
        <p:spPr>
          <a:xfrm>
            <a:off x="10303433" y="5426638"/>
            <a:ext cx="107433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800" dirty="0"/>
              <a:t>*) raportoitu vain </a:t>
            </a:r>
          </a:p>
          <a:p>
            <a:r>
              <a:rPr lang="fi-FI" sz="800" dirty="0"/>
              <a:t>kävelijät/pyöräilijät</a:t>
            </a:r>
          </a:p>
        </p:txBody>
      </p:sp>
    </p:spTree>
    <p:extLst>
      <p:ext uri="{BB962C8B-B14F-4D97-AF65-F5344CB8AC3E}">
        <p14:creationId xmlns:p14="http://schemas.microsoft.com/office/powerpoint/2010/main" val="171467244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">
            <a:extLst>
              <a:ext uri="{FF2B5EF4-FFF2-40B4-BE49-F238E27FC236}">
                <a16:creationId xmlns:a16="http://schemas.microsoft.com/office/drawing/2014/main" id="{4A846691-0026-46E9-B7F1-903A989D34B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402265900"/>
              </p:ext>
            </p:extLst>
          </p:nvPr>
        </p:nvGraphicFramePr>
        <p:xfrm>
          <a:off x="8194934" y="1717466"/>
          <a:ext cx="2909432" cy="42846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Tekstiruutu 5"/>
          <p:cNvSpPr txBox="1"/>
          <p:nvPr/>
        </p:nvSpPr>
        <p:spPr>
          <a:xfrm>
            <a:off x="8471012" y="1709914"/>
            <a:ext cx="26578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900" b="1" dirty="0"/>
              <a:t>Keskiarvo</a:t>
            </a:r>
            <a:r>
              <a:rPr lang="fi-FI" sz="900" dirty="0"/>
              <a:t> </a:t>
            </a:r>
          </a:p>
          <a:p>
            <a:r>
              <a:rPr lang="fi-FI" sz="900" dirty="0"/>
              <a:t>(1=Erittäin tyytymätön, 5=Erittäin tyytyväinen)</a:t>
            </a:r>
          </a:p>
        </p:txBody>
      </p:sp>
      <p:sp>
        <p:nvSpPr>
          <p:cNvPr id="8" name="Otsikk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i-FI" sz="2900">
                <a:latin typeface="+mj-lt"/>
              </a:rPr>
              <a:t>Pihtipudas</a:t>
            </a:r>
            <a:endParaRPr lang="fi-FI" sz="2900" dirty="0">
              <a:latin typeface="+mj-lt"/>
            </a:endParaRPr>
          </a:p>
        </p:txBody>
      </p:sp>
      <p:sp>
        <p:nvSpPr>
          <p:cNvPr id="7" name="Dian numeron paikkamerkki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81E58F-EBEE-45C2-B214-23E4267F217A}" type="slidenum">
              <a:rPr lang="fi-FI" smtClean="0"/>
              <a:t>6</a:t>
            </a:fld>
            <a:endParaRPr lang="fi-FI"/>
          </a:p>
        </p:txBody>
      </p:sp>
      <p:sp>
        <p:nvSpPr>
          <p:cNvPr id="12" name="Alatunnisteen paikkamerkki 4"/>
          <p:cNvSpPr>
            <a:spLocks noGrp="1"/>
          </p:cNvSpPr>
          <p:nvPr>
            <p:ph type="ftr" sz="quarter" idx="4294967295"/>
          </p:nvPr>
        </p:nvSpPr>
        <p:spPr>
          <a:xfrm>
            <a:off x="0" y="6356350"/>
            <a:ext cx="4114800" cy="365125"/>
          </a:xfrm>
        </p:spPr>
        <p:txBody>
          <a:bodyPr/>
          <a:lstStyle/>
          <a:p>
            <a:r>
              <a:rPr lang="fi-FI"/>
              <a:t> </a:t>
            </a:r>
            <a:endParaRPr lang="fi-FI" dirty="0"/>
          </a:p>
        </p:txBody>
      </p:sp>
      <p:sp>
        <p:nvSpPr>
          <p:cNvPr id="9" name="Tekstiruutu 8"/>
          <p:cNvSpPr txBox="1"/>
          <p:nvPr/>
        </p:nvSpPr>
        <p:spPr>
          <a:xfrm>
            <a:off x="838800" y="1196975"/>
            <a:ext cx="106792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1000" dirty="0"/>
              <a:t>Kaikki vastaajat</a:t>
            </a:r>
          </a:p>
        </p:txBody>
      </p:sp>
      <p:graphicFrame>
        <p:nvGraphicFramePr>
          <p:cNvPr id="10" name="Kaavio 9"/>
          <p:cNvGraphicFramePr/>
          <p:nvPr>
            <p:extLst>
              <p:ext uri="{D42A27DB-BD31-4B8C-83A1-F6EECF244321}">
                <p14:modId xmlns:p14="http://schemas.microsoft.com/office/powerpoint/2010/main" val="4208912103"/>
              </p:ext>
            </p:extLst>
          </p:nvPr>
        </p:nvGraphicFramePr>
        <p:xfrm>
          <a:off x="1029565" y="1717465"/>
          <a:ext cx="8066809" cy="42846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1" name="Tekstiruutu 10"/>
          <p:cNvSpPr txBox="1"/>
          <p:nvPr/>
        </p:nvSpPr>
        <p:spPr>
          <a:xfrm>
            <a:off x="821663" y="5781568"/>
            <a:ext cx="30970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fi-FI" sz="1000" dirty="0"/>
              <a:t>%</a:t>
            </a:r>
          </a:p>
        </p:txBody>
      </p:sp>
      <p:sp>
        <p:nvSpPr>
          <p:cNvPr id="18" name="Tekstiruutu 17"/>
          <p:cNvSpPr txBox="1"/>
          <p:nvPr/>
        </p:nvSpPr>
        <p:spPr>
          <a:xfrm>
            <a:off x="79683" y="58297"/>
            <a:ext cx="123463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1000"/>
              <a:t>Keski-Suomen ELY</a:t>
            </a:r>
            <a:endParaRPr lang="fi-FI" sz="1000" dirty="0"/>
          </a:p>
        </p:txBody>
      </p:sp>
      <p:sp>
        <p:nvSpPr>
          <p:cNvPr id="3" name="Dian numeron paikkamerkki 6">
            <a:extLst>
              <a:ext uri="{FF2B5EF4-FFF2-40B4-BE49-F238E27FC236}">
                <a16:creationId xmlns:a16="http://schemas.microsoft.com/office/drawing/2014/main" id="{1A83FF1A-0187-0F4D-900C-4148D26902EB}"/>
              </a:ext>
            </a:extLst>
          </p:cNvPr>
          <p:cNvSpPr txBox="1">
            <a:spLocks/>
          </p:cNvSpPr>
          <p:nvPr/>
        </p:nvSpPr>
        <p:spPr>
          <a:xfrm>
            <a:off x="1494504" y="6189816"/>
            <a:ext cx="7766231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i-FI" sz="800" b="1" dirty="0">
                <a:cs typeface="Arial" pitchFamily="34" charset="0"/>
              </a:rPr>
              <a:t>Pääteiden talvihoito (indeksi) </a:t>
            </a:r>
            <a:r>
              <a:rPr lang="fi-FI" sz="800" dirty="0">
                <a:cs typeface="Arial" pitchFamily="34" charset="0"/>
              </a:rPr>
              <a:t>= keskiarvo kysymyksistä liukkauden torjunta ja lumen auraus pääteillä</a:t>
            </a:r>
          </a:p>
          <a:p>
            <a:pPr lvl="0"/>
            <a:r>
              <a:rPr lang="fi-FI" sz="800" b="1" dirty="0">
                <a:cs typeface="Arial" pitchFamily="34" charset="0"/>
              </a:rPr>
              <a:t>Muiden teiden talvihoito (indeksi) </a:t>
            </a:r>
            <a:r>
              <a:rPr lang="fi-FI" sz="800" dirty="0">
                <a:cs typeface="Arial" pitchFamily="34" charset="0"/>
              </a:rPr>
              <a:t>= keskiarvo kysymyksistä liukkauden torjunta, lumen auraus ja tienpinnan tasaisuus (pakkautunut lumi ja jää) muilla teillä</a:t>
            </a:r>
            <a:endParaRPr kumimoji="0" lang="fi-FI" sz="8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cs typeface="Arial" pitchFamily="34" charset="0"/>
            </a:endParaRPr>
          </a:p>
        </p:txBody>
      </p:sp>
      <p:sp>
        <p:nvSpPr>
          <p:cNvPr id="21" name="Tekstiruutu 20">
            <a:extLst>
              <a:ext uri="{FF2B5EF4-FFF2-40B4-BE49-F238E27FC236}">
                <a16:creationId xmlns:a16="http://schemas.microsoft.com/office/drawing/2014/main" id="{EBC4F236-9613-0127-E8FE-29BC2EA1E6ED}"/>
              </a:ext>
            </a:extLst>
          </p:cNvPr>
          <p:cNvSpPr txBox="1"/>
          <p:nvPr/>
        </p:nvSpPr>
        <p:spPr>
          <a:xfrm>
            <a:off x="8554065" y="5456902"/>
            <a:ext cx="30489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1000" dirty="0"/>
              <a:t>*)</a:t>
            </a:r>
          </a:p>
        </p:txBody>
      </p:sp>
      <p:sp>
        <p:nvSpPr>
          <p:cNvPr id="13" name="Tekstiruutu 12">
            <a:extLst>
              <a:ext uri="{FF2B5EF4-FFF2-40B4-BE49-F238E27FC236}">
                <a16:creationId xmlns:a16="http://schemas.microsoft.com/office/drawing/2014/main" id="{477DB47A-5A5A-E1E2-0736-1319D287BB18}"/>
              </a:ext>
            </a:extLst>
          </p:cNvPr>
          <p:cNvSpPr txBox="1"/>
          <p:nvPr/>
        </p:nvSpPr>
        <p:spPr>
          <a:xfrm>
            <a:off x="10303433" y="5426638"/>
            <a:ext cx="107433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800" dirty="0"/>
              <a:t>*) raportoitu vain </a:t>
            </a:r>
          </a:p>
          <a:p>
            <a:r>
              <a:rPr lang="fi-FI" sz="800" dirty="0"/>
              <a:t>kävelijät/pyöräilijät</a:t>
            </a:r>
          </a:p>
        </p:txBody>
      </p:sp>
    </p:spTree>
    <p:extLst>
      <p:ext uri="{BB962C8B-B14F-4D97-AF65-F5344CB8AC3E}">
        <p14:creationId xmlns:p14="http://schemas.microsoft.com/office/powerpoint/2010/main" val="99038332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">
            <a:extLst>
              <a:ext uri="{FF2B5EF4-FFF2-40B4-BE49-F238E27FC236}">
                <a16:creationId xmlns:a16="http://schemas.microsoft.com/office/drawing/2014/main" id="{4A846691-0026-46E9-B7F1-903A989D34B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707462853"/>
              </p:ext>
            </p:extLst>
          </p:nvPr>
        </p:nvGraphicFramePr>
        <p:xfrm>
          <a:off x="8194934" y="1717466"/>
          <a:ext cx="2909432" cy="42846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Tekstiruutu 5"/>
          <p:cNvSpPr txBox="1"/>
          <p:nvPr/>
        </p:nvSpPr>
        <p:spPr>
          <a:xfrm>
            <a:off x="8471012" y="1709914"/>
            <a:ext cx="26578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900" b="1" dirty="0"/>
              <a:t>Keskiarvo</a:t>
            </a:r>
            <a:r>
              <a:rPr lang="fi-FI" sz="900" dirty="0"/>
              <a:t> </a:t>
            </a:r>
          </a:p>
          <a:p>
            <a:r>
              <a:rPr lang="fi-FI" sz="900" dirty="0"/>
              <a:t>(1=Erittäin tyytymätön, 5=Erittäin tyytyväinen)</a:t>
            </a:r>
          </a:p>
        </p:txBody>
      </p:sp>
      <p:sp>
        <p:nvSpPr>
          <p:cNvPr id="8" name="Otsikk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i-FI" sz="2900">
                <a:latin typeface="+mj-lt"/>
              </a:rPr>
              <a:t>Äänekoski</a:t>
            </a:r>
            <a:endParaRPr lang="fi-FI" sz="2900" dirty="0">
              <a:latin typeface="+mj-lt"/>
            </a:endParaRPr>
          </a:p>
        </p:txBody>
      </p:sp>
      <p:sp>
        <p:nvSpPr>
          <p:cNvPr id="7" name="Dian numeron paikkamerkki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81E58F-EBEE-45C2-B214-23E4267F217A}" type="slidenum">
              <a:rPr lang="fi-FI" smtClean="0"/>
              <a:t>7</a:t>
            </a:fld>
            <a:endParaRPr lang="fi-FI"/>
          </a:p>
        </p:txBody>
      </p:sp>
      <p:sp>
        <p:nvSpPr>
          <p:cNvPr id="12" name="Alatunnisteen paikkamerkki 4"/>
          <p:cNvSpPr>
            <a:spLocks noGrp="1"/>
          </p:cNvSpPr>
          <p:nvPr>
            <p:ph type="ftr" sz="quarter" idx="4294967295"/>
          </p:nvPr>
        </p:nvSpPr>
        <p:spPr>
          <a:xfrm>
            <a:off x="0" y="6356350"/>
            <a:ext cx="4114800" cy="365125"/>
          </a:xfrm>
        </p:spPr>
        <p:txBody>
          <a:bodyPr/>
          <a:lstStyle/>
          <a:p>
            <a:r>
              <a:rPr lang="fi-FI"/>
              <a:t> </a:t>
            </a:r>
            <a:endParaRPr lang="fi-FI" dirty="0"/>
          </a:p>
        </p:txBody>
      </p:sp>
      <p:sp>
        <p:nvSpPr>
          <p:cNvPr id="9" name="Tekstiruutu 8"/>
          <p:cNvSpPr txBox="1"/>
          <p:nvPr/>
        </p:nvSpPr>
        <p:spPr>
          <a:xfrm>
            <a:off x="838800" y="1196975"/>
            <a:ext cx="106792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1000" dirty="0"/>
              <a:t>Kaikki vastaajat</a:t>
            </a:r>
          </a:p>
        </p:txBody>
      </p:sp>
      <p:graphicFrame>
        <p:nvGraphicFramePr>
          <p:cNvPr id="10" name="Kaavio 9"/>
          <p:cNvGraphicFramePr/>
          <p:nvPr>
            <p:extLst>
              <p:ext uri="{D42A27DB-BD31-4B8C-83A1-F6EECF244321}">
                <p14:modId xmlns:p14="http://schemas.microsoft.com/office/powerpoint/2010/main" val="2195495934"/>
              </p:ext>
            </p:extLst>
          </p:nvPr>
        </p:nvGraphicFramePr>
        <p:xfrm>
          <a:off x="1029565" y="1717465"/>
          <a:ext cx="8066809" cy="42846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1" name="Tekstiruutu 10"/>
          <p:cNvSpPr txBox="1"/>
          <p:nvPr/>
        </p:nvSpPr>
        <p:spPr>
          <a:xfrm>
            <a:off x="821663" y="5781568"/>
            <a:ext cx="30970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fi-FI" sz="1000" dirty="0"/>
              <a:t>%</a:t>
            </a:r>
          </a:p>
        </p:txBody>
      </p:sp>
      <p:sp>
        <p:nvSpPr>
          <p:cNvPr id="18" name="Tekstiruutu 17"/>
          <p:cNvSpPr txBox="1"/>
          <p:nvPr/>
        </p:nvSpPr>
        <p:spPr>
          <a:xfrm>
            <a:off x="79683" y="58297"/>
            <a:ext cx="123463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1000"/>
              <a:t>Keski-Suomen ELY</a:t>
            </a:r>
            <a:endParaRPr lang="fi-FI" sz="1000" dirty="0"/>
          </a:p>
        </p:txBody>
      </p:sp>
      <p:sp>
        <p:nvSpPr>
          <p:cNvPr id="3" name="Dian numeron paikkamerkki 6">
            <a:extLst>
              <a:ext uri="{FF2B5EF4-FFF2-40B4-BE49-F238E27FC236}">
                <a16:creationId xmlns:a16="http://schemas.microsoft.com/office/drawing/2014/main" id="{7C83680D-B977-AC62-AC33-2CC0F31AC86D}"/>
              </a:ext>
            </a:extLst>
          </p:cNvPr>
          <p:cNvSpPr txBox="1">
            <a:spLocks/>
          </p:cNvSpPr>
          <p:nvPr/>
        </p:nvSpPr>
        <p:spPr>
          <a:xfrm>
            <a:off x="1494504" y="6189816"/>
            <a:ext cx="7766231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i-FI" sz="800" b="1" dirty="0">
                <a:cs typeface="Arial" pitchFamily="34" charset="0"/>
              </a:rPr>
              <a:t>Pääteiden talvihoito (indeksi) </a:t>
            </a:r>
            <a:r>
              <a:rPr lang="fi-FI" sz="800" dirty="0">
                <a:cs typeface="Arial" pitchFamily="34" charset="0"/>
              </a:rPr>
              <a:t>= keskiarvo kysymyksistä liukkauden torjunta ja lumen auraus pääteillä</a:t>
            </a:r>
          </a:p>
          <a:p>
            <a:pPr lvl="0"/>
            <a:r>
              <a:rPr lang="fi-FI" sz="800" b="1" dirty="0">
                <a:cs typeface="Arial" pitchFamily="34" charset="0"/>
              </a:rPr>
              <a:t>Muiden teiden talvihoito (indeksi) </a:t>
            </a:r>
            <a:r>
              <a:rPr lang="fi-FI" sz="800" dirty="0">
                <a:cs typeface="Arial" pitchFamily="34" charset="0"/>
              </a:rPr>
              <a:t>= keskiarvo kysymyksistä liukkauden torjunta, lumen auraus ja tienpinnan tasaisuus (pakkautunut lumi ja jää) muilla teillä</a:t>
            </a:r>
            <a:endParaRPr kumimoji="0" lang="fi-FI" sz="8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cs typeface="Arial" pitchFamily="34" charset="0"/>
            </a:endParaRPr>
          </a:p>
        </p:txBody>
      </p:sp>
      <p:sp>
        <p:nvSpPr>
          <p:cNvPr id="21" name="Tekstiruutu 20">
            <a:extLst>
              <a:ext uri="{FF2B5EF4-FFF2-40B4-BE49-F238E27FC236}">
                <a16:creationId xmlns:a16="http://schemas.microsoft.com/office/drawing/2014/main" id="{9D2C7828-6DE9-8851-4473-146C5A2AE62D}"/>
              </a:ext>
            </a:extLst>
          </p:cNvPr>
          <p:cNvSpPr txBox="1"/>
          <p:nvPr/>
        </p:nvSpPr>
        <p:spPr>
          <a:xfrm>
            <a:off x="8554065" y="5456902"/>
            <a:ext cx="30489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1000" dirty="0"/>
              <a:t>*)</a:t>
            </a:r>
          </a:p>
        </p:txBody>
      </p:sp>
      <p:sp>
        <p:nvSpPr>
          <p:cNvPr id="4" name="Tekstiruutu 3">
            <a:extLst>
              <a:ext uri="{FF2B5EF4-FFF2-40B4-BE49-F238E27FC236}">
                <a16:creationId xmlns:a16="http://schemas.microsoft.com/office/drawing/2014/main" id="{5E9F35AC-65B4-A8B9-6797-01CE45FD675D}"/>
              </a:ext>
            </a:extLst>
          </p:cNvPr>
          <p:cNvSpPr txBox="1"/>
          <p:nvPr/>
        </p:nvSpPr>
        <p:spPr>
          <a:xfrm>
            <a:off x="10303433" y="5426638"/>
            <a:ext cx="107433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800" dirty="0"/>
              <a:t>*) raportoitu vain </a:t>
            </a:r>
          </a:p>
          <a:p>
            <a:r>
              <a:rPr lang="fi-FI" sz="800" dirty="0"/>
              <a:t>kävelijät/pyöräilijät</a:t>
            </a:r>
          </a:p>
        </p:txBody>
      </p:sp>
    </p:spTree>
    <p:extLst>
      <p:ext uri="{BB962C8B-B14F-4D97-AF65-F5344CB8AC3E}">
        <p14:creationId xmlns:p14="http://schemas.microsoft.com/office/powerpoint/2010/main" val="3737657421"/>
      </p:ext>
    </p:extLst>
  </p:cSld>
  <p:clrMapOvr>
    <a:masterClrMapping/>
  </p:clrMapOvr>
</p:sld>
</file>

<file path=ppt/theme/theme1.xml><?xml version="1.0" encoding="utf-8"?>
<a:theme xmlns:a="http://schemas.openxmlformats.org/drawingml/2006/main" name="vayla_uusi2023">
  <a:themeElements>
    <a:clrScheme name="Vayla_PP">
      <a:dk1>
        <a:srgbClr val="000000"/>
      </a:dk1>
      <a:lt1>
        <a:srgbClr val="FFFFFF"/>
      </a:lt1>
      <a:dk2>
        <a:srgbClr val="0065AF"/>
      </a:dk2>
      <a:lt2>
        <a:srgbClr val="8DCB6D"/>
      </a:lt2>
      <a:accent1>
        <a:srgbClr val="009BFF"/>
      </a:accent1>
      <a:accent2>
        <a:srgbClr val="00AFCB"/>
      </a:accent2>
      <a:accent3>
        <a:srgbClr val="FF5100"/>
      </a:accent3>
      <a:accent4>
        <a:srgbClr val="228848"/>
      </a:accent4>
      <a:accent5>
        <a:srgbClr val="E50083"/>
      </a:accent5>
      <a:accent6>
        <a:srgbClr val="FFC300"/>
      </a:accent6>
      <a:hlink>
        <a:srgbClr val="00AFCB"/>
      </a:hlink>
      <a:folHlink>
        <a:srgbClr val="49C2EF"/>
      </a:folHlink>
    </a:clrScheme>
    <a:fontScheme name="Mukautettu 1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ayla_ilmeella_fi_uusi.potx" id="{80698CA2-84C0-4D32-B3B9-691308C5EB39}" vid="{19AC9EDE-3C74-46E3-BEC0-1BF2A3623E55}"/>
    </a:ext>
  </a:extLst>
</a:theme>
</file>

<file path=ppt/theme/theme2.xml><?xml version="1.0" encoding="utf-8"?>
<a:theme xmlns:a="http://schemas.openxmlformats.org/drawingml/2006/main" name="Office-te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Väylä">
    <a:dk1>
      <a:sysClr val="windowText" lastClr="000000"/>
    </a:dk1>
    <a:lt1>
      <a:sysClr val="window" lastClr="FFFFFF"/>
    </a:lt1>
    <a:dk2>
      <a:srgbClr val="0065AF"/>
    </a:dk2>
    <a:lt2>
      <a:srgbClr val="4AC2F1"/>
    </a:lt2>
    <a:accent1>
      <a:srgbClr val="009BFF"/>
    </a:accent1>
    <a:accent2>
      <a:srgbClr val="00B0CC"/>
    </a:accent2>
    <a:accent3>
      <a:srgbClr val="8DCB6D"/>
    </a:accent3>
    <a:accent4>
      <a:srgbClr val="FFC300"/>
    </a:accent4>
    <a:accent5>
      <a:srgbClr val="E50083"/>
    </a:accent5>
    <a:accent6>
      <a:srgbClr val="FF5100"/>
    </a:accent6>
    <a:hlink>
      <a:srgbClr val="009BFF"/>
    </a:hlink>
    <a:folHlink>
      <a:srgbClr val="A050A0"/>
    </a:folHlink>
  </a:clrScheme>
  <a:fontScheme name="Mukautettu 1">
    <a:majorFont>
      <a:latin typeface="Tahoma"/>
      <a:ea typeface=""/>
      <a:cs typeface=""/>
    </a:majorFont>
    <a:minorFont>
      <a:latin typeface="Tahoma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.xml><?xml version="1.0" encoding="utf-8"?>
<a:themeOverride xmlns:a="http://schemas.openxmlformats.org/drawingml/2006/main">
  <a:clrScheme name="Väylä">
    <a:dk1>
      <a:sysClr val="windowText" lastClr="000000"/>
    </a:dk1>
    <a:lt1>
      <a:sysClr val="window" lastClr="FFFFFF"/>
    </a:lt1>
    <a:dk2>
      <a:srgbClr val="0065AF"/>
    </a:dk2>
    <a:lt2>
      <a:srgbClr val="4AC2F1"/>
    </a:lt2>
    <a:accent1>
      <a:srgbClr val="009BFF"/>
    </a:accent1>
    <a:accent2>
      <a:srgbClr val="00B0CC"/>
    </a:accent2>
    <a:accent3>
      <a:srgbClr val="8DCB6D"/>
    </a:accent3>
    <a:accent4>
      <a:srgbClr val="FFC300"/>
    </a:accent4>
    <a:accent5>
      <a:srgbClr val="E50083"/>
    </a:accent5>
    <a:accent6>
      <a:srgbClr val="FF5100"/>
    </a:accent6>
    <a:hlink>
      <a:srgbClr val="009BFF"/>
    </a:hlink>
    <a:folHlink>
      <a:srgbClr val="A050A0"/>
    </a:folHlink>
  </a:clrScheme>
  <a:fontScheme name="Mukautettu 1">
    <a:majorFont>
      <a:latin typeface="Tahoma"/>
      <a:ea typeface=""/>
      <a:cs typeface=""/>
    </a:majorFont>
    <a:minorFont>
      <a:latin typeface="Tahoma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3.xml><?xml version="1.0" encoding="utf-8"?>
<a:themeOverride xmlns:a="http://schemas.openxmlformats.org/drawingml/2006/main">
  <a:clrScheme name="Väylä">
    <a:dk1>
      <a:sysClr val="windowText" lastClr="000000"/>
    </a:dk1>
    <a:lt1>
      <a:sysClr val="window" lastClr="FFFFFF"/>
    </a:lt1>
    <a:dk2>
      <a:srgbClr val="0065AF"/>
    </a:dk2>
    <a:lt2>
      <a:srgbClr val="4AC2F1"/>
    </a:lt2>
    <a:accent1>
      <a:srgbClr val="009BFF"/>
    </a:accent1>
    <a:accent2>
      <a:srgbClr val="00B0CC"/>
    </a:accent2>
    <a:accent3>
      <a:srgbClr val="8DCB6D"/>
    </a:accent3>
    <a:accent4>
      <a:srgbClr val="FFC300"/>
    </a:accent4>
    <a:accent5>
      <a:srgbClr val="E50083"/>
    </a:accent5>
    <a:accent6>
      <a:srgbClr val="FF5100"/>
    </a:accent6>
    <a:hlink>
      <a:srgbClr val="009BFF"/>
    </a:hlink>
    <a:folHlink>
      <a:srgbClr val="A050A0"/>
    </a:folHlink>
  </a:clrScheme>
  <a:fontScheme name="Mukautettu 1">
    <a:majorFont>
      <a:latin typeface="Tahoma"/>
      <a:ea typeface=""/>
      <a:cs typeface=""/>
    </a:majorFont>
    <a:minorFont>
      <a:latin typeface="Tahoma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4.xml><?xml version="1.0" encoding="utf-8"?>
<a:themeOverride xmlns:a="http://schemas.openxmlformats.org/drawingml/2006/main">
  <a:clrScheme name="Väylä">
    <a:dk1>
      <a:sysClr val="windowText" lastClr="000000"/>
    </a:dk1>
    <a:lt1>
      <a:sysClr val="window" lastClr="FFFFFF"/>
    </a:lt1>
    <a:dk2>
      <a:srgbClr val="0065AF"/>
    </a:dk2>
    <a:lt2>
      <a:srgbClr val="4AC2F1"/>
    </a:lt2>
    <a:accent1>
      <a:srgbClr val="009BFF"/>
    </a:accent1>
    <a:accent2>
      <a:srgbClr val="00B0CC"/>
    </a:accent2>
    <a:accent3>
      <a:srgbClr val="8DCB6D"/>
    </a:accent3>
    <a:accent4>
      <a:srgbClr val="FFC300"/>
    </a:accent4>
    <a:accent5>
      <a:srgbClr val="E50083"/>
    </a:accent5>
    <a:accent6>
      <a:srgbClr val="FF5100"/>
    </a:accent6>
    <a:hlink>
      <a:srgbClr val="009BFF"/>
    </a:hlink>
    <a:folHlink>
      <a:srgbClr val="A050A0"/>
    </a:folHlink>
  </a:clrScheme>
  <a:fontScheme name="Mukautettu 1">
    <a:majorFont>
      <a:latin typeface="Tahoma"/>
      <a:ea typeface=""/>
      <a:cs typeface=""/>
    </a:majorFont>
    <a:minorFont>
      <a:latin typeface="Tahoma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5.xml><?xml version="1.0" encoding="utf-8"?>
<a:themeOverride xmlns:a="http://schemas.openxmlformats.org/drawingml/2006/main">
  <a:clrScheme name="Väylä">
    <a:dk1>
      <a:sysClr val="windowText" lastClr="000000"/>
    </a:dk1>
    <a:lt1>
      <a:sysClr val="window" lastClr="FFFFFF"/>
    </a:lt1>
    <a:dk2>
      <a:srgbClr val="0065AF"/>
    </a:dk2>
    <a:lt2>
      <a:srgbClr val="4AC2F1"/>
    </a:lt2>
    <a:accent1>
      <a:srgbClr val="009BFF"/>
    </a:accent1>
    <a:accent2>
      <a:srgbClr val="00B0CC"/>
    </a:accent2>
    <a:accent3>
      <a:srgbClr val="8DCB6D"/>
    </a:accent3>
    <a:accent4>
      <a:srgbClr val="FFC300"/>
    </a:accent4>
    <a:accent5>
      <a:srgbClr val="E50083"/>
    </a:accent5>
    <a:accent6>
      <a:srgbClr val="FF5100"/>
    </a:accent6>
    <a:hlink>
      <a:srgbClr val="009BFF"/>
    </a:hlink>
    <a:folHlink>
      <a:srgbClr val="A050A0"/>
    </a:folHlink>
  </a:clrScheme>
  <a:fontScheme name="Mukautettu 1">
    <a:majorFont>
      <a:latin typeface="Tahoma"/>
      <a:ea typeface=""/>
      <a:cs typeface=""/>
    </a:majorFont>
    <a:minorFont>
      <a:latin typeface="Tahoma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6.xml><?xml version="1.0" encoding="utf-8"?>
<a:themeOverride xmlns:a="http://schemas.openxmlformats.org/drawingml/2006/main">
  <a:clrScheme name="Väylä">
    <a:dk1>
      <a:sysClr val="windowText" lastClr="000000"/>
    </a:dk1>
    <a:lt1>
      <a:sysClr val="window" lastClr="FFFFFF"/>
    </a:lt1>
    <a:dk2>
      <a:srgbClr val="0065AF"/>
    </a:dk2>
    <a:lt2>
      <a:srgbClr val="4AC2F1"/>
    </a:lt2>
    <a:accent1>
      <a:srgbClr val="009BFF"/>
    </a:accent1>
    <a:accent2>
      <a:srgbClr val="00B0CC"/>
    </a:accent2>
    <a:accent3>
      <a:srgbClr val="8DCB6D"/>
    </a:accent3>
    <a:accent4>
      <a:srgbClr val="FFC300"/>
    </a:accent4>
    <a:accent5>
      <a:srgbClr val="E50083"/>
    </a:accent5>
    <a:accent6>
      <a:srgbClr val="FF5100"/>
    </a:accent6>
    <a:hlink>
      <a:srgbClr val="009BFF"/>
    </a:hlink>
    <a:folHlink>
      <a:srgbClr val="A050A0"/>
    </a:folHlink>
  </a:clrScheme>
  <a:fontScheme name="Mukautettu 1">
    <a:majorFont>
      <a:latin typeface="Tahoma"/>
      <a:ea typeface=""/>
      <a:cs typeface=""/>
    </a:majorFont>
    <a:minorFont>
      <a:latin typeface="Tahoma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livi_kameleon xmlns="" xmlns:xsi="http://www.w3.org/2001/XMLSchema-instance">
  <tyyppi>Esitys</tyyppi>
  <title/>
  <author>Joonas Tielinen</author>
  <paivays>6.2.2023</paivays>
</livi_kameleon>
</file>

<file path=customXml/item2.xml><?xml version="1.0" encoding="utf-8"?>
<xml_kameleon>
  <dlevelofprotection/>
  <dconfidentiality/>
  <dsecrecy/>
  <ddecree/>
  <subtitle/>
</xml_kameleon>
</file>

<file path=customXml/itemProps1.xml><?xml version="1.0" encoding="utf-8"?>
<ds:datastoreItem xmlns:ds="http://schemas.openxmlformats.org/officeDocument/2006/customXml" ds:itemID="{7BD16A64-FE8E-4234-BF14-32262FD440DD}">
  <ds:schemaRefs>
    <ds:schemaRef ds:uri=""/>
  </ds:schemaRefs>
</ds:datastoreItem>
</file>

<file path=customXml/itemProps2.xml><?xml version="1.0" encoding="utf-8"?>
<ds:datastoreItem xmlns:ds="http://schemas.openxmlformats.org/officeDocument/2006/customXml" ds:itemID="{8C4AF360-723A-475F-9F8A-BCFED25519E4}">
  <ds:schemaRefs/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vayla_ilmeella_fi_uusi</Template>
  <TotalTime>902</TotalTime>
  <Words>403</Words>
  <Application>Microsoft Office PowerPoint</Application>
  <PresentationFormat>Laajakuva</PresentationFormat>
  <Paragraphs>81</Paragraphs>
  <Slides>7</Slides>
  <Notes>0</Notes>
  <HiddenSlides>0</HiddenSlides>
  <MMClips>0</MMClips>
  <ScaleCrop>false</ScaleCrop>
  <HeadingPairs>
    <vt:vector size="6" baseType="variant">
      <vt:variant>
        <vt:lpstr>Käytetyt fontit</vt:lpstr>
      </vt:variant>
      <vt:variant>
        <vt:i4>4</vt:i4>
      </vt:variant>
      <vt:variant>
        <vt:lpstr>Teema</vt:lpstr>
      </vt:variant>
      <vt:variant>
        <vt:i4>1</vt:i4>
      </vt:variant>
      <vt:variant>
        <vt:lpstr>Dian otsikot</vt:lpstr>
      </vt:variant>
      <vt:variant>
        <vt:i4>7</vt:i4>
      </vt:variant>
    </vt:vector>
  </HeadingPairs>
  <TitlesOfParts>
    <vt:vector size="12" baseType="lpstr">
      <vt:lpstr>Arial</vt:lpstr>
      <vt:lpstr>Calibri</vt:lpstr>
      <vt:lpstr>Felbridge Pro</vt:lpstr>
      <vt:lpstr>Tahoma</vt:lpstr>
      <vt:lpstr>vayla_uusi2023</vt:lpstr>
      <vt:lpstr>Tienkäyttäjätyytyväisyys-tutkimus</vt:lpstr>
      <vt:lpstr>Jyväskylä</vt:lpstr>
      <vt:lpstr>Jämsä</vt:lpstr>
      <vt:lpstr>Karstula</vt:lpstr>
      <vt:lpstr>Keuruu</vt:lpstr>
      <vt:lpstr>Pihtipudas</vt:lpstr>
      <vt:lpstr>Äänekoski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Väyläviraston yleisesitys</dc:title>
  <dc:creator>Joonas Tielinen</dc:creator>
  <cp:keywords>Esitys</cp:keywords>
  <cp:lastModifiedBy>Kuhno, Riitta</cp:lastModifiedBy>
  <cp:revision>42</cp:revision>
  <dcterms:created xsi:type="dcterms:W3CDTF">2023-02-06T07:42:19Z</dcterms:created>
  <dcterms:modified xsi:type="dcterms:W3CDTF">2025-05-09T04:19:42Z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dvKameleonVerID">
    <vt:lpwstr>473.707.02.001</vt:lpwstr>
  </property>
  <property fmtid="{D5CDD505-2E9C-101B-9397-08002B2CF9AE}" pid="3" name="dvSaved">
    <vt:lpwstr>1</vt:lpwstr>
  </property>
  <property fmtid="{D5CDD505-2E9C-101B-9397-08002B2CF9AE}" pid="4" name="dvLanguage">
    <vt:lpwstr>1035</vt:lpwstr>
  </property>
  <property fmtid="{D5CDD505-2E9C-101B-9397-08002B2CF9AE}" pid="5" name="dvTemplate">
    <vt:lpwstr>vayla_ilmeella_fi_uusi.potx</vt:lpwstr>
  </property>
  <property fmtid="{D5CDD505-2E9C-101B-9397-08002B2CF9AE}" pid="6" name="dvDefinition">
    <vt:lpwstr>707 (dd_default.xml)</vt:lpwstr>
  </property>
  <property fmtid="{D5CDD505-2E9C-101B-9397-08002B2CF9AE}" pid="7" name="dvDefinitionID">
    <vt:lpwstr>707</vt:lpwstr>
  </property>
  <property fmtid="{D5CDD505-2E9C-101B-9397-08002B2CF9AE}" pid="8" name="dvContentFile">
    <vt:lpwstr>dd_default.xml</vt:lpwstr>
  </property>
  <property fmtid="{D5CDD505-2E9C-101B-9397-08002B2CF9AE}" pid="9" name="dvGlobalVerID">
    <vt:lpwstr>473.85.02.257</vt:lpwstr>
  </property>
  <property fmtid="{D5CDD505-2E9C-101B-9397-08002B2CF9AE}" pid="10" name="dvDefinitionVersion">
    <vt:lpwstr>02.001 / 30.1.2023</vt:lpwstr>
  </property>
  <property fmtid="{D5CDD505-2E9C-101B-9397-08002B2CF9AE}" pid="11" name="filename">
    <vt:lpwstr>false</vt:lpwstr>
  </property>
  <property fmtid="{D5CDD505-2E9C-101B-9397-08002B2CF9AE}" pid="12" name="filenameandpath">
    <vt:lpwstr>false</vt:lpwstr>
  </property>
  <property fmtid="{D5CDD505-2E9C-101B-9397-08002B2CF9AE}" pid="13" name="dvPagenumberExist">
    <vt:lpwstr>1</vt:lpwstr>
  </property>
  <property fmtid="{D5CDD505-2E9C-101B-9397-08002B2CF9AE}" pid="14" name="dvAuthorExist">
    <vt:lpwstr>1</vt:lpwstr>
  </property>
  <property fmtid="{D5CDD505-2E9C-101B-9397-08002B2CF9AE}" pid="15" name="dvDateExist">
    <vt:lpwstr>-1</vt:lpwstr>
  </property>
  <property fmtid="{D5CDD505-2E9C-101B-9397-08002B2CF9AE}" pid="16" name="dvCategory">
    <vt:lpwstr>2</vt:lpwstr>
  </property>
  <property fmtid="{D5CDD505-2E9C-101B-9397-08002B2CF9AE}" pid="17" name="dvCategory_2">
    <vt:lpwstr>0</vt:lpwstr>
  </property>
  <property fmtid="{D5CDD505-2E9C-101B-9397-08002B2CF9AE}" pid="18" name="dvSavepath">
    <vt:lpwstr/>
  </property>
  <property fmtid="{D5CDD505-2E9C-101B-9397-08002B2CF9AE}" pid="19" name="dvUsed">
    <vt:lpwstr>1</vt:lpwstr>
  </property>
  <property fmtid="{D5CDD505-2E9C-101B-9397-08002B2CF9AE}" pid="20" name="dvCompany">
    <vt:lpwstr>VAYL</vt:lpwstr>
  </property>
  <property fmtid="{D5CDD505-2E9C-101B-9397-08002B2CF9AE}" pid="21" name="dvSite">
    <vt:lpwstr>Helsinki</vt:lpwstr>
  </property>
  <property fmtid="{D5CDD505-2E9C-101B-9397-08002B2CF9AE}" pid="22" name="dvNumbering">
    <vt:lpwstr>0</vt:lpwstr>
  </property>
  <property fmtid="{D5CDD505-2E9C-101B-9397-08002B2CF9AE}" pid="23" name="dvDUname">
    <vt:lpwstr>Joonas Tielinen</vt:lpwstr>
  </property>
  <property fmtid="{D5CDD505-2E9C-101B-9397-08002B2CF9AE}" pid="24" name="dvDUFname">
    <vt:lpwstr>Joonas</vt:lpwstr>
  </property>
  <property fmtid="{D5CDD505-2E9C-101B-9397-08002B2CF9AE}" pid="25" name="dvDULname">
    <vt:lpwstr>Tielinen</vt:lpwstr>
  </property>
  <property fmtid="{D5CDD505-2E9C-101B-9397-08002B2CF9AE}" pid="26" name="dvDUBusinessarea">
    <vt:lpwstr>Pääjohtajan alaiset toiminnot</vt:lpwstr>
  </property>
  <property fmtid="{D5CDD505-2E9C-101B-9397-08002B2CF9AE}" pid="27" name="dvDUdepartment">
    <vt:lpwstr>Yhteiskuntasuhteet ja henkilöstö</vt:lpwstr>
  </property>
  <property fmtid="{D5CDD505-2E9C-101B-9397-08002B2CF9AE}" pid="28" name="dvLogoExist">
    <vt:lpwstr>0</vt:lpwstr>
  </property>
  <property fmtid="{D5CDD505-2E9C-101B-9397-08002B2CF9AE}" pid="29" name="dvCurrentlogo">
    <vt:lpwstr>vayla_fi.jpg</vt:lpwstr>
  </property>
  <property fmtid="{D5CDD505-2E9C-101B-9397-08002B2CF9AE}" pid="30" name="dvEULogoExist">
    <vt:lpwstr>0</vt:lpwstr>
  </property>
  <property fmtid="{D5CDD505-2E9C-101B-9397-08002B2CF9AE}" pid="31" name="dvCurrentEUListLogo">
    <vt:lpwstr/>
  </property>
  <property fmtid="{D5CDD505-2E9C-101B-9397-08002B2CF9AE}" pid="32" name="dvCurrentEUlogo">
    <vt:lpwstr/>
  </property>
  <property fmtid="{D5CDD505-2E9C-101B-9397-08002B2CF9AE}" pid="33" name="dlevelofprotection">
    <vt:lpwstr/>
  </property>
  <property fmtid="{D5CDD505-2E9C-101B-9397-08002B2CF9AE}" pid="34" name="tyyppi">
    <vt:lpwstr>Esitys</vt:lpwstr>
  </property>
  <property fmtid="{D5CDD505-2E9C-101B-9397-08002B2CF9AE}" pid="35" name="dconfidentiality">
    <vt:lpwstr/>
  </property>
  <property fmtid="{D5CDD505-2E9C-101B-9397-08002B2CF9AE}" pid="36" name="dsecrecy">
    <vt:lpwstr/>
  </property>
  <property fmtid="{D5CDD505-2E9C-101B-9397-08002B2CF9AE}" pid="37" name="ddecree">
    <vt:lpwstr/>
  </property>
  <property fmtid="{D5CDD505-2E9C-101B-9397-08002B2CF9AE}" pid="38" name="author">
    <vt:lpwstr>Joonas Tielinen</vt:lpwstr>
  </property>
  <property fmtid="{D5CDD505-2E9C-101B-9397-08002B2CF9AE}" pid="39" name="paivays">
    <vt:filetime>2023-02-05T22:00:00Z</vt:filetime>
  </property>
</Properties>
</file>