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2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3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4.xml" ContentType="application/vnd.openxmlformats-officedocument.themeOverr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theme/themeOverride5.xml" ContentType="application/vnd.openxmlformats-officedocument.themeOverr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theme/themeOverride6.xml" ContentType="application/vnd.openxmlformats-officedocument.themeOverrid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3"/>
  </p:sldMasterIdLst>
  <p:notesMasterIdLst>
    <p:notesMasterId r:id="rId11"/>
  </p:notesMasterIdLst>
  <p:handoutMasterIdLst>
    <p:handoutMasterId r:id="rId12"/>
  </p:handoutMasterIdLst>
  <p:sldIdLst>
    <p:sldId id="664" r:id="rId4"/>
    <p:sldId id="674" r:id="rId5"/>
    <p:sldId id="675" r:id="rId6"/>
    <p:sldId id="676" r:id="rId7"/>
    <p:sldId id="425" r:id="rId8"/>
    <p:sldId id="426" r:id="rId9"/>
    <p:sldId id="427" r:id="rId10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A4095F5-5737-B540-180D-C112CD3EE773}" name="Riitta Kuhno" initials="RK" userId="S::riitta.kuhno@iro.fi::02b96352-04ee-4616-b515-d83e0fa0ca6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7EBB"/>
    <a:srgbClr val="4AC2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92" autoAdjust="0"/>
    <p:restoredTop sz="94960" autoAdjust="0"/>
  </p:normalViewPr>
  <p:slideViewPr>
    <p:cSldViewPr snapToGrid="0">
      <p:cViewPr varScale="1">
        <p:scale>
          <a:sx n="85" d="100"/>
          <a:sy n="85" d="100"/>
        </p:scale>
        <p:origin x="1434" y="3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5" d="100"/>
          <a:sy n="95" d="100"/>
        </p:scale>
        <p:origin x="2808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17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11.xml"/><Relationship Id="rId1" Type="http://schemas.microsoft.com/office/2011/relationships/chartStyle" Target="style11.xml"/><Relationship Id="rId4" Type="http://schemas.openxmlformats.org/officeDocument/2006/relationships/package" Target="../embeddings/Microsoft_Excel_Worksheet10.xlsx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3.5</c:v>
                </c:pt>
                <c:pt idx="1">
                  <c:v>3.780303</c:v>
                </c:pt>
                <c:pt idx="2">
                  <c:v>2.9786100000000002</c:v>
                </c:pt>
                <c:pt idx="4">
                  <c:v>3.7727270000000002</c:v>
                </c:pt>
                <c:pt idx="5">
                  <c:v>3.7878790000000002</c:v>
                </c:pt>
                <c:pt idx="6">
                  <c:v>3.3030300000000001</c:v>
                </c:pt>
                <c:pt idx="7">
                  <c:v>3.1967210000000001</c:v>
                </c:pt>
                <c:pt idx="8">
                  <c:v>3.0317460000000001</c:v>
                </c:pt>
                <c:pt idx="9">
                  <c:v>2.714286</c:v>
                </c:pt>
                <c:pt idx="10">
                  <c:v>3.0967739999999999</c:v>
                </c:pt>
                <c:pt idx="11">
                  <c:v>3.765625</c:v>
                </c:pt>
                <c:pt idx="12">
                  <c:v>3.4750000000000001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3AD7-48CE-8981-5FF9E7EB04F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CEB-4666-B426-55AD0C3E50B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3.0933329999999999</c:v>
                </c:pt>
                <c:pt idx="1">
                  <c:v>3.584416</c:v>
                </c:pt>
                <c:pt idx="2">
                  <c:v>2.7375569999999998</c:v>
                </c:pt>
                <c:pt idx="4">
                  <c:v>3.5714290000000002</c:v>
                </c:pt>
                <c:pt idx="5">
                  <c:v>3.5974029999999999</c:v>
                </c:pt>
                <c:pt idx="6">
                  <c:v>2.9350649999999998</c:v>
                </c:pt>
                <c:pt idx="7">
                  <c:v>2.9333330000000002</c:v>
                </c:pt>
                <c:pt idx="8">
                  <c:v>2.905405</c:v>
                </c:pt>
                <c:pt idx="9">
                  <c:v>2.3611110000000002</c:v>
                </c:pt>
                <c:pt idx="10">
                  <c:v>3</c:v>
                </c:pt>
                <c:pt idx="11">
                  <c:v>3.4533330000000002</c:v>
                </c:pt>
                <c:pt idx="12">
                  <c:v>2.6739130000000002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4E7D-4888-A100-BB5EFD94190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3.4489800000000002</c:v>
                </c:pt>
                <c:pt idx="1">
                  <c:v>3.8723399999999999</c:v>
                </c:pt>
                <c:pt idx="2">
                  <c:v>3.125874</c:v>
                </c:pt>
                <c:pt idx="4">
                  <c:v>3.8723399999999999</c:v>
                </c:pt>
                <c:pt idx="5">
                  <c:v>3.8723399999999999</c:v>
                </c:pt>
                <c:pt idx="6">
                  <c:v>3.1739130000000002</c:v>
                </c:pt>
                <c:pt idx="7">
                  <c:v>3.1063830000000001</c:v>
                </c:pt>
                <c:pt idx="8">
                  <c:v>3.3265310000000001</c:v>
                </c:pt>
                <c:pt idx="9">
                  <c:v>2.9361700000000002</c:v>
                </c:pt>
                <c:pt idx="10">
                  <c:v>3.137931</c:v>
                </c:pt>
                <c:pt idx="11">
                  <c:v>3.54</c:v>
                </c:pt>
                <c:pt idx="12">
                  <c:v>3.40625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4E7D-4888-A100-BB5EFD9419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N=58</c:v>
                </c:pt>
                <c:pt idx="1">
                  <c:v>Pääteiden talvihoito (indeksi) N=57</c:v>
                </c:pt>
                <c:pt idx="2">
                  <c:v>Muiden teiden talvihoito (indeksi) N=49</c:v>
                </c:pt>
                <c:pt idx="4">
                  <c:v>Liukkauden torjunta pääteillä N=57</c:v>
                </c:pt>
                <c:pt idx="5">
                  <c:v>Lumen auraus pääteillä N=56</c:v>
                </c:pt>
                <c:pt idx="6">
                  <c:v>Tienpinnan tasaisuus (pakkautunut lumi ja jää) pääteillä N=55</c:v>
                </c:pt>
                <c:pt idx="7">
                  <c:v>Liukkauden torjunta muilla teillä N=51</c:v>
                </c:pt>
                <c:pt idx="8">
                  <c:v>Lumen auraus muilla teillä N=49</c:v>
                </c:pt>
                <c:pt idx="9">
                  <c:v>Tienpinnan tasaisuus (pakkautunut lumi ja jää) muilla teillä N=49</c:v>
                </c:pt>
                <c:pt idx="10">
                  <c:v>Levähdys- ja pysähtymisalueiden talvihoito N=33</c:v>
                </c:pt>
                <c:pt idx="11">
                  <c:v>Liikennemerkkien ja tienviittojen näkyvyys N=55</c:v>
                </c:pt>
                <c:pt idx="12">
                  <c:v>Jalankulku- ja pyöräteiden talvihoito (kävelijät/pyöräilijät) N=44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6.8965519999999998</c:v>
                </c:pt>
                <c:pt idx="1">
                  <c:v>10.635964999999999</c:v>
                </c:pt>
                <c:pt idx="2">
                  <c:v>2.6677336666666664</c:v>
                </c:pt>
                <c:pt idx="4">
                  <c:v>8.7719299999999993</c:v>
                </c:pt>
                <c:pt idx="5">
                  <c:v>12.5</c:v>
                </c:pt>
                <c:pt idx="6">
                  <c:v>9.0909089999999999</c:v>
                </c:pt>
                <c:pt idx="7">
                  <c:v>3.9215689999999999</c:v>
                </c:pt>
                <c:pt idx="8">
                  <c:v>2.040816</c:v>
                </c:pt>
                <c:pt idx="9">
                  <c:v>2.040816</c:v>
                </c:pt>
                <c:pt idx="10">
                  <c:v>6.0606059999999999</c:v>
                </c:pt>
                <c:pt idx="11">
                  <c:v>3.6363639999999999</c:v>
                </c:pt>
                <c:pt idx="12">
                  <c:v>6.8181820000000002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9AC-4E6E-951F-E5A1473EA76C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N=58</c:v>
                </c:pt>
                <c:pt idx="1">
                  <c:v>Pääteiden talvihoito (indeksi) N=57</c:v>
                </c:pt>
                <c:pt idx="2">
                  <c:v>Muiden teiden talvihoito (indeksi) N=49</c:v>
                </c:pt>
                <c:pt idx="4">
                  <c:v>Liukkauden torjunta pääteillä N=57</c:v>
                </c:pt>
                <c:pt idx="5">
                  <c:v>Lumen auraus pääteillä N=56</c:v>
                </c:pt>
                <c:pt idx="6">
                  <c:v>Tienpinnan tasaisuus (pakkautunut lumi ja jää) pääteillä N=55</c:v>
                </c:pt>
                <c:pt idx="7">
                  <c:v>Liukkauden torjunta muilla teillä N=51</c:v>
                </c:pt>
                <c:pt idx="8">
                  <c:v>Lumen auraus muilla teillä N=49</c:v>
                </c:pt>
                <c:pt idx="9">
                  <c:v>Tienpinnan tasaisuus (pakkautunut lumi ja jää) muilla teillä N=49</c:v>
                </c:pt>
                <c:pt idx="10">
                  <c:v>Levähdys- ja pysähtymisalueiden talvihoito N=33</c:v>
                </c:pt>
                <c:pt idx="11">
                  <c:v>Liikennemerkkien ja tienviittojen näkyvyys N=55</c:v>
                </c:pt>
                <c:pt idx="12">
                  <c:v>Jalankulku- ja pyöräteiden talvihoito (kävelijät/pyöräilijät) N=44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48.275861999999996</c:v>
                </c:pt>
                <c:pt idx="1">
                  <c:v>57.565789500000001</c:v>
                </c:pt>
                <c:pt idx="2">
                  <c:v>32.199546333333338</c:v>
                </c:pt>
                <c:pt idx="4">
                  <c:v>52.631579000000002</c:v>
                </c:pt>
                <c:pt idx="5">
                  <c:v>62.5</c:v>
                </c:pt>
                <c:pt idx="6">
                  <c:v>36.363636</c:v>
                </c:pt>
                <c:pt idx="7">
                  <c:v>33.333333000000003</c:v>
                </c:pt>
                <c:pt idx="8">
                  <c:v>42.857143000000001</c:v>
                </c:pt>
                <c:pt idx="9">
                  <c:v>20.408162999999998</c:v>
                </c:pt>
                <c:pt idx="10">
                  <c:v>24.242424</c:v>
                </c:pt>
                <c:pt idx="11">
                  <c:v>56.363636</c:v>
                </c:pt>
                <c:pt idx="12">
                  <c:v>31.818182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9AC-4E6E-951F-E5A1473EA76C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N=58</c:v>
                </c:pt>
                <c:pt idx="1">
                  <c:v>Pääteiden talvihoito (indeksi) N=57</c:v>
                </c:pt>
                <c:pt idx="2">
                  <c:v>Muiden teiden talvihoito (indeksi) N=49</c:v>
                </c:pt>
                <c:pt idx="4">
                  <c:v>Liukkauden torjunta pääteillä N=57</c:v>
                </c:pt>
                <c:pt idx="5">
                  <c:v>Lumen auraus pääteillä N=56</c:v>
                </c:pt>
                <c:pt idx="6">
                  <c:v>Tienpinnan tasaisuus (pakkautunut lumi ja jää) pääteillä N=55</c:v>
                </c:pt>
                <c:pt idx="7">
                  <c:v>Liukkauden torjunta muilla teillä N=51</c:v>
                </c:pt>
                <c:pt idx="8">
                  <c:v>Lumen auraus muilla teillä N=49</c:v>
                </c:pt>
                <c:pt idx="9">
                  <c:v>Tienpinnan tasaisuus (pakkautunut lumi ja jää) muilla teillä N=49</c:v>
                </c:pt>
                <c:pt idx="10">
                  <c:v>Levähdys- ja pysähtymisalueiden talvihoito N=33</c:v>
                </c:pt>
                <c:pt idx="11">
                  <c:v>Liikennemerkkien ja tienviittojen näkyvyys N=55</c:v>
                </c:pt>
                <c:pt idx="12">
                  <c:v>Jalankulku- ja pyöräteiden talvihoito (kävelijät/pyöräilijät) N=44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18.965516999999998</c:v>
                </c:pt>
                <c:pt idx="1">
                  <c:v>21.177944499999999</c:v>
                </c:pt>
                <c:pt idx="2">
                  <c:v>28.224622999999998</c:v>
                </c:pt>
                <c:pt idx="4">
                  <c:v>28.070174999999999</c:v>
                </c:pt>
                <c:pt idx="5">
                  <c:v>14.285714</c:v>
                </c:pt>
                <c:pt idx="6">
                  <c:v>34.545454999999997</c:v>
                </c:pt>
                <c:pt idx="7">
                  <c:v>25.490196000000001</c:v>
                </c:pt>
                <c:pt idx="8">
                  <c:v>26.530612000000001</c:v>
                </c:pt>
                <c:pt idx="9">
                  <c:v>32.653061000000001</c:v>
                </c:pt>
                <c:pt idx="10">
                  <c:v>39.393939000000003</c:v>
                </c:pt>
                <c:pt idx="11">
                  <c:v>27.272727</c:v>
                </c:pt>
                <c:pt idx="12">
                  <c:v>27.272727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9AC-4E6E-951F-E5A1473EA76C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N=58</c:v>
                </c:pt>
                <c:pt idx="1">
                  <c:v>Pääteiden talvihoito (indeksi) N=57</c:v>
                </c:pt>
                <c:pt idx="2">
                  <c:v>Muiden teiden talvihoito (indeksi) N=49</c:v>
                </c:pt>
                <c:pt idx="4">
                  <c:v>Liukkauden torjunta pääteillä N=57</c:v>
                </c:pt>
                <c:pt idx="5">
                  <c:v>Lumen auraus pääteillä N=56</c:v>
                </c:pt>
                <c:pt idx="6">
                  <c:v>Tienpinnan tasaisuus (pakkautunut lumi ja jää) pääteillä N=55</c:v>
                </c:pt>
                <c:pt idx="7">
                  <c:v>Liukkauden torjunta muilla teillä N=51</c:v>
                </c:pt>
                <c:pt idx="8">
                  <c:v>Lumen auraus muilla teillä N=49</c:v>
                </c:pt>
                <c:pt idx="9">
                  <c:v>Tienpinnan tasaisuus (pakkautunut lumi ja jää) muilla teillä N=49</c:v>
                </c:pt>
                <c:pt idx="10">
                  <c:v>Levähdys- ja pysähtymisalueiden talvihoito N=33</c:v>
                </c:pt>
                <c:pt idx="11">
                  <c:v>Liikennemerkkien ja tienviittojen näkyvyys N=55</c:v>
                </c:pt>
                <c:pt idx="12">
                  <c:v>Jalankulku- ja pyöräteiden talvihoito (kävelijät/pyöräilijät) N=44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18.965516999999998</c:v>
                </c:pt>
                <c:pt idx="1">
                  <c:v>9.7274434999999997</c:v>
                </c:pt>
                <c:pt idx="2">
                  <c:v>31.519274333333332</c:v>
                </c:pt>
                <c:pt idx="4">
                  <c:v>10.526316</c:v>
                </c:pt>
                <c:pt idx="5">
                  <c:v>8.9285709999999998</c:v>
                </c:pt>
                <c:pt idx="6">
                  <c:v>14.545455</c:v>
                </c:pt>
                <c:pt idx="7">
                  <c:v>33.333333000000003</c:v>
                </c:pt>
                <c:pt idx="8">
                  <c:v>24.489795999999998</c:v>
                </c:pt>
                <c:pt idx="9">
                  <c:v>36.734693999999998</c:v>
                </c:pt>
                <c:pt idx="10">
                  <c:v>15.151515</c:v>
                </c:pt>
                <c:pt idx="11">
                  <c:v>9.0909089999999999</c:v>
                </c:pt>
                <c:pt idx="12">
                  <c:v>15.909091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9AC-4E6E-951F-E5A1473EA76C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N=58</c:v>
                </c:pt>
                <c:pt idx="1">
                  <c:v>Pääteiden talvihoito (indeksi) N=57</c:v>
                </c:pt>
                <c:pt idx="2">
                  <c:v>Muiden teiden talvihoito (indeksi) N=49</c:v>
                </c:pt>
                <c:pt idx="4">
                  <c:v>Liukkauden torjunta pääteillä N=57</c:v>
                </c:pt>
                <c:pt idx="5">
                  <c:v>Lumen auraus pääteillä N=56</c:v>
                </c:pt>
                <c:pt idx="6">
                  <c:v>Tienpinnan tasaisuus (pakkautunut lumi ja jää) pääteillä N=55</c:v>
                </c:pt>
                <c:pt idx="7">
                  <c:v>Liukkauden torjunta muilla teillä N=51</c:v>
                </c:pt>
                <c:pt idx="8">
                  <c:v>Lumen auraus muilla teillä N=49</c:v>
                </c:pt>
                <c:pt idx="9">
                  <c:v>Tienpinnan tasaisuus (pakkautunut lumi ja jää) muilla teillä N=49</c:v>
                </c:pt>
                <c:pt idx="10">
                  <c:v>Levähdys- ja pysähtymisalueiden talvihoito N=33</c:v>
                </c:pt>
                <c:pt idx="11">
                  <c:v>Liikennemerkkien ja tienviittojen näkyvyys N=55</c:v>
                </c:pt>
                <c:pt idx="12">
                  <c:v>Jalankulku- ja pyöräteiden talvihoito (kävelijät/pyöräilijät) N=44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6.8965519999999998</c:v>
                </c:pt>
                <c:pt idx="1">
                  <c:v>1.785714</c:v>
                </c:pt>
                <c:pt idx="2">
                  <c:v>5.3888223333333336</c:v>
                </c:pt>
                <c:pt idx="5">
                  <c:v>1.785714</c:v>
                </c:pt>
                <c:pt idx="6">
                  <c:v>5.4545450000000004</c:v>
                </c:pt>
                <c:pt idx="7">
                  <c:v>3.9215689999999999</c:v>
                </c:pt>
                <c:pt idx="8">
                  <c:v>4.0816330000000001</c:v>
                </c:pt>
                <c:pt idx="9">
                  <c:v>8.1632650000000009</c:v>
                </c:pt>
                <c:pt idx="10">
                  <c:v>15.151515</c:v>
                </c:pt>
                <c:pt idx="11">
                  <c:v>3.6363639999999999</c:v>
                </c:pt>
                <c:pt idx="12">
                  <c:v>18.181818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9AC-4E6E-951F-E5A1473EA7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3.2839510000000001</c:v>
                </c:pt>
                <c:pt idx="1">
                  <c:v>3.6049380000000002</c:v>
                </c:pt>
                <c:pt idx="2">
                  <c:v>2.877729</c:v>
                </c:pt>
                <c:pt idx="4">
                  <c:v>3.6749999999999998</c:v>
                </c:pt>
                <c:pt idx="5">
                  <c:v>3.5365850000000001</c:v>
                </c:pt>
                <c:pt idx="6">
                  <c:v>3.109756</c:v>
                </c:pt>
                <c:pt idx="7">
                  <c:v>3.0657890000000001</c:v>
                </c:pt>
                <c:pt idx="8">
                  <c:v>2.9358970000000002</c:v>
                </c:pt>
                <c:pt idx="9">
                  <c:v>2.6266669999999999</c:v>
                </c:pt>
                <c:pt idx="10">
                  <c:v>3.125</c:v>
                </c:pt>
                <c:pt idx="11">
                  <c:v>3.4025970000000001</c:v>
                </c:pt>
                <c:pt idx="12">
                  <c:v>2.7241379999999999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0A-41C3-BF64-454AB0E04A6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BE0A-41C3-BF64-454AB0E04A6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3.046729</c:v>
                </c:pt>
                <c:pt idx="1">
                  <c:v>3.2512080000000001</c:v>
                </c:pt>
                <c:pt idx="2">
                  <c:v>2.7422680000000001</c:v>
                </c:pt>
                <c:pt idx="4">
                  <c:v>3.3009710000000001</c:v>
                </c:pt>
                <c:pt idx="5">
                  <c:v>3.2019229999999999</c:v>
                </c:pt>
                <c:pt idx="6">
                  <c:v>2.747573</c:v>
                </c:pt>
                <c:pt idx="7">
                  <c:v>2.9052630000000002</c:v>
                </c:pt>
                <c:pt idx="8">
                  <c:v>2.9090910000000001</c:v>
                </c:pt>
                <c:pt idx="9">
                  <c:v>2.4123709999999998</c:v>
                </c:pt>
                <c:pt idx="10">
                  <c:v>2.9756100000000001</c:v>
                </c:pt>
                <c:pt idx="11">
                  <c:v>3.03</c:v>
                </c:pt>
                <c:pt idx="12">
                  <c:v>2.7647059999999999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E0A-41C3-BF64-454AB0E04A6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3.0112359999999998</c:v>
                </c:pt>
                <c:pt idx="1">
                  <c:v>3.382857</c:v>
                </c:pt>
                <c:pt idx="2">
                  <c:v>2.7206480000000002</c:v>
                </c:pt>
                <c:pt idx="4">
                  <c:v>3.4942530000000001</c:v>
                </c:pt>
                <c:pt idx="5">
                  <c:v>3.2727270000000002</c:v>
                </c:pt>
                <c:pt idx="6">
                  <c:v>2.9302329999999999</c:v>
                </c:pt>
                <c:pt idx="7">
                  <c:v>2.8292679999999999</c:v>
                </c:pt>
                <c:pt idx="8">
                  <c:v>2.7682929999999999</c:v>
                </c:pt>
                <c:pt idx="9">
                  <c:v>2.566265</c:v>
                </c:pt>
                <c:pt idx="10">
                  <c:v>3.035088</c:v>
                </c:pt>
                <c:pt idx="11">
                  <c:v>3.2588240000000002</c:v>
                </c:pt>
                <c:pt idx="12">
                  <c:v>3.3103449999999999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E0A-41C3-BF64-454AB0E04A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N=81</c:v>
                </c:pt>
                <c:pt idx="1">
                  <c:v>Pääteiden talvihoito (indeksi) N=80</c:v>
                </c:pt>
                <c:pt idx="2">
                  <c:v>Muiden teiden talvihoito (indeksi) N=78</c:v>
                </c:pt>
                <c:pt idx="4">
                  <c:v>Liukkauden torjunta pääteillä N=80</c:v>
                </c:pt>
                <c:pt idx="5">
                  <c:v>Lumen auraus pääteillä N=82</c:v>
                </c:pt>
                <c:pt idx="6">
                  <c:v>Tienpinnan tasaisuus (pakkautunut lumi ja jää) pääteillä N=82</c:v>
                </c:pt>
                <c:pt idx="7">
                  <c:v>Liukkauden torjunta muilla teillä N=76</c:v>
                </c:pt>
                <c:pt idx="8">
                  <c:v>Lumen auraus muilla teillä N=78</c:v>
                </c:pt>
                <c:pt idx="9">
                  <c:v>Tienpinnan tasaisuus (pakkautunut lumi ja jää) muilla teillä N=75</c:v>
                </c:pt>
                <c:pt idx="10">
                  <c:v>Levähdys- ja pysähtymisalueiden talvihoito N=48</c:v>
                </c:pt>
                <c:pt idx="11">
                  <c:v>Liikennemerkkien ja tienviittojen näkyvyys N=77</c:v>
                </c:pt>
                <c:pt idx="12">
                  <c:v>Jalankulku- ja pyöräteiden talvihoito (kävelijät/pyöräilijät) N=29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6.1728399999999999</c:v>
                </c:pt>
                <c:pt idx="1">
                  <c:v>9.8475609999999989</c:v>
                </c:pt>
                <c:pt idx="2">
                  <c:v>5.6630676666666666</c:v>
                </c:pt>
                <c:pt idx="4">
                  <c:v>7.5</c:v>
                </c:pt>
                <c:pt idx="5">
                  <c:v>12.195122</c:v>
                </c:pt>
                <c:pt idx="6">
                  <c:v>4.8780489999999999</c:v>
                </c:pt>
                <c:pt idx="7">
                  <c:v>6.5789470000000003</c:v>
                </c:pt>
                <c:pt idx="8">
                  <c:v>6.4102560000000004</c:v>
                </c:pt>
                <c:pt idx="9">
                  <c:v>4</c:v>
                </c:pt>
                <c:pt idx="10">
                  <c:v>4.1666670000000003</c:v>
                </c:pt>
                <c:pt idx="11">
                  <c:v>2.5974029999999999</c:v>
                </c:pt>
                <c:pt idx="12">
                  <c:v>3.4482759999999999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517-40DF-8207-CD8882F781EA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N=81</c:v>
                </c:pt>
                <c:pt idx="1">
                  <c:v>Pääteiden talvihoito (indeksi) N=80</c:v>
                </c:pt>
                <c:pt idx="2">
                  <c:v>Muiden teiden talvihoito (indeksi) N=78</c:v>
                </c:pt>
                <c:pt idx="4">
                  <c:v>Liukkauden torjunta pääteillä N=80</c:v>
                </c:pt>
                <c:pt idx="5">
                  <c:v>Lumen auraus pääteillä N=82</c:v>
                </c:pt>
                <c:pt idx="6">
                  <c:v>Tienpinnan tasaisuus (pakkautunut lumi ja jää) pääteillä N=82</c:v>
                </c:pt>
                <c:pt idx="7">
                  <c:v>Liukkauden torjunta muilla teillä N=76</c:v>
                </c:pt>
                <c:pt idx="8">
                  <c:v>Lumen auraus muilla teillä N=78</c:v>
                </c:pt>
                <c:pt idx="9">
                  <c:v>Tienpinnan tasaisuus (pakkautunut lumi ja jää) muilla teillä N=75</c:v>
                </c:pt>
                <c:pt idx="10">
                  <c:v>Levähdys- ja pysähtymisalueiden talvihoito N=48</c:v>
                </c:pt>
                <c:pt idx="11">
                  <c:v>Liikennemerkkien ja tienviittojen näkyvyys N=77</c:v>
                </c:pt>
                <c:pt idx="12">
                  <c:v>Jalankulku- ja pyöräteiden talvihoito (kävelijät/pyöräilijät) N=29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45.679012</c:v>
                </c:pt>
                <c:pt idx="1">
                  <c:v>56.25</c:v>
                </c:pt>
                <c:pt idx="2">
                  <c:v>27.010345999999998</c:v>
                </c:pt>
                <c:pt idx="4">
                  <c:v>62.5</c:v>
                </c:pt>
                <c:pt idx="5">
                  <c:v>50</c:v>
                </c:pt>
                <c:pt idx="6">
                  <c:v>36.585366</c:v>
                </c:pt>
                <c:pt idx="7">
                  <c:v>34.210526000000002</c:v>
                </c:pt>
                <c:pt idx="8">
                  <c:v>29.487179000000001</c:v>
                </c:pt>
                <c:pt idx="9">
                  <c:v>17.333333</c:v>
                </c:pt>
                <c:pt idx="10">
                  <c:v>43.75</c:v>
                </c:pt>
                <c:pt idx="11">
                  <c:v>51.948051999999997</c:v>
                </c:pt>
                <c:pt idx="12">
                  <c:v>27.586207000000002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517-40DF-8207-CD8882F781EA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N=81</c:v>
                </c:pt>
                <c:pt idx="1">
                  <c:v>Pääteiden talvihoito (indeksi) N=80</c:v>
                </c:pt>
                <c:pt idx="2">
                  <c:v>Muiden teiden talvihoito (indeksi) N=78</c:v>
                </c:pt>
                <c:pt idx="4">
                  <c:v>Liukkauden torjunta pääteillä N=80</c:v>
                </c:pt>
                <c:pt idx="5">
                  <c:v>Lumen auraus pääteillä N=82</c:v>
                </c:pt>
                <c:pt idx="6">
                  <c:v>Tienpinnan tasaisuus (pakkautunut lumi ja jää) pääteillä N=82</c:v>
                </c:pt>
                <c:pt idx="7">
                  <c:v>Liukkauden torjunta muilla teillä N=76</c:v>
                </c:pt>
                <c:pt idx="8">
                  <c:v>Lumen auraus muilla teillä N=78</c:v>
                </c:pt>
                <c:pt idx="9">
                  <c:v>Tienpinnan tasaisuus (pakkautunut lumi ja jää) muilla teillä N=75</c:v>
                </c:pt>
                <c:pt idx="10">
                  <c:v>Levähdys- ja pysähtymisalueiden talvihoito N=48</c:v>
                </c:pt>
                <c:pt idx="11">
                  <c:v>Liikennemerkkien ja tienviittojen näkyvyys N=77</c:v>
                </c:pt>
                <c:pt idx="12">
                  <c:v>Jalankulku- ja pyöräteiden talvihoito (kävelijät/pyöräilijät) N=29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23.456790000000002</c:v>
                </c:pt>
                <c:pt idx="1">
                  <c:v>20.9908535</c:v>
                </c:pt>
                <c:pt idx="2">
                  <c:v>27.102564333333333</c:v>
                </c:pt>
                <c:pt idx="4">
                  <c:v>21.25</c:v>
                </c:pt>
                <c:pt idx="5">
                  <c:v>20.731707</c:v>
                </c:pt>
                <c:pt idx="6">
                  <c:v>30.487805000000002</c:v>
                </c:pt>
                <c:pt idx="7">
                  <c:v>25</c:v>
                </c:pt>
                <c:pt idx="8">
                  <c:v>25.641026</c:v>
                </c:pt>
                <c:pt idx="9">
                  <c:v>30.666667</c:v>
                </c:pt>
                <c:pt idx="10">
                  <c:v>25</c:v>
                </c:pt>
                <c:pt idx="11">
                  <c:v>29.87013</c:v>
                </c:pt>
                <c:pt idx="12">
                  <c:v>24.137930999999998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517-40DF-8207-CD8882F781EA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N=81</c:v>
                </c:pt>
                <c:pt idx="1">
                  <c:v>Pääteiden talvihoito (indeksi) N=80</c:v>
                </c:pt>
                <c:pt idx="2">
                  <c:v>Muiden teiden talvihoito (indeksi) N=78</c:v>
                </c:pt>
                <c:pt idx="4">
                  <c:v>Liukkauden torjunta pääteillä N=80</c:v>
                </c:pt>
                <c:pt idx="5">
                  <c:v>Lumen auraus pääteillä N=82</c:v>
                </c:pt>
                <c:pt idx="6">
                  <c:v>Tienpinnan tasaisuus (pakkautunut lumi ja jää) pääteillä N=82</c:v>
                </c:pt>
                <c:pt idx="7">
                  <c:v>Liukkauden torjunta muilla teillä N=76</c:v>
                </c:pt>
                <c:pt idx="8">
                  <c:v>Lumen auraus muilla teillä N=78</c:v>
                </c:pt>
                <c:pt idx="9">
                  <c:v>Tienpinnan tasaisuus (pakkautunut lumi ja jää) muilla teillä N=75</c:v>
                </c:pt>
                <c:pt idx="10">
                  <c:v>Levähdys- ja pysähtymisalueiden talvihoito N=48</c:v>
                </c:pt>
                <c:pt idx="11">
                  <c:v>Liikennemerkkien ja tienviittojen näkyvyys N=77</c:v>
                </c:pt>
                <c:pt idx="12">
                  <c:v>Jalankulku- ja pyöräteiden talvihoito (kävelijät/pyöräilijät) N=29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19.753086</c:v>
                </c:pt>
                <c:pt idx="1">
                  <c:v>10.457317</c:v>
                </c:pt>
                <c:pt idx="2">
                  <c:v>29.723346666666668</c:v>
                </c:pt>
                <c:pt idx="4">
                  <c:v>7.5</c:v>
                </c:pt>
                <c:pt idx="5">
                  <c:v>13.414634</c:v>
                </c:pt>
                <c:pt idx="6">
                  <c:v>20.731707</c:v>
                </c:pt>
                <c:pt idx="7">
                  <c:v>27.631578999999999</c:v>
                </c:pt>
                <c:pt idx="8">
                  <c:v>28.205127999999998</c:v>
                </c:pt>
                <c:pt idx="9">
                  <c:v>33.333333000000003</c:v>
                </c:pt>
                <c:pt idx="10">
                  <c:v>14.583333</c:v>
                </c:pt>
                <c:pt idx="11">
                  <c:v>14.285714</c:v>
                </c:pt>
                <c:pt idx="12">
                  <c:v>27.586207000000002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517-40DF-8207-CD8882F781EA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N=81</c:v>
                </c:pt>
                <c:pt idx="1">
                  <c:v>Pääteiden talvihoito (indeksi) N=80</c:v>
                </c:pt>
                <c:pt idx="2">
                  <c:v>Muiden teiden talvihoito (indeksi) N=78</c:v>
                </c:pt>
                <c:pt idx="4">
                  <c:v>Liukkauden torjunta pääteillä N=80</c:v>
                </c:pt>
                <c:pt idx="5">
                  <c:v>Lumen auraus pääteillä N=82</c:v>
                </c:pt>
                <c:pt idx="6">
                  <c:v>Tienpinnan tasaisuus (pakkautunut lumi ja jää) pääteillä N=82</c:v>
                </c:pt>
                <c:pt idx="7">
                  <c:v>Liukkauden torjunta muilla teillä N=76</c:v>
                </c:pt>
                <c:pt idx="8">
                  <c:v>Lumen auraus muilla teillä N=78</c:v>
                </c:pt>
                <c:pt idx="9">
                  <c:v>Tienpinnan tasaisuus (pakkautunut lumi ja jää) muilla teillä N=75</c:v>
                </c:pt>
                <c:pt idx="10">
                  <c:v>Levähdys- ja pysähtymisalueiden talvihoito N=48</c:v>
                </c:pt>
                <c:pt idx="11">
                  <c:v>Liikennemerkkien ja tienviittojen näkyvyys N=77</c:v>
                </c:pt>
                <c:pt idx="12">
                  <c:v>Jalankulku- ja pyöräteiden talvihoito (kävelijät/pyöräilijät) N=29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4.9382720000000004</c:v>
                </c:pt>
                <c:pt idx="1">
                  <c:v>2.4542685</c:v>
                </c:pt>
                <c:pt idx="2">
                  <c:v>10.500674666666667</c:v>
                </c:pt>
                <c:pt idx="4">
                  <c:v>1.25</c:v>
                </c:pt>
                <c:pt idx="5">
                  <c:v>3.6585369999999999</c:v>
                </c:pt>
                <c:pt idx="6">
                  <c:v>7.3170729999999997</c:v>
                </c:pt>
                <c:pt idx="7">
                  <c:v>6.5789470000000003</c:v>
                </c:pt>
                <c:pt idx="8">
                  <c:v>10.256410000000001</c:v>
                </c:pt>
                <c:pt idx="9">
                  <c:v>14.666667</c:v>
                </c:pt>
                <c:pt idx="10">
                  <c:v>12.5</c:v>
                </c:pt>
                <c:pt idx="11">
                  <c:v>1.2987010000000001</c:v>
                </c:pt>
                <c:pt idx="12">
                  <c:v>17.241378999999998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517-40DF-8207-CD8882F781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N=66</c:v>
                </c:pt>
                <c:pt idx="1">
                  <c:v>Pääteiden talvihoito (indeksi) N=66</c:v>
                </c:pt>
                <c:pt idx="2">
                  <c:v>Muiden teiden talvihoito (indeksi) N=63</c:v>
                </c:pt>
                <c:pt idx="4">
                  <c:v>Liukkauden torjunta pääteillä N=66</c:v>
                </c:pt>
                <c:pt idx="5">
                  <c:v>Lumen auraus pääteillä N=66</c:v>
                </c:pt>
                <c:pt idx="6">
                  <c:v>Tienpinnan tasaisuus (pakkautunut lumi ja jää) pääteillä N=66</c:v>
                </c:pt>
                <c:pt idx="7">
                  <c:v>Liukkauden torjunta muilla teillä N=61</c:v>
                </c:pt>
                <c:pt idx="8">
                  <c:v>Lumen auraus muilla teillä N=63</c:v>
                </c:pt>
                <c:pt idx="9">
                  <c:v>Tienpinnan tasaisuus (pakkautunut lumi ja jää) muilla teillä N=63</c:v>
                </c:pt>
                <c:pt idx="10">
                  <c:v>Levähdys- ja pysähtymisalueiden talvihoito N=31</c:v>
                </c:pt>
                <c:pt idx="11">
                  <c:v>Liikennemerkkien ja tienviittojen näkyvyys N=64</c:v>
                </c:pt>
                <c:pt idx="12">
                  <c:v>Jalankulku- ja pyöräteiden talvihoito (kävelijät/pyöräilijät) N=40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3.030303</c:v>
                </c:pt>
                <c:pt idx="1">
                  <c:v>12.878788</c:v>
                </c:pt>
                <c:pt idx="2">
                  <c:v>7.5114929999999989</c:v>
                </c:pt>
                <c:pt idx="4">
                  <c:v>12.121212</c:v>
                </c:pt>
                <c:pt idx="5">
                  <c:v>13.636364</c:v>
                </c:pt>
                <c:pt idx="6">
                  <c:v>4.5454549999999996</c:v>
                </c:pt>
                <c:pt idx="7">
                  <c:v>9.8360660000000006</c:v>
                </c:pt>
                <c:pt idx="8">
                  <c:v>7.9365079999999999</c:v>
                </c:pt>
                <c:pt idx="9">
                  <c:v>4.7619049999999996</c:v>
                </c:pt>
                <c:pt idx="10">
                  <c:v>6.451613</c:v>
                </c:pt>
                <c:pt idx="11">
                  <c:v>14.0625</c:v>
                </c:pt>
                <c:pt idx="12">
                  <c:v>7.5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9CB-4776-90F6-E01F4538560B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N=66</c:v>
                </c:pt>
                <c:pt idx="1">
                  <c:v>Pääteiden talvihoito (indeksi) N=66</c:v>
                </c:pt>
                <c:pt idx="2">
                  <c:v>Muiden teiden talvihoito (indeksi) N=63</c:v>
                </c:pt>
                <c:pt idx="4">
                  <c:v>Liukkauden torjunta pääteillä N=66</c:v>
                </c:pt>
                <c:pt idx="5">
                  <c:v>Lumen auraus pääteillä N=66</c:v>
                </c:pt>
                <c:pt idx="6">
                  <c:v>Tienpinnan tasaisuus (pakkautunut lumi ja jää) pääteillä N=66</c:v>
                </c:pt>
                <c:pt idx="7">
                  <c:v>Liukkauden torjunta muilla teillä N=61</c:v>
                </c:pt>
                <c:pt idx="8">
                  <c:v>Lumen auraus muilla teillä N=63</c:v>
                </c:pt>
                <c:pt idx="9">
                  <c:v>Tienpinnan tasaisuus (pakkautunut lumi ja jää) muilla teillä N=63</c:v>
                </c:pt>
                <c:pt idx="10">
                  <c:v>Levähdys- ja pysähtymisalueiden talvihoito N=31</c:v>
                </c:pt>
                <c:pt idx="11">
                  <c:v>Liikennemerkkien ja tienviittojen näkyvyys N=64</c:v>
                </c:pt>
                <c:pt idx="12">
                  <c:v>Jalankulku- ja pyöräteiden talvihoito (kävelijät/pyöräilijät) N=40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57.575758</c:v>
                </c:pt>
                <c:pt idx="1">
                  <c:v>60.606060499999998</c:v>
                </c:pt>
                <c:pt idx="2">
                  <c:v>28.406626666666668</c:v>
                </c:pt>
                <c:pt idx="4">
                  <c:v>59.090909000000003</c:v>
                </c:pt>
                <c:pt idx="5">
                  <c:v>62.121212</c:v>
                </c:pt>
                <c:pt idx="6">
                  <c:v>51.515152</c:v>
                </c:pt>
                <c:pt idx="7">
                  <c:v>34.426229999999997</c:v>
                </c:pt>
                <c:pt idx="8">
                  <c:v>33.333333000000003</c:v>
                </c:pt>
                <c:pt idx="9">
                  <c:v>17.460317</c:v>
                </c:pt>
                <c:pt idx="10">
                  <c:v>22.580645000000001</c:v>
                </c:pt>
                <c:pt idx="11">
                  <c:v>54.6875</c:v>
                </c:pt>
                <c:pt idx="12">
                  <c:v>52.5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9CB-4776-90F6-E01F4538560B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N=66</c:v>
                </c:pt>
                <c:pt idx="1">
                  <c:v>Pääteiden talvihoito (indeksi) N=66</c:v>
                </c:pt>
                <c:pt idx="2">
                  <c:v>Muiden teiden talvihoito (indeksi) N=63</c:v>
                </c:pt>
                <c:pt idx="4">
                  <c:v>Liukkauden torjunta pääteillä N=66</c:v>
                </c:pt>
                <c:pt idx="5">
                  <c:v>Lumen auraus pääteillä N=66</c:v>
                </c:pt>
                <c:pt idx="6">
                  <c:v>Tienpinnan tasaisuus (pakkautunut lumi ja jää) pääteillä N=66</c:v>
                </c:pt>
                <c:pt idx="7">
                  <c:v>Liukkauden torjunta muilla teillä N=61</c:v>
                </c:pt>
                <c:pt idx="8">
                  <c:v>Lumen auraus muilla teillä N=63</c:v>
                </c:pt>
                <c:pt idx="9">
                  <c:v>Tienpinnan tasaisuus (pakkautunut lumi ja jää) muilla teillä N=63</c:v>
                </c:pt>
                <c:pt idx="10">
                  <c:v>Levähdys- ja pysähtymisalueiden talvihoito N=31</c:v>
                </c:pt>
                <c:pt idx="11">
                  <c:v>Liikennemerkkien ja tienviittojen näkyvyys N=64</c:v>
                </c:pt>
                <c:pt idx="12">
                  <c:v>Jalankulku- ja pyöräteiden talvihoito (kävelijät/pyöräilijät) N=40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25.757576</c:v>
                </c:pt>
                <c:pt idx="1">
                  <c:v>18.181818499999999</c:v>
                </c:pt>
                <c:pt idx="2">
                  <c:v>24.616185333333334</c:v>
                </c:pt>
                <c:pt idx="4">
                  <c:v>22.727273</c:v>
                </c:pt>
                <c:pt idx="5">
                  <c:v>13.636364</c:v>
                </c:pt>
                <c:pt idx="6">
                  <c:v>21.212121</c:v>
                </c:pt>
                <c:pt idx="7">
                  <c:v>26.229507999999999</c:v>
                </c:pt>
                <c:pt idx="8">
                  <c:v>19.047619000000001</c:v>
                </c:pt>
                <c:pt idx="9">
                  <c:v>28.571428999999998</c:v>
                </c:pt>
                <c:pt idx="10">
                  <c:v>45.161290000000001</c:v>
                </c:pt>
                <c:pt idx="11">
                  <c:v>25</c:v>
                </c:pt>
                <c:pt idx="12">
                  <c:v>27.5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9CB-4776-90F6-E01F4538560B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N=66</c:v>
                </c:pt>
                <c:pt idx="1">
                  <c:v>Pääteiden talvihoito (indeksi) N=66</c:v>
                </c:pt>
                <c:pt idx="2">
                  <c:v>Muiden teiden talvihoito (indeksi) N=63</c:v>
                </c:pt>
                <c:pt idx="4">
                  <c:v>Liukkauden torjunta pääteillä N=66</c:v>
                </c:pt>
                <c:pt idx="5">
                  <c:v>Lumen auraus pääteillä N=66</c:v>
                </c:pt>
                <c:pt idx="6">
                  <c:v>Tienpinnan tasaisuus (pakkautunut lumi ja jää) pääteillä N=66</c:v>
                </c:pt>
                <c:pt idx="7">
                  <c:v>Liukkauden torjunta muilla teillä N=61</c:v>
                </c:pt>
                <c:pt idx="8">
                  <c:v>Lumen auraus muilla teillä N=63</c:v>
                </c:pt>
                <c:pt idx="9">
                  <c:v>Tienpinnan tasaisuus (pakkautunut lumi ja jää) muilla teillä N=63</c:v>
                </c:pt>
                <c:pt idx="10">
                  <c:v>Levähdys- ja pysähtymisalueiden talvihoito N=31</c:v>
                </c:pt>
                <c:pt idx="11">
                  <c:v>Liikennemerkkien ja tienviittojen näkyvyys N=64</c:v>
                </c:pt>
                <c:pt idx="12">
                  <c:v>Jalankulku- ja pyöräteiden talvihoito (kävelijät/pyöräilijät) N=40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13.636364</c:v>
                </c:pt>
                <c:pt idx="1">
                  <c:v>8.3333335000000002</c:v>
                </c:pt>
                <c:pt idx="2">
                  <c:v>33.593546666666668</c:v>
                </c:pt>
                <c:pt idx="4">
                  <c:v>6.0606059999999999</c:v>
                </c:pt>
                <c:pt idx="5">
                  <c:v>10.606061</c:v>
                </c:pt>
                <c:pt idx="6">
                  <c:v>15.151515</c:v>
                </c:pt>
                <c:pt idx="7">
                  <c:v>24.590164000000001</c:v>
                </c:pt>
                <c:pt idx="8">
                  <c:v>33.333333000000003</c:v>
                </c:pt>
                <c:pt idx="9">
                  <c:v>42.857143000000001</c:v>
                </c:pt>
                <c:pt idx="10">
                  <c:v>25.806452</c:v>
                </c:pt>
                <c:pt idx="11">
                  <c:v>6.25</c:v>
                </c:pt>
                <c:pt idx="12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9CB-4776-90F6-E01F4538560B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N=66</c:v>
                </c:pt>
                <c:pt idx="1">
                  <c:v>Pääteiden talvihoito (indeksi) N=66</c:v>
                </c:pt>
                <c:pt idx="2">
                  <c:v>Muiden teiden talvihoito (indeksi) N=63</c:v>
                </c:pt>
                <c:pt idx="4">
                  <c:v>Liukkauden torjunta pääteillä N=66</c:v>
                </c:pt>
                <c:pt idx="5">
                  <c:v>Lumen auraus pääteillä N=66</c:v>
                </c:pt>
                <c:pt idx="6">
                  <c:v>Tienpinnan tasaisuus (pakkautunut lumi ja jää) pääteillä N=66</c:v>
                </c:pt>
                <c:pt idx="7">
                  <c:v>Liukkauden torjunta muilla teillä N=61</c:v>
                </c:pt>
                <c:pt idx="8">
                  <c:v>Lumen auraus muilla teillä N=63</c:v>
                </c:pt>
                <c:pt idx="9">
                  <c:v>Tienpinnan tasaisuus (pakkautunut lumi ja jää) muilla teillä N=63</c:v>
                </c:pt>
                <c:pt idx="10">
                  <c:v>Levähdys- ja pysähtymisalueiden talvihoito N=31</c:v>
                </c:pt>
                <c:pt idx="11">
                  <c:v>Liikennemerkkien ja tienviittojen näkyvyys N=64</c:v>
                </c:pt>
                <c:pt idx="12">
                  <c:v>Jalankulku- ja pyöräteiden talvihoito (kävelijät/pyöräilijät) N=40</c:v>
                </c:pt>
              </c:strCache>
            </c:strRef>
          </c:cat>
          <c:val>
            <c:numRef>
              <c:f>Taul1!$B$6:$N$6</c:f>
              <c:numCache>
                <c:formatCode>General</c:formatCode>
                <c:ptCount val="13"/>
                <c:pt idx="2" formatCode="0">
                  <c:v>5.8721483333333326</c:v>
                </c:pt>
                <c:pt idx="6" formatCode="0">
                  <c:v>7.5757580000000004</c:v>
                </c:pt>
                <c:pt idx="7" formatCode="0">
                  <c:v>4.9180330000000003</c:v>
                </c:pt>
                <c:pt idx="8" formatCode="0">
                  <c:v>6.3492059999999997</c:v>
                </c:pt>
                <c:pt idx="9" formatCode="0">
                  <c:v>6.3492059999999997</c:v>
                </c:pt>
                <c:pt idx="12" formatCode="0">
                  <c:v>7.5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9CB-4776-90F6-E01F453856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3.135135</c:v>
                </c:pt>
                <c:pt idx="1">
                  <c:v>3.5563380000000002</c:v>
                </c:pt>
                <c:pt idx="2">
                  <c:v>2.7290640000000002</c:v>
                </c:pt>
                <c:pt idx="4">
                  <c:v>3.5211269999999999</c:v>
                </c:pt>
                <c:pt idx="5">
                  <c:v>3.5915490000000001</c:v>
                </c:pt>
                <c:pt idx="6">
                  <c:v>3.0285709999999999</c:v>
                </c:pt>
                <c:pt idx="7">
                  <c:v>2.7313429999999999</c:v>
                </c:pt>
                <c:pt idx="8">
                  <c:v>2.884058</c:v>
                </c:pt>
                <c:pt idx="9">
                  <c:v>2.567164</c:v>
                </c:pt>
                <c:pt idx="10">
                  <c:v>3.3111109999999999</c:v>
                </c:pt>
                <c:pt idx="11">
                  <c:v>3.3768120000000001</c:v>
                </c:pt>
                <c:pt idx="12">
                  <c:v>2.8571430000000002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B03-4021-8E78-686F07FE409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2B03-4021-8E78-686F07FE409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2.8571430000000002</c:v>
                </c:pt>
                <c:pt idx="1">
                  <c:v>3.2901229999999999</c:v>
                </c:pt>
                <c:pt idx="2">
                  <c:v>2.4771779999999999</c:v>
                </c:pt>
                <c:pt idx="4">
                  <c:v>3.2592590000000001</c:v>
                </c:pt>
                <c:pt idx="5">
                  <c:v>3.3209879999999998</c:v>
                </c:pt>
                <c:pt idx="6">
                  <c:v>2.8170730000000002</c:v>
                </c:pt>
                <c:pt idx="7">
                  <c:v>2.6075949999999999</c:v>
                </c:pt>
                <c:pt idx="8">
                  <c:v>2.6219510000000001</c:v>
                </c:pt>
                <c:pt idx="9">
                  <c:v>2.2000000000000002</c:v>
                </c:pt>
                <c:pt idx="10">
                  <c:v>2.8444440000000002</c:v>
                </c:pt>
                <c:pt idx="11">
                  <c:v>3.0864199999999999</c:v>
                </c:pt>
                <c:pt idx="12">
                  <c:v>2.6857139999999999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B03-4021-8E78-686F07FE409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3.233333</c:v>
                </c:pt>
                <c:pt idx="1">
                  <c:v>3.389535</c:v>
                </c:pt>
                <c:pt idx="2">
                  <c:v>2.7234850000000002</c:v>
                </c:pt>
                <c:pt idx="4">
                  <c:v>3.360465</c:v>
                </c:pt>
                <c:pt idx="5">
                  <c:v>3.4186049999999999</c:v>
                </c:pt>
                <c:pt idx="6">
                  <c:v>2.872093</c:v>
                </c:pt>
                <c:pt idx="7">
                  <c:v>2.75</c:v>
                </c:pt>
                <c:pt idx="8">
                  <c:v>2.9325839999999999</c:v>
                </c:pt>
                <c:pt idx="9">
                  <c:v>2.4827590000000002</c:v>
                </c:pt>
                <c:pt idx="10">
                  <c:v>2.8965519999999998</c:v>
                </c:pt>
                <c:pt idx="11">
                  <c:v>3.244186</c:v>
                </c:pt>
                <c:pt idx="12">
                  <c:v>3.163265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B03-4021-8E78-686F07FE40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N=74</c:v>
                </c:pt>
                <c:pt idx="1">
                  <c:v>Pääteiden talvihoito (indeksi) N=71</c:v>
                </c:pt>
                <c:pt idx="2">
                  <c:v>Muiden teiden talvihoito (indeksi) N=69</c:v>
                </c:pt>
                <c:pt idx="4">
                  <c:v>Liukkauden torjunta pääteillä N=71</c:v>
                </c:pt>
                <c:pt idx="5">
                  <c:v>Lumen auraus pääteillä N=71</c:v>
                </c:pt>
                <c:pt idx="6">
                  <c:v>Tienpinnan tasaisuus (pakkautunut lumi ja jää) pääteillä N=70</c:v>
                </c:pt>
                <c:pt idx="7">
                  <c:v>Liukkauden torjunta muilla teillä N=67</c:v>
                </c:pt>
                <c:pt idx="8">
                  <c:v>Lumen auraus muilla teillä N=69</c:v>
                </c:pt>
                <c:pt idx="9">
                  <c:v>Tienpinnan tasaisuus (pakkautunut lumi ja jää) muilla teillä N=67</c:v>
                </c:pt>
                <c:pt idx="10">
                  <c:v>Levähdys- ja pysähtymisalueiden talvihoito N=45</c:v>
                </c:pt>
                <c:pt idx="11">
                  <c:v>Liikennemerkkien ja tienviittojen näkyvyys N=69</c:v>
                </c:pt>
                <c:pt idx="12">
                  <c:v>Jalankulku- ja pyöräteiden talvihoito (kävelijät/pyöräilijät) N=35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4.0540539999999998</c:v>
                </c:pt>
                <c:pt idx="1">
                  <c:v>12.676056500000001</c:v>
                </c:pt>
                <c:pt idx="2">
                  <c:v>3.6664505000000003</c:v>
                </c:pt>
                <c:pt idx="4">
                  <c:v>11.267606000000001</c:v>
                </c:pt>
                <c:pt idx="5">
                  <c:v>14.084507</c:v>
                </c:pt>
                <c:pt idx="6">
                  <c:v>7.1428570000000002</c:v>
                </c:pt>
                <c:pt idx="8">
                  <c:v>4.3478260000000004</c:v>
                </c:pt>
                <c:pt idx="9">
                  <c:v>2.9850750000000001</c:v>
                </c:pt>
                <c:pt idx="11">
                  <c:v>8.6956520000000008</c:v>
                </c:pt>
                <c:pt idx="12">
                  <c:v>5.7142860000000004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F89-4521-AFBB-0E83C4643823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N=74</c:v>
                </c:pt>
                <c:pt idx="1">
                  <c:v>Pääteiden talvihoito (indeksi) N=71</c:v>
                </c:pt>
                <c:pt idx="2">
                  <c:v>Muiden teiden talvihoito (indeksi) N=69</c:v>
                </c:pt>
                <c:pt idx="4">
                  <c:v>Liukkauden torjunta pääteillä N=71</c:v>
                </c:pt>
                <c:pt idx="5">
                  <c:v>Lumen auraus pääteillä N=71</c:v>
                </c:pt>
                <c:pt idx="6">
                  <c:v>Tienpinnan tasaisuus (pakkautunut lumi ja jää) pääteillä N=70</c:v>
                </c:pt>
                <c:pt idx="7">
                  <c:v>Liukkauden torjunta muilla teillä N=67</c:v>
                </c:pt>
                <c:pt idx="8">
                  <c:v>Lumen auraus muilla teillä N=69</c:v>
                </c:pt>
                <c:pt idx="9">
                  <c:v>Tienpinnan tasaisuus (pakkautunut lumi ja jää) muilla teillä N=67</c:v>
                </c:pt>
                <c:pt idx="10">
                  <c:v>Levähdys- ja pysähtymisalueiden talvihoito N=45</c:v>
                </c:pt>
                <c:pt idx="11">
                  <c:v>Liikennemerkkien ja tienviittojen näkyvyys N=69</c:v>
                </c:pt>
                <c:pt idx="12">
                  <c:v>Jalankulku- ja pyöräteiden talvihoito (kävelijät/pyöräilijät) N=35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44.594594999999998</c:v>
                </c:pt>
                <c:pt idx="1">
                  <c:v>49.295774999999999</c:v>
                </c:pt>
                <c:pt idx="2">
                  <c:v>26.562838333333332</c:v>
                </c:pt>
                <c:pt idx="4">
                  <c:v>49.295774999999999</c:v>
                </c:pt>
                <c:pt idx="5">
                  <c:v>49.295774999999999</c:v>
                </c:pt>
                <c:pt idx="6">
                  <c:v>28.571428999999998</c:v>
                </c:pt>
                <c:pt idx="7">
                  <c:v>26.865672</c:v>
                </c:pt>
                <c:pt idx="8">
                  <c:v>30.434782999999999</c:v>
                </c:pt>
                <c:pt idx="9">
                  <c:v>22.388059999999999</c:v>
                </c:pt>
                <c:pt idx="10">
                  <c:v>51.111111000000001</c:v>
                </c:pt>
                <c:pt idx="11">
                  <c:v>46.376812000000001</c:v>
                </c:pt>
                <c:pt idx="12">
                  <c:v>31.428571000000002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F89-4521-AFBB-0E83C4643823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N=74</c:v>
                </c:pt>
                <c:pt idx="1">
                  <c:v>Pääteiden talvihoito (indeksi) N=71</c:v>
                </c:pt>
                <c:pt idx="2">
                  <c:v>Muiden teiden talvihoito (indeksi) N=69</c:v>
                </c:pt>
                <c:pt idx="4">
                  <c:v>Liukkauden torjunta pääteillä N=71</c:v>
                </c:pt>
                <c:pt idx="5">
                  <c:v>Lumen auraus pääteillä N=71</c:v>
                </c:pt>
                <c:pt idx="6">
                  <c:v>Tienpinnan tasaisuus (pakkautunut lumi ja jää) pääteillä N=70</c:v>
                </c:pt>
                <c:pt idx="7">
                  <c:v>Liukkauden torjunta muilla teillä N=67</c:v>
                </c:pt>
                <c:pt idx="8">
                  <c:v>Lumen auraus muilla teillä N=69</c:v>
                </c:pt>
                <c:pt idx="9">
                  <c:v>Tienpinnan tasaisuus (pakkautunut lumi ja jää) muilla teillä N=67</c:v>
                </c:pt>
                <c:pt idx="10">
                  <c:v>Levähdys- ja pysähtymisalueiden talvihoito N=45</c:v>
                </c:pt>
                <c:pt idx="11">
                  <c:v>Liikennemerkkien ja tienviittojen näkyvyys N=69</c:v>
                </c:pt>
                <c:pt idx="12">
                  <c:v>Jalankulku- ja pyöräteiden talvihoito (kävelijät/pyöräilijät) N=35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21.621621999999999</c:v>
                </c:pt>
                <c:pt idx="1">
                  <c:v>22.535211</c:v>
                </c:pt>
                <c:pt idx="2">
                  <c:v>27.58670433333333</c:v>
                </c:pt>
                <c:pt idx="4">
                  <c:v>22.535211</c:v>
                </c:pt>
                <c:pt idx="5">
                  <c:v>22.535211</c:v>
                </c:pt>
                <c:pt idx="6">
                  <c:v>32.857143000000001</c:v>
                </c:pt>
                <c:pt idx="7">
                  <c:v>31.343284000000001</c:v>
                </c:pt>
                <c:pt idx="8">
                  <c:v>27.536231999999998</c:v>
                </c:pt>
                <c:pt idx="9">
                  <c:v>23.880597000000002</c:v>
                </c:pt>
                <c:pt idx="10">
                  <c:v>33.333333000000003</c:v>
                </c:pt>
                <c:pt idx="11">
                  <c:v>23.188406000000001</c:v>
                </c:pt>
                <c:pt idx="12">
                  <c:v>17.142856999999999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F89-4521-AFBB-0E83C4643823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N=74</c:v>
                </c:pt>
                <c:pt idx="1">
                  <c:v>Pääteiden talvihoito (indeksi) N=71</c:v>
                </c:pt>
                <c:pt idx="2">
                  <c:v>Muiden teiden talvihoito (indeksi) N=69</c:v>
                </c:pt>
                <c:pt idx="4">
                  <c:v>Liukkauden torjunta pääteillä N=71</c:v>
                </c:pt>
                <c:pt idx="5">
                  <c:v>Lumen auraus pääteillä N=71</c:v>
                </c:pt>
                <c:pt idx="6">
                  <c:v>Tienpinnan tasaisuus (pakkautunut lumi ja jää) pääteillä N=70</c:v>
                </c:pt>
                <c:pt idx="7">
                  <c:v>Liukkauden torjunta muilla teillä N=67</c:v>
                </c:pt>
                <c:pt idx="8">
                  <c:v>Lumen auraus muilla teillä N=69</c:v>
                </c:pt>
                <c:pt idx="9">
                  <c:v>Tienpinnan tasaisuus (pakkautunut lumi ja jää) muilla teillä N=67</c:v>
                </c:pt>
                <c:pt idx="10">
                  <c:v>Levähdys- ja pysähtymisalueiden talvihoito N=45</c:v>
                </c:pt>
                <c:pt idx="11">
                  <c:v>Liikennemerkkien ja tienviittojen näkyvyys N=69</c:v>
                </c:pt>
                <c:pt idx="12">
                  <c:v>Jalankulku- ja pyöräteiden talvihoito (kävelijät/pyöräilijät) N=35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20.27027</c:v>
                </c:pt>
                <c:pt idx="1">
                  <c:v>11.971831</c:v>
                </c:pt>
                <c:pt idx="2">
                  <c:v>28.113057666666666</c:v>
                </c:pt>
                <c:pt idx="4">
                  <c:v>14.084507</c:v>
                </c:pt>
                <c:pt idx="5">
                  <c:v>9.8591549999999994</c:v>
                </c:pt>
                <c:pt idx="6">
                  <c:v>22.857143000000001</c:v>
                </c:pt>
                <c:pt idx="7">
                  <c:v>29.850746000000001</c:v>
                </c:pt>
                <c:pt idx="8">
                  <c:v>24.637681000000001</c:v>
                </c:pt>
                <c:pt idx="9">
                  <c:v>29.850746000000001</c:v>
                </c:pt>
                <c:pt idx="10">
                  <c:v>11.111110999999999</c:v>
                </c:pt>
                <c:pt idx="11">
                  <c:v>17.391304000000002</c:v>
                </c:pt>
                <c:pt idx="12">
                  <c:v>34.285713999999999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F89-4521-AFBB-0E83C4643823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N=74</c:v>
                </c:pt>
                <c:pt idx="1">
                  <c:v>Pääteiden talvihoito (indeksi) N=71</c:v>
                </c:pt>
                <c:pt idx="2">
                  <c:v>Muiden teiden talvihoito (indeksi) N=69</c:v>
                </c:pt>
                <c:pt idx="4">
                  <c:v>Liukkauden torjunta pääteillä N=71</c:v>
                </c:pt>
                <c:pt idx="5">
                  <c:v>Lumen auraus pääteillä N=71</c:v>
                </c:pt>
                <c:pt idx="6">
                  <c:v>Tienpinnan tasaisuus (pakkautunut lumi ja jää) pääteillä N=70</c:v>
                </c:pt>
                <c:pt idx="7">
                  <c:v>Liukkauden torjunta muilla teillä N=67</c:v>
                </c:pt>
                <c:pt idx="8">
                  <c:v>Lumen auraus muilla teillä N=69</c:v>
                </c:pt>
                <c:pt idx="9">
                  <c:v>Tienpinnan tasaisuus (pakkautunut lumi ja jää) muilla teillä N=67</c:v>
                </c:pt>
                <c:pt idx="10">
                  <c:v>Levähdys- ja pysähtymisalueiden talvihoito N=45</c:v>
                </c:pt>
                <c:pt idx="11">
                  <c:v>Liikennemerkkien ja tienviittojen näkyvyys N=69</c:v>
                </c:pt>
                <c:pt idx="12">
                  <c:v>Jalankulku- ja pyöräteiden talvihoito (kävelijät/pyöräilijät) N=35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9.4594590000000007</c:v>
                </c:pt>
                <c:pt idx="1">
                  <c:v>3.5211265000000003</c:v>
                </c:pt>
                <c:pt idx="2">
                  <c:v>15.293099666666668</c:v>
                </c:pt>
                <c:pt idx="4">
                  <c:v>2.8169010000000001</c:v>
                </c:pt>
                <c:pt idx="5">
                  <c:v>4.225352</c:v>
                </c:pt>
                <c:pt idx="6">
                  <c:v>8.5714290000000002</c:v>
                </c:pt>
                <c:pt idx="7">
                  <c:v>11.940299</c:v>
                </c:pt>
                <c:pt idx="8">
                  <c:v>13.043478</c:v>
                </c:pt>
                <c:pt idx="9">
                  <c:v>20.895522</c:v>
                </c:pt>
                <c:pt idx="10">
                  <c:v>4.4444439999999998</c:v>
                </c:pt>
                <c:pt idx="11">
                  <c:v>4.3478260000000004</c:v>
                </c:pt>
                <c:pt idx="12">
                  <c:v>11.428571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F89-4521-AFBB-0E83C46438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3.0615380000000001</c:v>
                </c:pt>
                <c:pt idx="1">
                  <c:v>3.546154</c:v>
                </c:pt>
                <c:pt idx="2">
                  <c:v>2.575269</c:v>
                </c:pt>
                <c:pt idx="4">
                  <c:v>3.6307689999999999</c:v>
                </c:pt>
                <c:pt idx="5">
                  <c:v>3.461538</c:v>
                </c:pt>
                <c:pt idx="6">
                  <c:v>3.1641789999999999</c:v>
                </c:pt>
                <c:pt idx="7">
                  <c:v>2.6031749999999998</c:v>
                </c:pt>
                <c:pt idx="8">
                  <c:v>2.6935479999999998</c:v>
                </c:pt>
                <c:pt idx="9">
                  <c:v>2.4262299999999999</c:v>
                </c:pt>
                <c:pt idx="10">
                  <c:v>3.2820510000000001</c:v>
                </c:pt>
                <c:pt idx="11">
                  <c:v>3.606061</c:v>
                </c:pt>
                <c:pt idx="12">
                  <c:v>3.0625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CF-4D03-B6F5-EE5CADB7ACB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88CF-4D03-B6F5-EE5CADB7ACB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2.7228919999999999</c:v>
                </c:pt>
                <c:pt idx="1">
                  <c:v>3.2965119999999999</c:v>
                </c:pt>
                <c:pt idx="2">
                  <c:v>2.320611</c:v>
                </c:pt>
                <c:pt idx="4">
                  <c:v>3.2528739999999998</c:v>
                </c:pt>
                <c:pt idx="5">
                  <c:v>3.3411759999999999</c:v>
                </c:pt>
                <c:pt idx="6">
                  <c:v>2.755814</c:v>
                </c:pt>
                <c:pt idx="7">
                  <c:v>2.5227270000000002</c:v>
                </c:pt>
                <c:pt idx="8">
                  <c:v>2.4318179999999998</c:v>
                </c:pt>
                <c:pt idx="9">
                  <c:v>2</c:v>
                </c:pt>
                <c:pt idx="10">
                  <c:v>2.890625</c:v>
                </c:pt>
                <c:pt idx="11">
                  <c:v>3.1904759999999999</c:v>
                </c:pt>
                <c:pt idx="12">
                  <c:v>2.75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8CF-4D03-B6F5-EE5CADB7ACB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2.875</c:v>
                </c:pt>
                <c:pt idx="1">
                  <c:v>3.273196</c:v>
                </c:pt>
                <c:pt idx="2">
                  <c:v>2.4620690000000001</c:v>
                </c:pt>
                <c:pt idx="4">
                  <c:v>3.2708330000000001</c:v>
                </c:pt>
                <c:pt idx="5">
                  <c:v>3.2755100000000001</c:v>
                </c:pt>
                <c:pt idx="6">
                  <c:v>2.969697</c:v>
                </c:pt>
                <c:pt idx="7">
                  <c:v>2.6105260000000001</c:v>
                </c:pt>
                <c:pt idx="8">
                  <c:v>2.525773</c:v>
                </c:pt>
                <c:pt idx="9">
                  <c:v>2.2551019999999999</c:v>
                </c:pt>
                <c:pt idx="10">
                  <c:v>2.953846</c:v>
                </c:pt>
                <c:pt idx="11">
                  <c:v>3.26</c:v>
                </c:pt>
                <c:pt idx="12">
                  <c:v>2.785714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8CF-4D03-B6F5-EE5CADB7AC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N=65</c:v>
                </c:pt>
                <c:pt idx="1">
                  <c:v>Pääteiden talvihoito (indeksi) N=65</c:v>
                </c:pt>
                <c:pt idx="2">
                  <c:v>Muiden teiden talvihoito (indeksi) N=62</c:v>
                </c:pt>
                <c:pt idx="4">
                  <c:v>Liukkauden torjunta pääteillä N=65</c:v>
                </c:pt>
                <c:pt idx="5">
                  <c:v>Lumen auraus pääteillä N=65</c:v>
                </c:pt>
                <c:pt idx="6">
                  <c:v>Tienpinnan tasaisuus (pakkautunut lumi ja jää) pääteillä N=67</c:v>
                </c:pt>
                <c:pt idx="7">
                  <c:v>Liukkauden torjunta muilla teillä N=63</c:v>
                </c:pt>
                <c:pt idx="8">
                  <c:v>Lumen auraus muilla teillä N=62</c:v>
                </c:pt>
                <c:pt idx="9">
                  <c:v>Tienpinnan tasaisuus (pakkautunut lumi ja jää) muilla teillä N=61</c:v>
                </c:pt>
                <c:pt idx="10">
                  <c:v>Levähdys- ja pysähtymisalueiden talvihoito N=39</c:v>
                </c:pt>
                <c:pt idx="11">
                  <c:v>Liikennemerkkien ja tienviittojen näkyvyys N=66</c:v>
                </c:pt>
                <c:pt idx="12">
                  <c:v>Jalankulku- ja pyöräteiden talvihoito (kävelijät/pyöräilijät) N=32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1">
                  <c:v>7.6923075000000001</c:v>
                </c:pt>
                <c:pt idx="4">
                  <c:v>9.2307690000000004</c:v>
                </c:pt>
                <c:pt idx="5">
                  <c:v>6.1538459999999997</c:v>
                </c:pt>
                <c:pt idx="6">
                  <c:v>2.9850750000000001</c:v>
                </c:pt>
                <c:pt idx="11">
                  <c:v>6.0606059999999999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D6A-4EBC-9B20-A139429DC726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N=65</c:v>
                </c:pt>
                <c:pt idx="1">
                  <c:v>Pääteiden talvihoito (indeksi) N=65</c:v>
                </c:pt>
                <c:pt idx="2">
                  <c:v>Muiden teiden talvihoito (indeksi) N=62</c:v>
                </c:pt>
                <c:pt idx="4">
                  <c:v>Liukkauden torjunta pääteillä N=65</c:v>
                </c:pt>
                <c:pt idx="5">
                  <c:v>Lumen auraus pääteillä N=65</c:v>
                </c:pt>
                <c:pt idx="6">
                  <c:v>Tienpinnan tasaisuus (pakkautunut lumi ja jää) pääteillä N=67</c:v>
                </c:pt>
                <c:pt idx="7">
                  <c:v>Liukkauden torjunta muilla teillä N=63</c:v>
                </c:pt>
                <c:pt idx="8">
                  <c:v>Lumen auraus muilla teillä N=62</c:v>
                </c:pt>
                <c:pt idx="9">
                  <c:v>Tienpinnan tasaisuus (pakkautunut lumi ja jää) muilla teillä N=61</c:v>
                </c:pt>
                <c:pt idx="10">
                  <c:v>Levähdys- ja pysähtymisalueiden talvihoito N=39</c:v>
                </c:pt>
                <c:pt idx="11">
                  <c:v>Liikennemerkkien ja tienviittojen näkyvyys N=66</c:v>
                </c:pt>
                <c:pt idx="12">
                  <c:v>Jalankulku- ja pyöräteiden talvihoito (kävelijät/pyöräilijät) N=32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44.615385000000003</c:v>
                </c:pt>
                <c:pt idx="1">
                  <c:v>56.923076499999993</c:v>
                </c:pt>
                <c:pt idx="2">
                  <c:v>20.988167333333333</c:v>
                </c:pt>
                <c:pt idx="4">
                  <c:v>58.461537999999997</c:v>
                </c:pt>
                <c:pt idx="5">
                  <c:v>55.384614999999997</c:v>
                </c:pt>
                <c:pt idx="6">
                  <c:v>46.268656999999997</c:v>
                </c:pt>
                <c:pt idx="7">
                  <c:v>15.873016</c:v>
                </c:pt>
                <c:pt idx="8">
                  <c:v>27.419354999999999</c:v>
                </c:pt>
                <c:pt idx="9">
                  <c:v>19.672131</c:v>
                </c:pt>
                <c:pt idx="10">
                  <c:v>38.461537999999997</c:v>
                </c:pt>
                <c:pt idx="11">
                  <c:v>59.090909000000003</c:v>
                </c:pt>
                <c:pt idx="12">
                  <c:v>40.625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D6A-4EBC-9B20-A139429DC726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N=65</c:v>
                </c:pt>
                <c:pt idx="1">
                  <c:v>Pääteiden talvihoito (indeksi) N=65</c:v>
                </c:pt>
                <c:pt idx="2">
                  <c:v>Muiden teiden talvihoito (indeksi) N=62</c:v>
                </c:pt>
                <c:pt idx="4">
                  <c:v>Liukkauden torjunta pääteillä N=65</c:v>
                </c:pt>
                <c:pt idx="5">
                  <c:v>Lumen auraus pääteillä N=65</c:v>
                </c:pt>
                <c:pt idx="6">
                  <c:v>Tienpinnan tasaisuus (pakkautunut lumi ja jää) pääteillä N=67</c:v>
                </c:pt>
                <c:pt idx="7">
                  <c:v>Liukkauden torjunta muilla teillä N=63</c:v>
                </c:pt>
                <c:pt idx="8">
                  <c:v>Lumen auraus muilla teillä N=62</c:v>
                </c:pt>
                <c:pt idx="9">
                  <c:v>Tienpinnan tasaisuus (pakkautunut lumi ja jää) muilla teillä N=61</c:v>
                </c:pt>
                <c:pt idx="10">
                  <c:v>Levähdys- ja pysähtymisalueiden talvihoito N=39</c:v>
                </c:pt>
                <c:pt idx="11">
                  <c:v>Liikennemerkkien ja tienviittojen näkyvyys N=66</c:v>
                </c:pt>
                <c:pt idx="12">
                  <c:v>Jalankulku- ja pyöräteiden talvihoito (kävelijät/pyöräilijät) N=32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20</c:v>
                </c:pt>
                <c:pt idx="1">
                  <c:v>19.230769000000002</c:v>
                </c:pt>
                <c:pt idx="2">
                  <c:v>32.185736333333331</c:v>
                </c:pt>
                <c:pt idx="4">
                  <c:v>18.461538000000001</c:v>
                </c:pt>
                <c:pt idx="5">
                  <c:v>20</c:v>
                </c:pt>
                <c:pt idx="6">
                  <c:v>22.388059999999999</c:v>
                </c:pt>
                <c:pt idx="7">
                  <c:v>39.682540000000003</c:v>
                </c:pt>
                <c:pt idx="8">
                  <c:v>30.645161000000002</c:v>
                </c:pt>
                <c:pt idx="9">
                  <c:v>26.229507999999999</c:v>
                </c:pt>
                <c:pt idx="10">
                  <c:v>53.846153999999999</c:v>
                </c:pt>
                <c:pt idx="11">
                  <c:v>27.272727</c:v>
                </c:pt>
                <c:pt idx="12">
                  <c:v>28.125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D6A-4EBC-9B20-A139429DC726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N=65</c:v>
                </c:pt>
                <c:pt idx="1">
                  <c:v>Pääteiden talvihoito (indeksi) N=65</c:v>
                </c:pt>
                <c:pt idx="2">
                  <c:v>Muiden teiden talvihoito (indeksi) N=62</c:v>
                </c:pt>
                <c:pt idx="4">
                  <c:v>Liukkauden torjunta pääteillä N=65</c:v>
                </c:pt>
                <c:pt idx="5">
                  <c:v>Lumen auraus pääteillä N=65</c:v>
                </c:pt>
                <c:pt idx="6">
                  <c:v>Tienpinnan tasaisuus (pakkautunut lumi ja jää) pääteillä N=67</c:v>
                </c:pt>
                <c:pt idx="7">
                  <c:v>Liukkauden torjunta muilla teillä N=63</c:v>
                </c:pt>
                <c:pt idx="8">
                  <c:v>Lumen auraus muilla teillä N=62</c:v>
                </c:pt>
                <c:pt idx="9">
                  <c:v>Tienpinnan tasaisuus (pakkautunut lumi ja jää) muilla teillä N=61</c:v>
                </c:pt>
                <c:pt idx="10">
                  <c:v>Levähdys- ja pysähtymisalueiden talvihoito N=39</c:v>
                </c:pt>
                <c:pt idx="11">
                  <c:v>Liikennemerkkien ja tienviittojen näkyvyys N=66</c:v>
                </c:pt>
                <c:pt idx="12">
                  <c:v>Jalankulku- ja pyöräteiden talvihoito (kävelijät/pyöräilijät) N=32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32.307692000000003</c:v>
                </c:pt>
                <c:pt idx="1">
                  <c:v>14.615384500000001</c:v>
                </c:pt>
                <c:pt idx="2">
                  <c:v>30.095775333333336</c:v>
                </c:pt>
                <c:pt idx="4">
                  <c:v>13.846154</c:v>
                </c:pt>
                <c:pt idx="5">
                  <c:v>15.384615</c:v>
                </c:pt>
                <c:pt idx="6">
                  <c:v>20.895522</c:v>
                </c:pt>
                <c:pt idx="7">
                  <c:v>33.333333000000003</c:v>
                </c:pt>
                <c:pt idx="8">
                  <c:v>25.806452</c:v>
                </c:pt>
                <c:pt idx="9">
                  <c:v>31.147541</c:v>
                </c:pt>
                <c:pt idx="10">
                  <c:v>5.1282050000000003</c:v>
                </c:pt>
                <c:pt idx="11">
                  <c:v>4.5454549999999996</c:v>
                </c:pt>
                <c:pt idx="12">
                  <c:v>28.125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D6A-4EBC-9B20-A139429DC726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N=65</c:v>
                </c:pt>
                <c:pt idx="1">
                  <c:v>Pääteiden talvihoito (indeksi) N=65</c:v>
                </c:pt>
                <c:pt idx="2">
                  <c:v>Muiden teiden talvihoito (indeksi) N=62</c:v>
                </c:pt>
                <c:pt idx="4">
                  <c:v>Liukkauden torjunta pääteillä N=65</c:v>
                </c:pt>
                <c:pt idx="5">
                  <c:v>Lumen auraus pääteillä N=65</c:v>
                </c:pt>
                <c:pt idx="6">
                  <c:v>Tienpinnan tasaisuus (pakkautunut lumi ja jää) pääteillä N=67</c:v>
                </c:pt>
                <c:pt idx="7">
                  <c:v>Liukkauden torjunta muilla teillä N=63</c:v>
                </c:pt>
                <c:pt idx="8">
                  <c:v>Lumen auraus muilla teillä N=62</c:v>
                </c:pt>
                <c:pt idx="9">
                  <c:v>Tienpinnan tasaisuus (pakkautunut lumi ja jää) muilla teillä N=61</c:v>
                </c:pt>
                <c:pt idx="10">
                  <c:v>Levähdys- ja pysähtymisalueiden talvihoito N=39</c:v>
                </c:pt>
                <c:pt idx="11">
                  <c:v>Liikennemerkkien ja tienviittojen näkyvyys N=66</c:v>
                </c:pt>
                <c:pt idx="12">
                  <c:v>Jalankulku- ja pyöräteiden talvihoito (kävelijät/pyöräilijät) N=32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3.0769229999999999</c:v>
                </c:pt>
                <c:pt idx="1">
                  <c:v>3.0769229999999999</c:v>
                </c:pt>
                <c:pt idx="2">
                  <c:v>16.730321</c:v>
                </c:pt>
                <c:pt idx="5">
                  <c:v>3.0769229999999999</c:v>
                </c:pt>
                <c:pt idx="6">
                  <c:v>7.4626869999999998</c:v>
                </c:pt>
                <c:pt idx="7">
                  <c:v>11.111110999999999</c:v>
                </c:pt>
                <c:pt idx="8">
                  <c:v>16.129031999999999</c:v>
                </c:pt>
                <c:pt idx="9">
                  <c:v>22.95082</c:v>
                </c:pt>
                <c:pt idx="10">
                  <c:v>2.5641029999999998</c:v>
                </c:pt>
                <c:pt idx="11">
                  <c:v>3.030303</c:v>
                </c:pt>
                <c:pt idx="12">
                  <c:v>3.125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D6A-4EBC-9B20-A139429DC7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3.0952380000000002</c:v>
                </c:pt>
                <c:pt idx="1">
                  <c:v>3.6218490000000001</c:v>
                </c:pt>
                <c:pt idx="2">
                  <c:v>2.593407</c:v>
                </c:pt>
                <c:pt idx="4">
                  <c:v>3.6166670000000001</c:v>
                </c:pt>
                <c:pt idx="5">
                  <c:v>3.627119</c:v>
                </c:pt>
                <c:pt idx="6">
                  <c:v>3.15</c:v>
                </c:pt>
                <c:pt idx="7">
                  <c:v>2.6393439999999999</c:v>
                </c:pt>
                <c:pt idx="8">
                  <c:v>2.7540979999999999</c:v>
                </c:pt>
                <c:pt idx="9">
                  <c:v>2.3833329999999999</c:v>
                </c:pt>
                <c:pt idx="10">
                  <c:v>2.9705879999999998</c:v>
                </c:pt>
                <c:pt idx="11">
                  <c:v>3.4915250000000002</c:v>
                </c:pt>
                <c:pt idx="1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D9C-4407-9914-1C64E23C324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6D9C-4407-9914-1C64E23C324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3.1341459999999999</c:v>
                </c:pt>
                <c:pt idx="1">
                  <c:v>3.7025320000000002</c:v>
                </c:pt>
                <c:pt idx="2">
                  <c:v>2.652542</c:v>
                </c:pt>
                <c:pt idx="4">
                  <c:v>3.679487</c:v>
                </c:pt>
                <c:pt idx="5">
                  <c:v>3.7250000000000001</c:v>
                </c:pt>
                <c:pt idx="6">
                  <c:v>3.1</c:v>
                </c:pt>
                <c:pt idx="7">
                  <c:v>2.8354430000000002</c:v>
                </c:pt>
                <c:pt idx="8">
                  <c:v>2.810127</c:v>
                </c:pt>
                <c:pt idx="9">
                  <c:v>2.3076919999999999</c:v>
                </c:pt>
                <c:pt idx="10">
                  <c:v>3.1025640000000001</c:v>
                </c:pt>
                <c:pt idx="11">
                  <c:v>3.432099</c:v>
                </c:pt>
                <c:pt idx="12">
                  <c:v>2.8387099999999998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D9C-4407-9914-1C64E23C324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3.3448280000000001</c:v>
                </c:pt>
                <c:pt idx="1">
                  <c:v>3.7966099999999998</c:v>
                </c:pt>
                <c:pt idx="2">
                  <c:v>2.9280300000000001</c:v>
                </c:pt>
                <c:pt idx="4">
                  <c:v>3.7840910000000001</c:v>
                </c:pt>
                <c:pt idx="5">
                  <c:v>3.808989</c:v>
                </c:pt>
                <c:pt idx="6">
                  <c:v>3.3932579999999999</c:v>
                </c:pt>
                <c:pt idx="7">
                  <c:v>3.0344829999999998</c:v>
                </c:pt>
                <c:pt idx="8">
                  <c:v>3.0568179999999998</c:v>
                </c:pt>
                <c:pt idx="9">
                  <c:v>2.6966290000000002</c:v>
                </c:pt>
                <c:pt idx="10">
                  <c:v>3.2678569999999998</c:v>
                </c:pt>
                <c:pt idx="11">
                  <c:v>3.644444</c:v>
                </c:pt>
                <c:pt idx="1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D9C-4407-9914-1C64E23C32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N=63</c:v>
                </c:pt>
                <c:pt idx="1">
                  <c:v>Pääteiden talvihoito (indeksi) N=60</c:v>
                </c:pt>
                <c:pt idx="2">
                  <c:v>Muiden teiden talvihoito (indeksi) N=61</c:v>
                </c:pt>
                <c:pt idx="4">
                  <c:v>Liukkauden torjunta pääteillä N=60</c:v>
                </c:pt>
                <c:pt idx="5">
                  <c:v>Lumen auraus pääteillä N=59</c:v>
                </c:pt>
                <c:pt idx="6">
                  <c:v>Tienpinnan tasaisuus (pakkautunut lumi ja jää) pääteillä N=60</c:v>
                </c:pt>
                <c:pt idx="7">
                  <c:v>Liukkauden torjunta muilla teillä N=61</c:v>
                </c:pt>
                <c:pt idx="8">
                  <c:v>Lumen auraus muilla teillä N=61</c:v>
                </c:pt>
                <c:pt idx="9">
                  <c:v>Tienpinnan tasaisuus (pakkautunut lumi ja jää) muilla teillä N=60</c:v>
                </c:pt>
                <c:pt idx="10">
                  <c:v>Levähdys- ja pysähtymisalueiden talvihoito N=34</c:v>
                </c:pt>
                <c:pt idx="11">
                  <c:v>Liikennemerkkien ja tienviittojen näkyvyys N=59</c:v>
                </c:pt>
                <c:pt idx="12">
                  <c:v>Jalankulku- ja pyöräteiden talvihoito (kävelijät/pyöräilijät) N=25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3.1746029999999998</c:v>
                </c:pt>
                <c:pt idx="1">
                  <c:v>7.584746</c:v>
                </c:pt>
                <c:pt idx="2">
                  <c:v>2.750455333333333</c:v>
                </c:pt>
                <c:pt idx="4">
                  <c:v>5</c:v>
                </c:pt>
                <c:pt idx="5">
                  <c:v>10.169492</c:v>
                </c:pt>
                <c:pt idx="6">
                  <c:v>8.3333329999999997</c:v>
                </c:pt>
                <c:pt idx="7">
                  <c:v>1.6393439999999999</c:v>
                </c:pt>
                <c:pt idx="8">
                  <c:v>3.278689</c:v>
                </c:pt>
                <c:pt idx="9">
                  <c:v>3.3333330000000001</c:v>
                </c:pt>
                <c:pt idx="11">
                  <c:v>6.7796609999999999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251-409A-A1CC-18D8472C08A4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N=63</c:v>
                </c:pt>
                <c:pt idx="1">
                  <c:v>Pääteiden talvihoito (indeksi) N=60</c:v>
                </c:pt>
                <c:pt idx="2">
                  <c:v>Muiden teiden talvihoito (indeksi) N=61</c:v>
                </c:pt>
                <c:pt idx="4">
                  <c:v>Liukkauden torjunta pääteillä N=60</c:v>
                </c:pt>
                <c:pt idx="5">
                  <c:v>Lumen auraus pääteillä N=59</c:v>
                </c:pt>
                <c:pt idx="6">
                  <c:v>Tienpinnan tasaisuus (pakkautunut lumi ja jää) pääteillä N=60</c:v>
                </c:pt>
                <c:pt idx="7">
                  <c:v>Liukkauden torjunta muilla teillä N=61</c:v>
                </c:pt>
                <c:pt idx="8">
                  <c:v>Lumen auraus muilla teillä N=61</c:v>
                </c:pt>
                <c:pt idx="9">
                  <c:v>Tienpinnan tasaisuus (pakkautunut lumi ja jää) muilla teillä N=60</c:v>
                </c:pt>
                <c:pt idx="10">
                  <c:v>Levähdys- ja pysähtymisalueiden talvihoito N=34</c:v>
                </c:pt>
                <c:pt idx="11">
                  <c:v>Liikennemerkkien ja tienviittojen näkyvyys N=59</c:v>
                </c:pt>
                <c:pt idx="12">
                  <c:v>Jalankulku- ja pyöräteiden talvihoito (kävelijät/pyöräilijät) N=25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46.031745999999998</c:v>
                </c:pt>
                <c:pt idx="1">
                  <c:v>57.966101500000001</c:v>
                </c:pt>
                <c:pt idx="2">
                  <c:v>19.171220333333334</c:v>
                </c:pt>
                <c:pt idx="4">
                  <c:v>60</c:v>
                </c:pt>
                <c:pt idx="5">
                  <c:v>55.932203000000001</c:v>
                </c:pt>
                <c:pt idx="6">
                  <c:v>36.666666999999997</c:v>
                </c:pt>
                <c:pt idx="7">
                  <c:v>22.95082</c:v>
                </c:pt>
                <c:pt idx="8">
                  <c:v>26.229507999999999</c:v>
                </c:pt>
                <c:pt idx="9">
                  <c:v>8.3333329999999997</c:v>
                </c:pt>
                <c:pt idx="10">
                  <c:v>26.470587999999999</c:v>
                </c:pt>
                <c:pt idx="11">
                  <c:v>49.152541999999997</c:v>
                </c:pt>
                <c:pt idx="12">
                  <c:v>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251-409A-A1CC-18D8472C08A4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N=63</c:v>
                </c:pt>
                <c:pt idx="1">
                  <c:v>Pääteiden talvihoito (indeksi) N=60</c:v>
                </c:pt>
                <c:pt idx="2">
                  <c:v>Muiden teiden talvihoito (indeksi) N=61</c:v>
                </c:pt>
                <c:pt idx="4">
                  <c:v>Liukkauden torjunta pääteillä N=60</c:v>
                </c:pt>
                <c:pt idx="5">
                  <c:v>Lumen auraus pääteillä N=59</c:v>
                </c:pt>
                <c:pt idx="6">
                  <c:v>Tienpinnan tasaisuus (pakkautunut lumi ja jää) pääteillä N=60</c:v>
                </c:pt>
                <c:pt idx="7">
                  <c:v>Liukkauden torjunta muilla teillä N=61</c:v>
                </c:pt>
                <c:pt idx="8">
                  <c:v>Lumen auraus muilla teillä N=61</c:v>
                </c:pt>
                <c:pt idx="9">
                  <c:v>Tienpinnan tasaisuus (pakkautunut lumi ja jää) muilla teillä N=60</c:v>
                </c:pt>
                <c:pt idx="10">
                  <c:v>Levähdys- ja pysähtymisalueiden talvihoito N=34</c:v>
                </c:pt>
                <c:pt idx="11">
                  <c:v>Liikennemerkkien ja tienviittojen näkyvyys N=59</c:v>
                </c:pt>
                <c:pt idx="12">
                  <c:v>Jalankulku- ja pyöräteiden talvihoito (kävelijät/pyöräilijät) N=25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19.047619000000001</c:v>
                </c:pt>
                <c:pt idx="1">
                  <c:v>25.183615500000002</c:v>
                </c:pt>
                <c:pt idx="2">
                  <c:v>26.930783000000002</c:v>
                </c:pt>
                <c:pt idx="4">
                  <c:v>28.333333</c:v>
                </c:pt>
                <c:pt idx="5">
                  <c:v>22.033898000000001</c:v>
                </c:pt>
                <c:pt idx="6">
                  <c:v>26.666667</c:v>
                </c:pt>
                <c:pt idx="7">
                  <c:v>26.229507999999999</c:v>
                </c:pt>
                <c:pt idx="8">
                  <c:v>26.229507999999999</c:v>
                </c:pt>
                <c:pt idx="9">
                  <c:v>28.333333</c:v>
                </c:pt>
                <c:pt idx="10">
                  <c:v>50</c:v>
                </c:pt>
                <c:pt idx="11">
                  <c:v>32.203389999999999</c:v>
                </c:pt>
                <c:pt idx="12">
                  <c:v>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251-409A-A1CC-18D8472C08A4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N=63</c:v>
                </c:pt>
                <c:pt idx="1">
                  <c:v>Pääteiden talvihoito (indeksi) N=60</c:v>
                </c:pt>
                <c:pt idx="2">
                  <c:v>Muiden teiden talvihoito (indeksi) N=61</c:v>
                </c:pt>
                <c:pt idx="4">
                  <c:v>Liukkauden torjunta pääteillä N=60</c:v>
                </c:pt>
                <c:pt idx="5">
                  <c:v>Lumen auraus pääteillä N=59</c:v>
                </c:pt>
                <c:pt idx="6">
                  <c:v>Tienpinnan tasaisuus (pakkautunut lumi ja jää) pääteillä N=60</c:v>
                </c:pt>
                <c:pt idx="7">
                  <c:v>Liukkauden torjunta muilla teillä N=61</c:v>
                </c:pt>
                <c:pt idx="8">
                  <c:v>Lumen auraus muilla teillä N=61</c:v>
                </c:pt>
                <c:pt idx="9">
                  <c:v>Tienpinnan tasaisuus (pakkautunut lumi ja jää) muilla teillä N=60</c:v>
                </c:pt>
                <c:pt idx="10">
                  <c:v>Levähdys- ja pysähtymisalueiden talvihoito N=34</c:v>
                </c:pt>
                <c:pt idx="11">
                  <c:v>Liikennemerkkien ja tienviittojen näkyvyys N=59</c:v>
                </c:pt>
                <c:pt idx="12">
                  <c:v>Jalankulku- ja pyöräteiden talvihoito (kävelijät/pyöräilijät) N=25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20.634920999999999</c:v>
                </c:pt>
                <c:pt idx="1">
                  <c:v>7.584746</c:v>
                </c:pt>
                <c:pt idx="2">
                  <c:v>36.848815999999999</c:v>
                </c:pt>
                <c:pt idx="4">
                  <c:v>5</c:v>
                </c:pt>
                <c:pt idx="5">
                  <c:v>10.169492</c:v>
                </c:pt>
                <c:pt idx="6">
                  <c:v>18.333333</c:v>
                </c:pt>
                <c:pt idx="7">
                  <c:v>36.065573999999998</c:v>
                </c:pt>
                <c:pt idx="8">
                  <c:v>31.147541</c:v>
                </c:pt>
                <c:pt idx="9">
                  <c:v>43.333333000000003</c:v>
                </c:pt>
                <c:pt idx="10">
                  <c:v>17.647058999999999</c:v>
                </c:pt>
                <c:pt idx="11">
                  <c:v>10.169492</c:v>
                </c:pt>
                <c:pt idx="12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251-409A-A1CC-18D8472C08A4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N=63</c:v>
                </c:pt>
                <c:pt idx="1">
                  <c:v>Pääteiden talvihoito (indeksi) N=60</c:v>
                </c:pt>
                <c:pt idx="2">
                  <c:v>Muiden teiden talvihoito (indeksi) N=61</c:v>
                </c:pt>
                <c:pt idx="4">
                  <c:v>Liukkauden torjunta pääteillä N=60</c:v>
                </c:pt>
                <c:pt idx="5">
                  <c:v>Lumen auraus pääteillä N=59</c:v>
                </c:pt>
                <c:pt idx="6">
                  <c:v>Tienpinnan tasaisuus (pakkautunut lumi ja jää) pääteillä N=60</c:v>
                </c:pt>
                <c:pt idx="7">
                  <c:v>Liukkauden torjunta muilla teillä N=61</c:v>
                </c:pt>
                <c:pt idx="8">
                  <c:v>Lumen auraus muilla teillä N=61</c:v>
                </c:pt>
                <c:pt idx="9">
                  <c:v>Tienpinnan tasaisuus (pakkautunut lumi ja jää) muilla teillä N=60</c:v>
                </c:pt>
                <c:pt idx="10">
                  <c:v>Levähdys- ja pysähtymisalueiden talvihoito N=34</c:v>
                </c:pt>
                <c:pt idx="11">
                  <c:v>Liikennemerkkien ja tienviittojen näkyvyys N=59</c:v>
                </c:pt>
                <c:pt idx="12">
                  <c:v>Jalankulku- ja pyöräteiden talvihoito (kävelijät/pyöräilijät) N=25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11.111110999999999</c:v>
                </c:pt>
                <c:pt idx="1">
                  <c:v>1.6807909999999999</c:v>
                </c:pt>
                <c:pt idx="2">
                  <c:v>14.298724999999999</c:v>
                </c:pt>
                <c:pt idx="4">
                  <c:v>1.6666669999999999</c:v>
                </c:pt>
                <c:pt idx="5">
                  <c:v>1.6949149999999999</c:v>
                </c:pt>
                <c:pt idx="6">
                  <c:v>10</c:v>
                </c:pt>
                <c:pt idx="7">
                  <c:v>13.114754</c:v>
                </c:pt>
                <c:pt idx="8">
                  <c:v>13.114754</c:v>
                </c:pt>
                <c:pt idx="9">
                  <c:v>16.666667</c:v>
                </c:pt>
                <c:pt idx="10">
                  <c:v>5.8823530000000002</c:v>
                </c:pt>
                <c:pt idx="11">
                  <c:v>1.6949149999999999</c:v>
                </c:pt>
                <c:pt idx="12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251-409A-A1CC-18D8472C08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3.2931029999999999</c:v>
                </c:pt>
                <c:pt idx="1">
                  <c:v>3.6725660000000002</c:v>
                </c:pt>
                <c:pt idx="2">
                  <c:v>2.95302</c:v>
                </c:pt>
                <c:pt idx="4">
                  <c:v>3.5964909999999999</c:v>
                </c:pt>
                <c:pt idx="5">
                  <c:v>3.75</c:v>
                </c:pt>
                <c:pt idx="6">
                  <c:v>3.2909090000000001</c:v>
                </c:pt>
                <c:pt idx="7">
                  <c:v>3</c:v>
                </c:pt>
                <c:pt idx="8">
                  <c:v>3.1428569999999998</c:v>
                </c:pt>
                <c:pt idx="9">
                  <c:v>2.714286</c:v>
                </c:pt>
                <c:pt idx="10">
                  <c:v>2.9090910000000001</c:v>
                </c:pt>
                <c:pt idx="11">
                  <c:v>3.4727269999999999</c:v>
                </c:pt>
                <c:pt idx="12">
                  <c:v>2.9318179999999998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6B9-438F-9C26-AE69C7517B1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96B9-438F-9C26-AE69C7517B1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3.269841</c:v>
                </c:pt>
                <c:pt idx="1">
                  <c:v>3.6953130000000001</c:v>
                </c:pt>
                <c:pt idx="2">
                  <c:v>2.9510869999999998</c:v>
                </c:pt>
                <c:pt idx="4">
                  <c:v>3.714286</c:v>
                </c:pt>
                <c:pt idx="5">
                  <c:v>3.6769229999999999</c:v>
                </c:pt>
                <c:pt idx="6">
                  <c:v>3.109375</c:v>
                </c:pt>
                <c:pt idx="7">
                  <c:v>3.1166670000000001</c:v>
                </c:pt>
                <c:pt idx="8">
                  <c:v>3.114754</c:v>
                </c:pt>
                <c:pt idx="9">
                  <c:v>2.6349209999999998</c:v>
                </c:pt>
                <c:pt idx="10">
                  <c:v>2.8</c:v>
                </c:pt>
                <c:pt idx="11">
                  <c:v>3.548387</c:v>
                </c:pt>
                <c:pt idx="12">
                  <c:v>2.7173910000000001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6B9-438F-9C26-AE69C7517B1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3.454545</c:v>
                </c:pt>
                <c:pt idx="1">
                  <c:v>3.7064219999999999</c:v>
                </c:pt>
                <c:pt idx="2">
                  <c:v>2.9937109999999998</c:v>
                </c:pt>
                <c:pt idx="4">
                  <c:v>3.7592590000000001</c:v>
                </c:pt>
                <c:pt idx="5">
                  <c:v>3.6545450000000002</c:v>
                </c:pt>
                <c:pt idx="6">
                  <c:v>3.1090909999999998</c:v>
                </c:pt>
                <c:pt idx="7">
                  <c:v>3.188679</c:v>
                </c:pt>
                <c:pt idx="8">
                  <c:v>3</c:v>
                </c:pt>
                <c:pt idx="9">
                  <c:v>2.7962959999999999</c:v>
                </c:pt>
                <c:pt idx="10">
                  <c:v>3.1724139999999998</c:v>
                </c:pt>
                <c:pt idx="11">
                  <c:v>3.4909089999999998</c:v>
                </c:pt>
                <c:pt idx="12">
                  <c:v>2.8461539999999999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6B9-438F-9C26-AE69C7517B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6DAE809-BFED-470A-BB70-DBC3965101A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BF8A77-8EFF-4027-AE87-008AB85AAA7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F50B1A-2E76-4083-8C1F-14365BFFBCBE}" type="datetimeFigureOut">
              <a:rPr lang="fi-FI" smtClean="0"/>
              <a:t>9.5.2025</a:t>
            </a:fld>
            <a:endParaRPr lang="fi-F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68A2CD-F4C2-4008-AF70-ABF6470F97C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31BFC3-43BC-4C7E-89DB-CD3AFB70276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8CBF08-FC9C-4574-B237-348852A04FD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754360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DAC96E-1DC8-4EA3-9268-8EA7D1653612}" type="datetimeFigureOut">
              <a:rPr lang="fi-FI" smtClean="0"/>
              <a:t>9.5.2025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2D8B9A-264D-4165-A769-848A3FBDC0C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692754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tsikkodia" preserve="1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tsikko 1">
            <a:extLst>
              <a:ext uri="{FF2B5EF4-FFF2-40B4-BE49-F238E27FC236}">
                <a16:creationId xmlns:a16="http://schemas.microsoft.com/office/drawing/2014/main" id="{9D0EB043-CA1E-AC09-354B-2AB400561F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800" y="457200"/>
            <a:ext cx="5198400" cy="1602000"/>
          </a:xfrm>
        </p:spPr>
        <p:txBody>
          <a:bodyPr anchor="ctr">
            <a:normAutofit/>
          </a:bodyPr>
          <a:lstStyle>
            <a:lvl1pPr algn="l">
              <a:defRPr sz="3200" b="1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7" name="Alaotsikko 2">
            <a:extLst>
              <a:ext uri="{FF2B5EF4-FFF2-40B4-BE49-F238E27FC236}">
                <a16:creationId xmlns:a16="http://schemas.microsoft.com/office/drawing/2014/main" id="{C0A0CC28-71E9-C488-EDD5-3D5A405D3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800" y="2059200"/>
            <a:ext cx="3931200" cy="986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  <p:sp>
        <p:nvSpPr>
          <p:cNvPr id="18" name="Footer Placeholder 8">
            <a:extLst>
              <a:ext uri="{FF2B5EF4-FFF2-40B4-BE49-F238E27FC236}">
                <a16:creationId xmlns:a16="http://schemas.microsoft.com/office/drawing/2014/main" id="{B3795109-526B-31FD-2547-2E8C6C62E7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928800" y="3096000"/>
            <a:ext cx="2160000" cy="216000"/>
          </a:xfrm>
        </p:spPr>
        <p:txBody>
          <a:bodyPr vert="horz" lIns="0" tIns="0" rIns="0" bIns="0" rtlCol="0" anchor="t" anchorCtr="0"/>
          <a:lstStyle>
            <a:lvl1pPr>
              <a:defRPr lang="en-US" sz="1400" smtClean="0"/>
            </a:lvl1pPr>
          </a:lstStyle>
          <a:p>
            <a:r>
              <a:rPr lang="fi-FI"/>
              <a:t>Joonas Tielinen</a:t>
            </a:r>
            <a:endParaRPr lang="fi-FI" dirty="0"/>
          </a:p>
        </p:txBody>
      </p:sp>
      <p:sp>
        <p:nvSpPr>
          <p:cNvPr id="15" name="duser_1">
            <a:extLst>
              <a:ext uri="{FF2B5EF4-FFF2-40B4-BE49-F238E27FC236}">
                <a16:creationId xmlns:a16="http://schemas.microsoft.com/office/drawing/2014/main" id="{384B469D-48C8-2202-9444-3E26CCDDE2E9}"/>
              </a:ext>
            </a:extLst>
          </p:cNvPr>
          <p:cNvSpPr txBox="1">
            <a:spLocks/>
          </p:cNvSpPr>
          <p:nvPr userDrawn="1"/>
        </p:nvSpPr>
        <p:spPr>
          <a:xfrm>
            <a:off x="928799" y="3420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16" name="duser_2">
            <a:extLst>
              <a:ext uri="{FF2B5EF4-FFF2-40B4-BE49-F238E27FC236}">
                <a16:creationId xmlns:a16="http://schemas.microsoft.com/office/drawing/2014/main" id="{21C13BDF-CE13-A8A8-374A-828D070C76AB}"/>
              </a:ext>
            </a:extLst>
          </p:cNvPr>
          <p:cNvSpPr txBox="1">
            <a:spLocks/>
          </p:cNvSpPr>
          <p:nvPr userDrawn="1"/>
        </p:nvSpPr>
        <p:spPr>
          <a:xfrm>
            <a:off x="3239999" y="3096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17" name="duser_3">
            <a:extLst>
              <a:ext uri="{FF2B5EF4-FFF2-40B4-BE49-F238E27FC236}">
                <a16:creationId xmlns:a16="http://schemas.microsoft.com/office/drawing/2014/main" id="{81945E5C-D926-6141-D2D2-B11128E22045}"/>
              </a:ext>
            </a:extLst>
          </p:cNvPr>
          <p:cNvSpPr txBox="1">
            <a:spLocks/>
          </p:cNvSpPr>
          <p:nvPr userDrawn="1"/>
        </p:nvSpPr>
        <p:spPr>
          <a:xfrm>
            <a:off x="3239999" y="3420000"/>
            <a:ext cx="2160000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1C8758F4-D5A6-6EF5-F877-51D1432C64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800" y="3600000"/>
            <a:ext cx="165078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6.2.2023</a:t>
            </a:r>
            <a:endParaRPr lang="en-US"/>
          </a:p>
        </p:txBody>
      </p:sp>
      <p:sp>
        <p:nvSpPr>
          <p:cNvPr id="11" name="DConfidentiality">
            <a:extLst>
              <a:ext uri="{FF2B5EF4-FFF2-40B4-BE49-F238E27FC236}">
                <a16:creationId xmlns:a16="http://schemas.microsoft.com/office/drawing/2014/main" id="{7CA352CF-2876-B635-B133-F5D57F3531C2}"/>
              </a:ext>
            </a:extLst>
          </p:cNvPr>
          <p:cNvSpPr txBox="1">
            <a:spLocks/>
          </p:cNvSpPr>
          <p:nvPr userDrawn="1"/>
        </p:nvSpPr>
        <p:spPr>
          <a:xfrm>
            <a:off x="838800" y="4320000"/>
            <a:ext cx="1811094" cy="216000"/>
          </a:xfrm>
          <a:prstGeom prst="rect">
            <a:avLst/>
          </a:prstGeom>
        </p:spPr>
        <p:txBody>
          <a:bodyPr vert="horz" lIns="91440" tIns="45720" rIns="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" name="DDecree">
            <a:extLst>
              <a:ext uri="{FF2B5EF4-FFF2-40B4-BE49-F238E27FC236}">
                <a16:creationId xmlns:a16="http://schemas.microsoft.com/office/drawing/2014/main" id="{704FB1C0-8CE8-9326-EA85-86F137F51779}"/>
              </a:ext>
            </a:extLst>
          </p:cNvPr>
          <p:cNvSpPr txBox="1">
            <a:spLocks/>
          </p:cNvSpPr>
          <p:nvPr userDrawn="1"/>
        </p:nvSpPr>
        <p:spPr>
          <a:xfrm>
            <a:off x="2616249" y="4320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DSecrecy">
            <a:extLst>
              <a:ext uri="{FF2B5EF4-FFF2-40B4-BE49-F238E27FC236}">
                <a16:creationId xmlns:a16="http://schemas.microsoft.com/office/drawing/2014/main" id="{36D4D699-55A8-C147-9313-552C607E8A0D}"/>
              </a:ext>
            </a:extLst>
          </p:cNvPr>
          <p:cNvSpPr txBox="1">
            <a:spLocks/>
          </p:cNvSpPr>
          <p:nvPr userDrawn="1"/>
        </p:nvSpPr>
        <p:spPr>
          <a:xfrm>
            <a:off x="838800" y="4572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Kuvan paikkamerkki 11">
            <a:extLst>
              <a:ext uri="{FF2B5EF4-FFF2-40B4-BE49-F238E27FC236}">
                <a16:creationId xmlns:a16="http://schemas.microsoft.com/office/drawing/2014/main" id="{ECF45415-D8F0-70FA-28BC-973F905675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37200" y="0"/>
            <a:ext cx="6156000" cy="2621118"/>
          </a:xfrm>
          <a:custGeom>
            <a:avLst/>
            <a:gdLst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3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5" fmla="*/ 0 w 6156000"/>
              <a:gd name="connsiteY5" fmla="*/ 3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47687 w 6156000"/>
              <a:gd name="connsiteY3" fmla="*/ 1739969 h 2621118"/>
              <a:gd name="connsiteX4" fmla="*/ 0 w 6156000"/>
              <a:gd name="connsiteY4" fmla="*/ 2621118 h 2621118"/>
              <a:gd name="connsiteX0" fmla="*/ 0 w 6164312"/>
              <a:gd name="connsiteY0" fmla="*/ 2621118 h 2621118"/>
              <a:gd name="connsiteX1" fmla="*/ 721043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  <a:gd name="connsiteX0" fmla="*/ 0 w 6164312"/>
              <a:gd name="connsiteY0" fmla="*/ 2621118 h 2621118"/>
              <a:gd name="connsiteX1" fmla="*/ 679479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4312" h="2621118">
                <a:moveTo>
                  <a:pt x="0" y="2621118"/>
                </a:moveTo>
                <a:lnTo>
                  <a:pt x="679479" y="0"/>
                </a:lnTo>
                <a:lnTo>
                  <a:pt x="6156000" y="318"/>
                </a:lnTo>
                <a:cubicBezTo>
                  <a:pt x="6158771" y="643933"/>
                  <a:pt x="6161541" y="1287547"/>
                  <a:pt x="6164312" y="1931162"/>
                </a:cubicBezTo>
                <a:lnTo>
                  <a:pt x="0" y="2621118"/>
                </a:lnTo>
                <a:close/>
              </a:path>
            </a:pathLst>
          </a:custGeom>
        </p:spPr>
        <p:txBody>
          <a:bodyPr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1.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3" name="Kuvan paikkamerkki 11">
            <a:extLst>
              <a:ext uri="{FF2B5EF4-FFF2-40B4-BE49-F238E27FC236}">
                <a16:creationId xmlns:a16="http://schemas.microsoft.com/office/drawing/2014/main" id="{213398F5-290C-A9DF-6523-5B429DFCCF24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30289" y="1998000"/>
            <a:ext cx="6459311" cy="3207600"/>
          </a:xfrm>
          <a:custGeom>
            <a:avLst/>
            <a:gdLst>
              <a:gd name="connsiteX0" fmla="*/ 0 w 6469200"/>
              <a:gd name="connsiteY0" fmla="*/ 0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0 w 6469200"/>
              <a:gd name="connsiteY4" fmla="*/ 0 h 3207600"/>
              <a:gd name="connsiteX0" fmla="*/ 261257 w 6469200"/>
              <a:gd name="connsiteY0" fmla="*/ 718457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261257 w 6469200"/>
              <a:gd name="connsiteY4" fmla="*/ 718457 h 3207600"/>
              <a:gd name="connsiteX0" fmla="*/ 111968 w 6319911"/>
              <a:gd name="connsiteY0" fmla="*/ 718457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11968 w 6319911"/>
              <a:gd name="connsiteY4" fmla="*/ 718457 h 3207600"/>
              <a:gd name="connsiteX0" fmla="*/ 158621 w 6319911"/>
              <a:gd name="connsiteY0" fmla="*/ 699796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58621 w 6319911"/>
              <a:gd name="connsiteY4" fmla="*/ 699796 h 3207600"/>
              <a:gd name="connsiteX0" fmla="*/ 270589 w 6431879"/>
              <a:gd name="connsiteY0" fmla="*/ 699796 h 3207600"/>
              <a:gd name="connsiteX1" fmla="*/ 6431879 w 6431879"/>
              <a:gd name="connsiteY1" fmla="*/ 0 h 3207600"/>
              <a:gd name="connsiteX2" fmla="*/ 6431879 w 6431879"/>
              <a:gd name="connsiteY2" fmla="*/ 3207600 h 3207600"/>
              <a:gd name="connsiteX3" fmla="*/ 0 w 6431879"/>
              <a:gd name="connsiteY3" fmla="*/ 1696040 h 3207600"/>
              <a:gd name="connsiteX4" fmla="*/ 270589 w 6431879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9311" h="3207600">
                <a:moveTo>
                  <a:pt x="298021" y="699796"/>
                </a:moveTo>
                <a:lnTo>
                  <a:pt x="6459311" y="0"/>
                </a:lnTo>
                <a:lnTo>
                  <a:pt x="6459311" y="3207600"/>
                </a:lnTo>
                <a:lnTo>
                  <a:pt x="0" y="1824056"/>
                </a:lnTo>
                <a:lnTo>
                  <a:pt x="298021" y="699796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2.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pic>
        <p:nvPicPr>
          <p:cNvPr id="2" name="Picture 14" descr="Väyläviraston logo">
            <a:extLst>
              <a:ext uri="{FF2B5EF4-FFF2-40B4-BE49-F238E27FC236}">
                <a16:creationId xmlns:a16="http://schemas.microsoft.com/office/drawing/2014/main" id="{5E12AA34-FFF2-FE13-8019-1E02E25CACD1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16" y="5124315"/>
            <a:ext cx="1673549" cy="1394625"/>
          </a:xfrm>
          <a:prstGeom prst="rect">
            <a:avLst/>
          </a:prstGeom>
        </p:spPr>
      </p:pic>
      <p:sp>
        <p:nvSpPr>
          <p:cNvPr id="35" name="eukarelialogoplaceholder">
            <a:extLst>
              <a:ext uri="{FF2B5EF4-FFF2-40B4-BE49-F238E27FC236}">
                <a16:creationId xmlns:a16="http://schemas.microsoft.com/office/drawing/2014/main" id="{831C392D-7A55-F2F2-6708-FC7C0AD602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64273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6" name="eulogotenplaceholder">
            <a:extLst>
              <a:ext uri="{FF2B5EF4-FFF2-40B4-BE49-F238E27FC236}">
                <a16:creationId xmlns:a16="http://schemas.microsoft.com/office/drawing/2014/main" id="{3E1949BE-72A6-B501-1B87-1ADB8B2798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7" name="eulogoplaceholder">
            <a:extLst>
              <a:ext uri="{FF2B5EF4-FFF2-40B4-BE49-F238E27FC236}">
                <a16:creationId xmlns:a16="http://schemas.microsoft.com/office/drawing/2014/main" id="{1B9C94C1-FC64-6CE5-CB5C-F93889A10A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44806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8" name="eufinancelogoplaceholder">
            <a:extLst>
              <a:ext uri="{FF2B5EF4-FFF2-40B4-BE49-F238E27FC236}">
                <a16:creationId xmlns:a16="http://schemas.microsoft.com/office/drawing/2014/main" id="{8EB54258-FC49-62FB-FC67-94DFDD350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4" name="Freeform: Shape 13">
            <a:extLst>
              <a:ext uri="{FF2B5EF4-FFF2-40B4-BE49-F238E27FC236}">
                <a16:creationId xmlns:a16="http://schemas.microsoft.com/office/drawing/2014/main" id="{1DF13E9C-88E0-9FAE-ED4D-11B2B2C4C7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942529" y="3889679"/>
            <a:ext cx="7249471" cy="2966677"/>
          </a:xfrm>
          <a:custGeom>
            <a:avLst/>
            <a:gdLst>
              <a:gd name="connsiteX0" fmla="*/ 7249471 w 7249471"/>
              <a:gd name="connsiteY0" fmla="*/ 1375031 h 2966677"/>
              <a:gd name="connsiteX1" fmla="*/ 7249471 w 7249471"/>
              <a:gd name="connsiteY1" fmla="*/ 2966677 h 2966677"/>
              <a:gd name="connsiteX2" fmla="*/ 0 w 7249471"/>
              <a:gd name="connsiteY2" fmla="*/ 2966677 h 2966677"/>
              <a:gd name="connsiteX3" fmla="*/ 765931 w 7249471"/>
              <a:gd name="connsiteY3" fmla="*/ 0 h 2966677"/>
              <a:gd name="connsiteX4" fmla="*/ 7249471 w 7249471"/>
              <a:gd name="connsiteY4" fmla="*/ 1375031 h 2966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49471" h="2966677">
                <a:moveTo>
                  <a:pt x="7249471" y="1375031"/>
                </a:moveTo>
                <a:lnTo>
                  <a:pt x="7249471" y="2966677"/>
                </a:lnTo>
                <a:lnTo>
                  <a:pt x="0" y="2966677"/>
                </a:lnTo>
                <a:lnTo>
                  <a:pt x="765931" y="0"/>
                </a:lnTo>
                <a:lnTo>
                  <a:pt x="7249471" y="1375031"/>
                </a:lnTo>
                <a:close/>
              </a:path>
            </a:pathLst>
          </a:custGeom>
          <a:gradFill>
            <a:gsLst>
              <a:gs pos="54000">
                <a:schemeClr val="tx2"/>
              </a:gs>
              <a:gs pos="100000">
                <a:schemeClr val="accent1"/>
              </a:gs>
            </a:gsLst>
            <a:lin ang="0" scaled="0"/>
          </a:gradFill>
          <a:ln w="4832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43871974"/>
      </p:ext>
    </p:extLst>
  </p:cSld>
  <p:clrMapOvr>
    <a:masterClrMapping/>
  </p:clrMapOvr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vihrea" preserve="1" userDrawn="1">
  <p:cSld name="varipalkki_teksti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Ryhmä 5">
            <a:extLst>
              <a:ext uri="{FF2B5EF4-FFF2-40B4-BE49-F238E27FC236}">
                <a16:creationId xmlns:a16="http://schemas.microsoft.com/office/drawing/2014/main" id="{FE12A800-B557-2BF7-459A-AE820A3891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45719" y="0"/>
            <a:ext cx="2548020" cy="6858000"/>
            <a:chOff x="9645719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3" name="Ryhmä 2">
              <a:extLst>
                <a:ext uri="{FF2B5EF4-FFF2-40B4-BE49-F238E27FC236}">
                  <a16:creationId xmlns:a16="http://schemas.microsoft.com/office/drawing/2014/main" id="{AE4EC138-9B2A-E5AC-E31B-690AB90F59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45719" y="0"/>
              <a:ext cx="2548020" cy="6858000"/>
              <a:chOff x="9645719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45719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4"/>
                  </a:gs>
                  <a:gs pos="100000">
                    <a:schemeClr val="bg2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865710695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pinkki" preserve="1" userDrawn="1">
  <p:cSld name="varipalkki_teksti_pink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Ryhmä 5">
            <a:extLst>
              <a:ext uri="{FF2B5EF4-FFF2-40B4-BE49-F238E27FC236}">
                <a16:creationId xmlns:a16="http://schemas.microsoft.com/office/drawing/2014/main" id="{E58E1E22-330C-39F9-E7F4-1D54989B96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55244" y="0"/>
            <a:ext cx="2548020" cy="6858000"/>
            <a:chOff x="9655244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3" name="Ryhmä 2">
              <a:extLst>
                <a:ext uri="{FF2B5EF4-FFF2-40B4-BE49-F238E27FC236}">
                  <a16:creationId xmlns:a16="http://schemas.microsoft.com/office/drawing/2014/main" id="{6B19C80A-C58F-C557-85A0-9708574957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55244" y="0"/>
              <a:ext cx="2548020" cy="6858000"/>
              <a:chOff x="9636194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36194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99500">
                    <a:srgbClr val="E50083"/>
                  </a:gs>
                  <a:gs pos="99000">
                    <a:schemeClr val="accent5">
                      <a:alpha val="72000"/>
                    </a:schemeClr>
                  </a:gs>
                  <a:gs pos="0">
                    <a:schemeClr val="accent5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170866581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_kaksi_kuvaa" preserve="1" userDrawn="1">
  <p:cSld name="teksti_kaksi_kuva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057776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4371975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525CEE5C-0ABB-5FAD-CD62-63A0C7F3CDC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792400" y="0"/>
            <a:ext cx="6399600" cy="3423600"/>
          </a:xfrm>
          <a:custGeom>
            <a:avLst/>
            <a:gdLst>
              <a:gd name="connsiteX0" fmla="*/ 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0 w 6399600"/>
              <a:gd name="connsiteY4" fmla="*/ 0 h 3430800"/>
              <a:gd name="connsiteX0" fmla="*/ 504825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504825 w 6399600"/>
              <a:gd name="connsiteY4" fmla="*/ 0 h 3430800"/>
              <a:gd name="connsiteX0" fmla="*/ 581025 w 6399600"/>
              <a:gd name="connsiteY0" fmla="*/ 0 h 3440325"/>
              <a:gd name="connsiteX1" fmla="*/ 6399600 w 6399600"/>
              <a:gd name="connsiteY1" fmla="*/ 9525 h 3440325"/>
              <a:gd name="connsiteX2" fmla="*/ 6399600 w 6399600"/>
              <a:gd name="connsiteY2" fmla="*/ 3440325 h 3440325"/>
              <a:gd name="connsiteX3" fmla="*/ 0 w 6399600"/>
              <a:gd name="connsiteY3" fmla="*/ 3440325 h 3440325"/>
              <a:gd name="connsiteX4" fmla="*/ 581025 w 6399600"/>
              <a:gd name="connsiteY4" fmla="*/ 0 h 3440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99600" h="3440325">
                <a:moveTo>
                  <a:pt x="581025" y="0"/>
                </a:moveTo>
                <a:lnTo>
                  <a:pt x="6399600" y="9525"/>
                </a:lnTo>
                <a:lnTo>
                  <a:pt x="6399600" y="3440325"/>
                </a:lnTo>
                <a:lnTo>
                  <a:pt x="0" y="3440325"/>
                </a:lnTo>
                <a:lnTo>
                  <a:pt x="581025" y="0"/>
                </a:lnTo>
                <a:close/>
              </a:path>
            </a:pathLst>
          </a:custGeo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Tx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</p:txBody>
      </p:sp>
      <p:sp>
        <p:nvSpPr>
          <p:cNvPr id="11" name="Kuvan paikkamerkki 6">
            <a:extLst>
              <a:ext uri="{FF2B5EF4-FFF2-40B4-BE49-F238E27FC236}">
                <a16:creationId xmlns:a16="http://schemas.microsoft.com/office/drawing/2014/main" id="{16011C4F-724D-8760-175C-BBD6FF19F176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5211374" y="3456000"/>
            <a:ext cx="6980625" cy="3420000"/>
          </a:xfrm>
          <a:custGeom>
            <a:avLst/>
            <a:gdLst>
              <a:gd name="connsiteX0" fmla="*/ 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0 w 6399600"/>
              <a:gd name="connsiteY4" fmla="*/ 0 h 3430800"/>
              <a:gd name="connsiteX0" fmla="*/ 504825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504825 w 6399600"/>
              <a:gd name="connsiteY4" fmla="*/ 0 h 3430800"/>
              <a:gd name="connsiteX0" fmla="*/ 581025 w 6399600"/>
              <a:gd name="connsiteY0" fmla="*/ 0 h 3440325"/>
              <a:gd name="connsiteX1" fmla="*/ 6399600 w 6399600"/>
              <a:gd name="connsiteY1" fmla="*/ 9525 h 3440325"/>
              <a:gd name="connsiteX2" fmla="*/ 6399600 w 6399600"/>
              <a:gd name="connsiteY2" fmla="*/ 3440325 h 3440325"/>
              <a:gd name="connsiteX3" fmla="*/ 0 w 6399600"/>
              <a:gd name="connsiteY3" fmla="*/ 3440325 h 3440325"/>
              <a:gd name="connsiteX4" fmla="*/ 581025 w 6399600"/>
              <a:gd name="connsiteY4" fmla="*/ 0 h 3440325"/>
              <a:gd name="connsiteX0" fmla="*/ 1905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19050 w 6399600"/>
              <a:gd name="connsiteY4" fmla="*/ 0 h 3430800"/>
              <a:gd name="connsiteX0" fmla="*/ 600075 w 6980625"/>
              <a:gd name="connsiteY0" fmla="*/ 0 h 3430800"/>
              <a:gd name="connsiteX1" fmla="*/ 6980625 w 6980625"/>
              <a:gd name="connsiteY1" fmla="*/ 0 h 3430800"/>
              <a:gd name="connsiteX2" fmla="*/ 6980625 w 6980625"/>
              <a:gd name="connsiteY2" fmla="*/ 3430800 h 3430800"/>
              <a:gd name="connsiteX3" fmla="*/ 0 w 6980625"/>
              <a:gd name="connsiteY3" fmla="*/ 3421275 h 3430800"/>
              <a:gd name="connsiteX4" fmla="*/ 600075 w 6980625"/>
              <a:gd name="connsiteY4" fmla="*/ 0 h 3430800"/>
              <a:gd name="connsiteX0" fmla="*/ 579979 w 6980625"/>
              <a:gd name="connsiteY0" fmla="*/ 0 h 3430800"/>
              <a:gd name="connsiteX1" fmla="*/ 6980625 w 6980625"/>
              <a:gd name="connsiteY1" fmla="*/ 0 h 3430800"/>
              <a:gd name="connsiteX2" fmla="*/ 6980625 w 6980625"/>
              <a:gd name="connsiteY2" fmla="*/ 3430800 h 3430800"/>
              <a:gd name="connsiteX3" fmla="*/ 0 w 6980625"/>
              <a:gd name="connsiteY3" fmla="*/ 3421275 h 3430800"/>
              <a:gd name="connsiteX4" fmla="*/ 579979 w 6980625"/>
              <a:gd name="connsiteY4" fmla="*/ 0 h 343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80625" h="3430800">
                <a:moveTo>
                  <a:pt x="579979" y="0"/>
                </a:moveTo>
                <a:lnTo>
                  <a:pt x="6980625" y="0"/>
                </a:lnTo>
                <a:lnTo>
                  <a:pt x="6980625" y="3430800"/>
                </a:lnTo>
                <a:lnTo>
                  <a:pt x="0" y="3421275"/>
                </a:lnTo>
                <a:lnTo>
                  <a:pt x="579979" y="0"/>
                </a:lnTo>
                <a:close/>
              </a:path>
            </a:pathLst>
          </a:custGeo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Tx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580185"/>
      </p:ext>
    </p:extLst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dia" preserve="1" userDrawn="1">
  <p:cSld name="teksti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35AEEA0D-4DDB-7C80-D5A9-2BC0F6746B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690688"/>
            <a:ext cx="5067300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Tekstin paikkamerkki 6">
            <a:extLst>
              <a:ext uri="{FF2B5EF4-FFF2-40B4-BE49-F238E27FC236}">
                <a16:creationId xmlns:a16="http://schemas.microsoft.com/office/drawing/2014/main" id="{9952975F-EC22-4458-763E-93FFB91847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76950" y="1690688"/>
            <a:ext cx="5067300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085430"/>
      </p:ext>
    </p:extLst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_graafi" preserve="1" userDrawn="1">
  <p:cSld name="teksti_graaf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35AEEA0D-4DDB-7C80-D5A9-2BC0F6746B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199" y="1775860"/>
            <a:ext cx="24860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10" name="Kaavion paikkamerkki 9">
            <a:extLst>
              <a:ext uri="{FF2B5EF4-FFF2-40B4-BE49-F238E27FC236}">
                <a16:creationId xmlns:a16="http://schemas.microsoft.com/office/drawing/2014/main" id="{CFB0F0F9-2B0C-1D59-6D78-D7BEBF88F50B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3495674" y="1776413"/>
            <a:ext cx="8373600" cy="4161048"/>
          </a:xfrm>
        </p:spPr>
        <p:txBody>
          <a:bodyPr/>
          <a:lstStyle/>
          <a:p>
            <a:r>
              <a:rPr lang="en-US"/>
              <a:t>Click icon to add chart</a:t>
            </a:r>
            <a:endParaRPr lang="fi-FI"/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095581"/>
      </p:ext>
    </p:extLst>
  </p:cSld>
  <p:clrMapOvr>
    <a:masterClrMapping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aafi" preserve="1" userDrawn="1">
  <p:cSld name="graaf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10" name="Kaavion paikkamerkki 9">
            <a:extLst>
              <a:ext uri="{FF2B5EF4-FFF2-40B4-BE49-F238E27FC236}">
                <a16:creationId xmlns:a16="http://schemas.microsoft.com/office/drawing/2014/main" id="{CFB0F0F9-2B0C-1D59-6D78-D7BEBF88F50B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838200" y="1776413"/>
            <a:ext cx="11031074" cy="4172400"/>
          </a:xfrm>
        </p:spPr>
        <p:txBody>
          <a:bodyPr/>
          <a:lstStyle/>
          <a:p>
            <a:r>
              <a:rPr lang="en-US"/>
              <a:t>Click icon to add chart</a:t>
            </a:r>
            <a:endParaRPr lang="fi-FI"/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975914"/>
      </p:ext>
    </p:extLst>
  </p:cSld>
  <p:clrMapOvr>
    <a:masterClrMapping/>
  </p:clrMapOvr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sininen" preserve="1" userDrawn="1">
  <p:cSld name="levea_varipalkki_teksti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7"/>
            <a:ext cx="49988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Ryhmä 6">
            <a:extLst>
              <a:ext uri="{FF2B5EF4-FFF2-40B4-BE49-F238E27FC236}">
                <a16:creationId xmlns:a16="http://schemas.microsoft.com/office/drawing/2014/main" id="{E83F3351-3664-E6F2-DD7C-91425A800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014701" y="0"/>
            <a:ext cx="6174000" cy="6872927"/>
            <a:chOff x="6014701" y="0"/>
            <a:chExt cx="6174000" cy="6872927"/>
          </a:xfrm>
        </p:grpSpPr>
        <p:sp>
          <p:nvSpPr>
            <p:cNvPr id="9" name="Suorakulmio 8" descr="ogo&#10;&#10;Description automatically generated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14701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27000">
                  <a:schemeClr val="tx2"/>
                </a:gs>
                <a:gs pos="100000">
                  <a:schemeClr val="accent1"/>
                </a:gs>
              </a:gsLst>
              <a:lin ang="0" scaled="0"/>
            </a:gradFill>
            <a:ln>
              <a:gradFill flip="none" rotWithShape="1">
                <a:gsLst>
                  <a:gs pos="27000">
                    <a:schemeClr val="tx2"/>
                  </a:gs>
                  <a:gs pos="100000">
                    <a:schemeClr val="accent1"/>
                  </a:gs>
                </a:gsLst>
                <a:lin ang="0" scaled="0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 dirty="0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18576461"/>
      </p:ext>
    </p:extLst>
  </p:cSld>
  <p:clrMapOvr>
    <a:masterClrMapping/>
  </p:clrMapOvr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vihrea" preserve="1" userDrawn="1">
  <p:cSld name="levea_varipalkki_teksti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8"/>
            <a:ext cx="49988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Ryhmä 6">
            <a:extLst>
              <a:ext uri="{FF2B5EF4-FFF2-40B4-BE49-F238E27FC236}">
                <a16:creationId xmlns:a16="http://schemas.microsoft.com/office/drawing/2014/main" id="{591FEF7D-CAD8-A887-CD45-EA3B051F05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024226" y="0"/>
            <a:ext cx="6174000" cy="6872927"/>
            <a:chOff x="6024226" y="0"/>
            <a:chExt cx="6174000" cy="6872927"/>
          </a:xfrm>
        </p:grpSpPr>
        <p:sp>
          <p:nvSpPr>
            <p:cNvPr id="9" name="Suorakulmio 8" descr="Logo&#10;&#10;Description automatically generated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24226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bg2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97836350"/>
      </p:ext>
    </p:extLst>
  </p:cSld>
  <p:clrMapOvr>
    <a:masterClrMapping/>
  </p:clrMapOvr>
  <p:hf hd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pinkki" preserve="1" userDrawn="1">
  <p:cSld name="levea_varipalkki_teksti_pink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8"/>
            <a:ext cx="49988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Ryhmä 2">
            <a:extLst>
              <a:ext uri="{FF2B5EF4-FFF2-40B4-BE49-F238E27FC236}">
                <a16:creationId xmlns:a16="http://schemas.microsoft.com/office/drawing/2014/main" id="{0FF513F4-A0EE-7D01-E70F-9949F2BAC684}"/>
              </a:ext>
            </a:extLst>
          </p:cNvPr>
          <p:cNvGrpSpPr/>
          <p:nvPr userDrawn="1"/>
        </p:nvGrpSpPr>
        <p:grpSpPr>
          <a:xfrm>
            <a:off x="6024226" y="0"/>
            <a:ext cx="6174000" cy="6872927"/>
            <a:chOff x="6024226" y="0"/>
            <a:chExt cx="6174000" cy="6872927"/>
          </a:xfrm>
        </p:grpSpPr>
        <p:sp>
          <p:nvSpPr>
            <p:cNvPr id="9" name="Suorakulmio 8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24226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5">
                    <a:alpha val="63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01605374"/>
      </p:ext>
    </p:extLst>
  </p:cSld>
  <p:clrMapOvr>
    <a:masterClrMapping/>
  </p:clrMapOvr>
  <p:hf hdr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petu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Esityksen loppudia">
            <a:extLst>
              <a:ext uri="{FF2B5EF4-FFF2-40B4-BE49-F238E27FC236}">
                <a16:creationId xmlns:a16="http://schemas.microsoft.com/office/drawing/2014/main" id="{8011D531-C477-E90E-BB81-1C49976BFEA9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573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tsikkodia2" preserve="1" userDrawn="1">
  <p:cSld name="otsikkodia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tsikko 1">
            <a:extLst>
              <a:ext uri="{FF2B5EF4-FFF2-40B4-BE49-F238E27FC236}">
                <a16:creationId xmlns:a16="http://schemas.microsoft.com/office/drawing/2014/main" id="{DFC2DB4D-F6F1-70BF-17DD-1AA29EFBCE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800" y="457200"/>
            <a:ext cx="5198400" cy="1602000"/>
          </a:xfrm>
        </p:spPr>
        <p:txBody>
          <a:bodyPr anchor="ctr">
            <a:normAutofit/>
          </a:bodyPr>
          <a:lstStyle>
            <a:lvl1pPr algn="l">
              <a:defRPr sz="3200" b="1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17" name="Alaotsikko 2">
            <a:extLst>
              <a:ext uri="{FF2B5EF4-FFF2-40B4-BE49-F238E27FC236}">
                <a16:creationId xmlns:a16="http://schemas.microsoft.com/office/drawing/2014/main" id="{6F168DCC-AB8D-D777-5744-5D09315B00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800" y="2059200"/>
            <a:ext cx="3931200" cy="986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  <p:sp>
        <p:nvSpPr>
          <p:cNvPr id="34" name="Footer Placeholder 8">
            <a:extLst>
              <a:ext uri="{FF2B5EF4-FFF2-40B4-BE49-F238E27FC236}">
                <a16:creationId xmlns:a16="http://schemas.microsoft.com/office/drawing/2014/main" id="{3CAC7758-6477-FDA0-A312-E39FBF533C9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928800" y="3096000"/>
            <a:ext cx="2160000" cy="216000"/>
          </a:xfrm>
        </p:spPr>
        <p:txBody>
          <a:bodyPr vert="horz" lIns="0" tIns="0" rIns="0" bIns="0" rtlCol="0" anchor="t" anchorCtr="0"/>
          <a:lstStyle>
            <a:lvl1pPr>
              <a:defRPr lang="en-US" sz="1400" smtClean="0"/>
            </a:lvl1pPr>
          </a:lstStyle>
          <a:p>
            <a:r>
              <a:rPr lang="fi-FI"/>
              <a:t>Joonas Tielinen</a:t>
            </a:r>
            <a:endParaRPr lang="fi-FI" dirty="0"/>
          </a:p>
        </p:txBody>
      </p:sp>
      <p:sp>
        <p:nvSpPr>
          <p:cNvPr id="22" name="duser_1">
            <a:extLst>
              <a:ext uri="{FF2B5EF4-FFF2-40B4-BE49-F238E27FC236}">
                <a16:creationId xmlns:a16="http://schemas.microsoft.com/office/drawing/2014/main" id="{96E05E4F-2793-6EFA-B9DE-D89A4CA0AA36}"/>
              </a:ext>
            </a:extLst>
          </p:cNvPr>
          <p:cNvSpPr txBox="1">
            <a:spLocks/>
          </p:cNvSpPr>
          <p:nvPr userDrawn="1"/>
        </p:nvSpPr>
        <p:spPr>
          <a:xfrm>
            <a:off x="928799" y="3420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23" name="duser_2">
            <a:extLst>
              <a:ext uri="{FF2B5EF4-FFF2-40B4-BE49-F238E27FC236}">
                <a16:creationId xmlns:a16="http://schemas.microsoft.com/office/drawing/2014/main" id="{98E864E4-8ADA-E257-0001-5B72FE7C0F82}"/>
              </a:ext>
            </a:extLst>
          </p:cNvPr>
          <p:cNvSpPr txBox="1">
            <a:spLocks/>
          </p:cNvSpPr>
          <p:nvPr userDrawn="1"/>
        </p:nvSpPr>
        <p:spPr>
          <a:xfrm>
            <a:off x="3239999" y="3096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33" name="duser_3">
            <a:extLst>
              <a:ext uri="{FF2B5EF4-FFF2-40B4-BE49-F238E27FC236}">
                <a16:creationId xmlns:a16="http://schemas.microsoft.com/office/drawing/2014/main" id="{909C2D96-06D0-78D4-C04E-8397680CD559}"/>
              </a:ext>
            </a:extLst>
          </p:cNvPr>
          <p:cNvSpPr txBox="1">
            <a:spLocks/>
          </p:cNvSpPr>
          <p:nvPr userDrawn="1"/>
        </p:nvSpPr>
        <p:spPr>
          <a:xfrm>
            <a:off x="3239999" y="3420000"/>
            <a:ext cx="2160000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A6038138-08D9-D7C9-A694-E9CF3C1484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800" y="3600000"/>
            <a:ext cx="165078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6.2.2023</a:t>
            </a:r>
            <a:endParaRPr lang="en-US"/>
          </a:p>
        </p:txBody>
      </p:sp>
      <p:sp>
        <p:nvSpPr>
          <p:cNvPr id="19" name="DConfidentiality">
            <a:extLst>
              <a:ext uri="{FF2B5EF4-FFF2-40B4-BE49-F238E27FC236}">
                <a16:creationId xmlns:a16="http://schemas.microsoft.com/office/drawing/2014/main" id="{FC7A8C6D-1D34-6242-745E-73CE1B9BA5CC}"/>
              </a:ext>
            </a:extLst>
          </p:cNvPr>
          <p:cNvSpPr txBox="1">
            <a:spLocks/>
          </p:cNvSpPr>
          <p:nvPr userDrawn="1"/>
        </p:nvSpPr>
        <p:spPr>
          <a:xfrm>
            <a:off x="838800" y="4320000"/>
            <a:ext cx="1811094" cy="216000"/>
          </a:xfrm>
          <a:prstGeom prst="rect">
            <a:avLst/>
          </a:prstGeom>
        </p:spPr>
        <p:txBody>
          <a:bodyPr vert="horz" lIns="91440" tIns="45720" rIns="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0" name="DDecree">
            <a:extLst>
              <a:ext uri="{FF2B5EF4-FFF2-40B4-BE49-F238E27FC236}">
                <a16:creationId xmlns:a16="http://schemas.microsoft.com/office/drawing/2014/main" id="{B412038A-9C06-5541-DDE0-39817F62FBAB}"/>
              </a:ext>
            </a:extLst>
          </p:cNvPr>
          <p:cNvSpPr txBox="1">
            <a:spLocks/>
          </p:cNvSpPr>
          <p:nvPr userDrawn="1"/>
        </p:nvSpPr>
        <p:spPr>
          <a:xfrm>
            <a:off x="2616249" y="4320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" name="DSecrecy">
            <a:extLst>
              <a:ext uri="{FF2B5EF4-FFF2-40B4-BE49-F238E27FC236}">
                <a16:creationId xmlns:a16="http://schemas.microsoft.com/office/drawing/2014/main" id="{31AB12EB-ADA8-E3EB-1FF2-07370C7A067C}"/>
              </a:ext>
            </a:extLst>
          </p:cNvPr>
          <p:cNvSpPr txBox="1">
            <a:spLocks/>
          </p:cNvSpPr>
          <p:nvPr userDrawn="1"/>
        </p:nvSpPr>
        <p:spPr>
          <a:xfrm>
            <a:off x="838800" y="4572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Kuvan paikkamerkki 11">
            <a:extLst>
              <a:ext uri="{FF2B5EF4-FFF2-40B4-BE49-F238E27FC236}">
                <a16:creationId xmlns:a16="http://schemas.microsoft.com/office/drawing/2014/main" id="{ECF45415-D8F0-70FA-28BC-973F905675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37200" y="0"/>
            <a:ext cx="6156000" cy="2621118"/>
          </a:xfrm>
          <a:custGeom>
            <a:avLst/>
            <a:gdLst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3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5" fmla="*/ 0 w 6156000"/>
              <a:gd name="connsiteY5" fmla="*/ 3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47687 w 6156000"/>
              <a:gd name="connsiteY3" fmla="*/ 1739969 h 2621118"/>
              <a:gd name="connsiteX4" fmla="*/ 0 w 6156000"/>
              <a:gd name="connsiteY4" fmla="*/ 2621118 h 2621118"/>
              <a:gd name="connsiteX0" fmla="*/ 0 w 6164312"/>
              <a:gd name="connsiteY0" fmla="*/ 2621118 h 2621118"/>
              <a:gd name="connsiteX1" fmla="*/ 721043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  <a:gd name="connsiteX0" fmla="*/ 0 w 6164312"/>
              <a:gd name="connsiteY0" fmla="*/ 2621118 h 2621118"/>
              <a:gd name="connsiteX1" fmla="*/ 679479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4312" h="2621118">
                <a:moveTo>
                  <a:pt x="0" y="2621118"/>
                </a:moveTo>
                <a:lnTo>
                  <a:pt x="679479" y="0"/>
                </a:lnTo>
                <a:lnTo>
                  <a:pt x="6156000" y="318"/>
                </a:lnTo>
                <a:cubicBezTo>
                  <a:pt x="6158771" y="643933"/>
                  <a:pt x="6161541" y="1287547"/>
                  <a:pt x="6164312" y="1931162"/>
                </a:cubicBezTo>
                <a:lnTo>
                  <a:pt x="0" y="2621118"/>
                </a:lnTo>
                <a:close/>
              </a:path>
            </a:pathLst>
          </a:custGeom>
        </p:spPr>
        <p:txBody>
          <a:bodyPr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1. kuva tai väri kuvagalleriasta. Muita kuvia voit lisätä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3" name="Kuvan paikkamerkki 11">
            <a:extLst>
              <a:ext uri="{FF2B5EF4-FFF2-40B4-BE49-F238E27FC236}">
                <a16:creationId xmlns:a16="http://schemas.microsoft.com/office/drawing/2014/main" id="{213398F5-290C-A9DF-6523-5B429DFCCF2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30289" y="1998000"/>
            <a:ext cx="6459311" cy="3207600"/>
          </a:xfrm>
          <a:custGeom>
            <a:avLst/>
            <a:gdLst>
              <a:gd name="connsiteX0" fmla="*/ 0 w 6469200"/>
              <a:gd name="connsiteY0" fmla="*/ 0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0 w 6469200"/>
              <a:gd name="connsiteY4" fmla="*/ 0 h 3207600"/>
              <a:gd name="connsiteX0" fmla="*/ 261257 w 6469200"/>
              <a:gd name="connsiteY0" fmla="*/ 718457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261257 w 6469200"/>
              <a:gd name="connsiteY4" fmla="*/ 718457 h 3207600"/>
              <a:gd name="connsiteX0" fmla="*/ 111968 w 6319911"/>
              <a:gd name="connsiteY0" fmla="*/ 718457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11968 w 6319911"/>
              <a:gd name="connsiteY4" fmla="*/ 718457 h 3207600"/>
              <a:gd name="connsiteX0" fmla="*/ 158621 w 6319911"/>
              <a:gd name="connsiteY0" fmla="*/ 699796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58621 w 6319911"/>
              <a:gd name="connsiteY4" fmla="*/ 699796 h 3207600"/>
              <a:gd name="connsiteX0" fmla="*/ 270589 w 6431879"/>
              <a:gd name="connsiteY0" fmla="*/ 699796 h 3207600"/>
              <a:gd name="connsiteX1" fmla="*/ 6431879 w 6431879"/>
              <a:gd name="connsiteY1" fmla="*/ 0 h 3207600"/>
              <a:gd name="connsiteX2" fmla="*/ 6431879 w 6431879"/>
              <a:gd name="connsiteY2" fmla="*/ 3207600 h 3207600"/>
              <a:gd name="connsiteX3" fmla="*/ 0 w 6431879"/>
              <a:gd name="connsiteY3" fmla="*/ 1696040 h 3207600"/>
              <a:gd name="connsiteX4" fmla="*/ 270589 w 6431879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9311" h="3207600">
                <a:moveTo>
                  <a:pt x="298021" y="699796"/>
                </a:moveTo>
                <a:lnTo>
                  <a:pt x="6459311" y="0"/>
                </a:lnTo>
                <a:lnTo>
                  <a:pt x="6459311" y="3207600"/>
                </a:lnTo>
                <a:lnTo>
                  <a:pt x="0" y="1824056"/>
                </a:lnTo>
                <a:lnTo>
                  <a:pt x="298021" y="699796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2. kuva tai väri kuvagalleriasta. Muita kuvia voit lisätä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2" name="Kuvan paikkamerkki 11">
            <a:extLst>
              <a:ext uri="{FF2B5EF4-FFF2-40B4-BE49-F238E27FC236}">
                <a16:creationId xmlns:a16="http://schemas.microsoft.com/office/drawing/2014/main" id="{A1029FCA-64BC-6BB6-607F-AC980FC6642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929540" y="3882368"/>
            <a:ext cx="7254877" cy="2972083"/>
          </a:xfrm>
          <a:custGeom>
            <a:avLst/>
            <a:gdLst>
              <a:gd name="connsiteX0" fmla="*/ 0 w 7250400"/>
              <a:gd name="connsiteY0" fmla="*/ 0 h 2966400"/>
              <a:gd name="connsiteX1" fmla="*/ 7250400 w 7250400"/>
              <a:gd name="connsiteY1" fmla="*/ 0 h 2966400"/>
              <a:gd name="connsiteX2" fmla="*/ 7250400 w 7250400"/>
              <a:gd name="connsiteY2" fmla="*/ 2966400 h 2966400"/>
              <a:gd name="connsiteX3" fmla="*/ 0 w 7250400"/>
              <a:gd name="connsiteY3" fmla="*/ 2966400 h 2966400"/>
              <a:gd name="connsiteX4" fmla="*/ 0 w 7250400"/>
              <a:gd name="connsiteY4" fmla="*/ 0 h 2966400"/>
              <a:gd name="connsiteX0" fmla="*/ 811764 w 7250400"/>
              <a:gd name="connsiteY0" fmla="*/ 0 h 3097028"/>
              <a:gd name="connsiteX1" fmla="*/ 7250400 w 7250400"/>
              <a:gd name="connsiteY1" fmla="*/ 130628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97028"/>
              <a:gd name="connsiteX1" fmla="*/ 7241069 w 7250400"/>
              <a:gd name="connsiteY1" fmla="*/ 1520890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97028"/>
              <a:gd name="connsiteX1" fmla="*/ 7241069 w 7250400"/>
              <a:gd name="connsiteY1" fmla="*/ 1425640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58928"/>
              <a:gd name="connsiteX1" fmla="*/ 7241069 w 7250400"/>
              <a:gd name="connsiteY1" fmla="*/ 1387540 h 3058928"/>
              <a:gd name="connsiteX2" fmla="*/ 7250400 w 7250400"/>
              <a:gd name="connsiteY2" fmla="*/ 3058928 h 3058928"/>
              <a:gd name="connsiteX3" fmla="*/ 0 w 7250400"/>
              <a:gd name="connsiteY3" fmla="*/ 3058928 h 3058928"/>
              <a:gd name="connsiteX4" fmla="*/ 811764 w 7250400"/>
              <a:gd name="connsiteY4" fmla="*/ 0 h 3058928"/>
              <a:gd name="connsiteX0" fmla="*/ 783189 w 7221825"/>
              <a:gd name="connsiteY0" fmla="*/ 0 h 3058928"/>
              <a:gd name="connsiteX1" fmla="*/ 7212494 w 7221825"/>
              <a:gd name="connsiteY1" fmla="*/ 1387540 h 3058928"/>
              <a:gd name="connsiteX2" fmla="*/ 7221825 w 7221825"/>
              <a:gd name="connsiteY2" fmla="*/ 3058928 h 3058928"/>
              <a:gd name="connsiteX3" fmla="*/ 0 w 7221825"/>
              <a:gd name="connsiteY3" fmla="*/ 2954153 h 3058928"/>
              <a:gd name="connsiteX4" fmla="*/ 783189 w 7221825"/>
              <a:gd name="connsiteY4" fmla="*/ 0 h 3058928"/>
              <a:gd name="connsiteX0" fmla="*/ 783189 w 7231350"/>
              <a:gd name="connsiteY0" fmla="*/ 0 h 2963678"/>
              <a:gd name="connsiteX1" fmla="*/ 7212494 w 7231350"/>
              <a:gd name="connsiteY1" fmla="*/ 1387540 h 2963678"/>
              <a:gd name="connsiteX2" fmla="*/ 7231350 w 7231350"/>
              <a:gd name="connsiteY2" fmla="*/ 2963678 h 2963678"/>
              <a:gd name="connsiteX3" fmla="*/ 0 w 7231350"/>
              <a:gd name="connsiteY3" fmla="*/ 2954153 h 2963678"/>
              <a:gd name="connsiteX4" fmla="*/ 783189 w 7231350"/>
              <a:gd name="connsiteY4" fmla="*/ 0 h 2963678"/>
              <a:gd name="connsiteX0" fmla="*/ 741353 w 7231350"/>
              <a:gd name="connsiteY0" fmla="*/ 0 h 2975631"/>
              <a:gd name="connsiteX1" fmla="*/ 7212494 w 7231350"/>
              <a:gd name="connsiteY1" fmla="*/ 1399493 h 2975631"/>
              <a:gd name="connsiteX2" fmla="*/ 7231350 w 7231350"/>
              <a:gd name="connsiteY2" fmla="*/ 2975631 h 2975631"/>
              <a:gd name="connsiteX3" fmla="*/ 0 w 7231350"/>
              <a:gd name="connsiteY3" fmla="*/ 2966106 h 2975631"/>
              <a:gd name="connsiteX4" fmla="*/ 741353 w 7231350"/>
              <a:gd name="connsiteY4" fmla="*/ 0 h 2975631"/>
              <a:gd name="connsiteX0" fmla="*/ 783188 w 7273185"/>
              <a:gd name="connsiteY0" fmla="*/ 0 h 2975631"/>
              <a:gd name="connsiteX1" fmla="*/ 7254329 w 7273185"/>
              <a:gd name="connsiteY1" fmla="*/ 1399493 h 2975631"/>
              <a:gd name="connsiteX2" fmla="*/ 7273185 w 7273185"/>
              <a:gd name="connsiteY2" fmla="*/ 2975631 h 2975631"/>
              <a:gd name="connsiteX3" fmla="*/ 0 w 7273185"/>
              <a:gd name="connsiteY3" fmla="*/ 2972083 h 2975631"/>
              <a:gd name="connsiteX4" fmla="*/ 783188 w 7273185"/>
              <a:gd name="connsiteY4" fmla="*/ 0 h 2975631"/>
              <a:gd name="connsiteX0" fmla="*/ 783188 w 7254877"/>
              <a:gd name="connsiteY0" fmla="*/ 0 h 2972083"/>
              <a:gd name="connsiteX1" fmla="*/ 7254329 w 7254877"/>
              <a:gd name="connsiteY1" fmla="*/ 1399493 h 2972083"/>
              <a:gd name="connsiteX2" fmla="*/ 7249279 w 7254877"/>
              <a:gd name="connsiteY2" fmla="*/ 2969655 h 2972083"/>
              <a:gd name="connsiteX3" fmla="*/ 0 w 7254877"/>
              <a:gd name="connsiteY3" fmla="*/ 2972083 h 2972083"/>
              <a:gd name="connsiteX4" fmla="*/ 783188 w 7254877"/>
              <a:gd name="connsiteY4" fmla="*/ 0 h 2972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54877" h="2972083">
                <a:moveTo>
                  <a:pt x="783188" y="0"/>
                </a:moveTo>
                <a:lnTo>
                  <a:pt x="7254329" y="1399493"/>
                </a:lnTo>
                <a:cubicBezTo>
                  <a:pt x="7257439" y="1924872"/>
                  <a:pt x="7246169" y="2444276"/>
                  <a:pt x="7249279" y="2969655"/>
                </a:cubicBezTo>
                <a:lnTo>
                  <a:pt x="0" y="2972083"/>
                </a:lnTo>
                <a:lnTo>
                  <a:pt x="783188" y="0"/>
                </a:lnTo>
                <a:close/>
              </a:path>
            </a:pathLst>
          </a:custGeom>
        </p:spPr>
        <p:txBody>
          <a:bodyPr anchor="b"/>
          <a:lstStyle>
            <a:lvl1pPr marL="0" indent="0" algn="ct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3. kuva tai väri kuvagalleriasta. Muita kuvia voit lisätä Väylän kuvapankista tai omista tiedostoista</a:t>
            </a:r>
            <a:endParaRPr lang="en-US" dirty="0"/>
          </a:p>
          <a:p>
            <a:endParaRPr lang="fi-FI" dirty="0"/>
          </a:p>
        </p:txBody>
      </p:sp>
      <p:pic>
        <p:nvPicPr>
          <p:cNvPr id="37" name="Picture 14" descr="Väyläviraston logo">
            <a:extLst>
              <a:ext uri="{FF2B5EF4-FFF2-40B4-BE49-F238E27FC236}">
                <a16:creationId xmlns:a16="http://schemas.microsoft.com/office/drawing/2014/main" id="{CFE18993-6749-2E5A-E9F6-584C91719FF8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16" y="5124315"/>
            <a:ext cx="1673549" cy="1394625"/>
          </a:xfrm>
          <a:prstGeom prst="rect">
            <a:avLst/>
          </a:prstGeom>
        </p:spPr>
      </p:pic>
      <p:sp>
        <p:nvSpPr>
          <p:cNvPr id="4" name="eukarelialogoplaceholder">
            <a:extLst>
              <a:ext uri="{FF2B5EF4-FFF2-40B4-BE49-F238E27FC236}">
                <a16:creationId xmlns:a16="http://schemas.microsoft.com/office/drawing/2014/main" id="{C53F6C4E-C88D-EF31-98B0-560A45F900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64273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5" name="eulogotenplaceholder">
            <a:extLst>
              <a:ext uri="{FF2B5EF4-FFF2-40B4-BE49-F238E27FC236}">
                <a16:creationId xmlns:a16="http://schemas.microsoft.com/office/drawing/2014/main" id="{27EF32F5-1D17-FDC3-0035-304F4721B7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6" name="eulogoplaceholder">
            <a:extLst>
              <a:ext uri="{FF2B5EF4-FFF2-40B4-BE49-F238E27FC236}">
                <a16:creationId xmlns:a16="http://schemas.microsoft.com/office/drawing/2014/main" id="{1B1B336A-30A5-31FB-0744-39B5981B4A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44806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7" name="eufinancelogoplaceholder">
            <a:extLst>
              <a:ext uri="{FF2B5EF4-FFF2-40B4-BE49-F238E27FC236}">
                <a16:creationId xmlns:a16="http://schemas.microsoft.com/office/drawing/2014/main" id="{2EA21E00-D18D-3F08-9E5D-04C19AA74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</p:spTree>
    <p:extLst>
      <p:ext uri="{BB962C8B-B14F-4D97-AF65-F5344CB8AC3E}">
        <p14:creationId xmlns:p14="http://schemas.microsoft.com/office/powerpoint/2010/main" val="1997281149"/>
      </p:ext>
    </p:extLst>
  </p:cSld>
  <p:clrMapOvr>
    <a:masterClrMapping/>
  </p:clrMapOvr>
  <p:hf hd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_and_content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399612" cy="1325563"/>
          </a:xfrm>
        </p:spPr>
        <p:txBody>
          <a:bodyPr>
            <a:normAutofit/>
          </a:bodyPr>
          <a:lstStyle>
            <a:lvl1pPr>
              <a:defRPr sz="36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838200" y="1905000"/>
            <a:ext cx="10487025" cy="4010025"/>
          </a:xfrm>
        </p:spPr>
        <p:txBody>
          <a:bodyPr/>
          <a:lstStyle>
            <a:lvl1pPr>
              <a:defRPr sz="2400"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5234" y="6356350"/>
            <a:ext cx="51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eukarelialogoplaceholder"/>
          <p:cNvSpPr txBox="1"/>
          <p:nvPr userDrawn="1"/>
        </p:nvSpPr>
        <p:spPr>
          <a:xfrm>
            <a:off x="864000" y="6002532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4" name="eulogotenplaceholder"/>
          <p:cNvSpPr txBox="1"/>
          <p:nvPr userDrawn="1"/>
        </p:nvSpPr>
        <p:spPr>
          <a:xfrm>
            <a:off x="864000" y="6228000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8" name="eulogoplaceholder"/>
          <p:cNvSpPr txBox="1"/>
          <p:nvPr userDrawn="1"/>
        </p:nvSpPr>
        <p:spPr>
          <a:xfrm>
            <a:off x="864000" y="5983065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9" name="eufinancelogoplaceholder"/>
          <p:cNvSpPr txBox="1"/>
          <p:nvPr userDrawn="1"/>
        </p:nvSpPr>
        <p:spPr>
          <a:xfrm>
            <a:off x="864000" y="6228000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pic>
        <p:nvPicPr>
          <p:cNvPr id="12" name="Kuva 11">
            <a:extLst>
              <a:ext uri="{FF2B5EF4-FFF2-40B4-BE49-F238E27FC236}">
                <a16:creationId xmlns:a16="http://schemas.microsoft.com/office/drawing/2014/main" id="{21EF0740-5842-4D4A-BA64-488A09065B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0000" y="349200"/>
            <a:ext cx="1728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656674"/>
      </p:ext>
    </p:extLst>
  </p:cSld>
  <p:clrMapOvr>
    <a:masterClrMapping/>
  </p:clrMapOvr>
  <p:hf hdr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Muokkaa </a:t>
            </a:r>
            <a:r>
              <a:rPr lang="fi-FI" dirty="0" err="1"/>
              <a:t>perustyyl</a:t>
            </a:r>
            <a:r>
              <a:rPr lang="fi-FI" dirty="0"/>
              <a:t>. </a:t>
            </a:r>
            <a:r>
              <a:rPr lang="fi-FI" dirty="0" err="1"/>
              <a:t>napsautt</a:t>
            </a:r>
            <a:r>
              <a:rPr lang="fi-FI" dirty="0"/>
              <a:t>.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‹#›</a:t>
            </a:fld>
            <a:endParaRPr lang="fi-FI"/>
          </a:p>
        </p:txBody>
      </p:sp>
      <p:sp>
        <p:nvSpPr>
          <p:cNvPr id="7" name="Suorakulmio 6"/>
          <p:cNvSpPr/>
          <p:nvPr/>
        </p:nvSpPr>
        <p:spPr>
          <a:xfrm>
            <a:off x="0" y="6770193"/>
            <a:ext cx="12192000" cy="87807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8" name="Suorakulmio 7"/>
          <p:cNvSpPr/>
          <p:nvPr userDrawn="1"/>
        </p:nvSpPr>
        <p:spPr>
          <a:xfrm>
            <a:off x="0" y="6770193"/>
            <a:ext cx="12192000" cy="87807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526940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sininen" preserve="1" userDrawn="1">
  <p:cSld name="vaaka_kuva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Kuvan paikkamerkki 3">
            <a:extLst>
              <a:ext uri="{FF2B5EF4-FFF2-40B4-BE49-F238E27FC236}">
                <a16:creationId xmlns:a16="http://schemas.microsoft.com/office/drawing/2014/main" id="{AB4047D7-75ED-C176-9F2B-759FC50655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 dirty="0"/>
              <a:t>Lisää kuva kuvagalleriasta, Väylän kuvapankista tai omista tiedostoista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168E480F-6969-9C85-3F13-C2581A92F7D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accent1">
                  <a:alpha val="11000"/>
                </a:schemeClr>
              </a:gs>
              <a:gs pos="0">
                <a:schemeClr val="tx2">
                  <a:alpha val="70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alaotsikko</a:t>
            </a:r>
            <a:endParaRPr lang="en-US" dirty="0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D6A058AD-20D3-103F-BE1A-6A66EEE2A881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accent1">
                  <a:alpha val="11000"/>
                </a:schemeClr>
              </a:gs>
              <a:gs pos="0">
                <a:schemeClr val="tx2">
                  <a:alpha val="70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otsikko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636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vihrea" preserve="1" userDrawn="1">
  <p:cSld name="vaaka_kuva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Kuvan paikkamerkki 3">
            <a:extLst>
              <a:ext uri="{FF2B5EF4-FFF2-40B4-BE49-F238E27FC236}">
                <a16:creationId xmlns:a16="http://schemas.microsoft.com/office/drawing/2014/main" id="{37D1F390-B184-4B82-1464-B4F5FE461F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 dirty="0"/>
              <a:t>Lisää kuva kuvagalleriasta, Väylän kuvapankista tai omista tiedostoista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C01834BC-D657-9433-05AE-301C6EFE0B6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bg2">
                  <a:alpha val="11000"/>
                </a:schemeClr>
              </a:gs>
              <a:gs pos="0">
                <a:schemeClr val="accent4">
                  <a:alpha val="71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alaotsikko</a:t>
            </a:r>
            <a:endParaRPr lang="en-US" dirty="0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3391C4EA-1BDA-2FE2-EC62-4C09E203DD3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bg2">
                  <a:alpha val="11000"/>
                </a:schemeClr>
              </a:gs>
              <a:gs pos="0">
                <a:schemeClr val="accent4">
                  <a:alpha val="71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otsikko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5190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pinkki" preserve="1" userDrawn="1">
  <p:cSld name="vaaka_kuva_pinkk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Kuvan paikkamerkki 3">
            <a:extLst>
              <a:ext uri="{FF2B5EF4-FFF2-40B4-BE49-F238E27FC236}">
                <a16:creationId xmlns:a16="http://schemas.microsoft.com/office/drawing/2014/main" id="{552D661D-62EC-E4F9-7F2D-E30CA1F0A8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 dirty="0"/>
              <a:t>Lisää kuva kuvagalleriasta, Väylän kuvapankista tai omista tiedostoista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F83D4C-14C0-1A7B-8488-471A0D5995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accent5">
                  <a:alpha val="14000"/>
                </a:schemeClr>
              </a:gs>
              <a:gs pos="0">
                <a:schemeClr val="accent5">
                  <a:alpha val="77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alaotsikko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CB0C59-FB4D-3FDE-13BC-9E175336B7A8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accent5">
                  <a:alpha val="14000"/>
                </a:schemeClr>
              </a:gs>
              <a:gs pos="0">
                <a:schemeClr val="accent5">
                  <a:alpha val="77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otsikko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581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uva_teksti" preserve="1" userDrawn="1">
  <p:cSld name="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955970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6955971" cy="432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920000" y="0"/>
            <a:ext cx="42840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44832"/>
      </p:ext>
    </p:extLst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kuva_teksti" preserve="1" userDrawn="1">
  <p:cSld name="levea_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162006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200" y="1813968"/>
            <a:ext cx="4177938" cy="432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732800" y="0"/>
            <a:ext cx="74592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842974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ma_kuva_teksti" preserve="1" userDrawn="1">
  <p:cSld name="oma_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55276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Kirjoita tähän nimi</a:t>
            </a:r>
            <a:endParaRPr lang="en-US" dirty="0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744339" y="8709"/>
            <a:ext cx="54396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 dirty="0"/>
              <a:t>Lisää oma kuva</a:t>
            </a:r>
            <a:endParaRPr lang="en-US" dirty="0"/>
          </a:p>
          <a:p>
            <a:endParaRPr lang="fi-FI" dirty="0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2FE7494B-1547-CA50-9CF3-C058329BD5D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38200" y="1793876"/>
            <a:ext cx="5527675" cy="4320000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fi-FI" dirty="0"/>
              <a:t>Kirjoita tähän nimike</a:t>
            </a:r>
            <a:br>
              <a:rPr lang="fi-FI" dirty="0"/>
            </a:br>
            <a:r>
              <a:rPr lang="fi-FI" dirty="0"/>
              <a:t>Osasto/Yksikkö</a:t>
            </a:r>
            <a:br>
              <a:rPr lang="fi-FI" dirty="0"/>
            </a:br>
            <a:r>
              <a:rPr lang="fi-FI" dirty="0"/>
              <a:t>Sähköpostiosoite</a:t>
            </a:r>
            <a:br>
              <a:rPr lang="fi-FI" dirty="0"/>
            </a:br>
            <a:r>
              <a:rPr lang="fi-FI" dirty="0"/>
              <a:t>some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433060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sininen" preserve="1" userDrawn="1">
  <p:cSld name="varipalkki_teksti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grpSp>
        <p:nvGrpSpPr>
          <p:cNvPr id="3" name="Ryhmä 2">
            <a:extLst>
              <a:ext uri="{FF2B5EF4-FFF2-40B4-BE49-F238E27FC236}">
                <a16:creationId xmlns:a16="http://schemas.microsoft.com/office/drawing/2014/main" id="{6460D66B-6E51-6FDF-D981-ABB668FF8A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36194" y="0"/>
            <a:ext cx="2548020" cy="6858000"/>
            <a:chOff x="9636194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15" name="Ryhmä 14">
              <a:extLst>
                <a:ext uri="{FF2B5EF4-FFF2-40B4-BE49-F238E27FC236}">
                  <a16:creationId xmlns:a16="http://schemas.microsoft.com/office/drawing/2014/main" id="{AB624DEC-2732-7717-5E45-E5C24426D1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36194" y="0"/>
              <a:ext cx="2548020" cy="6858000"/>
              <a:chOff x="9636194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36194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27000">
                    <a:schemeClr val="tx2"/>
                  </a:gs>
                  <a:gs pos="100000">
                    <a:schemeClr val="accent1"/>
                  </a:gs>
                </a:gsLst>
                <a:lin ang="0" scaled="0"/>
              </a:gradFill>
              <a:ln>
                <a:gradFill flip="none" rotWithShape="1">
                  <a:gsLst>
                    <a:gs pos="27000">
                      <a:schemeClr val="tx2"/>
                    </a:gs>
                    <a:gs pos="100000">
                      <a:schemeClr val="accent1"/>
                    </a:gs>
                  </a:gsLst>
                  <a:lin ang="0" scaled="0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28943"/>
      </p:ext>
    </p:extLst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dirty="0"/>
              <a:t>Muokkaa </a:t>
            </a:r>
            <a:r>
              <a:rPr lang="fi-FI" dirty="0" err="1"/>
              <a:t>perustyyl</a:t>
            </a:r>
            <a:r>
              <a:rPr lang="fi-FI" dirty="0"/>
              <a:t>. </a:t>
            </a:r>
            <a:r>
              <a:rPr lang="fi-FI" dirty="0" err="1"/>
              <a:t>napsautt</a:t>
            </a:r>
            <a:r>
              <a:rPr lang="fi-FI" dirty="0"/>
              <a:t>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/>
              <a:t>Muokkaa tekstin perustyylejä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  <a:p>
            <a:pPr lvl="3"/>
            <a:r>
              <a:rPr lang="fi-FI" dirty="0"/>
              <a:t>neljäs taso</a:t>
            </a:r>
          </a:p>
          <a:p>
            <a:pPr lvl="4"/>
            <a:r>
              <a:rPr lang="fi-FI" dirty="0"/>
              <a:t>viides taso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00350" y="6356350"/>
            <a:ext cx="22124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Joonas Tielinen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1756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fi-FI"/>
              <a:t>6.2.2023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49" y="6356350"/>
            <a:ext cx="5619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00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62" r:id="rId2"/>
    <p:sldLayoutId id="2147483764" r:id="rId3"/>
    <p:sldLayoutId id="2147483765" r:id="rId4"/>
    <p:sldLayoutId id="2147483763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  <p:sldLayoutId id="2147483773" r:id="rId13"/>
    <p:sldLayoutId id="2147483774" r:id="rId14"/>
    <p:sldLayoutId id="2147483775" r:id="rId15"/>
    <p:sldLayoutId id="2147483776" r:id="rId16"/>
    <p:sldLayoutId id="2147483777" r:id="rId17"/>
    <p:sldLayoutId id="2147483778" r:id="rId18"/>
    <p:sldLayoutId id="2147483779" r:id="rId19"/>
    <p:sldLayoutId id="2147483781" r:id="rId20"/>
    <p:sldLayoutId id="2147483784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4400" indent="-284400" algn="l" defTabSz="914400" rtl="0" eaLnBrk="1" latinLnBrk="0" hangingPunct="1">
        <a:lnSpc>
          <a:spcPct val="150000"/>
        </a:lnSpc>
        <a:spcBef>
          <a:spcPts val="1000"/>
        </a:spcBef>
        <a:buClr>
          <a:srgbClr val="0065AF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1600" indent="-284400" algn="l" defTabSz="914400" rtl="0" eaLnBrk="1" latinLnBrk="0" hangingPunct="1">
        <a:lnSpc>
          <a:spcPct val="150000"/>
        </a:lnSpc>
        <a:spcBef>
          <a:spcPts val="500"/>
        </a:spcBef>
        <a:buClr>
          <a:srgbClr val="0065AF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087200" indent="-172800" algn="l" defTabSz="914400" rtl="0" eaLnBrk="1" latinLnBrk="0" hangingPunct="1">
        <a:lnSpc>
          <a:spcPct val="150000"/>
        </a:lnSpc>
        <a:spcBef>
          <a:spcPts val="500"/>
        </a:spcBef>
        <a:buClr>
          <a:srgbClr val="0065AF"/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172800" algn="l" defTabSz="914400" rtl="0" eaLnBrk="1" latinLnBrk="0" hangingPunct="1">
        <a:lnSpc>
          <a:spcPct val="150000"/>
        </a:lnSpc>
        <a:spcBef>
          <a:spcPts val="500"/>
        </a:spcBef>
        <a:buClr>
          <a:srgbClr val="0065AF"/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172800" algn="l" defTabSz="914400" rtl="0" eaLnBrk="1" latinLnBrk="0" hangingPunct="1">
        <a:lnSpc>
          <a:spcPct val="150000"/>
        </a:lnSpc>
        <a:spcBef>
          <a:spcPts val="500"/>
        </a:spcBef>
        <a:buClr>
          <a:srgbClr val="0065AF"/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56ABB-777C-4B72-B314-32FDB91F59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5395" y="631517"/>
            <a:ext cx="5498205" cy="160200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fi-FI" sz="3200" dirty="0"/>
              <a:t>Tienkäyttäjätyytyväisyys-tutkimus</a:t>
            </a:r>
            <a:endParaRPr lang="fi-FI" dirty="0"/>
          </a:p>
        </p:txBody>
      </p:sp>
      <p:pic>
        <p:nvPicPr>
          <p:cNvPr id="43" name="Kuvan paikkamerkki 42">
            <a:extLst>
              <a:ext uri="{FF2B5EF4-FFF2-40B4-BE49-F238E27FC236}">
                <a16:creationId xmlns:a16="http://schemas.microsoft.com/office/drawing/2014/main" id="{C817BB6C-2385-4997-AC28-E1D1093F3BE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57" b="12157"/>
          <a:stretch>
            <a:fillRect/>
          </a:stretch>
        </p:blipFill>
        <p:spPr/>
      </p:pic>
      <p:pic>
        <p:nvPicPr>
          <p:cNvPr id="35" name="Kuvan paikkamerkki 34">
            <a:extLst>
              <a:ext uri="{FF2B5EF4-FFF2-40B4-BE49-F238E27FC236}">
                <a16:creationId xmlns:a16="http://schemas.microsoft.com/office/drawing/2014/main" id="{29598506-5399-4155-AC54-EE40BE984EB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84" b="5884"/>
          <a:stretch>
            <a:fillRect/>
          </a:stretch>
        </p:blipFill>
        <p:spPr/>
      </p:pic>
      <p:pic>
        <p:nvPicPr>
          <p:cNvPr id="39" name="Kuvan paikkamerkki 38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E11B68E6-021A-4C30-A35C-4712540D864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05" b="13605"/>
          <a:stretch>
            <a:fillRect/>
          </a:stretch>
        </p:blipFill>
        <p:spPr/>
      </p:pic>
      <p:sp>
        <p:nvSpPr>
          <p:cNvPr id="44" name="Tekstiruutu 43">
            <a:extLst>
              <a:ext uri="{FF2B5EF4-FFF2-40B4-BE49-F238E27FC236}">
                <a16:creationId xmlns:a16="http://schemas.microsoft.com/office/drawing/2014/main" id="{EBD66385-3534-4389-A804-A43739574DD4}"/>
              </a:ext>
            </a:extLst>
          </p:cNvPr>
          <p:cNvSpPr txBox="1"/>
          <p:nvPr/>
        </p:nvSpPr>
        <p:spPr>
          <a:xfrm>
            <a:off x="531795" y="2233517"/>
            <a:ext cx="5034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/>
              <a:t>Talvi 2025</a:t>
            </a:r>
          </a:p>
          <a:p>
            <a:r>
              <a:rPr lang="fi-FI"/>
              <a:t>Pirkanmaan ELY – Urakka-alueet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8946048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83331809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Tekstiruutu 12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5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Kangasala</a:t>
            </a:r>
            <a:endParaRPr lang="fi-FI" sz="2900" dirty="0">
              <a:latin typeface="+mj-lt"/>
            </a:endParaRP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2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7" name="Tekstiruutu 6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9" name="Kaavio 8"/>
          <p:cNvGraphicFramePr/>
          <p:nvPr>
            <p:extLst>
              <p:ext uri="{D42A27DB-BD31-4B8C-83A1-F6EECF244321}">
                <p14:modId xmlns:p14="http://schemas.microsoft.com/office/powerpoint/2010/main" val="3085649035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kstiruutu 9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4" name="Dian numeron paikkamerkki 6">
            <a:extLst>
              <a:ext uri="{FF2B5EF4-FFF2-40B4-BE49-F238E27FC236}">
                <a16:creationId xmlns:a16="http://schemas.microsoft.com/office/drawing/2014/main" id="{14619D9B-1BF9-4AF2-B12E-0CA956797E8C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0983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Pirkanmaan ELY</a:t>
            </a:r>
            <a:endParaRPr lang="fi-FI" sz="1000" dirty="0"/>
          </a:p>
        </p:txBody>
      </p:sp>
      <p:sp>
        <p:nvSpPr>
          <p:cNvPr id="3" name="Tekstiruutu 2"/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  <p:sp>
        <p:nvSpPr>
          <p:cNvPr id="11" name="Tekstiruutu 10">
            <a:extLst>
              <a:ext uri="{FF2B5EF4-FFF2-40B4-BE49-F238E27FC236}">
                <a16:creationId xmlns:a16="http://schemas.microsoft.com/office/drawing/2014/main" id="{34AF0751-1A4D-B1F2-8E79-B252ABE71F83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</p:spTree>
    <p:extLst>
      <p:ext uri="{BB962C8B-B14F-4D97-AF65-F5344CB8AC3E}">
        <p14:creationId xmlns:p14="http://schemas.microsoft.com/office/powerpoint/2010/main" val="3518706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85728691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Orivesi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3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570959317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0983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Pirkanmaan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D2EDEC3F-A9FD-5723-FD95-D05E4350259A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94192A81-9D09-AF2F-4B61-EBC26F349C08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0DBA2287-7844-8B96-A71F-54F8E25A27DD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16664631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22012506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Parkano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4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1623950471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0983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Pirkanmaan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D24A76ED-09F4-AA2D-8AFB-366BE5FAF9CB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1AF18CDF-FCB5-74CE-9851-9540B11B6524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8C17B3E3-B46C-6E20-DC02-3FC50D8F47E4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40742072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03426299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Sastamala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5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445209836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0983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Pirkanmaan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906C3107-0E0B-CB62-20C8-E8AA4568B9BC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FF8BF2A2-F0ED-6245-0EAD-304CE42724B6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7AAECF87-7C11-4123-E3DF-DB6797C555A0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17146724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14904116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Tampere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6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966462880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0983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Pirkanmaan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1A83FF1A-0187-0F4D-900C-4148D26902EB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EBC4F236-9613-0127-E8FE-29BC2EA1E6ED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13" name="Tekstiruutu 12">
            <a:extLst>
              <a:ext uri="{FF2B5EF4-FFF2-40B4-BE49-F238E27FC236}">
                <a16:creationId xmlns:a16="http://schemas.microsoft.com/office/drawing/2014/main" id="{477DB47A-5A5A-E1E2-0736-1319D287BB18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9903833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93944473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Virrat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7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2340120332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0983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Pirkanmaan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7C83680D-B977-AC62-AC33-2CC0F31AC86D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9D2C7828-6DE9-8851-4473-146C5A2AE62D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5E9F35AC-65B4-A8B9-6797-01CE45FD675D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3737657421"/>
      </p:ext>
    </p:extLst>
  </p:cSld>
  <p:clrMapOvr>
    <a:masterClrMapping/>
  </p:clrMapOvr>
</p:sld>
</file>

<file path=ppt/theme/theme1.xml><?xml version="1.0" encoding="utf-8"?>
<a:theme xmlns:a="http://schemas.openxmlformats.org/drawingml/2006/main" name="vayla_uusi2023">
  <a:themeElements>
    <a:clrScheme name="Vayla_PP">
      <a:dk1>
        <a:srgbClr val="000000"/>
      </a:dk1>
      <a:lt1>
        <a:srgbClr val="FFFFFF"/>
      </a:lt1>
      <a:dk2>
        <a:srgbClr val="0065AF"/>
      </a:dk2>
      <a:lt2>
        <a:srgbClr val="8DCB6D"/>
      </a:lt2>
      <a:accent1>
        <a:srgbClr val="009BFF"/>
      </a:accent1>
      <a:accent2>
        <a:srgbClr val="00AFCB"/>
      </a:accent2>
      <a:accent3>
        <a:srgbClr val="FF5100"/>
      </a:accent3>
      <a:accent4>
        <a:srgbClr val="228848"/>
      </a:accent4>
      <a:accent5>
        <a:srgbClr val="E50083"/>
      </a:accent5>
      <a:accent6>
        <a:srgbClr val="FFC300"/>
      </a:accent6>
      <a:hlink>
        <a:srgbClr val="00AFCB"/>
      </a:hlink>
      <a:folHlink>
        <a:srgbClr val="49C2EF"/>
      </a:folHlink>
    </a:clrScheme>
    <a:fontScheme name="Mukautettu 1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yla_ilmeella_fi_uusi.potx" id="{80698CA2-84C0-4D32-B3B9-691308C5EB39}" vid="{19AC9EDE-3C74-46E3-BEC0-1BF2A3623E55}"/>
    </a:ext>
  </a:extLst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xml_kameleon>
  <dlevelofprotection/>
  <dconfidentiality/>
  <dsecrecy/>
  <ddecree/>
  <subtitle/>
</xml_kameleon>
</file>

<file path=customXml/item2.xml><?xml version="1.0" encoding="utf-8"?>
<livi_kameleon xmlns="" xmlns:xsi="http://www.w3.org/2001/XMLSchema-instance">
  <tyyppi>Esitys</tyyppi>
  <title/>
  <author>Joonas Tielinen</author>
  <paivays>6.2.2023</paivays>
</livi_kameleon>
</file>

<file path=customXml/itemProps1.xml><?xml version="1.0" encoding="utf-8"?>
<ds:datastoreItem xmlns:ds="http://schemas.openxmlformats.org/officeDocument/2006/customXml" ds:itemID="{8C4AF360-723A-475F-9F8A-BCFED25519E4}">
  <ds:schemaRefs/>
</ds:datastoreItem>
</file>

<file path=customXml/itemProps2.xml><?xml version="1.0" encoding="utf-8"?>
<ds:datastoreItem xmlns:ds="http://schemas.openxmlformats.org/officeDocument/2006/customXml" ds:itemID="{7BD16A64-FE8E-4234-BF14-32262FD440DD}">
  <ds:schemaRefs>
    <ds:schemaRef ds:uri="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vayla_ilmeella_fi_uusi</Template>
  <TotalTime>935</TotalTime>
  <Words>403</Words>
  <Application>Microsoft Office PowerPoint</Application>
  <PresentationFormat>Laajakuva</PresentationFormat>
  <Paragraphs>81</Paragraphs>
  <Slides>7</Slides>
  <Notes>0</Notes>
  <HiddenSlides>0</HiddenSlides>
  <MMClips>0</MMClips>
  <ScaleCrop>false</ScaleCrop>
  <HeadingPairs>
    <vt:vector size="6" baseType="variant">
      <vt:variant>
        <vt:lpstr>Käytetyt fontit</vt:lpstr>
      </vt:variant>
      <vt:variant>
        <vt:i4>4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7</vt:i4>
      </vt:variant>
    </vt:vector>
  </HeadingPairs>
  <TitlesOfParts>
    <vt:vector size="12" baseType="lpstr">
      <vt:lpstr>Arial</vt:lpstr>
      <vt:lpstr>Calibri</vt:lpstr>
      <vt:lpstr>Felbridge Pro</vt:lpstr>
      <vt:lpstr>Tahoma</vt:lpstr>
      <vt:lpstr>vayla_uusi2023</vt:lpstr>
      <vt:lpstr>Tienkäyttäjätyytyväisyys-tutkimus</vt:lpstr>
      <vt:lpstr>Kangasala</vt:lpstr>
      <vt:lpstr>Orivesi</vt:lpstr>
      <vt:lpstr>Parkano</vt:lpstr>
      <vt:lpstr>Sastamala</vt:lpstr>
      <vt:lpstr>Tampere</vt:lpstr>
      <vt:lpstr>Virrat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Väyläviraston yleisesitys</dc:title>
  <dc:creator>Joonas Tielinen</dc:creator>
  <cp:keywords>Esitys</cp:keywords>
  <cp:lastModifiedBy>Kuhno, Riitta</cp:lastModifiedBy>
  <cp:revision>42</cp:revision>
  <dcterms:created xsi:type="dcterms:W3CDTF">2023-02-06T07:42:19Z</dcterms:created>
  <dcterms:modified xsi:type="dcterms:W3CDTF">2025-05-09T07:39:50Z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vKameleonVerID">
    <vt:lpwstr>473.707.02.001</vt:lpwstr>
  </property>
  <property fmtid="{D5CDD505-2E9C-101B-9397-08002B2CF9AE}" pid="3" name="dvSaved">
    <vt:lpwstr>1</vt:lpwstr>
  </property>
  <property fmtid="{D5CDD505-2E9C-101B-9397-08002B2CF9AE}" pid="4" name="dvLanguage">
    <vt:lpwstr>1035</vt:lpwstr>
  </property>
  <property fmtid="{D5CDD505-2E9C-101B-9397-08002B2CF9AE}" pid="5" name="dvTemplate">
    <vt:lpwstr>vayla_ilmeella_fi_uusi.potx</vt:lpwstr>
  </property>
  <property fmtid="{D5CDD505-2E9C-101B-9397-08002B2CF9AE}" pid="6" name="dvDefinition">
    <vt:lpwstr>707 (dd_default.xml)</vt:lpwstr>
  </property>
  <property fmtid="{D5CDD505-2E9C-101B-9397-08002B2CF9AE}" pid="7" name="dvDefinitionID">
    <vt:lpwstr>707</vt:lpwstr>
  </property>
  <property fmtid="{D5CDD505-2E9C-101B-9397-08002B2CF9AE}" pid="8" name="dvContentFile">
    <vt:lpwstr>dd_default.xml</vt:lpwstr>
  </property>
  <property fmtid="{D5CDD505-2E9C-101B-9397-08002B2CF9AE}" pid="9" name="dvGlobalVerID">
    <vt:lpwstr>473.85.02.257</vt:lpwstr>
  </property>
  <property fmtid="{D5CDD505-2E9C-101B-9397-08002B2CF9AE}" pid="10" name="dvDefinitionVersion">
    <vt:lpwstr>02.001 / 30.1.2023</vt:lpwstr>
  </property>
  <property fmtid="{D5CDD505-2E9C-101B-9397-08002B2CF9AE}" pid="11" name="filename">
    <vt:lpwstr>false</vt:lpwstr>
  </property>
  <property fmtid="{D5CDD505-2E9C-101B-9397-08002B2CF9AE}" pid="12" name="filenameandpath">
    <vt:lpwstr>false</vt:lpwstr>
  </property>
  <property fmtid="{D5CDD505-2E9C-101B-9397-08002B2CF9AE}" pid="13" name="dvPagenumberExist">
    <vt:lpwstr>1</vt:lpwstr>
  </property>
  <property fmtid="{D5CDD505-2E9C-101B-9397-08002B2CF9AE}" pid="14" name="dvAuthorExist">
    <vt:lpwstr>1</vt:lpwstr>
  </property>
  <property fmtid="{D5CDD505-2E9C-101B-9397-08002B2CF9AE}" pid="15" name="dvDateExist">
    <vt:lpwstr>-1</vt:lpwstr>
  </property>
  <property fmtid="{D5CDD505-2E9C-101B-9397-08002B2CF9AE}" pid="16" name="dvCategory">
    <vt:lpwstr>2</vt:lpwstr>
  </property>
  <property fmtid="{D5CDD505-2E9C-101B-9397-08002B2CF9AE}" pid="17" name="dvCategory_2">
    <vt:lpwstr>0</vt:lpwstr>
  </property>
  <property fmtid="{D5CDD505-2E9C-101B-9397-08002B2CF9AE}" pid="18" name="dvSavepath">
    <vt:lpwstr/>
  </property>
  <property fmtid="{D5CDD505-2E9C-101B-9397-08002B2CF9AE}" pid="19" name="dvUsed">
    <vt:lpwstr>1</vt:lpwstr>
  </property>
  <property fmtid="{D5CDD505-2E9C-101B-9397-08002B2CF9AE}" pid="20" name="dvCompany">
    <vt:lpwstr>VAYL</vt:lpwstr>
  </property>
  <property fmtid="{D5CDD505-2E9C-101B-9397-08002B2CF9AE}" pid="21" name="dvSite">
    <vt:lpwstr>Helsinki</vt:lpwstr>
  </property>
  <property fmtid="{D5CDD505-2E9C-101B-9397-08002B2CF9AE}" pid="22" name="dvNumbering">
    <vt:lpwstr>0</vt:lpwstr>
  </property>
  <property fmtid="{D5CDD505-2E9C-101B-9397-08002B2CF9AE}" pid="23" name="dvDUname">
    <vt:lpwstr>Joonas Tielinen</vt:lpwstr>
  </property>
  <property fmtid="{D5CDD505-2E9C-101B-9397-08002B2CF9AE}" pid="24" name="dvDUFname">
    <vt:lpwstr>Joonas</vt:lpwstr>
  </property>
  <property fmtid="{D5CDD505-2E9C-101B-9397-08002B2CF9AE}" pid="25" name="dvDULname">
    <vt:lpwstr>Tielinen</vt:lpwstr>
  </property>
  <property fmtid="{D5CDD505-2E9C-101B-9397-08002B2CF9AE}" pid="26" name="dvDUBusinessarea">
    <vt:lpwstr>Pääjohtajan alaiset toiminnot</vt:lpwstr>
  </property>
  <property fmtid="{D5CDD505-2E9C-101B-9397-08002B2CF9AE}" pid="27" name="dvDUdepartment">
    <vt:lpwstr>Yhteiskuntasuhteet ja henkilöstö</vt:lpwstr>
  </property>
  <property fmtid="{D5CDD505-2E9C-101B-9397-08002B2CF9AE}" pid="28" name="dvLogoExist">
    <vt:lpwstr>0</vt:lpwstr>
  </property>
  <property fmtid="{D5CDD505-2E9C-101B-9397-08002B2CF9AE}" pid="29" name="dvCurrentlogo">
    <vt:lpwstr>vayla_fi.jpg</vt:lpwstr>
  </property>
  <property fmtid="{D5CDD505-2E9C-101B-9397-08002B2CF9AE}" pid="30" name="dvEULogoExist">
    <vt:lpwstr>0</vt:lpwstr>
  </property>
  <property fmtid="{D5CDD505-2E9C-101B-9397-08002B2CF9AE}" pid="31" name="dvCurrentEUListLogo">
    <vt:lpwstr/>
  </property>
  <property fmtid="{D5CDD505-2E9C-101B-9397-08002B2CF9AE}" pid="32" name="dvCurrentEUlogo">
    <vt:lpwstr/>
  </property>
  <property fmtid="{D5CDD505-2E9C-101B-9397-08002B2CF9AE}" pid="33" name="dlevelofprotection">
    <vt:lpwstr/>
  </property>
  <property fmtid="{D5CDD505-2E9C-101B-9397-08002B2CF9AE}" pid="34" name="tyyppi">
    <vt:lpwstr>Esitys</vt:lpwstr>
  </property>
  <property fmtid="{D5CDD505-2E9C-101B-9397-08002B2CF9AE}" pid="35" name="dconfidentiality">
    <vt:lpwstr/>
  </property>
  <property fmtid="{D5CDD505-2E9C-101B-9397-08002B2CF9AE}" pid="36" name="dsecrecy">
    <vt:lpwstr/>
  </property>
  <property fmtid="{D5CDD505-2E9C-101B-9397-08002B2CF9AE}" pid="37" name="ddecree">
    <vt:lpwstr/>
  </property>
  <property fmtid="{D5CDD505-2E9C-101B-9397-08002B2CF9AE}" pid="38" name="author">
    <vt:lpwstr>Joonas Tielinen</vt:lpwstr>
  </property>
  <property fmtid="{D5CDD505-2E9C-101B-9397-08002B2CF9AE}" pid="39" name="paivays">
    <vt:filetime>2023-02-05T22:00:00Z</vt:filetime>
  </property>
</Properties>
</file>