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4"/>
  </p:notesMasterIdLst>
  <p:handoutMasterIdLst>
    <p:handoutMasterId r:id="rId25"/>
  </p:handoutMasterIdLst>
  <p:sldIdLst>
    <p:sldId id="685" r:id="rId4"/>
    <p:sldId id="692" r:id="rId5"/>
    <p:sldId id="693" r:id="rId6"/>
    <p:sldId id="334" r:id="rId7"/>
    <p:sldId id="694" r:id="rId8"/>
    <p:sldId id="695" r:id="rId9"/>
    <p:sldId id="697" r:id="rId10"/>
    <p:sldId id="664" r:id="rId11"/>
    <p:sldId id="665" r:id="rId12"/>
    <p:sldId id="340" r:id="rId13"/>
    <p:sldId id="669" r:id="rId14"/>
    <p:sldId id="667" r:id="rId15"/>
    <p:sldId id="699" r:id="rId16"/>
    <p:sldId id="678" r:id="rId17"/>
    <p:sldId id="703" r:id="rId18"/>
    <p:sldId id="702" r:id="rId19"/>
    <p:sldId id="700" r:id="rId20"/>
    <p:sldId id="701" r:id="rId21"/>
    <p:sldId id="698" r:id="rId22"/>
    <p:sldId id="65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F9169C-BCB2-84E0-C9B4-DC0B45BF77F0}" name="Tuominen Marko" initials="MT" userId="S::marko.tuominen@vayla.fi::e4577992-4422-4efa-b62e-c80d19d653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3179" autoAdjust="0"/>
  </p:normalViewPr>
  <p:slideViewPr>
    <p:cSldViewPr snapToGrid="0">
      <p:cViewPr varScale="1">
        <p:scale>
          <a:sx n="56" d="100"/>
          <a:sy n="56" d="100"/>
        </p:scale>
        <p:origin x="7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830337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667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Joonas Tielinen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79" r:id="rId20"/>
    <p:sldLayoutId id="214748378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A877-ED00-A91A-C4D4-F4B6581D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Tasoristeykset ja tasoristeysturvallisuus valtion rataverkolla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79F3BD-9A33-3A46-921F-F710BFB8A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Autokouluille materiaalia</a:t>
            </a:r>
          </a:p>
        </p:txBody>
      </p:sp>
      <p:pic>
        <p:nvPicPr>
          <p:cNvPr id="7" name="Kuvan paikkamerkki 6" descr="Kuvassa liikennemerkki, jonka nimi on tasoristeysmerkki ja taustalla sininen taivas.">
            <a:extLst>
              <a:ext uri="{FF2B5EF4-FFF2-40B4-BE49-F238E27FC236}">
                <a16:creationId xmlns:a16="http://schemas.microsoft.com/office/drawing/2014/main" id="{2906C76A-D026-84EA-90E2-63B97911F6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n paikkamerkki 10" descr="Kuvassa juna ylittää tasoristeystä ja varoitusvalot ovat punaisella ja puomit alhaalla.">
            <a:extLst>
              <a:ext uri="{FF2B5EF4-FFF2-40B4-BE49-F238E27FC236}">
                <a16:creationId xmlns:a16="http://schemas.microsoft.com/office/drawing/2014/main" id="{4BFB267E-95DA-AF36-0BB2-29600A0C50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90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Kuvassa keskellä rata ja tasoristeys. Molemmin puolin rataa ajoneuvoja odottamassa puomien takana.">
            <a:extLst>
              <a:ext uri="{FF2B5EF4-FFF2-40B4-BE49-F238E27FC236}">
                <a16:creationId xmlns:a16="http://schemas.microsoft.com/office/drawing/2014/main" id="{134C13F3-F636-41C6-B1F3-69304CD775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81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CD47-FADF-4E1C-A5AC-3C8FFFAF9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EE26-A8A8-403E-9EFD-1718EA83C39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Tasoristeysturvallisuus</a:t>
            </a:r>
          </a:p>
        </p:txBody>
      </p:sp>
    </p:spTree>
    <p:extLst>
      <p:ext uri="{BB962C8B-B14F-4D97-AF65-F5344CB8AC3E}">
        <p14:creationId xmlns:p14="http://schemas.microsoft.com/office/powerpoint/2010/main" val="11782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B432B-6781-8537-9AD6-7B66C4E8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tasoristeysturvallisuudesta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0C7684-FBA7-7D62-2A33-0DAC678D8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Radalla liikkuvilla kulkuneuvoilla on etuajo-oikeus eli rataa ei saa lähteä ylittämään, jos juna on tulossa</a:t>
            </a:r>
          </a:p>
          <a:p>
            <a:pPr lvl="1"/>
            <a:r>
              <a:rPr lang="fi-FI" sz="2100" dirty="0"/>
              <a:t>Juna ei pysty väistämään ja sen jarrutusmatka on junan nopeudesta ja painosta riippuen </a:t>
            </a:r>
            <a:r>
              <a:rPr lang="fi-FI" sz="2100" b="1" dirty="0"/>
              <a:t>sadoista metreistä pariin kilometriin</a:t>
            </a:r>
          </a:p>
          <a:p>
            <a:r>
              <a:rPr lang="fi-FI" dirty="0"/>
              <a:t>Tielle ei saa jättää mitään, mikä vaarantaa tieliikenteen</a:t>
            </a:r>
          </a:p>
          <a:p>
            <a:pPr lvl="1"/>
            <a:r>
              <a:rPr lang="fi-FI" sz="2100" dirty="0"/>
              <a:t>Esim. ajoneuvon pysäköiminen 30 metriä ennen tasoristeystä on kielletty.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30BC6A-D42F-EF3F-81B9-35FA44B8B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47E31-DC9E-9814-2193-DF2FF3C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42742"/>
            <a:ext cx="10515600" cy="1325563"/>
          </a:xfrm>
        </p:spPr>
        <p:txBody>
          <a:bodyPr/>
          <a:lstStyle/>
          <a:p>
            <a:r>
              <a:rPr lang="fi-FI" dirty="0"/>
              <a:t>Nopeudet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C8252-5DED-95C1-2BEE-BC3B68C88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" y="1668305"/>
            <a:ext cx="7562850" cy="4458652"/>
          </a:xfrm>
        </p:spPr>
        <p:txBody>
          <a:bodyPr>
            <a:normAutofit fontScale="92500"/>
          </a:bodyPr>
          <a:lstStyle/>
          <a:p>
            <a:r>
              <a:rPr lang="fi-FI" dirty="0"/>
              <a:t>Tasoristeystä lähestyessä nopeusrajoitus tiellä liikkuvalle on maksimissaan 50 km/h</a:t>
            </a:r>
          </a:p>
          <a:p>
            <a:pPr lvl="1"/>
            <a:r>
              <a:rPr lang="fi-FI" sz="2000" dirty="0"/>
              <a:t>Suositeltu nopeus on 40 km/h!</a:t>
            </a:r>
          </a:p>
          <a:p>
            <a:r>
              <a:rPr lang="fi-FI" dirty="0"/>
              <a:t>Jos tasoristeyksessä on varoituslaitteet, nopeusrajoitus tiellä liikkuvalle on maksimissaan 60 km/h.</a:t>
            </a:r>
          </a:p>
          <a:p>
            <a:r>
              <a:rPr lang="fi-FI" dirty="0"/>
              <a:t>Oli tien nopeusrajoitus mikä tahansa, tasoristeyksen ylittäjän nopeuden pitää olla sellainen, että hän pystyy tarvittaessa pysähtymään ennen tasoristeystä!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6E02E6-1A0D-6B66-57A1-B4214AF0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E575BCD-21D3-EBA0-A149-EE04FBA70D84}"/>
              </a:ext>
            </a:extLst>
          </p:cNvPr>
          <p:cNvSpPr/>
          <p:nvPr/>
        </p:nvSpPr>
        <p:spPr>
          <a:xfrm>
            <a:off x="7715250" y="136525"/>
            <a:ext cx="4354829" cy="28238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Junat voivat painaa jopa 300 tonnia ja joillakin rataosilla ne saattavat tulla tasoristeykseen reilusti yli 100 km/h. Ei kannata lähteä kilpasille!</a:t>
            </a:r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A0EB7-2784-9276-74B9-C220C155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fi-FI" dirty="0"/>
              <a:t>Tasoristeysmerkit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3DF0BE-BB33-30EC-50F2-9F14823BF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1113563"/>
            <a:ext cx="10302241" cy="771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0" i="0" dirty="0">
                <a:solidFill>
                  <a:srgbClr val="212529"/>
                </a:solidFill>
                <a:effectLst/>
              </a:rPr>
              <a:t>Tasoristeyksestä ilmoitetaan aina vähintään liikennemerkeillä.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F03B87-F373-D0D6-ECED-1C41FB8B2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5" name="Kuva 4" descr="Kuvassa liikennemerkki nimeltään rautatien tasoristeys ilman puomeja.">
            <a:extLst>
              <a:ext uri="{FF2B5EF4-FFF2-40B4-BE49-F238E27FC236}">
                <a16:creationId xmlns:a16="http://schemas.microsoft.com/office/drawing/2014/main" id="{97034DEF-D017-A901-5C65-F174AF481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2" y="2278102"/>
            <a:ext cx="3640094" cy="31919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EED1436-3244-668B-6ECC-1AB6216A5B88}"/>
              </a:ext>
            </a:extLst>
          </p:cNvPr>
          <p:cNvSpPr txBox="1"/>
          <p:nvPr/>
        </p:nvSpPr>
        <p:spPr>
          <a:xfrm>
            <a:off x="247650" y="5702896"/>
            <a:ext cx="38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tasoristeys ilman puomeja</a:t>
            </a:r>
          </a:p>
        </p:txBody>
      </p:sp>
      <p:pic>
        <p:nvPicPr>
          <p:cNvPr id="7" name="Kuva 6" descr="Kuvassa liikennemerkki nimeltään rautatien tasoristeys, jossa puomit.">
            <a:extLst>
              <a:ext uri="{FF2B5EF4-FFF2-40B4-BE49-F238E27FC236}">
                <a16:creationId xmlns:a16="http://schemas.microsoft.com/office/drawing/2014/main" id="{EF562AE1-2FAE-D2E4-9147-D855A398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54" y="2323821"/>
            <a:ext cx="3640095" cy="319190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53BEC2-DD6D-C099-2190-D271EC675DBB}"/>
              </a:ext>
            </a:extLst>
          </p:cNvPr>
          <p:cNvSpPr txBox="1"/>
          <p:nvPr/>
        </p:nvSpPr>
        <p:spPr>
          <a:xfrm>
            <a:off x="4580011" y="5702896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tasoristeys, jossa puomit</a:t>
            </a:r>
          </a:p>
        </p:txBody>
      </p:sp>
      <p:pic>
        <p:nvPicPr>
          <p:cNvPr id="9" name="Kuva 8" descr="Kuvassa liikennemerkki nimeltään rautatien tasoristeyksen lähestymismerkki. Tämä sijaitsee kauimpana tasoristeyksestä.">
            <a:extLst>
              <a:ext uri="{FF2B5EF4-FFF2-40B4-BE49-F238E27FC236}">
                <a16:creationId xmlns:a16="http://schemas.microsoft.com/office/drawing/2014/main" id="{ECD09913-EA49-D98A-8A82-527350A42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625" y="1829247"/>
            <a:ext cx="1105945" cy="368648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588BE3-16ED-4980-94FD-B81BB66F875F}"/>
              </a:ext>
            </a:extLst>
          </p:cNvPr>
          <p:cNvSpPr txBox="1"/>
          <p:nvPr/>
        </p:nvSpPr>
        <p:spPr>
          <a:xfrm>
            <a:off x="9059192" y="5702896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tasoristeyksen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(kauimpana tasoristeyksestä)</a:t>
            </a:r>
          </a:p>
        </p:txBody>
      </p:sp>
    </p:spTree>
    <p:extLst>
      <p:ext uri="{BB962C8B-B14F-4D97-AF65-F5344CB8AC3E}">
        <p14:creationId xmlns:p14="http://schemas.microsoft.com/office/powerpoint/2010/main" val="26431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CEEA5-3310-D2DC-5D54-CBBCCA53C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6866B7-C26C-3B3C-CF84-A7688E239A4A}"/>
              </a:ext>
            </a:extLst>
          </p:cNvPr>
          <p:cNvSpPr txBox="1"/>
          <p:nvPr/>
        </p:nvSpPr>
        <p:spPr>
          <a:xfrm>
            <a:off x="452120" y="5089482"/>
            <a:ext cx="1965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</a:t>
            </a:r>
          </a:p>
          <a:p>
            <a:r>
              <a:rPr lang="fi-FI" dirty="0"/>
              <a:t>tasoristeyksen 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(toiseksi lähinnä</a:t>
            </a:r>
          </a:p>
          <a:p>
            <a:r>
              <a:rPr lang="fi-FI" dirty="0"/>
              <a:t> tasoristeystä)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4E255D8-5B27-8756-7B73-CA3414778A1A}"/>
              </a:ext>
            </a:extLst>
          </p:cNvPr>
          <p:cNvSpPr txBox="1"/>
          <p:nvPr/>
        </p:nvSpPr>
        <p:spPr>
          <a:xfrm>
            <a:off x="2551814" y="5089482"/>
            <a:ext cx="2448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</a:t>
            </a:r>
          </a:p>
          <a:p>
            <a:r>
              <a:rPr lang="fi-FI" dirty="0"/>
              <a:t>tasoristeyksen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(lähinnä tasoristeystä)</a:t>
            </a:r>
          </a:p>
          <a:p>
            <a:endParaRPr lang="fi-FI" dirty="0"/>
          </a:p>
        </p:txBody>
      </p:sp>
      <p:pic>
        <p:nvPicPr>
          <p:cNvPr id="12" name="Kuva 11" descr="Kuvassa liikennemerkki nimeltään tasoristeysmerkki. Tämä merkki kertoo, että kyseessä on yksiraiteinen rata.">
            <a:extLst>
              <a:ext uri="{FF2B5EF4-FFF2-40B4-BE49-F238E27FC236}">
                <a16:creationId xmlns:a16="http://schemas.microsoft.com/office/drawing/2014/main" id="{B786DED0-E2EE-9FBF-6B87-9003944042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4617" y="2751388"/>
            <a:ext cx="3436976" cy="2178184"/>
          </a:xfrm>
          <a:prstGeom prst="rect">
            <a:avLst/>
          </a:prstGeom>
        </p:spPr>
      </p:pic>
      <p:pic>
        <p:nvPicPr>
          <p:cNvPr id="14" name="Kuva 13" descr="Kuvassa liikennemerkki nimeltään tasoristeysmerkki. Tämä merkki kertoo, että kyseessä on useampi raiteinen rata.">
            <a:extLst>
              <a:ext uri="{FF2B5EF4-FFF2-40B4-BE49-F238E27FC236}">
                <a16:creationId xmlns:a16="http://schemas.microsoft.com/office/drawing/2014/main" id="{71AEB489-D40C-3873-1117-D2895B927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5344" y="2430081"/>
            <a:ext cx="2790059" cy="255813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7FA333E-CA7C-BBC2-4782-7BC9C32EBB33}"/>
              </a:ext>
            </a:extLst>
          </p:cNvPr>
          <p:cNvSpPr txBox="1"/>
          <p:nvPr/>
        </p:nvSpPr>
        <p:spPr>
          <a:xfrm>
            <a:off x="5241118" y="5089482"/>
            <a:ext cx="210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Tasoristeysmerkki</a:t>
            </a:r>
          </a:p>
          <a:p>
            <a:r>
              <a:rPr lang="fi-FI" dirty="0"/>
              <a:t>(yksiraiteinen rata)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E5D17BD-696D-E541-85A8-762C313956EA}"/>
              </a:ext>
            </a:extLst>
          </p:cNvPr>
          <p:cNvSpPr txBox="1"/>
          <p:nvPr/>
        </p:nvSpPr>
        <p:spPr>
          <a:xfrm>
            <a:off x="9270684" y="5148127"/>
            <a:ext cx="26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Tasoristeysmerkki</a:t>
            </a:r>
          </a:p>
          <a:p>
            <a:r>
              <a:rPr lang="fi-FI" dirty="0"/>
              <a:t>(useampi raiteinen rata)</a:t>
            </a:r>
          </a:p>
        </p:txBody>
      </p:sp>
      <p:pic>
        <p:nvPicPr>
          <p:cNvPr id="11" name="Kuva 10" descr="Kuva, joka sisältää kohteen keltainen, Värikkyys, appelsiini, Meripihka&#10;&#10;Kuvaus luotu automaattisesti">
            <a:extLst>
              <a:ext uri="{FF2B5EF4-FFF2-40B4-BE49-F238E27FC236}">
                <a16:creationId xmlns:a16="http://schemas.microsoft.com/office/drawing/2014/main" id="{809EE4E5-8BFA-0847-83E9-C69947DB0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1588769"/>
            <a:ext cx="1002241" cy="3340803"/>
          </a:xfrm>
          <a:prstGeom prst="rect">
            <a:avLst/>
          </a:prstGeom>
        </p:spPr>
      </p:pic>
      <p:pic>
        <p:nvPicPr>
          <p:cNvPr id="17" name="Kuva 16" descr="Kuva, joka sisältää kohteen keltainen, appelsiini, Värikkyys, punainen&#10;&#10;Kuvaus luotu automaattisesti">
            <a:extLst>
              <a:ext uri="{FF2B5EF4-FFF2-40B4-BE49-F238E27FC236}">
                <a16:creationId xmlns:a16="http://schemas.microsoft.com/office/drawing/2014/main" id="{EF7AE9A3-90AD-8267-88C3-AE4D2D26C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0" y="1588769"/>
            <a:ext cx="1008195" cy="3360649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AA52E713-6276-0418-E496-C8EA029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fi-FI" dirty="0"/>
              <a:t>Tasoristeysmerkit 2/2</a:t>
            </a:r>
          </a:p>
        </p:txBody>
      </p:sp>
    </p:spTree>
    <p:extLst>
      <p:ext uri="{BB962C8B-B14F-4D97-AF65-F5344CB8AC3E}">
        <p14:creationId xmlns:p14="http://schemas.microsoft.com/office/powerpoint/2010/main" val="7084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41FEB5-1379-A80A-809D-E702A6065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8" y="1660924"/>
            <a:ext cx="8317231" cy="4861713"/>
          </a:xfrm>
        </p:spPr>
        <p:txBody>
          <a:bodyPr>
            <a:normAutofit/>
          </a:bodyPr>
          <a:lstStyle/>
          <a:p>
            <a:r>
              <a:rPr lang="fi-FI" sz="2000" b="0" i="0" dirty="0">
                <a:solidFill>
                  <a:srgbClr val="212529"/>
                </a:solidFill>
                <a:effectLst/>
              </a:rPr>
              <a:t>Ennen tasoristeystä hidasta vauhtia niin, että pystyt tarvittaessa pysähtymään turvallisesti ennen raiteita tai puomia. </a:t>
            </a:r>
          </a:p>
          <a:p>
            <a:r>
              <a:rPr lang="fi-FI" sz="2000" b="0" i="0" dirty="0">
                <a:solidFill>
                  <a:srgbClr val="212529"/>
                </a:solidFill>
                <a:effectLst/>
              </a:rPr>
              <a:t>Jos tasoristeyksessä on varoituslaitteet, valkoinen vilkkuvalo </a:t>
            </a:r>
            <a:r>
              <a:rPr lang="fi-FI" sz="2000" dirty="0">
                <a:solidFill>
                  <a:srgbClr val="212529"/>
                </a:solidFill>
              </a:rPr>
              <a:t>on merkki siitä, että laitteet ovat toiminnassa. </a:t>
            </a:r>
          </a:p>
          <a:p>
            <a:r>
              <a:rPr lang="fi-FI" sz="2000" dirty="0">
                <a:solidFill>
                  <a:srgbClr val="212529"/>
                </a:solidFill>
              </a:rPr>
              <a:t>Varmista silti aina itse, ettei junaa ole tulossa.</a:t>
            </a:r>
            <a:endParaRPr lang="fi-FI" sz="2000" b="0" i="0" dirty="0">
              <a:solidFill>
                <a:srgbClr val="212529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1AAB5-2BAB-5550-9984-7E00EF23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Kuva 5" descr="Lähikuva tasoristeyksen varoitukselaitoksesta, jossa puomi, tasoristeysmerkki sekä valkoinen varoitusvalo.">
            <a:extLst>
              <a:ext uri="{FF2B5EF4-FFF2-40B4-BE49-F238E27FC236}">
                <a16:creationId xmlns:a16="http://schemas.microsoft.com/office/drawing/2014/main" id="{5C7AFCBB-ADFF-5459-03E2-08D88E60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336" y="0"/>
            <a:ext cx="340766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DEEA7F-13A7-74CA-D576-AD221679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68" y="327824"/>
            <a:ext cx="9067261" cy="1325563"/>
          </a:xfrm>
        </p:spPr>
        <p:txBody>
          <a:bodyPr/>
          <a:lstStyle/>
          <a:p>
            <a:r>
              <a:rPr lang="fi-FI" dirty="0"/>
              <a:t>Näin ylität tasoristeyksen turvallisesti 1/4</a:t>
            </a:r>
          </a:p>
        </p:txBody>
      </p:sp>
    </p:spTree>
    <p:extLst>
      <p:ext uri="{BB962C8B-B14F-4D97-AF65-F5344CB8AC3E}">
        <p14:creationId xmlns:p14="http://schemas.microsoft.com/office/powerpoint/2010/main" val="293349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D05B1A-AF9B-E550-5DB1-7A74DACAE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615" y="1581397"/>
            <a:ext cx="4710875" cy="477495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Jos tasoristeyksessä on varoituslaitteet, ne ilmoittavat junan lähestymisestä.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Jos punaiset varoitusvalot vilkkuvat, ja puomi on alhaalla tai laskeutumassa, älä lähde ylittämään rataa.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96A409-3511-C291-D534-BAB07289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Kuva 7" descr="Kuvassa etualalla tasoristeysmerkki ja punainen varoitusvalo ja kauempana radalla lähestyvä tavarajuna.">
            <a:extLst>
              <a:ext uri="{FF2B5EF4-FFF2-40B4-BE49-F238E27FC236}">
                <a16:creationId xmlns:a16="http://schemas.microsoft.com/office/drawing/2014/main" id="{75A597F9-9BBD-8D0E-0195-1AD21B733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55" y="1748052"/>
            <a:ext cx="6674798" cy="44416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C3738F-ADEC-43BB-9F2C-6295C36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0" y="136525"/>
            <a:ext cx="9528810" cy="1325563"/>
          </a:xfrm>
        </p:spPr>
        <p:txBody>
          <a:bodyPr/>
          <a:lstStyle/>
          <a:p>
            <a:r>
              <a:rPr lang="fi-FI" dirty="0"/>
              <a:t>Näin ylität tasoristeyksen turvallisesti 2/4</a:t>
            </a:r>
          </a:p>
        </p:txBody>
      </p:sp>
    </p:spTree>
    <p:extLst>
      <p:ext uri="{BB962C8B-B14F-4D97-AF65-F5344CB8AC3E}">
        <p14:creationId xmlns:p14="http://schemas.microsoft.com/office/powerpoint/2010/main" val="402954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23166-B9FC-D32B-DAA8-5728E546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330" cy="1325563"/>
          </a:xfrm>
        </p:spPr>
        <p:txBody>
          <a:bodyPr/>
          <a:lstStyle/>
          <a:p>
            <a:r>
              <a:rPr lang="fi-FI" dirty="0"/>
              <a:t>Näin ylität tasoristeyksen turvallisesti 3/4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861ED8-4935-5C58-6A75-E014E0596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8941"/>
            <a:ext cx="4076701" cy="4350620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4000" b="0" i="0" dirty="0">
                <a:solidFill>
                  <a:srgbClr val="212529"/>
                </a:solidFill>
                <a:effectLst/>
              </a:rPr>
              <a:t>Jos tasoristeyksessä ei ole varoituslaitteita, tarkista moneen kertaan molemmista suunnista, onko juna tulossa. Kun junaa ei ole tulossa, ylitä tasoristeys viivyttelemättä.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4200" b="0" i="0" dirty="0">
                <a:solidFill>
                  <a:srgbClr val="212529"/>
                </a:solidFill>
                <a:effectLst/>
              </a:rPr>
              <a:t>Vanha neuvo ”katso vasempaan, sitten oikeaan, ja vielä kerran vasempaan” ei koskaan vanhene.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5F77D7-8EAA-F7F3-92D8-5CDDF02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Kuva 10" descr="Kuvassa tasoristeyslaitos, jossa ei ole puomeja eikä muitakaan varoituslaitoksia ja heti radan vieressä on maantie.">
            <a:extLst>
              <a:ext uri="{FF2B5EF4-FFF2-40B4-BE49-F238E27FC236}">
                <a16:creationId xmlns:a16="http://schemas.microsoft.com/office/drawing/2014/main" id="{B42A0D02-9717-A9A9-6806-2CC813B8D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10" y="1678941"/>
            <a:ext cx="6598920" cy="49491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4525413-8577-943C-F291-2547338C4979}"/>
              </a:ext>
            </a:extLst>
          </p:cNvPr>
          <p:cNvSpPr txBox="1"/>
          <p:nvPr/>
        </p:nvSpPr>
        <p:spPr>
          <a:xfrm>
            <a:off x="5631475" y="1804175"/>
            <a:ext cx="59468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Kuvan kaltaisessa tasoristeyksessä, jossa risteävä tie</a:t>
            </a:r>
          </a:p>
          <a:p>
            <a:r>
              <a:rPr lang="fi-FI" dirty="0"/>
              <a:t>on lähellä rataa, ota huomioon myös tieliikenne, jotta et kääntyessäsi ja muun liikenteen sekaan liittymistä odottaessasi jää ns. tasoristeyksen päälle.</a:t>
            </a:r>
          </a:p>
        </p:txBody>
      </p:sp>
    </p:spTree>
    <p:extLst>
      <p:ext uri="{BB962C8B-B14F-4D97-AF65-F5344CB8AC3E}">
        <p14:creationId xmlns:p14="http://schemas.microsoft.com/office/powerpoint/2010/main" val="234971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A495F-AD28-4683-59EC-B01523D3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7" y="136525"/>
            <a:ext cx="9391650" cy="1325563"/>
          </a:xfrm>
        </p:spPr>
        <p:txBody>
          <a:bodyPr/>
          <a:lstStyle/>
          <a:p>
            <a:r>
              <a:rPr lang="fi-FI" dirty="0"/>
              <a:t>Näin ylität tasoristeyksen turvallisesti 4/4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0C1CE2-1E6D-87AB-4FBC-0D88B9343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463" y="1203883"/>
            <a:ext cx="4148547" cy="515246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Tuttu reitti ei ole syy vähentää varovaisuutta. Älä myöskään luota hatariin muistikuviin matkustajajunien aikatauluista: radoilla liikkuu näiden lisäksi myös paljon aikataulun ulkopuolista junaliikennettä, kuten huoltokalustoa, tavaraliikennettä tai vaikkapa museoliikennettä.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Puhelin ja muut ärsykkeet kannattaa ratin takana unohtaa!!!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F2AA1A-2D24-2252-580B-829220DB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Kuva 8" descr="Kuvassa vanha museojuna lähestyy tasoristeystä, jossa on tasoristeysmerkki ja valot, mutta ei puomeja.">
            <a:extLst>
              <a:ext uri="{FF2B5EF4-FFF2-40B4-BE49-F238E27FC236}">
                <a16:creationId xmlns:a16="http://schemas.microsoft.com/office/drawing/2014/main" id="{DDEDBAD6-C1CA-A628-1175-BA7895A1C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660" y="1646612"/>
            <a:ext cx="7055885" cy="47097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F62C6B9-E428-5D77-535B-B0D72AD05BFE}"/>
              </a:ext>
            </a:extLst>
          </p:cNvPr>
          <p:cNvSpPr txBox="1"/>
          <p:nvPr/>
        </p:nvSpPr>
        <p:spPr>
          <a:xfrm>
            <a:off x="5816088" y="5531889"/>
            <a:ext cx="5601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Kuvassa museojuna tulossa tasoristeykseen, jossa on</a:t>
            </a:r>
          </a:p>
          <a:p>
            <a:r>
              <a:rPr lang="fi-FI" dirty="0"/>
              <a:t>valo- ja äänivaroituslaitos, mutta ei puomeja.</a:t>
            </a:r>
          </a:p>
        </p:txBody>
      </p:sp>
    </p:spTree>
    <p:extLst>
      <p:ext uri="{BB962C8B-B14F-4D97-AF65-F5344CB8AC3E}">
        <p14:creationId xmlns:p14="http://schemas.microsoft.com/office/powerpoint/2010/main" val="166255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30095-B41E-FA65-9379-1B707A8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39395"/>
            <a:ext cx="8640000" cy="1325563"/>
          </a:xfrm>
        </p:spPr>
        <p:txBody>
          <a:bodyPr/>
          <a:lstStyle/>
          <a:p>
            <a:r>
              <a:rPr lang="fi-FI" dirty="0"/>
              <a:t>Poikkeustilanteet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66676-F6A6-D88A-C4DD-03A2D1C37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90" y="1261226"/>
            <a:ext cx="6065520" cy="5095124"/>
          </a:xfrm>
        </p:spPr>
        <p:txBody>
          <a:bodyPr>
            <a:normAutofit fontScale="92500" lnSpcReduction="20000"/>
          </a:bodyPr>
          <a:lstStyle/>
          <a:p>
            <a:r>
              <a:rPr lang="fi-FI" sz="1700" dirty="0"/>
              <a:t>Varoituslaitos voi esimerkiksi ukkosmyrskyn tai sähkönjakelukatkon myötä vikaantua, jolloin puomit jäävät puolitiehen. Tällöin punaiset varoitusvalot vilkkuvat niin kauan, kunnes laitos saa sähkövirtaa. </a:t>
            </a:r>
            <a:r>
              <a:rPr lang="fi-FI" sz="1700" b="1" dirty="0"/>
              <a:t>Rataa ei pidä lähteä ylittämään ennen kuin kunnossapitoryhmä saapuu paikalle.</a:t>
            </a:r>
          </a:p>
          <a:p>
            <a:r>
              <a:rPr lang="fi-FI" sz="1700" dirty="0"/>
              <a:t>Kaikista tasoristeyksistä löytyy kyltti, jossa on tasoristeyksen nimi sekä sijaintitiedot. Varoituslaitoksellisissa tasoristeyksissä on perustietojen lisäksi puhelinnumero, johon vioista tai ei kiireellisistä ongelmista voi ilmoittaa. </a:t>
            </a:r>
          </a:p>
          <a:p>
            <a:r>
              <a:rPr lang="fi-FI" sz="1700" b="1" dirty="0"/>
              <a:t>Kiireellisissä tapauksissa, esim. onnettomuustilanteissa pitää aina soittaa hätänumeroon 112. Kannattaa suosia 112 Suomi –sovellusta, joka helpottaa paikantamista!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FECCA-F789-9330-22B4-87E2930E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Kuva 5" descr="Lähikuva tasoristeyksen kyltistä, josta löytyy tasoristeyksen tiedot.">
            <a:extLst>
              <a:ext uri="{FF2B5EF4-FFF2-40B4-BE49-F238E27FC236}">
                <a16:creationId xmlns:a16="http://schemas.microsoft.com/office/drawing/2014/main" id="{1A312A03-C0C5-C7E5-F313-30E9EDC1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32" y="1873568"/>
            <a:ext cx="5402930" cy="44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1465E-8BA7-1FD7-F191-2FAD1F6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36525"/>
            <a:ext cx="5199669" cy="1229759"/>
          </a:xfrm>
        </p:spPr>
        <p:txBody>
          <a:bodyPr>
            <a:normAutofit fontScale="90000"/>
          </a:bodyPr>
          <a:lstStyle/>
          <a:p>
            <a:r>
              <a:rPr lang="fi-FI" dirty="0"/>
              <a:t>Tasoristeyksistä yleisesti</a:t>
            </a:r>
            <a:br>
              <a:rPr lang="fi-FI" dirty="0"/>
            </a:br>
            <a:r>
              <a:rPr lang="fi-FI" dirty="0"/>
              <a:t>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6CD1C6-7B2B-777A-A3A4-0430F764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646" y="1467514"/>
            <a:ext cx="5353098" cy="4773797"/>
          </a:xfrm>
        </p:spPr>
        <p:txBody>
          <a:bodyPr>
            <a:normAutofit fontScale="85000" lnSpcReduction="10000"/>
          </a:bodyPr>
          <a:lstStyle/>
          <a:p>
            <a:r>
              <a:rPr lang="fi-FI" sz="2600" dirty="0"/>
              <a:t>Suomessa on noin 2 400 tasoristeystä valtion rataverkolla.</a:t>
            </a:r>
          </a:p>
          <a:p>
            <a:r>
              <a:rPr lang="fi-FI" sz="2600" dirty="0"/>
              <a:t>Tasoristeyksiä ei ole vain syrjäisillä teillä ja sivuradoilla, vaan niitä on mm. kaupunkialueilla (esim. Vantaa, Turku ja Vaasa) ja erittäin vilkasliikenteisillä rataosilla.</a:t>
            </a:r>
          </a:p>
          <a:p>
            <a:r>
              <a:rPr lang="fi-FI" sz="2600" dirty="0"/>
              <a:t>Tasoristeyksiä on myös rataosilla, joissa junien nopeudet ovat 140 km/h!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AB4FF6-871B-7555-5F86-BC44081B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uva 5" descr="Kartta, johon merkitty valtion rataverkon tasoristeykset eri värisillä palluroilla.">
            <a:extLst>
              <a:ext uri="{FF2B5EF4-FFF2-40B4-BE49-F238E27FC236}">
                <a16:creationId xmlns:a16="http://schemas.microsoft.com/office/drawing/2014/main" id="{049B95F8-4E6F-69CF-632D-373CED9E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2" y="0"/>
            <a:ext cx="603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DAF9A1D-0C99-116E-8F93-0A19FE07A4BE}"/>
              </a:ext>
            </a:extLst>
          </p:cNvPr>
          <p:cNvSpPr txBox="1"/>
          <p:nvPr/>
        </p:nvSpPr>
        <p:spPr>
          <a:xfrm>
            <a:off x="3840480" y="1127760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Turvallisia ajokilometrejä!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AD83D-B050-6B58-513E-BED50FB1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991845"/>
          </a:xfrm>
        </p:spPr>
        <p:txBody>
          <a:bodyPr>
            <a:normAutofit fontScale="90000"/>
          </a:bodyPr>
          <a:lstStyle/>
          <a:p>
            <a:r>
              <a:rPr lang="fi-FI" dirty="0"/>
              <a:t>Tasoristeyksistä yleisesti</a:t>
            </a:r>
            <a:br>
              <a:rPr lang="fi-FI" dirty="0"/>
            </a:br>
            <a:r>
              <a:rPr lang="fi-FI" dirty="0"/>
              <a:t>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54DF50-3DEF-C59B-379B-E8CB182E0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5796517" cy="4167740"/>
          </a:xfrm>
        </p:spPr>
        <p:txBody>
          <a:bodyPr/>
          <a:lstStyle/>
          <a:p>
            <a:r>
              <a:rPr lang="fi-FI" sz="2000" dirty="0"/>
              <a:t>Suurimmassa osassa (71 %) tasoristeyksistä ei ole tasoristeyslaitosta (kansankielellä varoituslaitteita) eli puomeja tai valo- ja äänilaitoksia</a:t>
            </a:r>
          </a:p>
          <a:p>
            <a:r>
              <a:rPr lang="fi-FI" sz="2000" dirty="0"/>
              <a:t>Ainoa varmasti turvallinen tasoristeys on poistettu tasoristeys eli tasoristeyksiä pitää kunnioittaa ja niiden ylittäminen kannattaa ottaa vakavasti!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6E5666-57DE-4968-166E-CB78796A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Talvinen kuva tasoristeyksestä, jossa on puomit. Pyöräilijä ylittää tasoristeystä.">
            <a:extLst>
              <a:ext uri="{FF2B5EF4-FFF2-40B4-BE49-F238E27FC236}">
                <a16:creationId xmlns:a16="http://schemas.microsoft.com/office/drawing/2014/main" id="{48E68179-AC84-6A79-1CDB-70E4567E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lmasta otettu kuva onnettomuuteen joutuneista bussista sekä junasta.">
            <a:extLst>
              <a:ext uri="{FF2B5EF4-FFF2-40B4-BE49-F238E27FC236}">
                <a16:creationId xmlns:a16="http://schemas.microsoft.com/office/drawing/2014/main" id="{7972CE5A-92F2-4017-91CF-7C51D60DF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8F09-E403-4843-A2F5-B42FE940A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F01E-50BC-4FFC-A953-A4184F0B54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Tasoristeysonnettomuudet valtion rataverkolla</a:t>
            </a:r>
          </a:p>
        </p:txBody>
      </p:sp>
    </p:spTree>
    <p:extLst>
      <p:ext uri="{BB962C8B-B14F-4D97-AF65-F5344CB8AC3E}">
        <p14:creationId xmlns:p14="http://schemas.microsoft.com/office/powerpoint/2010/main" val="178370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8" y="136525"/>
            <a:ext cx="6712751" cy="1325563"/>
          </a:xfrm>
        </p:spPr>
        <p:txBody>
          <a:bodyPr/>
          <a:lstStyle/>
          <a:p>
            <a:r>
              <a:rPr lang="fi-FI" dirty="0"/>
              <a:t>Tasoristeysonnettomuudet 1/3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259" y="1236368"/>
            <a:ext cx="5056746" cy="5621632"/>
          </a:xfrm>
        </p:spPr>
        <p:txBody>
          <a:bodyPr>
            <a:normAutofit fontScale="77500" lnSpcReduction="20000"/>
          </a:bodyPr>
          <a:lstStyle/>
          <a:p>
            <a:r>
              <a:rPr lang="fi-FI" sz="2000" dirty="0"/>
              <a:t>Valtion rataverkolla tapahtuu keskimäärin 15 tasoristeysonnettomuutta vuosittain.</a:t>
            </a:r>
          </a:p>
          <a:p>
            <a:pPr lvl="1"/>
            <a:r>
              <a:rPr lang="fi-FI" sz="2000" dirty="0"/>
              <a:t>Lähes kaikissa tasoristeysonnettomuuksissa tiellä liikkuja loukkaantuu, mutta vuosittain myös joku tai jotkut heistä kuolevat.</a:t>
            </a:r>
          </a:p>
          <a:p>
            <a:pPr lvl="1"/>
            <a:r>
              <a:rPr lang="fi-FI" sz="2000" dirty="0"/>
              <a:t>Lisäksi törmäys tai äkillinen junan pysäyttäminen voivat pahimmillaan aiheuttaa junan henkilökunnan tai matkustajien loukkaantumisen/kuoleman.</a:t>
            </a:r>
          </a:p>
          <a:p>
            <a:pPr lvl="1"/>
            <a:r>
              <a:rPr lang="fi-FI" sz="2000" dirty="0"/>
              <a:t>Tasoristeysonnettomuuksissa riskinä on myös, että törmäys aiheuttaa junan suistumisen, jolloin puhutaan jo suuronnettomuudesta.</a:t>
            </a:r>
          </a:p>
          <a:p>
            <a:pPr lvl="1"/>
            <a:r>
              <a:rPr lang="fi-FI" sz="2000" dirty="0"/>
              <a:t>Tasoristeysonnettomuudet aiheuttavat lähes aina junan ja/tai radan vaurioitumisen sekä rataosan liikenteen keskeytymisen.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Kuvan paikkamerkki 15" descr="Talvinen onnettomuuskuva, jossa juna taustalla ja murskaksi mennyt auto ojassa.">
            <a:extLst>
              <a:ext uri="{FF2B5EF4-FFF2-40B4-BE49-F238E27FC236}">
                <a16:creationId xmlns:a16="http://schemas.microsoft.com/office/drawing/2014/main" id="{3F39DBEF-FE5D-754C-460D-D1A443CB8E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53948263-AF44-51DB-85BD-CE61116DFD8B}"/>
              </a:ext>
            </a:extLst>
          </p:cNvPr>
          <p:cNvSpPr txBox="1"/>
          <p:nvPr/>
        </p:nvSpPr>
        <p:spPr>
          <a:xfrm>
            <a:off x="5605931" y="5156021"/>
            <a:ext cx="648780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Tässä onnettomuudessa autonkuljettajalla oli joko liikaa</a:t>
            </a:r>
          </a:p>
          <a:p>
            <a:r>
              <a:rPr lang="fi-FI" dirty="0"/>
              <a:t>vauhtia tai tienpinnan jäisyys yllätti eikä auto pysähtynyt</a:t>
            </a:r>
          </a:p>
          <a:p>
            <a:r>
              <a:rPr lang="fi-FI" dirty="0"/>
              <a:t>ajoissa. Autoa jouduttiin leikkaamaan auki, jotta kuljettaja</a:t>
            </a:r>
          </a:p>
          <a:p>
            <a:r>
              <a:rPr lang="fi-FI" dirty="0"/>
              <a:t>saatiin ulos ja hoitoon. Autonkuljettaja loukkaantui vakavasti. </a:t>
            </a:r>
          </a:p>
        </p:txBody>
      </p:sp>
    </p:spTree>
    <p:extLst>
      <p:ext uri="{BB962C8B-B14F-4D97-AF65-F5344CB8AC3E}">
        <p14:creationId xmlns:p14="http://schemas.microsoft.com/office/powerpoint/2010/main" val="19068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5" y="202968"/>
            <a:ext cx="6711183" cy="1325563"/>
          </a:xfrm>
        </p:spPr>
        <p:txBody>
          <a:bodyPr/>
          <a:lstStyle/>
          <a:p>
            <a:r>
              <a:rPr lang="fi-FI" dirty="0"/>
              <a:t>Tasoristeysonnettomuudet 2/3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0505" y="1367400"/>
            <a:ext cx="5287315" cy="49889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i-FI" sz="2000" dirty="0"/>
              <a:t>Tasoristeysonnettomuuksia ei tapahdu vain syrjäisillä ja mahdollisesti huonokuntoisilla yksityisteillä tai kohteissa, joissa ei ole varoituslaitetta, vaan niitä tapahtuu myös tasoristeyksissä, joissa on puomit ja/tai muut varoituslaitteet, hyvä näkyvyys ja hyväkuntoinen tie. </a:t>
            </a:r>
          </a:p>
          <a:p>
            <a:pPr lvl="1"/>
            <a:r>
              <a:rPr lang="fi-FI" sz="2000" dirty="0"/>
              <a:t>Tasoristeysonnettomuuksiin eivät joudu vain henkilöautot tai hitaasti liikkuvat ylittäjät (esim. kuorma-autot), vaan onnettomuuksia sattuu myös pyöräilijöille, kävelijöille jne.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Kuvan paikkamerkki 17" descr="Kuvassa etualalla onnettomuuteen joutuneen auton jäännökset ojassa ja taaempana radalla juna.">
            <a:extLst>
              <a:ext uri="{FF2B5EF4-FFF2-40B4-BE49-F238E27FC236}">
                <a16:creationId xmlns:a16="http://schemas.microsoft.com/office/drawing/2014/main" id="{7EACE8B2-D1AC-167D-2FBC-E0E5261A4BE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318007C-347C-C824-5602-11EAFCC0491E}"/>
              </a:ext>
            </a:extLst>
          </p:cNvPr>
          <p:cNvSpPr txBox="1"/>
          <p:nvPr/>
        </p:nvSpPr>
        <p:spPr>
          <a:xfrm>
            <a:off x="5696597" y="5524890"/>
            <a:ext cx="62711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Tässä onnettomuudessa autonkuljettaja tuli tasoristeykseen</a:t>
            </a:r>
          </a:p>
          <a:p>
            <a:r>
              <a:rPr lang="fi-FI" dirty="0"/>
              <a:t>liian kovalla vauhdilla ja törmäsi junaan sivusta. Sekä</a:t>
            </a:r>
          </a:p>
          <a:p>
            <a:r>
              <a:rPr lang="fi-FI" dirty="0"/>
              <a:t>autonkuljettaja että junan matkustaja loukkaantuivat.</a:t>
            </a:r>
          </a:p>
        </p:txBody>
      </p:sp>
    </p:spTree>
    <p:extLst>
      <p:ext uri="{BB962C8B-B14F-4D97-AF65-F5344CB8AC3E}">
        <p14:creationId xmlns:p14="http://schemas.microsoft.com/office/powerpoint/2010/main" val="114589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241739-74B9-1396-99C4-A6D90BE9E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52315"/>
            <a:ext cx="4901566" cy="4819250"/>
          </a:xfrm>
        </p:spPr>
        <p:txBody>
          <a:bodyPr>
            <a:normAutofit/>
          </a:bodyPr>
          <a:lstStyle/>
          <a:p>
            <a:r>
              <a:rPr lang="fi-FI" sz="2000" dirty="0"/>
              <a:t>Tutkimuksien mukaan ainoa yhdistävä tekijä onnettomuuksille on tasoristeyksen ylittäjän keskittymiskyvyn herpaantuminen tai välinpitämättömyys!</a:t>
            </a:r>
          </a:p>
          <a:p>
            <a:r>
              <a:rPr lang="fi-FI" sz="2000" dirty="0"/>
              <a:t>Toki jonkinlaista vaikutusta on myös säällä, ajankohdalla (onko valoisaa vai pimeää) sekä muilla olosuhteilla (tienpinta kuiva/märkä/jäinen/luminen, radalle hyvät näkemät jne.).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12E43A-2B9F-021B-428A-31D7242A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Kuva 5" descr="Kuvassa vasemmalla rataa ja etualalla oranssitakkinen nuorukainen selin kameraan. Maassa kynttilöitä.">
            <a:extLst>
              <a:ext uri="{FF2B5EF4-FFF2-40B4-BE49-F238E27FC236}">
                <a16:creationId xmlns:a16="http://schemas.microsoft.com/office/drawing/2014/main" id="{52D9518D-494B-38BA-A7FE-2495FE8E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3" y="1"/>
            <a:ext cx="6593487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8A8797-00EE-023F-4E58-A0E18D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28" y="253103"/>
            <a:ext cx="5703571" cy="1099212"/>
          </a:xfrm>
        </p:spPr>
        <p:txBody>
          <a:bodyPr>
            <a:normAutofit/>
          </a:bodyPr>
          <a:lstStyle/>
          <a:p>
            <a:r>
              <a:rPr lang="fi-FI" sz="3000" dirty="0"/>
              <a:t>Tasoristeysonnettomuudet</a:t>
            </a:r>
            <a:br>
              <a:rPr lang="fi-FI" sz="3000" dirty="0"/>
            </a:br>
            <a:r>
              <a:rPr lang="fi-FI" sz="3000" dirty="0"/>
              <a:t>3/3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1BB36C3-F6EC-54BF-4960-283492F9CF0F}"/>
              </a:ext>
            </a:extLst>
          </p:cNvPr>
          <p:cNvSpPr txBox="1"/>
          <p:nvPr/>
        </p:nvSpPr>
        <p:spPr>
          <a:xfrm>
            <a:off x="5932699" y="4684644"/>
            <a:ext cx="29625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Onnettomuushetkellä oli pimeää, tienpinta jäinen ja sää sumuinen. Autonkuljettaja kuoli.</a:t>
            </a:r>
          </a:p>
        </p:txBody>
      </p:sp>
    </p:spTree>
    <p:extLst>
      <p:ext uri="{BB962C8B-B14F-4D97-AF65-F5344CB8AC3E}">
        <p14:creationId xmlns:p14="http://schemas.microsoft.com/office/powerpoint/2010/main" val="10248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Kuva 3" descr="Kaaviokuva, jossa kerrotaan tasoristeysonnettomuuksien määrä vuosina 2000-2023.">
            <a:extLst>
              <a:ext uri="{FF2B5EF4-FFF2-40B4-BE49-F238E27FC236}">
                <a16:creationId xmlns:a16="http://schemas.microsoft.com/office/drawing/2014/main" id="{3BE9B325-7A13-3F23-3766-83BE99AB4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94" y="379432"/>
            <a:ext cx="9755813" cy="6099135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FE7336B6-72D6-2B73-821A-1D9B5DF3172E}"/>
              </a:ext>
            </a:extLst>
          </p:cNvPr>
          <p:cNvSpPr/>
          <p:nvPr/>
        </p:nvSpPr>
        <p:spPr>
          <a:xfrm>
            <a:off x="7955280" y="136524"/>
            <a:ext cx="4114799" cy="2955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 Vuosina 2000-2023 tapahtui  tasoristeysonnettomuuksia yhteensä 704!!!</a:t>
            </a:r>
          </a:p>
        </p:txBody>
      </p:sp>
    </p:spTree>
    <p:extLst>
      <p:ext uri="{BB962C8B-B14F-4D97-AF65-F5344CB8AC3E}">
        <p14:creationId xmlns:p14="http://schemas.microsoft.com/office/powerpoint/2010/main" val="2044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Kuva 3" descr="Kaaviokuva, jossa kerrotaan tasoristeysonnettomuuksissa kuolleiden ja loukkaantuneiden määrät vuosina 2000-2023.">
            <a:extLst>
              <a:ext uri="{FF2B5EF4-FFF2-40B4-BE49-F238E27FC236}">
                <a16:creationId xmlns:a16="http://schemas.microsoft.com/office/drawing/2014/main" id="{8EC22384-8B67-8696-9221-E66FE3690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12" y="531283"/>
            <a:ext cx="9357839" cy="5732357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01698A83-0525-5F27-7996-4DBA797C0BEA}"/>
              </a:ext>
            </a:extLst>
          </p:cNvPr>
          <p:cNvSpPr/>
          <p:nvPr/>
        </p:nvSpPr>
        <p:spPr>
          <a:xfrm>
            <a:off x="7612380" y="136525"/>
            <a:ext cx="4457699" cy="29152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 Vuosina 2000-2023 tasoristeysonnettomuuksissa kuoli 142, loukkaantui vakavasti 89 ja loukkaantui lievästi 252.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Puhutaan siis yhteensä 483 ihmisestä!!!</a:t>
            </a:r>
          </a:p>
        </p:txBody>
      </p:sp>
    </p:spTree>
    <p:extLst>
      <p:ext uri="{BB962C8B-B14F-4D97-AF65-F5344CB8AC3E}">
        <p14:creationId xmlns:p14="http://schemas.microsoft.com/office/powerpoint/2010/main" val="323564507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80698CA2-84C0-4D32-B3B9-691308C5EB39}" vid="{19AC9EDE-3C74-46E3-BEC0-1BF2A3623E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levelofprotection/>
  <dconfidentiality/>
  <dsecrecy/>
  <ddecree/>
  <subtitle/>
</xml_kameleon>
</file>

<file path=customXml/item2.xml><?xml version="1.0" encoding="utf-8"?>
<livi_kameleon xmlns="" xmlns:xsi="http://www.w3.org/2001/XMLSchema-instance">
  <tyyppi>Esitys</tyyppi>
  <title/>
  <author>Joonas Tielinen</author>
  <paivays>6.2.2023</paivays>
</livi_kameleon>
</file>

<file path=customXml/itemProps1.xml><?xml version="1.0" encoding="utf-8"?>
<ds:datastoreItem xmlns:ds="http://schemas.openxmlformats.org/officeDocument/2006/customXml" ds:itemID="{8C4AF360-723A-475F-9F8A-BCFED25519E4}">
  <ds:schemaRefs/>
</ds:datastoreItem>
</file>

<file path=customXml/itemProps2.xml><?xml version="1.0" encoding="utf-8"?>
<ds:datastoreItem xmlns:ds="http://schemas.openxmlformats.org/officeDocument/2006/customXml" ds:itemID="{7BD16A64-FE8E-4234-BF14-32262FD440DD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2145</TotalTime>
  <Words>911</Words>
  <Application>Microsoft Office PowerPoint</Application>
  <PresentationFormat>Laajakuva</PresentationFormat>
  <Paragraphs>107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Felbridge Pro</vt:lpstr>
      <vt:lpstr>Tahoma</vt:lpstr>
      <vt:lpstr>vayla_uusi2023</vt:lpstr>
      <vt:lpstr>Tasoristeykset ja tasoristeysturvallisuus valtion rataverkolla</vt:lpstr>
      <vt:lpstr>Tasoristeyksistä yleisesti  1/2</vt:lpstr>
      <vt:lpstr>Tasoristeyksistä yleisesti  2/2</vt:lpstr>
      <vt:lpstr>PowerPoint-esitys</vt:lpstr>
      <vt:lpstr>Tasoristeysonnettomuudet 1/3</vt:lpstr>
      <vt:lpstr>Tasoristeysonnettomuudet 2/3</vt:lpstr>
      <vt:lpstr>Tasoristeysonnettomuudet 3/3</vt:lpstr>
      <vt:lpstr>PowerPoint-esitys</vt:lpstr>
      <vt:lpstr>PowerPoint-esitys</vt:lpstr>
      <vt:lpstr>PowerPoint-esitys</vt:lpstr>
      <vt:lpstr>Yleistä tasoristeysturvallisuudesta</vt:lpstr>
      <vt:lpstr>Nopeudet </vt:lpstr>
      <vt:lpstr>Tasoristeysmerkit 1/2</vt:lpstr>
      <vt:lpstr>Tasoristeysmerkit 2/2</vt:lpstr>
      <vt:lpstr>Näin ylität tasoristeyksen turvallisesti 1/4</vt:lpstr>
      <vt:lpstr>Näin ylität tasoristeyksen turvallisesti 2/4</vt:lpstr>
      <vt:lpstr>Näin ylität tasoristeyksen turvallisesti 3/4</vt:lpstr>
      <vt:lpstr>Näin ylität tasoristeyksen turvallisesti 4/4</vt:lpstr>
      <vt:lpstr>Poikkeustilanteet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Tasoristeysasiaa autokouluille</dc:title>
  <dc:creator>Joonas Tielinen</dc:creator>
  <cp:keywords>Esitys</cp:keywords>
  <cp:lastModifiedBy>Porras Kaisa-Elina</cp:lastModifiedBy>
  <cp:revision>35</cp:revision>
  <dcterms:created xsi:type="dcterms:W3CDTF">2023-02-06T07:42:19Z</dcterms:created>
  <dcterms:modified xsi:type="dcterms:W3CDTF">2024-11-20T13:35:23Z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Joonas Tielinen</vt:lpwstr>
  </property>
  <property fmtid="{D5CDD505-2E9C-101B-9397-08002B2CF9AE}" pid="24" name="dvDUFname">
    <vt:lpwstr>Joonas</vt:lpwstr>
  </property>
  <property fmtid="{D5CDD505-2E9C-101B-9397-08002B2CF9AE}" pid="25" name="dvDULname">
    <vt:lpwstr>Tielinen</vt:lpwstr>
  </property>
  <property fmtid="{D5CDD505-2E9C-101B-9397-08002B2CF9AE}" pid="26" name="dvDUBusinessarea">
    <vt:lpwstr>Pääjohtajan alaiset toiminnot</vt:lpwstr>
  </property>
  <property fmtid="{D5CDD505-2E9C-101B-9397-08002B2CF9AE}" pid="27" name="dvDUdepartment">
    <vt:lpwstr>Yhteiskuntasuhteet ja henkilöstö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>Joonas Tielinen</vt:lpwstr>
  </property>
  <property fmtid="{D5CDD505-2E9C-101B-9397-08002B2CF9AE}" pid="39" name="paivays">
    <vt:filetime>2023-02-05T22:00:00Z</vt:filetime>
  </property>
</Properties>
</file>