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4"/>
  </p:notesMasterIdLst>
  <p:handoutMasterIdLst>
    <p:handoutMasterId r:id="rId25"/>
  </p:handoutMasterIdLst>
  <p:sldIdLst>
    <p:sldId id="685" r:id="rId4"/>
    <p:sldId id="692" r:id="rId5"/>
    <p:sldId id="693" r:id="rId6"/>
    <p:sldId id="334" r:id="rId7"/>
    <p:sldId id="694" r:id="rId8"/>
    <p:sldId id="695" r:id="rId9"/>
    <p:sldId id="697" r:id="rId10"/>
    <p:sldId id="664" r:id="rId11"/>
    <p:sldId id="665" r:id="rId12"/>
    <p:sldId id="340" r:id="rId13"/>
    <p:sldId id="669" r:id="rId14"/>
    <p:sldId id="667" r:id="rId15"/>
    <p:sldId id="699" r:id="rId16"/>
    <p:sldId id="678" r:id="rId17"/>
    <p:sldId id="703" r:id="rId18"/>
    <p:sldId id="702" r:id="rId19"/>
    <p:sldId id="700" r:id="rId20"/>
    <p:sldId id="701" r:id="rId21"/>
    <p:sldId id="698" r:id="rId22"/>
    <p:sldId id="658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F9169C-BCB2-84E0-C9B4-DC0B45BF77F0}" name="Tuominen Marko" initials="MT" userId="S::marko.tuominen@vayla.fi::e4577992-4422-4efa-b62e-c80d19d653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3179" autoAdjust="0"/>
  </p:normalViewPr>
  <p:slideViewPr>
    <p:cSldViewPr snapToGrid="0">
      <p:cViewPr varScale="1">
        <p:scale>
          <a:sx n="52" d="100"/>
          <a:sy n="52" d="100"/>
        </p:scale>
        <p:origin x="2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413394\Desktop\TASO_uus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L413394\Desktop\TASO_uus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Tasoristeysonnettomuudet 2000-2025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Onnettomuudet_kpl!$L$2</c:f>
              <c:strCache>
                <c:ptCount val="1"/>
                <c:pt idx="0">
                  <c:v>Onnettomuudet yhteensä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Onnettomuudet_kpl!$K$3:$K$28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Onnettomuudet_kpl!$L$3:$L$28</c:f>
              <c:numCache>
                <c:formatCode>General</c:formatCode>
                <c:ptCount val="26"/>
                <c:pt idx="0">
                  <c:v>40</c:v>
                </c:pt>
                <c:pt idx="1">
                  <c:v>44</c:v>
                </c:pt>
                <c:pt idx="2">
                  <c:v>29</c:v>
                </c:pt>
                <c:pt idx="3">
                  <c:v>41</c:v>
                </c:pt>
                <c:pt idx="4">
                  <c:v>36</c:v>
                </c:pt>
                <c:pt idx="5">
                  <c:v>45</c:v>
                </c:pt>
                <c:pt idx="6">
                  <c:v>42</c:v>
                </c:pt>
                <c:pt idx="7">
                  <c:v>37</c:v>
                </c:pt>
                <c:pt idx="8">
                  <c:v>39</c:v>
                </c:pt>
                <c:pt idx="9">
                  <c:v>31</c:v>
                </c:pt>
                <c:pt idx="10">
                  <c:v>29</c:v>
                </c:pt>
                <c:pt idx="11">
                  <c:v>15</c:v>
                </c:pt>
                <c:pt idx="12">
                  <c:v>37</c:v>
                </c:pt>
                <c:pt idx="13">
                  <c:v>27</c:v>
                </c:pt>
                <c:pt idx="14">
                  <c:v>27</c:v>
                </c:pt>
                <c:pt idx="15">
                  <c:v>32</c:v>
                </c:pt>
                <c:pt idx="16">
                  <c:v>27</c:v>
                </c:pt>
                <c:pt idx="17">
                  <c:v>20</c:v>
                </c:pt>
                <c:pt idx="18">
                  <c:v>23</c:v>
                </c:pt>
                <c:pt idx="19">
                  <c:v>16</c:v>
                </c:pt>
                <c:pt idx="20">
                  <c:v>16</c:v>
                </c:pt>
                <c:pt idx="21">
                  <c:v>25</c:v>
                </c:pt>
                <c:pt idx="22">
                  <c:v>13</c:v>
                </c:pt>
                <c:pt idx="23">
                  <c:v>13</c:v>
                </c:pt>
                <c:pt idx="24">
                  <c:v>10</c:v>
                </c:pt>
                <c:pt idx="2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9-4542-A57A-2497B49DFF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116144"/>
        <c:axId val="1331094544"/>
      </c:barChart>
      <c:catAx>
        <c:axId val="133111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1094544"/>
        <c:crosses val="autoZero"/>
        <c:auto val="1"/>
        <c:lblAlgn val="ctr"/>
        <c:lblOffset val="100"/>
        <c:noMultiLvlLbl val="0"/>
      </c:catAx>
      <c:valAx>
        <c:axId val="133109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111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Tasoristeysonnettomuudet ja niissä kuolleet ja loukkaantuneet 2000-2025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Onnettomuudet_kpl!$L$2</c:f>
              <c:strCache>
                <c:ptCount val="1"/>
                <c:pt idx="0">
                  <c:v>Onnettomuudet yhteensä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Onnettomuudet_kpl!$K$3:$K$28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Onnettomuudet_kpl!$L$3:$L$28</c:f>
              <c:numCache>
                <c:formatCode>General</c:formatCode>
                <c:ptCount val="26"/>
                <c:pt idx="0">
                  <c:v>40</c:v>
                </c:pt>
                <c:pt idx="1">
                  <c:v>44</c:v>
                </c:pt>
                <c:pt idx="2">
                  <c:v>29</c:v>
                </c:pt>
                <c:pt idx="3">
                  <c:v>41</c:v>
                </c:pt>
                <c:pt idx="4">
                  <c:v>36</c:v>
                </c:pt>
                <c:pt idx="5">
                  <c:v>45</c:v>
                </c:pt>
                <c:pt idx="6">
                  <c:v>42</c:v>
                </c:pt>
                <c:pt idx="7">
                  <c:v>37</c:v>
                </c:pt>
                <c:pt idx="8">
                  <c:v>39</c:v>
                </c:pt>
                <c:pt idx="9">
                  <c:v>31</c:v>
                </c:pt>
                <c:pt idx="10">
                  <c:v>29</c:v>
                </c:pt>
                <c:pt idx="11">
                  <c:v>15</c:v>
                </c:pt>
                <c:pt idx="12">
                  <c:v>37</c:v>
                </c:pt>
                <c:pt idx="13">
                  <c:v>27</c:v>
                </c:pt>
                <c:pt idx="14">
                  <c:v>27</c:v>
                </c:pt>
                <c:pt idx="15">
                  <c:v>32</c:v>
                </c:pt>
                <c:pt idx="16">
                  <c:v>27</c:v>
                </c:pt>
                <c:pt idx="17">
                  <c:v>20</c:v>
                </c:pt>
                <c:pt idx="18">
                  <c:v>23</c:v>
                </c:pt>
                <c:pt idx="19">
                  <c:v>16</c:v>
                </c:pt>
                <c:pt idx="20">
                  <c:v>16</c:v>
                </c:pt>
                <c:pt idx="21">
                  <c:v>25</c:v>
                </c:pt>
                <c:pt idx="22">
                  <c:v>13</c:v>
                </c:pt>
                <c:pt idx="23">
                  <c:v>13</c:v>
                </c:pt>
                <c:pt idx="24">
                  <c:v>10</c:v>
                </c:pt>
                <c:pt idx="2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9-45D3-A0DE-5216D24D467F}"/>
            </c:ext>
          </c:extLst>
        </c:ser>
        <c:ser>
          <c:idx val="1"/>
          <c:order val="1"/>
          <c:tx>
            <c:strRef>
              <c:f>Onnettomuudet_kpl!$M$2</c:f>
              <c:strCache>
                <c:ptCount val="1"/>
                <c:pt idx="0">
                  <c:v>Onnettomuuksissa kuolleet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Onnettomuudet_kpl!$K$3:$K$28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Onnettomuudet_kpl!$M$3:$M$28</c:f>
              <c:numCache>
                <c:formatCode>General</c:formatCode>
                <c:ptCount val="26"/>
                <c:pt idx="0">
                  <c:v>10</c:v>
                </c:pt>
                <c:pt idx="1">
                  <c:v>12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4</c:v>
                </c:pt>
                <c:pt idx="7">
                  <c:v>10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  <c:pt idx="11">
                  <c:v>2</c:v>
                </c:pt>
                <c:pt idx="12">
                  <c:v>6</c:v>
                </c:pt>
                <c:pt idx="13">
                  <c:v>2</c:v>
                </c:pt>
                <c:pt idx="14">
                  <c:v>2</c:v>
                </c:pt>
                <c:pt idx="15">
                  <c:v>6</c:v>
                </c:pt>
                <c:pt idx="16">
                  <c:v>8</c:v>
                </c:pt>
                <c:pt idx="17">
                  <c:v>9</c:v>
                </c:pt>
                <c:pt idx="18">
                  <c:v>4</c:v>
                </c:pt>
                <c:pt idx="19">
                  <c:v>2</c:v>
                </c:pt>
                <c:pt idx="20">
                  <c:v>3</c:v>
                </c:pt>
                <c:pt idx="21">
                  <c:v>8</c:v>
                </c:pt>
                <c:pt idx="22">
                  <c:v>1</c:v>
                </c:pt>
                <c:pt idx="23">
                  <c:v>3</c:v>
                </c:pt>
                <c:pt idx="24">
                  <c:v>0</c:v>
                </c:pt>
                <c:pt idx="2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9-45D3-A0DE-5216D24D467F}"/>
            </c:ext>
          </c:extLst>
        </c:ser>
        <c:ser>
          <c:idx val="2"/>
          <c:order val="2"/>
          <c:tx>
            <c:strRef>
              <c:f>Onnettomuudet_kpl!$N$2</c:f>
              <c:strCache>
                <c:ptCount val="1"/>
                <c:pt idx="0">
                  <c:v>Vakavasti loukkaantuneet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Onnettomuudet_kpl!$K$3:$K$28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Onnettomuudet_kpl!$N$3:$N$28</c:f>
              <c:numCache>
                <c:formatCode>General</c:formatCode>
                <c:ptCount val="26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5</c:v>
                </c:pt>
                <c:pt idx="6">
                  <c:v>6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6</c:v>
                </c:pt>
                <c:pt idx="13">
                  <c:v>1</c:v>
                </c:pt>
                <c:pt idx="14">
                  <c:v>2</c:v>
                </c:pt>
                <c:pt idx="15">
                  <c:v>6</c:v>
                </c:pt>
                <c:pt idx="16">
                  <c:v>2</c:v>
                </c:pt>
                <c:pt idx="17">
                  <c:v>6</c:v>
                </c:pt>
                <c:pt idx="18">
                  <c:v>1</c:v>
                </c:pt>
                <c:pt idx="19">
                  <c:v>4</c:v>
                </c:pt>
                <c:pt idx="20">
                  <c:v>2</c:v>
                </c:pt>
                <c:pt idx="21">
                  <c:v>6</c:v>
                </c:pt>
                <c:pt idx="22">
                  <c:v>3</c:v>
                </c:pt>
                <c:pt idx="23">
                  <c:v>3</c:v>
                </c:pt>
                <c:pt idx="24">
                  <c:v>1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9-45D3-A0DE-5216D24D467F}"/>
            </c:ext>
          </c:extLst>
        </c:ser>
        <c:ser>
          <c:idx val="3"/>
          <c:order val="3"/>
          <c:tx>
            <c:strRef>
              <c:f>Onnettomuudet_kpl!$O$2</c:f>
              <c:strCache>
                <c:ptCount val="1"/>
                <c:pt idx="0">
                  <c:v>Lievästi loukkaantuneet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Onnettomuudet_kpl!$K$3:$K$28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Onnettomuudet_kpl!$O$3:$O$28</c:f>
              <c:numCache>
                <c:formatCode>General</c:formatCode>
                <c:ptCount val="26"/>
                <c:pt idx="0">
                  <c:v>31</c:v>
                </c:pt>
                <c:pt idx="1">
                  <c:v>19</c:v>
                </c:pt>
                <c:pt idx="2">
                  <c:v>6</c:v>
                </c:pt>
                <c:pt idx="3">
                  <c:v>17</c:v>
                </c:pt>
                <c:pt idx="4">
                  <c:v>13</c:v>
                </c:pt>
                <c:pt idx="5">
                  <c:v>13</c:v>
                </c:pt>
                <c:pt idx="6">
                  <c:v>16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7</c:v>
                </c:pt>
                <c:pt idx="11">
                  <c:v>10</c:v>
                </c:pt>
                <c:pt idx="12">
                  <c:v>5</c:v>
                </c:pt>
                <c:pt idx="13">
                  <c:v>10</c:v>
                </c:pt>
                <c:pt idx="14">
                  <c:v>15</c:v>
                </c:pt>
                <c:pt idx="15">
                  <c:v>13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5</c:v>
                </c:pt>
                <c:pt idx="20">
                  <c:v>2</c:v>
                </c:pt>
                <c:pt idx="21">
                  <c:v>12</c:v>
                </c:pt>
                <c:pt idx="22">
                  <c:v>5</c:v>
                </c:pt>
                <c:pt idx="23">
                  <c:v>10</c:v>
                </c:pt>
                <c:pt idx="24">
                  <c:v>4</c:v>
                </c:pt>
                <c:pt idx="2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C9-45D3-A0DE-5216D24D4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101264"/>
        <c:axId val="1331099344"/>
      </c:barChart>
      <c:catAx>
        <c:axId val="133110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1099344"/>
        <c:crosses val="autoZero"/>
        <c:auto val="1"/>
        <c:lblAlgn val="ctr"/>
        <c:lblOffset val="100"/>
        <c:noMultiLvlLbl val="0"/>
      </c:catAx>
      <c:valAx>
        <c:axId val="133109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110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AE809-BFED-470A-BB70-DBC396510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F8A77-8EFF-4027-AE87-008AB85AAA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0B1A-2E76-4083-8C1F-14365BFFBCBE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8A2CD-F4C2-4008-AF70-ABF6470F9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1BFC3-43BC-4C7E-89DB-CD3AFB702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BF08-FC9C-4574-B237-348852A04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43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D0EB043-CA1E-AC09-354B-2AB40056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C0A0CC28-71E9-C488-EDD5-3D5A405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B3795109-526B-31FD-2547-2E8C6C62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Joonas Tielinen</a:t>
            </a:r>
            <a:endParaRPr lang="fi-FI" dirty="0"/>
          </a:p>
        </p:txBody>
      </p:sp>
      <p:sp>
        <p:nvSpPr>
          <p:cNvPr id="15" name="duser_1">
            <a:extLst>
              <a:ext uri="{FF2B5EF4-FFF2-40B4-BE49-F238E27FC236}">
                <a16:creationId xmlns:a16="http://schemas.microsoft.com/office/drawing/2014/main" id="{384B469D-48C8-2202-9444-3E26CCDDE2E9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21C13BDF-CE13-A8A8-374A-828D070C76AB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81945E5C-D926-6141-D2D2-B11128E22045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8758F4-D5A6-6EF5-F877-51D1432C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7CA352CF-2876-B635-B133-F5D57F3531C2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704FB1C0-8CE8-9326-EA85-86F137F51779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36D4D699-55A8-C147-9313-552C607E8A0D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2" name="Picture 14" descr="Väyläviraston logo">
            <a:extLst>
              <a:ext uri="{FF2B5EF4-FFF2-40B4-BE49-F238E27FC236}">
                <a16:creationId xmlns:a16="http://schemas.microsoft.com/office/drawing/2014/main" id="{5E12AA34-FFF2-FE13-8019-1E02E25CA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35" name="eukarelialogoplaceholder">
            <a:extLst>
              <a:ext uri="{FF2B5EF4-FFF2-40B4-BE49-F238E27FC236}">
                <a16:creationId xmlns:a16="http://schemas.microsoft.com/office/drawing/2014/main" id="{831C392D-7A55-F2F2-6708-FC7C0AD60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6" name="eulogotenplaceholder">
            <a:extLst>
              <a:ext uri="{FF2B5EF4-FFF2-40B4-BE49-F238E27FC236}">
                <a16:creationId xmlns:a16="http://schemas.microsoft.com/office/drawing/2014/main" id="{3E1949BE-72A6-B501-1B87-1ADB8B27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7" name="eulogoplaceholder">
            <a:extLst>
              <a:ext uri="{FF2B5EF4-FFF2-40B4-BE49-F238E27FC236}">
                <a16:creationId xmlns:a16="http://schemas.microsoft.com/office/drawing/2014/main" id="{1B9C94C1-FC64-6CE5-CB5C-F93889A1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8" name="eufinancelogoplaceholder">
            <a:extLst>
              <a:ext uri="{FF2B5EF4-FFF2-40B4-BE49-F238E27FC236}">
                <a16:creationId xmlns:a16="http://schemas.microsoft.com/office/drawing/2014/main" id="{8EB54258-FC49-62FB-FC67-94DFDD35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1DF13E9C-88E0-9FAE-ED4D-11B2B2C4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2529" y="3889679"/>
            <a:ext cx="7249471" cy="2966677"/>
          </a:xfrm>
          <a:custGeom>
            <a:avLst/>
            <a:gdLst>
              <a:gd name="connsiteX0" fmla="*/ 7249471 w 7249471"/>
              <a:gd name="connsiteY0" fmla="*/ 1375031 h 2966677"/>
              <a:gd name="connsiteX1" fmla="*/ 7249471 w 7249471"/>
              <a:gd name="connsiteY1" fmla="*/ 2966677 h 2966677"/>
              <a:gd name="connsiteX2" fmla="*/ 0 w 7249471"/>
              <a:gd name="connsiteY2" fmla="*/ 2966677 h 2966677"/>
              <a:gd name="connsiteX3" fmla="*/ 765931 w 7249471"/>
              <a:gd name="connsiteY3" fmla="*/ 0 h 2966677"/>
              <a:gd name="connsiteX4" fmla="*/ 7249471 w 7249471"/>
              <a:gd name="connsiteY4" fmla="*/ 1375031 h 29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9471" h="2966677">
                <a:moveTo>
                  <a:pt x="7249471" y="1375031"/>
                </a:moveTo>
                <a:lnTo>
                  <a:pt x="7249471" y="2966677"/>
                </a:lnTo>
                <a:lnTo>
                  <a:pt x="0" y="2966677"/>
                </a:lnTo>
                <a:lnTo>
                  <a:pt x="765931" y="0"/>
                </a:lnTo>
                <a:lnTo>
                  <a:pt x="7249471" y="1375031"/>
                </a:lnTo>
                <a:close/>
              </a:path>
            </a:pathLst>
          </a:custGeom>
          <a:gradFill>
            <a:gsLst>
              <a:gs pos="54000">
                <a:schemeClr val="tx2"/>
              </a:gs>
              <a:gs pos="100000">
                <a:schemeClr val="accent1"/>
              </a:gs>
            </a:gsLst>
            <a:lin ang="0" scaled="0"/>
          </a:gradFill>
          <a:ln w="48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19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vihrea" preserve="1" userDrawn="1">
  <p:cSld name="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E12A800-B557-2BF7-459A-AE820A38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45719" y="0"/>
            <a:ext cx="2548020" cy="6858000"/>
            <a:chOff x="9645719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AE4EC138-9B2A-E5AC-E31B-690AB90F5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45719" y="0"/>
              <a:ext cx="2548020" cy="6858000"/>
              <a:chOff x="9645719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45719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bg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571069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pinkki" preserve="1" userDrawn="1">
  <p:cSld name="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58E1E22-330C-39F9-E7F4-1D54989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55244" y="0"/>
            <a:ext cx="2548020" cy="6858000"/>
            <a:chOff x="965524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6B19C80A-C58F-C557-85A0-970857495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5524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99500">
                    <a:srgbClr val="E50083"/>
                  </a:gs>
                  <a:gs pos="99000">
                    <a:schemeClr val="accent5">
                      <a:alpha val="72000"/>
                    </a:schemeClr>
                  </a:gs>
                  <a:gs pos="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086658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kaksi_kuvaa" preserve="1" userDrawn="1">
  <p:cSld name="teksti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371975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25CEE5C-0ABB-5FAD-CD62-63A0C7F3CD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2400" y="0"/>
            <a:ext cx="6399600" cy="34236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600" h="3440325">
                <a:moveTo>
                  <a:pt x="581025" y="0"/>
                </a:moveTo>
                <a:lnTo>
                  <a:pt x="6399600" y="9525"/>
                </a:lnTo>
                <a:lnTo>
                  <a:pt x="6399600" y="3440325"/>
                </a:lnTo>
                <a:lnTo>
                  <a:pt x="0" y="3440325"/>
                </a:lnTo>
                <a:lnTo>
                  <a:pt x="581025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16011C4F-724D-8760-175C-BBD6FF19F1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1374" y="3456000"/>
            <a:ext cx="6980625" cy="34200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  <a:gd name="connsiteX0" fmla="*/ 1905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19050 w 6399600"/>
              <a:gd name="connsiteY4" fmla="*/ 0 h 3430800"/>
              <a:gd name="connsiteX0" fmla="*/ 600075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600075 w 6980625"/>
              <a:gd name="connsiteY4" fmla="*/ 0 h 3430800"/>
              <a:gd name="connsiteX0" fmla="*/ 579979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579979 w 6980625"/>
              <a:gd name="connsiteY4" fmla="*/ 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625" h="3430800">
                <a:moveTo>
                  <a:pt x="579979" y="0"/>
                </a:moveTo>
                <a:lnTo>
                  <a:pt x="6980625" y="0"/>
                </a:lnTo>
                <a:lnTo>
                  <a:pt x="6980625" y="3430800"/>
                </a:lnTo>
                <a:lnTo>
                  <a:pt x="0" y="3421275"/>
                </a:lnTo>
                <a:lnTo>
                  <a:pt x="579979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018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4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preserve="1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558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6413"/>
            <a:ext cx="11031074" cy="4172400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591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sininen" preserve="1" userDrawn="1">
  <p:cSld name="levea_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7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83F3351-3664-E6F2-DD7C-91425A80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14701" y="0"/>
            <a:ext cx="6174000" cy="6872927"/>
            <a:chOff x="6014701" y="0"/>
            <a:chExt cx="6174000" cy="6872927"/>
          </a:xfrm>
        </p:grpSpPr>
        <p:sp>
          <p:nvSpPr>
            <p:cNvPr id="9" name="Suorakulmio 8" descr="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14701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2700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ln>
              <a:gradFill flip="none" rotWithShape="1"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57646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vihrea" preserve="1" userDrawn="1">
  <p:cSld name="levea_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91FEF7D-CAD8-A887-CD45-EA3B051F0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 descr="L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83635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pinkki" preserve="1" userDrawn="1">
  <p:cSld name="levea_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FF513F4-A0EE-7D01-E70F-9949F2BAC684}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alpha val="63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6053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98303372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2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DFC2DB4D-F6F1-70BF-17DD-1AA29EFB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F168DCC-AB8D-D777-5744-5D09315B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34" name="Footer Placeholder 8">
            <a:extLst>
              <a:ext uri="{FF2B5EF4-FFF2-40B4-BE49-F238E27FC236}">
                <a16:creationId xmlns:a16="http://schemas.microsoft.com/office/drawing/2014/main" id="{3CAC7758-6477-FDA0-A312-E39FBF533C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Joonas Tielinen</a:t>
            </a:r>
            <a:endParaRPr lang="fi-FI" dirty="0"/>
          </a:p>
        </p:txBody>
      </p:sp>
      <p:sp>
        <p:nvSpPr>
          <p:cNvPr id="22" name="duser_1">
            <a:extLst>
              <a:ext uri="{FF2B5EF4-FFF2-40B4-BE49-F238E27FC236}">
                <a16:creationId xmlns:a16="http://schemas.microsoft.com/office/drawing/2014/main" id="{96E05E4F-2793-6EFA-B9DE-D89A4CA0AA36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3" name="duser_2">
            <a:extLst>
              <a:ext uri="{FF2B5EF4-FFF2-40B4-BE49-F238E27FC236}">
                <a16:creationId xmlns:a16="http://schemas.microsoft.com/office/drawing/2014/main" id="{98E864E4-8ADA-E257-0001-5B72FE7C0F82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3" name="duser_3">
            <a:extLst>
              <a:ext uri="{FF2B5EF4-FFF2-40B4-BE49-F238E27FC236}">
                <a16:creationId xmlns:a16="http://schemas.microsoft.com/office/drawing/2014/main" id="{909C2D96-06D0-78D4-C04E-8397680CD559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6038138-08D9-D7C9-A694-E9CF3C1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19" name="DConfidentiality">
            <a:extLst>
              <a:ext uri="{FF2B5EF4-FFF2-40B4-BE49-F238E27FC236}">
                <a16:creationId xmlns:a16="http://schemas.microsoft.com/office/drawing/2014/main" id="{FC7A8C6D-1D34-6242-745E-73CE1B9BA5CC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Decree">
            <a:extLst>
              <a:ext uri="{FF2B5EF4-FFF2-40B4-BE49-F238E27FC236}">
                <a16:creationId xmlns:a16="http://schemas.microsoft.com/office/drawing/2014/main" id="{B412038A-9C06-5541-DDE0-39817F62FBAB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Secrecy">
            <a:extLst>
              <a:ext uri="{FF2B5EF4-FFF2-40B4-BE49-F238E27FC236}">
                <a16:creationId xmlns:a16="http://schemas.microsoft.com/office/drawing/2014/main" id="{31AB12EB-ADA8-E3EB-1FF2-07370C7A067C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A1029FCA-64BC-6BB6-607F-AC980FC66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9540" y="3882368"/>
            <a:ext cx="7254877" cy="2972083"/>
          </a:xfrm>
          <a:custGeom>
            <a:avLst/>
            <a:gdLst>
              <a:gd name="connsiteX0" fmla="*/ 0 w 7250400"/>
              <a:gd name="connsiteY0" fmla="*/ 0 h 2966400"/>
              <a:gd name="connsiteX1" fmla="*/ 7250400 w 7250400"/>
              <a:gd name="connsiteY1" fmla="*/ 0 h 2966400"/>
              <a:gd name="connsiteX2" fmla="*/ 7250400 w 7250400"/>
              <a:gd name="connsiteY2" fmla="*/ 2966400 h 2966400"/>
              <a:gd name="connsiteX3" fmla="*/ 0 w 7250400"/>
              <a:gd name="connsiteY3" fmla="*/ 2966400 h 2966400"/>
              <a:gd name="connsiteX4" fmla="*/ 0 w 7250400"/>
              <a:gd name="connsiteY4" fmla="*/ 0 h 2966400"/>
              <a:gd name="connsiteX0" fmla="*/ 811764 w 7250400"/>
              <a:gd name="connsiteY0" fmla="*/ 0 h 3097028"/>
              <a:gd name="connsiteX1" fmla="*/ 7250400 w 7250400"/>
              <a:gd name="connsiteY1" fmla="*/ 130628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52089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42564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58928"/>
              <a:gd name="connsiteX1" fmla="*/ 7241069 w 7250400"/>
              <a:gd name="connsiteY1" fmla="*/ 1387540 h 3058928"/>
              <a:gd name="connsiteX2" fmla="*/ 7250400 w 7250400"/>
              <a:gd name="connsiteY2" fmla="*/ 3058928 h 3058928"/>
              <a:gd name="connsiteX3" fmla="*/ 0 w 7250400"/>
              <a:gd name="connsiteY3" fmla="*/ 3058928 h 3058928"/>
              <a:gd name="connsiteX4" fmla="*/ 811764 w 7250400"/>
              <a:gd name="connsiteY4" fmla="*/ 0 h 3058928"/>
              <a:gd name="connsiteX0" fmla="*/ 783189 w 7221825"/>
              <a:gd name="connsiteY0" fmla="*/ 0 h 3058928"/>
              <a:gd name="connsiteX1" fmla="*/ 7212494 w 7221825"/>
              <a:gd name="connsiteY1" fmla="*/ 1387540 h 3058928"/>
              <a:gd name="connsiteX2" fmla="*/ 7221825 w 7221825"/>
              <a:gd name="connsiteY2" fmla="*/ 3058928 h 3058928"/>
              <a:gd name="connsiteX3" fmla="*/ 0 w 7221825"/>
              <a:gd name="connsiteY3" fmla="*/ 2954153 h 3058928"/>
              <a:gd name="connsiteX4" fmla="*/ 783189 w 7221825"/>
              <a:gd name="connsiteY4" fmla="*/ 0 h 3058928"/>
              <a:gd name="connsiteX0" fmla="*/ 783189 w 7231350"/>
              <a:gd name="connsiteY0" fmla="*/ 0 h 2963678"/>
              <a:gd name="connsiteX1" fmla="*/ 7212494 w 7231350"/>
              <a:gd name="connsiteY1" fmla="*/ 1387540 h 2963678"/>
              <a:gd name="connsiteX2" fmla="*/ 7231350 w 7231350"/>
              <a:gd name="connsiteY2" fmla="*/ 2963678 h 2963678"/>
              <a:gd name="connsiteX3" fmla="*/ 0 w 7231350"/>
              <a:gd name="connsiteY3" fmla="*/ 2954153 h 2963678"/>
              <a:gd name="connsiteX4" fmla="*/ 783189 w 7231350"/>
              <a:gd name="connsiteY4" fmla="*/ 0 h 2963678"/>
              <a:gd name="connsiteX0" fmla="*/ 741353 w 7231350"/>
              <a:gd name="connsiteY0" fmla="*/ 0 h 2975631"/>
              <a:gd name="connsiteX1" fmla="*/ 7212494 w 7231350"/>
              <a:gd name="connsiteY1" fmla="*/ 1399493 h 2975631"/>
              <a:gd name="connsiteX2" fmla="*/ 7231350 w 7231350"/>
              <a:gd name="connsiteY2" fmla="*/ 2975631 h 2975631"/>
              <a:gd name="connsiteX3" fmla="*/ 0 w 7231350"/>
              <a:gd name="connsiteY3" fmla="*/ 2966106 h 2975631"/>
              <a:gd name="connsiteX4" fmla="*/ 741353 w 7231350"/>
              <a:gd name="connsiteY4" fmla="*/ 0 h 2975631"/>
              <a:gd name="connsiteX0" fmla="*/ 783188 w 7273185"/>
              <a:gd name="connsiteY0" fmla="*/ 0 h 2975631"/>
              <a:gd name="connsiteX1" fmla="*/ 7254329 w 7273185"/>
              <a:gd name="connsiteY1" fmla="*/ 1399493 h 2975631"/>
              <a:gd name="connsiteX2" fmla="*/ 7273185 w 7273185"/>
              <a:gd name="connsiteY2" fmla="*/ 2975631 h 2975631"/>
              <a:gd name="connsiteX3" fmla="*/ 0 w 7273185"/>
              <a:gd name="connsiteY3" fmla="*/ 2972083 h 2975631"/>
              <a:gd name="connsiteX4" fmla="*/ 783188 w 7273185"/>
              <a:gd name="connsiteY4" fmla="*/ 0 h 2975631"/>
              <a:gd name="connsiteX0" fmla="*/ 783188 w 7254877"/>
              <a:gd name="connsiteY0" fmla="*/ 0 h 2972083"/>
              <a:gd name="connsiteX1" fmla="*/ 7254329 w 7254877"/>
              <a:gd name="connsiteY1" fmla="*/ 1399493 h 2972083"/>
              <a:gd name="connsiteX2" fmla="*/ 7249279 w 7254877"/>
              <a:gd name="connsiteY2" fmla="*/ 2969655 h 2972083"/>
              <a:gd name="connsiteX3" fmla="*/ 0 w 7254877"/>
              <a:gd name="connsiteY3" fmla="*/ 2972083 h 2972083"/>
              <a:gd name="connsiteX4" fmla="*/ 783188 w 7254877"/>
              <a:gd name="connsiteY4" fmla="*/ 0 h 29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77" h="2972083">
                <a:moveTo>
                  <a:pt x="783188" y="0"/>
                </a:moveTo>
                <a:lnTo>
                  <a:pt x="7254329" y="1399493"/>
                </a:lnTo>
                <a:cubicBezTo>
                  <a:pt x="7257439" y="1924872"/>
                  <a:pt x="7246169" y="2444276"/>
                  <a:pt x="7249279" y="2969655"/>
                </a:cubicBezTo>
                <a:lnTo>
                  <a:pt x="0" y="2972083"/>
                </a:lnTo>
                <a:lnTo>
                  <a:pt x="783188" y="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3.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37" name="Picture 14" descr="Väyläviraston logo">
            <a:extLst>
              <a:ext uri="{FF2B5EF4-FFF2-40B4-BE49-F238E27FC236}">
                <a16:creationId xmlns:a16="http://schemas.microsoft.com/office/drawing/2014/main" id="{CFE18993-6749-2E5A-E9F6-584C91719F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4" name="eukarelialogoplaceholder">
            <a:extLst>
              <a:ext uri="{FF2B5EF4-FFF2-40B4-BE49-F238E27FC236}">
                <a16:creationId xmlns:a16="http://schemas.microsoft.com/office/drawing/2014/main" id="{C53F6C4E-C88D-EF31-98B0-560A45F90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5" name="eulogotenplaceholder">
            <a:extLst>
              <a:ext uri="{FF2B5EF4-FFF2-40B4-BE49-F238E27FC236}">
                <a16:creationId xmlns:a16="http://schemas.microsoft.com/office/drawing/2014/main" id="{27EF32F5-1D17-FDC3-0035-304F4721B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placeholder">
            <a:extLst>
              <a:ext uri="{FF2B5EF4-FFF2-40B4-BE49-F238E27FC236}">
                <a16:creationId xmlns:a16="http://schemas.microsoft.com/office/drawing/2014/main" id="{1B1B336A-30A5-31FB-0744-39B5981B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financelogoplaceholder">
            <a:extLst>
              <a:ext uri="{FF2B5EF4-FFF2-40B4-BE49-F238E27FC236}">
                <a16:creationId xmlns:a16="http://schemas.microsoft.com/office/drawing/2014/main" id="{2EA21E00-D18D-3F08-9E5D-04C19AA7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9728114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667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sininen" preserve="1" userDrawn="1">
  <p:cSld name="vaaka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B4047D7-75ED-C176-9F2B-759FC506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E480F-6969-9C85-3F13-C2581A92F7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058AD-20D3-103F-BE1A-6A66EEE2A88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3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vihrea" preserve="1" userDrawn="1">
  <p:cSld name="vaaka_kuva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37D1F390-B184-4B82-1464-B4F5FE461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1834BC-D657-9433-05AE-301C6EFE0B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91C4EA-1BDA-2FE2-EC62-4C09E203DD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pinkki" preserve="1" userDrawn="1">
  <p:cSld name="vaaka_kuva_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552D661D-62EC-E4F9-7F2D-E30CA1F0A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3D4C-14C0-1A7B-8488-471A0D5995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B0C59-FB4D-3FDE-13BC-9E175336B7A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_teksti" preserve="1" userDrawn="1">
  <p:cSld name="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5970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695597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20000" y="0"/>
            <a:ext cx="42840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8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kuva_teksti" preserve="1" userDrawn="1">
  <p:cSld name="leve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00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13968"/>
            <a:ext cx="4177938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32800" y="0"/>
            <a:ext cx="74592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29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a_kuva_teksti" preserve="1" userDrawn="1">
  <p:cSld name="om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5276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Kirjoita tähän nimi</a:t>
            </a:r>
            <a:endParaRPr lang="en-US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44339" y="8709"/>
            <a:ext cx="54396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oma kuva</a:t>
            </a:r>
            <a:endParaRPr lang="en-US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E7494B-1547-CA50-9CF3-C058329BD5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793876"/>
            <a:ext cx="5527675" cy="43200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/>
              <a:t>Kirjoita tähän nimike</a:t>
            </a:r>
            <a:br>
              <a:rPr lang="fi-FI" dirty="0"/>
            </a:br>
            <a:r>
              <a:rPr lang="fi-FI" dirty="0"/>
              <a:t>Osasto/Yksikkö</a:t>
            </a:r>
            <a:br>
              <a:rPr lang="fi-FI" dirty="0"/>
            </a:br>
            <a:r>
              <a:rPr lang="fi-FI" dirty="0"/>
              <a:t>Sähköpostiosoite</a:t>
            </a:r>
            <a:br>
              <a:rPr lang="fi-FI" dirty="0"/>
            </a:br>
            <a:r>
              <a:rPr lang="fi-FI" dirty="0"/>
              <a:t>some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0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preserve="1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94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035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Joonas Tielinen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75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9" y="6356350"/>
            <a:ext cx="561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2" r:id="rId2"/>
    <p:sldLayoutId id="2147483764" r:id="rId3"/>
    <p:sldLayoutId id="2147483765" r:id="rId4"/>
    <p:sldLayoutId id="2147483763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80" r:id="rId19"/>
    <p:sldLayoutId id="2147483779" r:id="rId20"/>
    <p:sldLayoutId id="2147483781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50000"/>
        </a:lnSpc>
        <a:spcBef>
          <a:spcPts val="1000"/>
        </a:spcBef>
        <a:buClr>
          <a:srgbClr val="0065AF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6A877-ED00-A91A-C4D4-F4B6581DE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Tasoristeykset ja tasoristeysturvallisuus valtion rataverkolla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79F3BD-9A33-3A46-921F-F710BFB8A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Autokouluille materiaalia</a:t>
            </a:r>
          </a:p>
        </p:txBody>
      </p:sp>
      <p:pic>
        <p:nvPicPr>
          <p:cNvPr id="7" name="Kuvan paikkamerkki 6" descr="Kuvassa liikennemerkki, jonka nimi on tasoristeysmerkki ja taustalla sininen taivas.">
            <a:extLst>
              <a:ext uri="{FF2B5EF4-FFF2-40B4-BE49-F238E27FC236}">
                <a16:creationId xmlns:a16="http://schemas.microsoft.com/office/drawing/2014/main" id="{2906C76A-D026-84EA-90E2-63B97911F6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Kuvan paikkamerkki 10" descr="Kuvassa juna ylittää tasoristeystä ja varoitusvalot ovat punaisella ja puomit alhaalla.">
            <a:extLst>
              <a:ext uri="{FF2B5EF4-FFF2-40B4-BE49-F238E27FC236}">
                <a16:creationId xmlns:a16="http://schemas.microsoft.com/office/drawing/2014/main" id="{4BFB267E-95DA-AF36-0BB2-29600A0C50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390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Kuvassa keskellä rata ja tasoristeys. Molemmin puolin rataa ajoneuvoja odottamassa puomien takana.">
            <a:extLst>
              <a:ext uri="{FF2B5EF4-FFF2-40B4-BE49-F238E27FC236}">
                <a16:creationId xmlns:a16="http://schemas.microsoft.com/office/drawing/2014/main" id="{134C13F3-F636-41C6-B1F3-69304CD775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00"/>
            <a:ext cx="12192000" cy="81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5CD47-FADF-4E1C-A5AC-3C8FFFAF9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9EE26-A8A8-403E-9EFD-1718EA83C39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Tasoristeysturvallisuus</a:t>
            </a:r>
          </a:p>
        </p:txBody>
      </p:sp>
    </p:spTree>
    <p:extLst>
      <p:ext uri="{BB962C8B-B14F-4D97-AF65-F5344CB8AC3E}">
        <p14:creationId xmlns:p14="http://schemas.microsoft.com/office/powerpoint/2010/main" val="117820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B432B-6781-8537-9AD6-7B66C4E8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tasoristeysturvallisuudesta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0C7684-FBA7-7D62-2A33-0DAC678D8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Radalla liikkuvilla kulkuneuvoilla on etuajo-oikeus eli rataa ei saa lähteä ylittämään, jos juna on tulossa</a:t>
            </a:r>
          </a:p>
          <a:p>
            <a:pPr lvl="1"/>
            <a:r>
              <a:rPr lang="fi-FI" sz="2100" dirty="0"/>
              <a:t>Juna ei pysty väistämään ja sen jarrutusmatka on junan nopeudesta ja painosta riippuen </a:t>
            </a:r>
            <a:r>
              <a:rPr lang="fi-FI" sz="2100" b="1" dirty="0"/>
              <a:t>sadoista metreistä pariin kilometriin</a:t>
            </a:r>
          </a:p>
          <a:p>
            <a:r>
              <a:rPr lang="fi-FI" dirty="0"/>
              <a:t>Tielle ei saa jättää mitään, mikä vaarantaa tieliikenteen</a:t>
            </a:r>
          </a:p>
          <a:p>
            <a:pPr lvl="1"/>
            <a:r>
              <a:rPr lang="fi-FI" sz="2100" dirty="0"/>
              <a:t>Esim. ajoneuvon pysäköiminen 30 metriä ennen tasoristeystä on kielletty.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30BC6A-D42F-EF3F-81B9-35FA44B8B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47E31-DC9E-9814-2193-DF2FF3C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39" y="357981"/>
            <a:ext cx="10515600" cy="1325563"/>
          </a:xfrm>
        </p:spPr>
        <p:txBody>
          <a:bodyPr/>
          <a:lstStyle/>
          <a:p>
            <a:r>
              <a:rPr lang="fi-FI" dirty="0"/>
              <a:t>Nopeudet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8C8252-5DED-95C1-2BEE-BC3B68C88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746" y="1647186"/>
            <a:ext cx="8317675" cy="4891726"/>
          </a:xfrm>
        </p:spPr>
        <p:txBody>
          <a:bodyPr>
            <a:normAutofit/>
          </a:bodyPr>
          <a:lstStyle/>
          <a:p>
            <a:r>
              <a:rPr lang="fi-FI" dirty="0"/>
              <a:t>Tasoristeystä lähestyessä nopeusrajoitus on maksimissaan 50 km/h</a:t>
            </a:r>
          </a:p>
          <a:p>
            <a:pPr lvl="1"/>
            <a:r>
              <a:rPr lang="fi-FI" sz="2000" dirty="0"/>
              <a:t>Suositeltu nopeus on 40 km/h</a:t>
            </a:r>
          </a:p>
          <a:p>
            <a:r>
              <a:rPr lang="fi-FI" dirty="0"/>
              <a:t>Jos tasoristeyksessä on varoituslaitteet, nopeusrajoitus on maksimissaan 60 km/h</a:t>
            </a:r>
          </a:p>
          <a:p>
            <a:r>
              <a:rPr lang="fi-FI" dirty="0"/>
              <a:t>Oli tien nopeusrajoitus mikä tahansa, tasoristeyksen ylittäjän nopeuden pitää olla sellainen, että hän pystyy tarvittaessa pysähtymään ennen tasoristeystä!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6E02E6-1A0D-6B66-57A1-B4214AF0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12</a:t>
            </a:fld>
            <a:endParaRPr lang="en-US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96917A00-5D13-D0B3-F648-0F98582DA9F2}"/>
              </a:ext>
            </a:extLst>
          </p:cNvPr>
          <p:cNvSpPr/>
          <p:nvPr/>
        </p:nvSpPr>
        <p:spPr>
          <a:xfrm>
            <a:off x="8312727" y="136525"/>
            <a:ext cx="3748644" cy="25235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Junat voivat painaa jopa 550 tonnia ja joillakin rataosilla ne saattavat tulla tasoristeykseen reilusti yli 100 km/h. Ei kannata lähteä kilpasille!</a:t>
            </a:r>
          </a:p>
        </p:txBody>
      </p:sp>
    </p:spTree>
    <p:extLst>
      <p:ext uri="{BB962C8B-B14F-4D97-AF65-F5344CB8AC3E}">
        <p14:creationId xmlns:p14="http://schemas.microsoft.com/office/powerpoint/2010/main" val="104761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A0EB7-2784-9276-74B9-C220C155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20353"/>
            <a:ext cx="10393680" cy="1325563"/>
          </a:xfrm>
        </p:spPr>
        <p:txBody>
          <a:bodyPr/>
          <a:lstStyle/>
          <a:p>
            <a:r>
              <a:rPr lang="fi-FI" dirty="0"/>
              <a:t>Tasoristeysmerkit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3DF0BE-BB33-30EC-50F2-9F14823BF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650" y="1113563"/>
            <a:ext cx="10302241" cy="771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0" i="0" dirty="0">
                <a:solidFill>
                  <a:srgbClr val="212529"/>
                </a:solidFill>
                <a:effectLst/>
              </a:rPr>
              <a:t>Tasoristeyksestä ilmoitetaan aina vähintään liikennemerkeillä.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8F03B87-F373-D0D6-ECED-1C41FB8B2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13</a:t>
            </a:fld>
            <a:endParaRPr lang="en-US"/>
          </a:p>
        </p:txBody>
      </p:sp>
      <p:pic>
        <p:nvPicPr>
          <p:cNvPr id="5" name="Kuva 4" descr="Kuvassa liikennemerkki nimeltään rautatien tasoristeys ilman puomeja.">
            <a:extLst>
              <a:ext uri="{FF2B5EF4-FFF2-40B4-BE49-F238E27FC236}">
                <a16:creationId xmlns:a16="http://schemas.microsoft.com/office/drawing/2014/main" id="{97034DEF-D017-A901-5C65-F174AF481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92" y="2278102"/>
            <a:ext cx="3640094" cy="319190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EED1436-3244-668B-6ECC-1AB6216A5B88}"/>
              </a:ext>
            </a:extLst>
          </p:cNvPr>
          <p:cNvSpPr txBox="1"/>
          <p:nvPr/>
        </p:nvSpPr>
        <p:spPr>
          <a:xfrm>
            <a:off x="247650" y="5702896"/>
            <a:ext cx="388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Rautatien tasoristeys ilman puomeja</a:t>
            </a:r>
          </a:p>
        </p:txBody>
      </p:sp>
      <p:pic>
        <p:nvPicPr>
          <p:cNvPr id="7" name="Kuva 6" descr="Kuvassa liikennemerkki nimeltään rautatien tasoristeys, jossa puomit.">
            <a:extLst>
              <a:ext uri="{FF2B5EF4-FFF2-40B4-BE49-F238E27FC236}">
                <a16:creationId xmlns:a16="http://schemas.microsoft.com/office/drawing/2014/main" id="{EF562AE1-2FAE-D2E4-9147-D855A39819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454" y="2323821"/>
            <a:ext cx="3640095" cy="319190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153BEC2-DD6D-C099-2190-D271EC675DBB}"/>
              </a:ext>
            </a:extLst>
          </p:cNvPr>
          <p:cNvSpPr txBox="1"/>
          <p:nvPr/>
        </p:nvSpPr>
        <p:spPr>
          <a:xfrm>
            <a:off x="4580011" y="5702896"/>
            <a:ext cx="374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Rautatien tasoristeys, jossa puomit</a:t>
            </a:r>
          </a:p>
        </p:txBody>
      </p:sp>
      <p:pic>
        <p:nvPicPr>
          <p:cNvPr id="9" name="Kuva 8" descr="Kuvassa liikennemerkki nimeltään rautatien tasoristeyksen lähestymismerkki. Tämä sijaitsee kauimpana tasoristeyksestä.">
            <a:extLst>
              <a:ext uri="{FF2B5EF4-FFF2-40B4-BE49-F238E27FC236}">
                <a16:creationId xmlns:a16="http://schemas.microsoft.com/office/drawing/2014/main" id="{ECD09913-EA49-D98A-8A82-527350A42E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625" y="1829247"/>
            <a:ext cx="1105945" cy="368648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A588BE3-16ED-4980-94FD-B81BB66F875F}"/>
              </a:ext>
            </a:extLst>
          </p:cNvPr>
          <p:cNvSpPr txBox="1"/>
          <p:nvPr/>
        </p:nvSpPr>
        <p:spPr>
          <a:xfrm>
            <a:off x="9059192" y="5702896"/>
            <a:ext cx="3166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Rautatien tasoristeyksen</a:t>
            </a:r>
          </a:p>
          <a:p>
            <a:r>
              <a:rPr lang="fi-FI" dirty="0"/>
              <a:t>lähestymismerkki</a:t>
            </a:r>
          </a:p>
          <a:p>
            <a:r>
              <a:rPr lang="fi-FI" dirty="0"/>
              <a:t>(kauimpana tasoristeyksestä)</a:t>
            </a:r>
          </a:p>
        </p:txBody>
      </p:sp>
    </p:spTree>
    <p:extLst>
      <p:ext uri="{BB962C8B-B14F-4D97-AF65-F5344CB8AC3E}">
        <p14:creationId xmlns:p14="http://schemas.microsoft.com/office/powerpoint/2010/main" val="264311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4CEEA5-3310-D2DC-5D54-CBBCCA53C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14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D6866B7-C26C-3B3C-CF84-A7688E239A4A}"/>
              </a:ext>
            </a:extLst>
          </p:cNvPr>
          <p:cNvSpPr txBox="1"/>
          <p:nvPr/>
        </p:nvSpPr>
        <p:spPr>
          <a:xfrm>
            <a:off x="452120" y="5089482"/>
            <a:ext cx="1965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Rautatien </a:t>
            </a:r>
          </a:p>
          <a:p>
            <a:r>
              <a:rPr lang="fi-FI" dirty="0"/>
              <a:t>tasoristeyksen </a:t>
            </a:r>
          </a:p>
          <a:p>
            <a:r>
              <a:rPr lang="fi-FI" dirty="0"/>
              <a:t>lähestymismerkki</a:t>
            </a:r>
          </a:p>
          <a:p>
            <a:r>
              <a:rPr lang="fi-FI" dirty="0"/>
              <a:t>(toiseksi lähinnä</a:t>
            </a:r>
          </a:p>
          <a:p>
            <a:r>
              <a:rPr lang="fi-FI" dirty="0"/>
              <a:t> tasoristeystä)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4E255D8-5B27-8756-7B73-CA3414778A1A}"/>
              </a:ext>
            </a:extLst>
          </p:cNvPr>
          <p:cNvSpPr txBox="1"/>
          <p:nvPr/>
        </p:nvSpPr>
        <p:spPr>
          <a:xfrm>
            <a:off x="2551814" y="5089482"/>
            <a:ext cx="24481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Rautatien </a:t>
            </a:r>
          </a:p>
          <a:p>
            <a:r>
              <a:rPr lang="fi-FI" dirty="0"/>
              <a:t>tasoristeyksen</a:t>
            </a:r>
          </a:p>
          <a:p>
            <a:r>
              <a:rPr lang="fi-FI" dirty="0"/>
              <a:t>lähestymismerkki</a:t>
            </a:r>
          </a:p>
          <a:p>
            <a:r>
              <a:rPr lang="fi-FI" dirty="0"/>
              <a:t>(lähinnä tasoristeystä)</a:t>
            </a:r>
          </a:p>
          <a:p>
            <a:endParaRPr lang="fi-FI" dirty="0"/>
          </a:p>
        </p:txBody>
      </p:sp>
      <p:pic>
        <p:nvPicPr>
          <p:cNvPr id="12" name="Kuva 11" descr="Kuvassa liikennemerkki nimeltään tasoristeysmerkki. Tämä merkki kertoo, että kyseessä on yksiraiteinen rata.">
            <a:extLst>
              <a:ext uri="{FF2B5EF4-FFF2-40B4-BE49-F238E27FC236}">
                <a16:creationId xmlns:a16="http://schemas.microsoft.com/office/drawing/2014/main" id="{B786DED0-E2EE-9FBF-6B87-9003944042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4617" y="2751388"/>
            <a:ext cx="3436976" cy="2178184"/>
          </a:xfrm>
          <a:prstGeom prst="rect">
            <a:avLst/>
          </a:prstGeom>
        </p:spPr>
      </p:pic>
      <p:pic>
        <p:nvPicPr>
          <p:cNvPr id="14" name="Kuva 13" descr="Kuvassa liikennemerkki nimeltään tasoristeysmerkki. Tämä merkki kertoo, että kyseessä on useampi raiteinen rata.">
            <a:extLst>
              <a:ext uri="{FF2B5EF4-FFF2-40B4-BE49-F238E27FC236}">
                <a16:creationId xmlns:a16="http://schemas.microsoft.com/office/drawing/2014/main" id="{71AEB489-D40C-3873-1117-D2895B927C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5344" y="2430081"/>
            <a:ext cx="2790059" cy="2558136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47FA333E-CA7C-BBC2-4782-7BC9C32EBB33}"/>
              </a:ext>
            </a:extLst>
          </p:cNvPr>
          <p:cNvSpPr txBox="1"/>
          <p:nvPr/>
        </p:nvSpPr>
        <p:spPr>
          <a:xfrm>
            <a:off x="5241118" y="5089482"/>
            <a:ext cx="210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Tasoristeysmerkki</a:t>
            </a:r>
          </a:p>
          <a:p>
            <a:r>
              <a:rPr lang="fi-FI" dirty="0"/>
              <a:t>(yksiraiteinen rata)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E5D17BD-696D-E541-85A8-762C313956EA}"/>
              </a:ext>
            </a:extLst>
          </p:cNvPr>
          <p:cNvSpPr txBox="1"/>
          <p:nvPr/>
        </p:nvSpPr>
        <p:spPr>
          <a:xfrm>
            <a:off x="9270684" y="5148127"/>
            <a:ext cx="263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Tasoristeysmerkki</a:t>
            </a:r>
          </a:p>
          <a:p>
            <a:r>
              <a:rPr lang="fi-FI" dirty="0"/>
              <a:t>(useampi raiteinen rata)</a:t>
            </a:r>
          </a:p>
        </p:txBody>
      </p:sp>
      <p:pic>
        <p:nvPicPr>
          <p:cNvPr id="11" name="Kuva 10" descr="Kuva, joka sisältää kohteen keltainen, Värikkyys, appelsiini, Meripihka&#10;&#10;Kuvaus luotu automaattisesti">
            <a:extLst>
              <a:ext uri="{FF2B5EF4-FFF2-40B4-BE49-F238E27FC236}">
                <a16:creationId xmlns:a16="http://schemas.microsoft.com/office/drawing/2014/main" id="{809EE4E5-8BFA-0847-83E9-C69947DB0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1588769"/>
            <a:ext cx="1002241" cy="3340803"/>
          </a:xfrm>
          <a:prstGeom prst="rect">
            <a:avLst/>
          </a:prstGeom>
        </p:spPr>
      </p:pic>
      <p:pic>
        <p:nvPicPr>
          <p:cNvPr id="17" name="Kuva 16" descr="Kuva, joka sisältää kohteen keltainen, appelsiini, Värikkyys, punainen&#10;&#10;Kuvaus luotu automaattisesti">
            <a:extLst>
              <a:ext uri="{FF2B5EF4-FFF2-40B4-BE49-F238E27FC236}">
                <a16:creationId xmlns:a16="http://schemas.microsoft.com/office/drawing/2014/main" id="{EF7AE9A3-90AD-8267-88C3-AE4D2D26C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60" y="1588769"/>
            <a:ext cx="1008195" cy="3360649"/>
          </a:xfrm>
          <a:prstGeom prst="rect">
            <a:avLst/>
          </a:prstGeom>
        </p:spPr>
      </p:pic>
      <p:sp>
        <p:nvSpPr>
          <p:cNvPr id="18" name="Otsikko 1">
            <a:extLst>
              <a:ext uri="{FF2B5EF4-FFF2-40B4-BE49-F238E27FC236}">
                <a16:creationId xmlns:a16="http://schemas.microsoft.com/office/drawing/2014/main" id="{AA52E713-6276-0418-E496-C8EA029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20353"/>
            <a:ext cx="10393680" cy="1325563"/>
          </a:xfrm>
        </p:spPr>
        <p:txBody>
          <a:bodyPr/>
          <a:lstStyle/>
          <a:p>
            <a:r>
              <a:rPr lang="fi-FI" dirty="0"/>
              <a:t>Tasoristeysmerkit 2/2</a:t>
            </a:r>
          </a:p>
        </p:txBody>
      </p:sp>
    </p:spTree>
    <p:extLst>
      <p:ext uri="{BB962C8B-B14F-4D97-AF65-F5344CB8AC3E}">
        <p14:creationId xmlns:p14="http://schemas.microsoft.com/office/powerpoint/2010/main" val="70847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41FEB5-1379-A80A-809D-E702A60653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78" y="1660924"/>
            <a:ext cx="8317231" cy="4861713"/>
          </a:xfrm>
        </p:spPr>
        <p:txBody>
          <a:bodyPr>
            <a:normAutofit/>
          </a:bodyPr>
          <a:lstStyle/>
          <a:p>
            <a:r>
              <a:rPr lang="fi-FI" sz="2000" b="0" i="0" dirty="0">
                <a:solidFill>
                  <a:srgbClr val="212529"/>
                </a:solidFill>
                <a:effectLst/>
              </a:rPr>
              <a:t>Ennen tasoristeystä hidasta vauhtia niin, että pystyt tarvittaessa pysähtymään turvallisesti ennen raiteita tai puomia. </a:t>
            </a:r>
          </a:p>
          <a:p>
            <a:r>
              <a:rPr lang="fi-FI" sz="2000" b="0" i="0" dirty="0">
                <a:solidFill>
                  <a:srgbClr val="212529"/>
                </a:solidFill>
                <a:effectLst/>
              </a:rPr>
              <a:t>Jos tasoristeyksessä on varoituslaitteet, valkoinen vilkkuvalo </a:t>
            </a:r>
            <a:r>
              <a:rPr lang="fi-FI" sz="2000" dirty="0">
                <a:solidFill>
                  <a:srgbClr val="212529"/>
                </a:solidFill>
              </a:rPr>
              <a:t>on merkki siitä, että laitteet ovat toiminnassa. </a:t>
            </a:r>
          </a:p>
          <a:p>
            <a:r>
              <a:rPr lang="fi-FI" sz="2000" dirty="0">
                <a:solidFill>
                  <a:srgbClr val="212529"/>
                </a:solidFill>
              </a:rPr>
              <a:t>Varmista silti aina itse, ettei junaa ole tulossa.</a:t>
            </a:r>
            <a:endParaRPr lang="fi-FI" sz="2000" b="0" i="0" dirty="0">
              <a:solidFill>
                <a:srgbClr val="212529"/>
              </a:solidFill>
              <a:effectLst/>
            </a:endParaRP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C1AAB5-2BAB-5550-9984-7E00EF23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Kuva 5" descr="Lähikuva tasoristeyksen varoitukselaitoksesta, jossa puomi, tasoristeysmerkki sekä valkoinen varoitusvalo.">
            <a:extLst>
              <a:ext uri="{FF2B5EF4-FFF2-40B4-BE49-F238E27FC236}">
                <a16:creationId xmlns:a16="http://schemas.microsoft.com/office/drawing/2014/main" id="{5C7AFCBB-ADFF-5459-03E2-08D88E60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336" y="0"/>
            <a:ext cx="3407664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5DEEA7F-13A7-74CA-D576-AD221679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68" y="327824"/>
            <a:ext cx="9067261" cy="1325563"/>
          </a:xfrm>
        </p:spPr>
        <p:txBody>
          <a:bodyPr/>
          <a:lstStyle/>
          <a:p>
            <a:r>
              <a:rPr lang="fi-FI" dirty="0"/>
              <a:t>Näin ylität tasoristeyksen turvallisesti 1/4</a:t>
            </a:r>
          </a:p>
        </p:txBody>
      </p:sp>
    </p:spTree>
    <p:extLst>
      <p:ext uri="{BB962C8B-B14F-4D97-AF65-F5344CB8AC3E}">
        <p14:creationId xmlns:p14="http://schemas.microsoft.com/office/powerpoint/2010/main" val="293349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D05B1A-AF9B-E550-5DB1-7A74DACAE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615" y="1581397"/>
            <a:ext cx="4710875" cy="477495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12529"/>
                </a:solidFill>
                <a:effectLst/>
              </a:rPr>
              <a:t>Jos tasoristeyksessä on varoituslaitteet, ne ilmoittavat junan lähestymisestä.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12529"/>
                </a:solidFill>
                <a:effectLst/>
              </a:rPr>
              <a:t>Jos punaiset varoitusvalot vilkkuvat, ja puomi on alhaalla tai laskeutumassa, älä lähde ylittämään rataa.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96A409-3511-C291-D534-BAB07289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Kuva 7" descr="Kuvassa etualalla tasoristeysmerkki ja punainen varoitusvalo ja kauempana radalla lähestyvä tavarajuna.">
            <a:extLst>
              <a:ext uri="{FF2B5EF4-FFF2-40B4-BE49-F238E27FC236}">
                <a16:creationId xmlns:a16="http://schemas.microsoft.com/office/drawing/2014/main" id="{75A597F9-9BBD-8D0E-0195-1AD21B733A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355" y="1748052"/>
            <a:ext cx="6674798" cy="444164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EC3738F-ADEC-43BB-9F2C-6295C36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0" y="136525"/>
            <a:ext cx="9528810" cy="1325563"/>
          </a:xfrm>
        </p:spPr>
        <p:txBody>
          <a:bodyPr/>
          <a:lstStyle/>
          <a:p>
            <a:r>
              <a:rPr lang="fi-FI" dirty="0"/>
              <a:t>Näin ylität tasoristeyksen turvallisesti 2/4</a:t>
            </a:r>
          </a:p>
        </p:txBody>
      </p:sp>
    </p:spTree>
    <p:extLst>
      <p:ext uri="{BB962C8B-B14F-4D97-AF65-F5344CB8AC3E}">
        <p14:creationId xmlns:p14="http://schemas.microsoft.com/office/powerpoint/2010/main" val="402954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23166-B9FC-D32B-DAA8-5728E546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7330" cy="1325563"/>
          </a:xfrm>
        </p:spPr>
        <p:txBody>
          <a:bodyPr/>
          <a:lstStyle/>
          <a:p>
            <a:r>
              <a:rPr lang="fi-FI" dirty="0"/>
              <a:t>Näin ylität tasoristeyksen turvallisesti 3/4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861ED8-4935-5C58-6A75-E014E0596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78941"/>
            <a:ext cx="4076701" cy="4350620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4000" b="0" i="0" dirty="0">
                <a:solidFill>
                  <a:srgbClr val="212529"/>
                </a:solidFill>
                <a:effectLst/>
              </a:rPr>
              <a:t>Jos tasoristeyksessä ei ole varoituslaitteita, tarkista moneen kertaan molemmista suunnista, onko juna tulossa. Kun junaa ei ole tulossa, ylitä tasoristeys viivyttelemättä.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4200" b="0" i="0" dirty="0">
                <a:solidFill>
                  <a:srgbClr val="212529"/>
                </a:solidFill>
                <a:effectLst/>
              </a:rPr>
              <a:t>Vanha neuvo ”katso vasempaan, sitten oikeaan, ja vielä kerran vasempaan” ei koskaan vanhene.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5F77D7-8EAA-F7F3-92D8-5CDDF02D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Kuva 10" descr="Kuvassa tasoristeyslaitos, jossa ei ole puomeja eikä muitakaan varoituslaitoksia ja heti radan vieressä on maantie.">
            <a:extLst>
              <a:ext uri="{FF2B5EF4-FFF2-40B4-BE49-F238E27FC236}">
                <a16:creationId xmlns:a16="http://schemas.microsoft.com/office/drawing/2014/main" id="{B42A0D02-9717-A9A9-6806-2CC813B8D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10" y="1678941"/>
            <a:ext cx="6598920" cy="494919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4525413-8577-943C-F291-2547338C4979}"/>
              </a:ext>
            </a:extLst>
          </p:cNvPr>
          <p:cNvSpPr txBox="1"/>
          <p:nvPr/>
        </p:nvSpPr>
        <p:spPr>
          <a:xfrm>
            <a:off x="5631475" y="1804175"/>
            <a:ext cx="59468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Kuvan kaltaisessa tasoristeyksessä, jossa risteävä tie</a:t>
            </a:r>
          </a:p>
          <a:p>
            <a:r>
              <a:rPr lang="fi-FI" dirty="0"/>
              <a:t>on lähellä rataa, ota huomioon myös tieliikenne, jotta et kääntyessäsi ja muun liikenteen sekaan liittymistä odottaessasi jää ns. tasoristeyksen päälle.</a:t>
            </a:r>
          </a:p>
        </p:txBody>
      </p:sp>
    </p:spTree>
    <p:extLst>
      <p:ext uri="{BB962C8B-B14F-4D97-AF65-F5344CB8AC3E}">
        <p14:creationId xmlns:p14="http://schemas.microsoft.com/office/powerpoint/2010/main" val="234971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A495F-AD28-4683-59EC-B01523D3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7" y="136525"/>
            <a:ext cx="9391650" cy="1325563"/>
          </a:xfrm>
        </p:spPr>
        <p:txBody>
          <a:bodyPr/>
          <a:lstStyle/>
          <a:p>
            <a:r>
              <a:rPr lang="fi-FI" dirty="0"/>
              <a:t>Näin ylität tasoristeyksen turvallisesti 4/4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0C1CE2-1E6D-87AB-4FBC-0D88B9343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463" y="1203883"/>
            <a:ext cx="4148547" cy="515246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12529"/>
                </a:solidFill>
                <a:effectLst/>
              </a:rPr>
              <a:t>Tuttu reitti ei ole syy vähentää varovaisuutta. Älä myöskään luota hatariin muistikuviin matkustajajunien aikatauluista: radoilla liikkuu näiden lisäksi myös paljon aikataulun ulkopuolista junaliikennettä, kuten huoltokalustoa, tavaraliikennettä tai vaikkapa museoliikennettä.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12529"/>
                </a:solidFill>
                <a:effectLst/>
              </a:rPr>
              <a:t>Puhelin ja muut ärsykkeet kannattaa ratin takana unohtaa!!!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7F2AA1A-2D24-2252-580B-829220DB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Kuva 8" descr="Kuvassa vanha museojuna lähestyy tasoristeystä, jossa on tasoristeysmerkki ja valot, mutta ei puomeja.">
            <a:extLst>
              <a:ext uri="{FF2B5EF4-FFF2-40B4-BE49-F238E27FC236}">
                <a16:creationId xmlns:a16="http://schemas.microsoft.com/office/drawing/2014/main" id="{DDEDBAD6-C1CA-A628-1175-BA7895A1C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660" y="1646612"/>
            <a:ext cx="7055885" cy="47097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F62C6B9-E428-5D77-535B-B0D72AD05BFE}"/>
              </a:ext>
            </a:extLst>
          </p:cNvPr>
          <p:cNvSpPr txBox="1"/>
          <p:nvPr/>
        </p:nvSpPr>
        <p:spPr>
          <a:xfrm>
            <a:off x="5816088" y="5531889"/>
            <a:ext cx="56017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Kuvassa museojuna tulossa tasoristeykseen, jossa on</a:t>
            </a:r>
          </a:p>
          <a:p>
            <a:r>
              <a:rPr lang="fi-FI" dirty="0"/>
              <a:t>valo- ja äänivaroituslaitos, mutta ei puomeja.</a:t>
            </a:r>
          </a:p>
        </p:txBody>
      </p:sp>
    </p:spTree>
    <p:extLst>
      <p:ext uri="{BB962C8B-B14F-4D97-AF65-F5344CB8AC3E}">
        <p14:creationId xmlns:p14="http://schemas.microsoft.com/office/powerpoint/2010/main" val="166255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30095-B41E-FA65-9379-1B707A85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239395"/>
            <a:ext cx="8640000" cy="1325563"/>
          </a:xfrm>
        </p:spPr>
        <p:txBody>
          <a:bodyPr/>
          <a:lstStyle/>
          <a:p>
            <a:r>
              <a:rPr lang="fi-FI" dirty="0"/>
              <a:t>Poikkeustilanteet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D66676-F6A6-D88A-C4DD-03A2D1C37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290" y="1261226"/>
            <a:ext cx="6065520" cy="5095124"/>
          </a:xfrm>
        </p:spPr>
        <p:txBody>
          <a:bodyPr>
            <a:normAutofit fontScale="92500" lnSpcReduction="20000"/>
          </a:bodyPr>
          <a:lstStyle/>
          <a:p>
            <a:r>
              <a:rPr lang="fi-FI" sz="1700" dirty="0"/>
              <a:t>Varoituslaitos voi esimerkiksi ukkosmyrskyn tai sähkönjakelukatkon myötä vikaantua, jolloin puomit jäävät puolitiehen. Tällöin punaiset varoitusvalot vilkkuvat niin kauan, kunnes laitos saa sähkövirtaa. </a:t>
            </a:r>
            <a:r>
              <a:rPr lang="fi-FI" sz="1700" b="1" dirty="0"/>
              <a:t>Rataa ei pidä lähteä ylittämään ennen kuin kunnossapitoryhmä saapuu paikalle.</a:t>
            </a:r>
          </a:p>
          <a:p>
            <a:r>
              <a:rPr lang="fi-FI" sz="1700" dirty="0"/>
              <a:t>Kaikista tasoristeyksistä löytyy kyltti, jossa on tasoristeyksen nimi sekä sijaintitiedot. Varoituslaitoksellisissa tasoristeyksissä on perustietojen lisäksi puhelinnumero, johon vioista tai ei kiireellisistä ongelmista voi ilmoittaa. </a:t>
            </a:r>
          </a:p>
          <a:p>
            <a:r>
              <a:rPr lang="fi-FI" sz="1700" b="1" dirty="0"/>
              <a:t>Kiireellisissä tapauksissa, esim. onnettomuustilanteissa pitää aina soittaa hätänumeroon 112. Kannattaa suosia 112 Suomi –sovellusta, joka helpottaa paikantamista!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CFECCA-F789-9330-22B4-87E2930E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Kuva 5" descr="Lähikuva tasoristeyksen kyltistä, josta löytyy tasoristeyksen tiedot.">
            <a:extLst>
              <a:ext uri="{FF2B5EF4-FFF2-40B4-BE49-F238E27FC236}">
                <a16:creationId xmlns:a16="http://schemas.microsoft.com/office/drawing/2014/main" id="{1A312A03-C0C5-C7E5-F313-30E9EDC1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32" y="1873568"/>
            <a:ext cx="5402930" cy="44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8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01465E-8BA7-1FD7-F191-2FAD1F63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7" y="136525"/>
            <a:ext cx="5199669" cy="1229759"/>
          </a:xfrm>
        </p:spPr>
        <p:txBody>
          <a:bodyPr>
            <a:normAutofit fontScale="90000"/>
          </a:bodyPr>
          <a:lstStyle/>
          <a:p>
            <a:r>
              <a:rPr lang="fi-FI" dirty="0"/>
              <a:t>Tasoristeyksistä yleisesti</a:t>
            </a:r>
            <a:br>
              <a:rPr lang="fi-FI" dirty="0"/>
            </a:br>
            <a:r>
              <a:rPr lang="fi-FI" dirty="0"/>
              <a:t>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6CD1C6-7B2B-777A-A3A4-0430F764E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646" y="1467514"/>
            <a:ext cx="5353098" cy="4773797"/>
          </a:xfrm>
        </p:spPr>
        <p:txBody>
          <a:bodyPr>
            <a:normAutofit lnSpcReduction="10000"/>
          </a:bodyPr>
          <a:lstStyle/>
          <a:p>
            <a:r>
              <a:rPr lang="fi-FI" sz="2600" dirty="0"/>
              <a:t>Suomessa on 2 309 tasoristeystä valtion rataverkolla.</a:t>
            </a:r>
          </a:p>
          <a:p>
            <a:r>
              <a:rPr lang="fi-FI" sz="2600" dirty="0"/>
              <a:t>Tasoristeyksiä ei ole vain syrjäisillä teillä ja sivuradoilla, vaan niitä on mm. kaupunkialueilla (esim. Vantaa, Turku ja Vaasa) ja erittäin vilkasliikenteisillä rataosilla.</a:t>
            </a:r>
            <a:endParaRPr lang="fi-FI" sz="2400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AB4FF6-871B-7555-5F86-BC44081B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Kuva 5" descr="Kartta, johon merkitty valtion rataverkon tasoristeykset eri värisillä palluroilla.">
            <a:extLst>
              <a:ext uri="{FF2B5EF4-FFF2-40B4-BE49-F238E27FC236}">
                <a16:creationId xmlns:a16="http://schemas.microsoft.com/office/drawing/2014/main" id="{049B95F8-4E6F-69CF-632D-373CED9E2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4132" y="0"/>
            <a:ext cx="6037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6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DAF9A1D-0C99-116E-8F93-0A19FE07A4BE}"/>
              </a:ext>
            </a:extLst>
          </p:cNvPr>
          <p:cNvSpPr txBox="1"/>
          <p:nvPr/>
        </p:nvSpPr>
        <p:spPr>
          <a:xfrm>
            <a:off x="3840480" y="1127760"/>
            <a:ext cx="487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Turvallisia ajokilometrejä!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AD83D-B050-6B58-513E-BED50FB1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991845"/>
          </a:xfrm>
        </p:spPr>
        <p:txBody>
          <a:bodyPr>
            <a:normAutofit fontScale="90000"/>
          </a:bodyPr>
          <a:lstStyle/>
          <a:p>
            <a:r>
              <a:rPr lang="fi-FI" dirty="0"/>
              <a:t>Tasoristeyksistä yleisesti</a:t>
            </a:r>
            <a:br>
              <a:rPr lang="fi-FI" dirty="0"/>
            </a:br>
            <a:r>
              <a:rPr lang="fi-FI" dirty="0"/>
              <a:t> 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54DF50-3DEF-C59B-379B-E8CB182E0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5796517" cy="4167740"/>
          </a:xfrm>
        </p:spPr>
        <p:txBody>
          <a:bodyPr/>
          <a:lstStyle/>
          <a:p>
            <a:r>
              <a:rPr lang="fi-FI" sz="2000" dirty="0"/>
              <a:t>Suurimmassa osassa (69 %) tasoristeyksistä ei ole tasoristeyslaitosta (kansankielellä varoituslaitosta) eli puomeja tai valo- ja äänilaitoksia</a:t>
            </a:r>
          </a:p>
          <a:p>
            <a:r>
              <a:rPr lang="fi-FI" sz="2000" dirty="0"/>
              <a:t>Ainoa varmasti turvallinen tasoristeys on poistettu tasoristeys eli tasoristeyksiä pitää kunnioittaa ja niiden ylittäminen kannattaa ottaa vakavasti!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A6E5666-57DE-4968-166E-CB78796A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Kuva 6" descr="Talvinen kuva tasoristeyksestä, jossa on puomit. Pyöräilijä ylittää tasoristeystä.">
            <a:extLst>
              <a:ext uri="{FF2B5EF4-FFF2-40B4-BE49-F238E27FC236}">
                <a16:creationId xmlns:a16="http://schemas.microsoft.com/office/drawing/2014/main" id="{48E68179-AC84-6A79-1CDB-70E4567E2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lmasta otettu kuva onnettomuuteen joutuneista bussista sekä junasta.">
            <a:extLst>
              <a:ext uri="{FF2B5EF4-FFF2-40B4-BE49-F238E27FC236}">
                <a16:creationId xmlns:a16="http://schemas.microsoft.com/office/drawing/2014/main" id="{7972CE5A-92F2-4017-91CF-7C51D60DFC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8F09-E403-4843-A2F5-B42FE940A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4F01E-50BC-4FFC-A953-A4184F0B54E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Tasoristeysonnettomuudet valtion rataverkolla</a:t>
            </a:r>
          </a:p>
        </p:txBody>
      </p:sp>
    </p:spTree>
    <p:extLst>
      <p:ext uri="{BB962C8B-B14F-4D97-AF65-F5344CB8AC3E}">
        <p14:creationId xmlns:p14="http://schemas.microsoft.com/office/powerpoint/2010/main" val="178370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0EA04-F0D2-2614-740A-704E8E73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58" y="136525"/>
            <a:ext cx="6712751" cy="1325563"/>
          </a:xfrm>
        </p:spPr>
        <p:txBody>
          <a:bodyPr/>
          <a:lstStyle/>
          <a:p>
            <a:r>
              <a:rPr lang="fi-FI" dirty="0"/>
              <a:t>Tasoristeysonnettomuudet 1/3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D479F2-DCB6-0379-B65E-85D2C1477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259" y="1236368"/>
            <a:ext cx="5056746" cy="5621632"/>
          </a:xfrm>
        </p:spPr>
        <p:txBody>
          <a:bodyPr>
            <a:normAutofit fontScale="77500" lnSpcReduction="20000"/>
          </a:bodyPr>
          <a:lstStyle/>
          <a:p>
            <a:r>
              <a:rPr lang="fi-FI" sz="2000" dirty="0"/>
              <a:t>Valtion rataverkolla tapahtuu keskimäärin 17 tasoristeysonnettomuutta vuosittain </a:t>
            </a:r>
            <a:r>
              <a:rPr lang="fi-FI" sz="2000" i="1" dirty="0"/>
              <a:t>(10 vuoden keskiarvo)</a:t>
            </a:r>
            <a:r>
              <a:rPr lang="fi-FI" sz="2000" dirty="0"/>
              <a:t>.</a:t>
            </a:r>
          </a:p>
          <a:p>
            <a:pPr lvl="1"/>
            <a:r>
              <a:rPr lang="fi-FI" sz="2000" dirty="0"/>
              <a:t>Lähes kaikissa tasoristeysonnettomuuksissa tiellä liikkuja loukkaantuu, mutta vuosittain myös joku tai jotkut heistä kuolevat.</a:t>
            </a:r>
          </a:p>
          <a:p>
            <a:pPr lvl="1"/>
            <a:r>
              <a:rPr lang="fi-FI" sz="2000" dirty="0"/>
              <a:t>Lisäksi törmäys tai äkillinen junan pysäyttäminen voivat pahimmillaan aiheuttaa junan henkilökunnan tai matkustajien loukkaantumisen/kuoleman.</a:t>
            </a:r>
          </a:p>
          <a:p>
            <a:pPr lvl="1"/>
            <a:r>
              <a:rPr lang="fi-FI" sz="2000" dirty="0"/>
              <a:t>Tasoristeysonnettomuuksissa riskinä on myös, että törmäys aiheuttaa junan suistumisen, jolloin puhutaan jo suuronnettomuudesta.</a:t>
            </a:r>
          </a:p>
          <a:p>
            <a:pPr lvl="1"/>
            <a:r>
              <a:rPr lang="fi-FI" sz="2000" dirty="0"/>
              <a:t>Tasoristeysonnettomuudet aiheuttavat lähes aina junan ja/tai radan vaurioitumisen sekä rataosan liikenteen keskeytymisen.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F686BA-8A52-792C-B8DD-E00443E5A4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" name="Kuvan paikkamerkki 15" descr="Talvinen onnettomuuskuva, jossa juna taustalla ja murskaksi mennyt auto ojassa.">
            <a:extLst>
              <a:ext uri="{FF2B5EF4-FFF2-40B4-BE49-F238E27FC236}">
                <a16:creationId xmlns:a16="http://schemas.microsoft.com/office/drawing/2014/main" id="{3F39DBEF-FE5D-754C-460D-D1A443CB8EB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53948263-AF44-51DB-85BD-CE61116DFD8B}"/>
              </a:ext>
            </a:extLst>
          </p:cNvPr>
          <p:cNvSpPr txBox="1"/>
          <p:nvPr/>
        </p:nvSpPr>
        <p:spPr>
          <a:xfrm>
            <a:off x="5605931" y="5156021"/>
            <a:ext cx="648780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Tässä onnettomuudessa autonkuljettajalla oli joko liikaa</a:t>
            </a:r>
          </a:p>
          <a:p>
            <a:r>
              <a:rPr lang="fi-FI" dirty="0"/>
              <a:t>vauhtia tai tienpinnan jäisyys yllätti eikä auto pysähtynyt</a:t>
            </a:r>
          </a:p>
          <a:p>
            <a:r>
              <a:rPr lang="fi-FI" dirty="0"/>
              <a:t>ajoissa. Autoa jouduttiin leikkaamaan auki, jotta kuljettaja</a:t>
            </a:r>
          </a:p>
          <a:p>
            <a:r>
              <a:rPr lang="fi-FI" dirty="0"/>
              <a:t>saatiin ulos ja hoitoon. Autonkuljettaja loukkaantui vakavasti. </a:t>
            </a:r>
          </a:p>
        </p:txBody>
      </p:sp>
    </p:spTree>
    <p:extLst>
      <p:ext uri="{BB962C8B-B14F-4D97-AF65-F5344CB8AC3E}">
        <p14:creationId xmlns:p14="http://schemas.microsoft.com/office/powerpoint/2010/main" val="190680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0EA04-F0D2-2614-740A-704E8E73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05" y="202968"/>
            <a:ext cx="6711183" cy="1325563"/>
          </a:xfrm>
        </p:spPr>
        <p:txBody>
          <a:bodyPr/>
          <a:lstStyle/>
          <a:p>
            <a:r>
              <a:rPr lang="fi-FI" dirty="0"/>
              <a:t>Tasoristeysonnettomuudet 2/3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D479F2-DCB6-0379-B65E-85D2C1477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80505" y="1367400"/>
            <a:ext cx="5287315" cy="498895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fi-FI" sz="2000" dirty="0"/>
              <a:t>Tasoristeysonnettomuuksia ei tapahdu vain syrjäisillä ja mahdollisesti huonokuntoisilla yksityisteillä tai kohteissa, joissa ei ole varoituslaitetta, vaan niitä tapahtuu myös tasoristeyksissä, joissa on puomit ja/tai muut varoituslaitteet, hyvä näkyvyys ja hyväkuntoinen tie. </a:t>
            </a:r>
          </a:p>
          <a:p>
            <a:pPr lvl="1"/>
            <a:r>
              <a:rPr lang="fi-FI" sz="2000" dirty="0"/>
              <a:t>Tasoristeysonnettomuuksiin eivät joudu vain henkilöautot tai hitaasti liikkuvat ylittäjät (esim. kuorma-autot), vaan onnettomuuksia sattuu myös pyöräilijöille, kävelijöille jne.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F686BA-8A52-792C-B8DD-E00443E5A4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Kuvan paikkamerkki 17" descr="Kuvassa etualalla onnettomuuteen joutuneen auton jäännökset ojassa ja taaempana radalla juna.">
            <a:extLst>
              <a:ext uri="{FF2B5EF4-FFF2-40B4-BE49-F238E27FC236}">
                <a16:creationId xmlns:a16="http://schemas.microsoft.com/office/drawing/2014/main" id="{7EACE8B2-D1AC-167D-2FBC-E0E5261A4BE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D318007C-347C-C824-5602-11EAFCC0491E}"/>
              </a:ext>
            </a:extLst>
          </p:cNvPr>
          <p:cNvSpPr txBox="1"/>
          <p:nvPr/>
        </p:nvSpPr>
        <p:spPr>
          <a:xfrm>
            <a:off x="5696597" y="5524890"/>
            <a:ext cx="62711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Tässä onnettomuudessa autonkuljettaja tuli tasoristeykseen</a:t>
            </a:r>
          </a:p>
          <a:p>
            <a:r>
              <a:rPr lang="fi-FI" dirty="0"/>
              <a:t>liian kovalla vauhdilla ja törmäsi junaan sivusta. Sekä</a:t>
            </a:r>
          </a:p>
          <a:p>
            <a:r>
              <a:rPr lang="fi-FI" dirty="0"/>
              <a:t>autonkuljettaja että junan matkustaja loukkaantuivat.</a:t>
            </a:r>
          </a:p>
        </p:txBody>
      </p:sp>
    </p:spTree>
    <p:extLst>
      <p:ext uri="{BB962C8B-B14F-4D97-AF65-F5344CB8AC3E}">
        <p14:creationId xmlns:p14="http://schemas.microsoft.com/office/powerpoint/2010/main" val="114589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241739-74B9-1396-99C4-A6D90BE9E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52315"/>
            <a:ext cx="4901566" cy="4819250"/>
          </a:xfrm>
        </p:spPr>
        <p:txBody>
          <a:bodyPr>
            <a:normAutofit/>
          </a:bodyPr>
          <a:lstStyle/>
          <a:p>
            <a:r>
              <a:rPr lang="fi-FI" sz="2000" dirty="0"/>
              <a:t>Tutkimuksien mukaan ainoa yhdistävä tekijä onnettomuuksille on tasoristeyksen ylittäjän keskittymiskyvyn herpaantuminen tai välinpitämättömyys!</a:t>
            </a:r>
          </a:p>
          <a:p>
            <a:r>
              <a:rPr lang="fi-FI" sz="2000" dirty="0"/>
              <a:t>Toki jonkinlaista vaikutusta on myös säällä, ajankohdalla (onko valoisaa vai pimeää) sekä muilla olosuhteilla (tienpinta kuiva/märkä/jäinen/luminen, radalle hyvät näkemät jne.).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12E43A-2B9F-021B-428A-31D7242A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Kuva 5" descr="Kuvassa vasemmalla rataa ja etualalla oranssitakkinen nuorukainen selin kameraan. Maassa kynttilöitä.">
            <a:extLst>
              <a:ext uri="{FF2B5EF4-FFF2-40B4-BE49-F238E27FC236}">
                <a16:creationId xmlns:a16="http://schemas.microsoft.com/office/drawing/2014/main" id="{52D9518D-494B-38BA-A7FE-2495FE8E7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3" y="1"/>
            <a:ext cx="6593487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8A8797-00EE-023F-4E58-A0E18DD2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28" y="253103"/>
            <a:ext cx="5703571" cy="1099212"/>
          </a:xfrm>
        </p:spPr>
        <p:txBody>
          <a:bodyPr>
            <a:normAutofit/>
          </a:bodyPr>
          <a:lstStyle/>
          <a:p>
            <a:r>
              <a:rPr lang="fi-FI" sz="3000" dirty="0"/>
              <a:t>Tasoristeysonnettomuudet</a:t>
            </a:r>
            <a:br>
              <a:rPr lang="fi-FI" sz="3000" dirty="0"/>
            </a:br>
            <a:r>
              <a:rPr lang="fi-FI" sz="3000" dirty="0"/>
              <a:t>3/3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1BB36C3-F6EC-54BF-4960-283492F9CF0F}"/>
              </a:ext>
            </a:extLst>
          </p:cNvPr>
          <p:cNvSpPr txBox="1"/>
          <p:nvPr/>
        </p:nvSpPr>
        <p:spPr>
          <a:xfrm>
            <a:off x="5932699" y="4684644"/>
            <a:ext cx="29625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Onnettomuushetkellä oli pimeää, tienpinta jäinen ja sää sumuinen. Autonkuljettaja kuoli.</a:t>
            </a:r>
          </a:p>
        </p:txBody>
      </p:sp>
    </p:spTree>
    <p:extLst>
      <p:ext uri="{BB962C8B-B14F-4D97-AF65-F5344CB8AC3E}">
        <p14:creationId xmlns:p14="http://schemas.microsoft.com/office/powerpoint/2010/main" val="102481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DFB5EC-346D-D8E7-91E7-BE008EF2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AA003F9F-E6D4-5FC5-6E4A-4DAF87FEA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091972"/>
              </p:ext>
            </p:extLst>
          </p:nvPr>
        </p:nvGraphicFramePr>
        <p:xfrm>
          <a:off x="572529" y="456598"/>
          <a:ext cx="9498227" cy="578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llipsi 5">
            <a:extLst>
              <a:ext uri="{FF2B5EF4-FFF2-40B4-BE49-F238E27FC236}">
                <a16:creationId xmlns:a16="http://schemas.microsoft.com/office/drawing/2014/main" id="{FE7336B6-72D6-2B73-821A-1D9B5DF3172E}"/>
              </a:ext>
            </a:extLst>
          </p:cNvPr>
          <p:cNvSpPr/>
          <p:nvPr/>
        </p:nvSpPr>
        <p:spPr>
          <a:xfrm>
            <a:off x="7955280" y="136524"/>
            <a:ext cx="4114799" cy="29558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 Vuosina 2000-2025 tasoristeysonnettomuuksia yhteensä 723!!!</a:t>
            </a:r>
          </a:p>
        </p:txBody>
      </p:sp>
    </p:spTree>
    <p:extLst>
      <p:ext uri="{BB962C8B-B14F-4D97-AF65-F5344CB8AC3E}">
        <p14:creationId xmlns:p14="http://schemas.microsoft.com/office/powerpoint/2010/main" val="20445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DFB5EC-346D-D8E7-91E7-BE008EF2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D949C9FA-34BA-4883-9848-61FA279A0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716585"/>
              </p:ext>
            </p:extLst>
          </p:nvPr>
        </p:nvGraphicFramePr>
        <p:xfrm>
          <a:off x="498388" y="525162"/>
          <a:ext cx="9535297" cy="583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lipsi 3">
            <a:extLst>
              <a:ext uri="{FF2B5EF4-FFF2-40B4-BE49-F238E27FC236}">
                <a16:creationId xmlns:a16="http://schemas.microsoft.com/office/drawing/2014/main" id="{B2594543-A927-9A51-E80B-7B0ED37D5D85}"/>
              </a:ext>
            </a:extLst>
          </p:cNvPr>
          <p:cNvSpPr/>
          <p:nvPr/>
        </p:nvSpPr>
        <p:spPr>
          <a:xfrm>
            <a:off x="7955280" y="136524"/>
            <a:ext cx="4114799" cy="29558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 Vuosina 2000-2025 tasoristeysonnettomuuksia kuoli 148, loukkaantui vakavasti 90 ja lievästi 274. Lukemat yhteensä 512!!!</a:t>
            </a:r>
          </a:p>
        </p:txBody>
      </p:sp>
    </p:spTree>
    <p:extLst>
      <p:ext uri="{BB962C8B-B14F-4D97-AF65-F5344CB8AC3E}">
        <p14:creationId xmlns:p14="http://schemas.microsoft.com/office/powerpoint/2010/main" val="3235645079"/>
      </p:ext>
    </p:extLst>
  </p:cSld>
  <p:clrMapOvr>
    <a:masterClrMapping/>
  </p:clrMapOvr>
</p:sld>
</file>

<file path=ppt/theme/theme1.xml><?xml version="1.0" encoding="utf-8"?>
<a:theme xmlns:a="http://schemas.openxmlformats.org/drawingml/2006/main" name="vayla_uusi2023">
  <a:themeElements>
    <a:clrScheme name="Vayla_PP">
      <a:dk1>
        <a:srgbClr val="000000"/>
      </a:dk1>
      <a:lt1>
        <a:srgbClr val="FFFFFF"/>
      </a:lt1>
      <a:dk2>
        <a:srgbClr val="0065AF"/>
      </a:dk2>
      <a:lt2>
        <a:srgbClr val="8DCB6D"/>
      </a:lt2>
      <a:accent1>
        <a:srgbClr val="009BFF"/>
      </a:accent1>
      <a:accent2>
        <a:srgbClr val="00AFCB"/>
      </a:accent2>
      <a:accent3>
        <a:srgbClr val="FF5100"/>
      </a:accent3>
      <a:accent4>
        <a:srgbClr val="228848"/>
      </a:accent4>
      <a:accent5>
        <a:srgbClr val="E50083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_uusi.potx" id="{80698CA2-84C0-4D32-B3B9-691308C5EB39}" vid="{19AC9EDE-3C74-46E3-BEC0-1BF2A3623E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levelofprotection/>
  <dconfidentiality/>
  <dsecrecy/>
  <ddecree/>
  <subtitle/>
</xml_kameleon>
</file>

<file path=customXml/item2.xml><?xml version="1.0" encoding="utf-8"?>
<livi_kameleon xmlns="" xmlns:xsi="http://www.w3.org/2001/XMLSchema-instance">
  <tyyppi>Esitys</tyyppi>
  <title/>
  <author>Joonas Tielinen</author>
  <paivays>6.2.2023</paivays>
</livi_kameleon>
</file>

<file path=customXml/itemProps1.xml><?xml version="1.0" encoding="utf-8"?>
<ds:datastoreItem xmlns:ds="http://schemas.openxmlformats.org/officeDocument/2006/customXml" ds:itemID="{8C4AF360-723A-475F-9F8A-BCFED25519E4}">
  <ds:schemaRefs/>
</ds:datastoreItem>
</file>

<file path=customXml/itemProps2.xml><?xml version="1.0" encoding="utf-8"?>
<ds:datastoreItem xmlns:ds="http://schemas.openxmlformats.org/officeDocument/2006/customXml" ds:itemID="{7BD16A64-FE8E-4234-BF14-32262FD440DD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vayla_ilmeella_fi_uusi</Template>
  <TotalTime>2228</TotalTime>
  <Words>899</Words>
  <Application>Microsoft Office PowerPoint</Application>
  <PresentationFormat>Laajakuva</PresentationFormat>
  <Paragraphs>107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Calibri</vt:lpstr>
      <vt:lpstr>Felbridge Pro</vt:lpstr>
      <vt:lpstr>Tahoma</vt:lpstr>
      <vt:lpstr>vayla_uusi2023</vt:lpstr>
      <vt:lpstr>Tasoristeykset ja tasoristeysturvallisuus valtion rataverkolla</vt:lpstr>
      <vt:lpstr>Tasoristeyksistä yleisesti  1/2</vt:lpstr>
      <vt:lpstr>Tasoristeyksistä yleisesti  2/2</vt:lpstr>
      <vt:lpstr>PowerPoint-esitys</vt:lpstr>
      <vt:lpstr>Tasoristeysonnettomuudet 1/3</vt:lpstr>
      <vt:lpstr>Tasoristeysonnettomuudet 2/3</vt:lpstr>
      <vt:lpstr>Tasoristeysonnettomuudet 3/3</vt:lpstr>
      <vt:lpstr>PowerPoint-esitys</vt:lpstr>
      <vt:lpstr>PowerPoint-esitys</vt:lpstr>
      <vt:lpstr>PowerPoint-esitys</vt:lpstr>
      <vt:lpstr>Yleistä tasoristeysturvallisuudesta</vt:lpstr>
      <vt:lpstr>Nopeudet</vt:lpstr>
      <vt:lpstr>Tasoristeysmerkit 1/2</vt:lpstr>
      <vt:lpstr>Tasoristeysmerkit 2/2</vt:lpstr>
      <vt:lpstr>Näin ylität tasoristeyksen turvallisesti 1/4</vt:lpstr>
      <vt:lpstr>Näin ylität tasoristeyksen turvallisesti 2/4</vt:lpstr>
      <vt:lpstr>Näin ylität tasoristeyksen turvallisesti 3/4</vt:lpstr>
      <vt:lpstr>Näin ylität tasoristeyksen turvallisesti 4/4</vt:lpstr>
      <vt:lpstr>Poikkeustilanteet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Tasoristeysasiaa autokouluille</dc:title>
  <dc:creator>Joonas Tielinen</dc:creator>
  <cp:keywords>Esitys</cp:keywords>
  <cp:lastModifiedBy>Porras Kaisa-Elina</cp:lastModifiedBy>
  <cp:revision>39</cp:revision>
  <dcterms:created xsi:type="dcterms:W3CDTF">2023-02-06T07:42:19Z</dcterms:created>
  <dcterms:modified xsi:type="dcterms:W3CDTF">2026-02-02T09:24:54Z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473.707.02.001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vayla_ilmeella_fi_uusi.potx</vt:lpwstr>
  </property>
  <property fmtid="{D5CDD505-2E9C-101B-9397-08002B2CF9AE}" pid="6" name="dvDefinition">
    <vt:lpwstr>707 (dd_default.xml)</vt:lpwstr>
  </property>
  <property fmtid="{D5CDD505-2E9C-101B-9397-08002B2CF9AE}" pid="7" name="dvDefinitionID">
    <vt:lpwstr>707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473.85.02.257</vt:lpwstr>
  </property>
  <property fmtid="{D5CDD505-2E9C-101B-9397-08002B2CF9AE}" pid="10" name="dvDefinitionVersion">
    <vt:lpwstr>02.001 / 30.1.2023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Helsinki</vt:lpwstr>
  </property>
  <property fmtid="{D5CDD505-2E9C-101B-9397-08002B2CF9AE}" pid="22" name="dvNumbering">
    <vt:lpwstr>0</vt:lpwstr>
  </property>
  <property fmtid="{D5CDD505-2E9C-101B-9397-08002B2CF9AE}" pid="23" name="dvDUname">
    <vt:lpwstr>Joonas Tielinen</vt:lpwstr>
  </property>
  <property fmtid="{D5CDD505-2E9C-101B-9397-08002B2CF9AE}" pid="24" name="dvDUFname">
    <vt:lpwstr>Joonas</vt:lpwstr>
  </property>
  <property fmtid="{D5CDD505-2E9C-101B-9397-08002B2CF9AE}" pid="25" name="dvDULname">
    <vt:lpwstr>Tielinen</vt:lpwstr>
  </property>
  <property fmtid="{D5CDD505-2E9C-101B-9397-08002B2CF9AE}" pid="26" name="dvDUBusinessarea">
    <vt:lpwstr>Pääjohtajan alaiset toiminnot</vt:lpwstr>
  </property>
  <property fmtid="{D5CDD505-2E9C-101B-9397-08002B2CF9AE}" pid="27" name="dvDUdepartment">
    <vt:lpwstr>Yhteiskuntasuhteet ja henkilöstö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levelofprotection">
    <vt:lpwstr/>
  </property>
  <property fmtid="{D5CDD505-2E9C-101B-9397-08002B2CF9AE}" pid="34" name="tyyppi">
    <vt:lpwstr>Esitys</vt:lpwstr>
  </property>
  <property fmtid="{D5CDD505-2E9C-101B-9397-08002B2CF9AE}" pid="35" name="dconfidentiality">
    <vt:lpwstr/>
  </property>
  <property fmtid="{D5CDD505-2E9C-101B-9397-08002B2CF9AE}" pid="36" name="dsecrecy">
    <vt:lpwstr/>
  </property>
  <property fmtid="{D5CDD505-2E9C-101B-9397-08002B2CF9AE}" pid="37" name="ddecree">
    <vt:lpwstr/>
  </property>
  <property fmtid="{D5CDD505-2E9C-101B-9397-08002B2CF9AE}" pid="38" name="author">
    <vt:lpwstr>Joonas Tielinen</vt:lpwstr>
  </property>
  <property fmtid="{D5CDD505-2E9C-101B-9397-08002B2CF9AE}" pid="39" name="paivays">
    <vt:filetime>2023-02-05T22:00:00Z</vt:filetime>
  </property>
</Properties>
</file>