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7"/>
  </p:notesMasterIdLst>
  <p:handoutMasterIdLst>
    <p:handoutMasterId r:id="rId28"/>
  </p:handoutMasterIdLst>
  <p:sldIdLst>
    <p:sldId id="685" r:id="rId7"/>
    <p:sldId id="692" r:id="rId8"/>
    <p:sldId id="693" r:id="rId9"/>
    <p:sldId id="334" r:id="rId10"/>
    <p:sldId id="694" r:id="rId11"/>
    <p:sldId id="695" r:id="rId12"/>
    <p:sldId id="697" r:id="rId13"/>
    <p:sldId id="664" r:id="rId14"/>
    <p:sldId id="665" r:id="rId15"/>
    <p:sldId id="340" r:id="rId16"/>
    <p:sldId id="669" r:id="rId17"/>
    <p:sldId id="667" r:id="rId18"/>
    <p:sldId id="699" r:id="rId19"/>
    <p:sldId id="678" r:id="rId20"/>
    <p:sldId id="703" r:id="rId21"/>
    <p:sldId id="702" r:id="rId22"/>
    <p:sldId id="700" r:id="rId23"/>
    <p:sldId id="701" r:id="rId24"/>
    <p:sldId id="698" r:id="rId25"/>
    <p:sldId id="658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F9169C-BCB2-84E0-C9B4-DC0B45BF77F0}" name="Tuominen Marko" initials="MT" userId="S::marko.tuominen@vayla.fi::e4577992-4422-4efa-b62e-c80d19d653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htiainen" initials="AA" lastIdx="2" clrIdx="0">
    <p:extLst>
      <p:ext uri="{19B8F6BF-5375-455C-9EA6-DF929625EA0E}">
        <p15:presenceInfo xmlns:p15="http://schemas.microsoft.com/office/powerpoint/2012/main" userId="Amanda Ahti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3179" autoAdjust="0"/>
  </p:normalViewPr>
  <p:slideViewPr>
    <p:cSldViewPr snapToGrid="0">
      <p:cViewPr varScale="1">
        <p:scale>
          <a:sx n="52" d="100"/>
          <a:sy n="52" d="100"/>
        </p:scale>
        <p:origin x="29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413394\Desktop\TASO_uusi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413394\Desktop\TASO_uus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Plankorsningsolyckor på statens bannät </a:t>
            </a:r>
          </a:p>
          <a:p>
            <a:pPr>
              <a:defRPr/>
            </a:pPr>
            <a:r>
              <a:rPr lang="fi-FI"/>
              <a:t>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Onnettomuudet_kpl!$A$3:$A$28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Onnettomuudet_kpl!$B$3:$B$28</c:f>
              <c:numCache>
                <c:formatCode>General</c:formatCode>
                <c:ptCount val="26"/>
                <c:pt idx="0">
                  <c:v>40</c:v>
                </c:pt>
                <c:pt idx="1">
                  <c:v>44</c:v>
                </c:pt>
                <c:pt idx="2">
                  <c:v>29</c:v>
                </c:pt>
                <c:pt idx="3">
                  <c:v>41</c:v>
                </c:pt>
                <c:pt idx="4">
                  <c:v>36</c:v>
                </c:pt>
                <c:pt idx="5">
                  <c:v>45</c:v>
                </c:pt>
                <c:pt idx="6">
                  <c:v>42</c:v>
                </c:pt>
                <c:pt idx="7">
                  <c:v>37</c:v>
                </c:pt>
                <c:pt idx="8">
                  <c:v>39</c:v>
                </c:pt>
                <c:pt idx="9">
                  <c:v>31</c:v>
                </c:pt>
                <c:pt idx="10">
                  <c:v>29</c:v>
                </c:pt>
                <c:pt idx="11">
                  <c:v>15</c:v>
                </c:pt>
                <c:pt idx="12">
                  <c:v>37</c:v>
                </c:pt>
                <c:pt idx="13">
                  <c:v>27</c:v>
                </c:pt>
                <c:pt idx="14">
                  <c:v>27</c:v>
                </c:pt>
                <c:pt idx="15">
                  <c:v>32</c:v>
                </c:pt>
                <c:pt idx="16">
                  <c:v>27</c:v>
                </c:pt>
                <c:pt idx="17">
                  <c:v>20</c:v>
                </c:pt>
                <c:pt idx="18">
                  <c:v>23</c:v>
                </c:pt>
                <c:pt idx="19">
                  <c:v>16</c:v>
                </c:pt>
                <c:pt idx="20">
                  <c:v>16</c:v>
                </c:pt>
                <c:pt idx="21">
                  <c:v>25</c:v>
                </c:pt>
                <c:pt idx="22">
                  <c:v>13</c:v>
                </c:pt>
                <c:pt idx="23">
                  <c:v>13</c:v>
                </c:pt>
                <c:pt idx="24">
                  <c:v>10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49-4DBF-8545-15E719D7D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7529871"/>
        <c:axId val="1927539471"/>
      </c:barChart>
      <c:catAx>
        <c:axId val="1927529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7539471"/>
        <c:crosses val="autoZero"/>
        <c:auto val="1"/>
        <c:lblAlgn val="ctr"/>
        <c:lblOffset val="100"/>
        <c:noMultiLvlLbl val="0"/>
      </c:catAx>
      <c:valAx>
        <c:axId val="1927539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927529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Döda</a:t>
            </a:r>
            <a:r>
              <a:rPr lang="fi-FI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fi-FI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och</a:t>
            </a:r>
            <a:r>
              <a:rPr lang="fi-FI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fi-FI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allvarligt</a:t>
            </a:r>
            <a:r>
              <a:rPr lang="fi-FI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</a:t>
            </a:r>
            <a:r>
              <a:rPr lang="fi-FI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skadade</a:t>
            </a:r>
            <a:r>
              <a:rPr lang="fi-FI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i </a:t>
            </a:r>
            <a:r>
              <a:rPr lang="fi-FI" sz="1400" b="0" i="0" u="none" strike="noStrike" kern="1200" spc="0" baseline="0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plankorsningsolyckor</a:t>
            </a:r>
            <a:r>
              <a:rPr lang="fi-FI" sz="1400" b="0" i="0" u="none" strike="noStrike" kern="1200" spc="0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 2000-2025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Ruotsiksi!$B$2</c:f>
              <c:strCache>
                <c:ptCount val="1"/>
                <c:pt idx="0">
                  <c:v>Olyckor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Ruotsiksi!$A$3:$A$28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Ruotsiksi!$B$3:$B$28</c:f>
              <c:numCache>
                <c:formatCode>General</c:formatCode>
                <c:ptCount val="26"/>
                <c:pt idx="0">
                  <c:v>40</c:v>
                </c:pt>
                <c:pt idx="1">
                  <c:v>44</c:v>
                </c:pt>
                <c:pt idx="2">
                  <c:v>29</c:v>
                </c:pt>
                <c:pt idx="3">
                  <c:v>41</c:v>
                </c:pt>
                <c:pt idx="4">
                  <c:v>36</c:v>
                </c:pt>
                <c:pt idx="5">
                  <c:v>45</c:v>
                </c:pt>
                <c:pt idx="6">
                  <c:v>42</c:v>
                </c:pt>
                <c:pt idx="7">
                  <c:v>37</c:v>
                </c:pt>
                <c:pt idx="8">
                  <c:v>39</c:v>
                </c:pt>
                <c:pt idx="9">
                  <c:v>31</c:v>
                </c:pt>
                <c:pt idx="10">
                  <c:v>29</c:v>
                </c:pt>
                <c:pt idx="11">
                  <c:v>15</c:v>
                </c:pt>
                <c:pt idx="12">
                  <c:v>37</c:v>
                </c:pt>
                <c:pt idx="13">
                  <c:v>27</c:v>
                </c:pt>
                <c:pt idx="14">
                  <c:v>27</c:v>
                </c:pt>
                <c:pt idx="15">
                  <c:v>32</c:v>
                </c:pt>
                <c:pt idx="16">
                  <c:v>27</c:v>
                </c:pt>
                <c:pt idx="17">
                  <c:v>20</c:v>
                </c:pt>
                <c:pt idx="18">
                  <c:v>23</c:v>
                </c:pt>
                <c:pt idx="19">
                  <c:v>16</c:v>
                </c:pt>
                <c:pt idx="20">
                  <c:v>16</c:v>
                </c:pt>
                <c:pt idx="21">
                  <c:v>25</c:v>
                </c:pt>
                <c:pt idx="22">
                  <c:v>13</c:v>
                </c:pt>
                <c:pt idx="23">
                  <c:v>13</c:v>
                </c:pt>
                <c:pt idx="24">
                  <c:v>10</c:v>
                </c:pt>
                <c:pt idx="2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9-4C01-BB20-0735ACD46B19}"/>
            </c:ext>
          </c:extLst>
        </c:ser>
        <c:ser>
          <c:idx val="1"/>
          <c:order val="1"/>
          <c:tx>
            <c:strRef>
              <c:f>Ruotsiksi!$C$2</c:f>
              <c:strCache>
                <c:ptCount val="1"/>
                <c:pt idx="0">
                  <c:v>Döda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Ruotsiksi!$A$3:$A$28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Ruotsiksi!$C$3:$C$28</c:f>
              <c:numCache>
                <c:formatCode>General</c:formatCode>
                <c:ptCount val="26"/>
                <c:pt idx="0">
                  <c:v>10</c:v>
                </c:pt>
                <c:pt idx="1">
                  <c:v>12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4</c:v>
                </c:pt>
                <c:pt idx="7">
                  <c:v>10</c:v>
                </c:pt>
                <c:pt idx="8">
                  <c:v>8</c:v>
                </c:pt>
                <c:pt idx="9">
                  <c:v>10</c:v>
                </c:pt>
                <c:pt idx="10">
                  <c:v>8</c:v>
                </c:pt>
                <c:pt idx="11">
                  <c:v>2</c:v>
                </c:pt>
                <c:pt idx="12">
                  <c:v>6</c:v>
                </c:pt>
                <c:pt idx="13">
                  <c:v>2</c:v>
                </c:pt>
                <c:pt idx="14">
                  <c:v>2</c:v>
                </c:pt>
                <c:pt idx="15">
                  <c:v>6</c:v>
                </c:pt>
                <c:pt idx="16">
                  <c:v>8</c:v>
                </c:pt>
                <c:pt idx="17">
                  <c:v>9</c:v>
                </c:pt>
                <c:pt idx="18">
                  <c:v>4</c:v>
                </c:pt>
                <c:pt idx="19">
                  <c:v>2</c:v>
                </c:pt>
                <c:pt idx="20">
                  <c:v>3</c:v>
                </c:pt>
                <c:pt idx="21">
                  <c:v>8</c:v>
                </c:pt>
                <c:pt idx="22">
                  <c:v>1</c:v>
                </c:pt>
                <c:pt idx="23">
                  <c:v>3</c:v>
                </c:pt>
                <c:pt idx="24">
                  <c:v>0</c:v>
                </c:pt>
                <c:pt idx="2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9-4C01-BB20-0735ACD46B19}"/>
            </c:ext>
          </c:extLst>
        </c:ser>
        <c:ser>
          <c:idx val="2"/>
          <c:order val="2"/>
          <c:tx>
            <c:strRef>
              <c:f>Ruotsiksi!$D$2</c:f>
              <c:strCache>
                <c:ptCount val="1"/>
                <c:pt idx="0">
                  <c:v>Allvarligt skadad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Ruotsiksi!$A$3:$A$28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Ruotsiksi!$D$3:$D$28</c:f>
              <c:numCache>
                <c:formatCode>General</c:formatCode>
                <c:ptCount val="26"/>
                <c:pt idx="0">
                  <c:v>5</c:v>
                </c:pt>
                <c:pt idx="1">
                  <c:v>6</c:v>
                </c:pt>
                <c:pt idx="2">
                  <c:v>3</c:v>
                </c:pt>
                <c:pt idx="3">
                  <c:v>6</c:v>
                </c:pt>
                <c:pt idx="4">
                  <c:v>2</c:v>
                </c:pt>
                <c:pt idx="5">
                  <c:v>5</c:v>
                </c:pt>
                <c:pt idx="6">
                  <c:v>6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6</c:v>
                </c:pt>
                <c:pt idx="13">
                  <c:v>1</c:v>
                </c:pt>
                <c:pt idx="14">
                  <c:v>2</c:v>
                </c:pt>
                <c:pt idx="15">
                  <c:v>6</c:v>
                </c:pt>
                <c:pt idx="16">
                  <c:v>2</c:v>
                </c:pt>
                <c:pt idx="17">
                  <c:v>6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6</c:v>
                </c:pt>
                <c:pt idx="22">
                  <c:v>3</c:v>
                </c:pt>
                <c:pt idx="23">
                  <c:v>3</c:v>
                </c:pt>
                <c:pt idx="24">
                  <c:v>1</c:v>
                </c:pt>
                <c:pt idx="2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09-4C01-BB20-0735ACD46B19}"/>
            </c:ext>
          </c:extLst>
        </c:ser>
        <c:ser>
          <c:idx val="3"/>
          <c:order val="3"/>
          <c:tx>
            <c:strRef>
              <c:f>Ruotsiksi!$E$2</c:f>
              <c:strCache>
                <c:ptCount val="1"/>
                <c:pt idx="0">
                  <c:v>Lindrigt skadad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Ruotsiksi!$A$3:$A$28</c:f>
              <c:numCache>
                <c:formatCode>General</c:formatCode>
                <c:ptCount val="2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</c:numCache>
            </c:numRef>
          </c:cat>
          <c:val>
            <c:numRef>
              <c:f>Ruotsiksi!$E$3:$E$28</c:f>
              <c:numCache>
                <c:formatCode>General</c:formatCode>
                <c:ptCount val="26"/>
                <c:pt idx="0">
                  <c:v>31</c:v>
                </c:pt>
                <c:pt idx="1">
                  <c:v>19</c:v>
                </c:pt>
                <c:pt idx="2">
                  <c:v>6</c:v>
                </c:pt>
                <c:pt idx="3">
                  <c:v>17</c:v>
                </c:pt>
                <c:pt idx="4">
                  <c:v>13</c:v>
                </c:pt>
                <c:pt idx="5">
                  <c:v>13</c:v>
                </c:pt>
                <c:pt idx="6">
                  <c:v>16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7</c:v>
                </c:pt>
                <c:pt idx="11">
                  <c:v>10</c:v>
                </c:pt>
                <c:pt idx="12">
                  <c:v>5</c:v>
                </c:pt>
                <c:pt idx="13">
                  <c:v>10</c:v>
                </c:pt>
                <c:pt idx="14">
                  <c:v>15</c:v>
                </c:pt>
                <c:pt idx="15">
                  <c:v>13</c:v>
                </c:pt>
                <c:pt idx="16">
                  <c:v>3</c:v>
                </c:pt>
                <c:pt idx="17">
                  <c:v>2</c:v>
                </c:pt>
                <c:pt idx="18">
                  <c:v>1</c:v>
                </c:pt>
                <c:pt idx="19">
                  <c:v>5</c:v>
                </c:pt>
                <c:pt idx="20">
                  <c:v>2</c:v>
                </c:pt>
                <c:pt idx="21">
                  <c:v>12</c:v>
                </c:pt>
                <c:pt idx="22">
                  <c:v>5</c:v>
                </c:pt>
                <c:pt idx="23">
                  <c:v>10</c:v>
                </c:pt>
                <c:pt idx="24">
                  <c:v>4</c:v>
                </c:pt>
                <c:pt idx="2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09-4C01-BB20-0735ACD46B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226159"/>
        <c:axId val="1564253039"/>
      </c:barChart>
      <c:catAx>
        <c:axId val="1564226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64253039"/>
        <c:crosses val="autoZero"/>
        <c:auto val="1"/>
        <c:lblAlgn val="ctr"/>
        <c:lblOffset val="100"/>
        <c:noMultiLvlLbl val="0"/>
      </c:catAx>
      <c:valAx>
        <c:axId val="1564253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564226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2.2.2026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830337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5667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Joonas Tielinen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79" r:id="rId20"/>
    <p:sldLayoutId id="2147483781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A877-ED00-A91A-C4D4-F4B6581D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Plankorsningar och plankorsningssäkerhet på statens bannät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79F3BD-9A33-3A46-921F-F710BFB8A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FI"/>
              <a:t>Material för bilskolor</a:t>
            </a:r>
          </a:p>
        </p:txBody>
      </p:sp>
      <p:pic>
        <p:nvPicPr>
          <p:cNvPr id="7" name="Kuvan paikkamerkki 6" descr="plankorsningsmärke">
            <a:extLst>
              <a:ext uri="{FF2B5EF4-FFF2-40B4-BE49-F238E27FC236}">
                <a16:creationId xmlns:a16="http://schemas.microsoft.com/office/drawing/2014/main" id="{2906C76A-D026-84EA-90E2-63B97911F6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n paikkamerkki 10" descr="plankorsningsmärke och ett tåg">
            <a:extLst>
              <a:ext uri="{FF2B5EF4-FFF2-40B4-BE49-F238E27FC236}">
                <a16:creationId xmlns:a16="http://schemas.microsoft.com/office/drawing/2014/main" id="{4BFB267E-95DA-AF36-0BB2-29600A0C50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90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en bild av plankorsning med bilar som väntar för att korsa">
            <a:extLst>
              <a:ext uri="{FF2B5EF4-FFF2-40B4-BE49-F238E27FC236}">
                <a16:creationId xmlns:a16="http://schemas.microsoft.com/office/drawing/2014/main" id="{134C13F3-F636-41C6-B1F3-69304CD775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81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CD47-FADF-4E1C-A5AC-3C8FFFAF9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EE26-A8A8-403E-9EFD-1718EA83C398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FI"/>
              <a:t>Säkerhet i plankorsningar</a:t>
            </a:r>
          </a:p>
        </p:txBody>
      </p:sp>
    </p:spTree>
    <p:extLst>
      <p:ext uri="{BB962C8B-B14F-4D97-AF65-F5344CB8AC3E}">
        <p14:creationId xmlns:p14="http://schemas.microsoft.com/office/powerpoint/2010/main" val="11782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B432B-6781-8537-9AD6-7B66C4E8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Allmänt om plankorsningssäkerheten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0C7684-FBA7-7D62-2A33-0DAC678D8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FI" dirty="0"/>
              <a:t>Fordon som rör sig på banan har förkörsrätt, dvs. man får inte korsa banan om ett tåg är på väg</a:t>
            </a:r>
          </a:p>
          <a:p>
            <a:pPr lvl="1"/>
            <a:r>
              <a:rPr lang="sv-FI" sz="2100" dirty="0"/>
              <a:t>Tåget kan inte väja och dess bromssträcka är beroende på tågets hastighet och vikt </a:t>
            </a:r>
            <a:r>
              <a:rPr lang="sv-FI" sz="2100" b="1" dirty="0"/>
              <a:t>från hundratals meter till ett par kilometer</a:t>
            </a:r>
          </a:p>
          <a:p>
            <a:r>
              <a:rPr lang="sv-FI" dirty="0"/>
              <a:t>Inget som äventyrar vägtrafiken får lämnas kvar på vägen</a:t>
            </a:r>
          </a:p>
          <a:p>
            <a:pPr lvl="1"/>
            <a:r>
              <a:rPr lang="sv-FI" sz="2100" dirty="0"/>
              <a:t>Det är t.ex. förbjudet att parkera fordon 30 meter före plankorsningen.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30BC6A-D42F-EF3F-81B9-35FA44B8B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47E31-DC9E-9814-2193-DF2FF3C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42742"/>
            <a:ext cx="10515600" cy="1325563"/>
          </a:xfrm>
        </p:spPr>
        <p:txBody>
          <a:bodyPr/>
          <a:lstStyle/>
          <a:p>
            <a:r>
              <a:rPr lang="sv-FI"/>
              <a:t>Hastigheter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C8252-5DED-95C1-2BEE-BC3B68C88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" y="1668305"/>
            <a:ext cx="7562850" cy="4458652"/>
          </a:xfrm>
        </p:spPr>
        <p:txBody>
          <a:bodyPr>
            <a:normAutofit fontScale="92500" lnSpcReduction="20000"/>
          </a:bodyPr>
          <a:lstStyle/>
          <a:p>
            <a:r>
              <a:rPr lang="sv-FI"/>
              <a:t>När man närmar sig en plankorsning är hastighetsbegränsningen för vägtrafikanten högst 50 km/h</a:t>
            </a:r>
          </a:p>
          <a:p>
            <a:pPr lvl="1"/>
            <a:r>
              <a:rPr lang="sv-FI" sz="2000"/>
              <a:t>Den rekommenderade hastigheten är 40 km/h!</a:t>
            </a:r>
          </a:p>
          <a:p>
            <a:r>
              <a:rPr lang="sv-FI"/>
              <a:t>Om det finns varningsanordningar i plankorsningen är hastighetsbegränsningen högst 60 km/h.</a:t>
            </a:r>
          </a:p>
          <a:p>
            <a:r>
              <a:rPr lang="sv-FI"/>
              <a:t>Oberoende av vägens hastighetsbegränsning ska hastigheten för den som korsar plankorsningen vara sådan att hen vid behov kan stanna före plankorsningen!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6E02E6-1A0D-6B66-57A1-B4214AF0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E575BCD-21D3-EBA0-A149-EE04FBA70D84}"/>
              </a:ext>
            </a:extLst>
          </p:cNvPr>
          <p:cNvSpPr/>
          <p:nvPr/>
        </p:nvSpPr>
        <p:spPr>
          <a:xfrm>
            <a:off x="7715250" y="136525"/>
            <a:ext cx="4354829" cy="282384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bg1"/>
                </a:solidFill>
              </a:rPr>
              <a:t>Tågen kan väga upp till 550 ton och på vissa banavsnitt kan de komma till plankorsningen med en hastighet på drygt 100 km/h. Det lönar sig inte att tävla!</a:t>
            </a:r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A0EB7-2784-9276-74B9-C220C1552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sv-FI"/>
              <a:t>Plankorsningsmärken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3DF0BE-BB33-30EC-50F2-9F14823BF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7650" y="1113563"/>
            <a:ext cx="10302241" cy="7713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FI" sz="2400" b="0" i="0">
                <a:solidFill>
                  <a:srgbClr val="212529"/>
                </a:solidFill>
              </a:rPr>
              <a:t>Du uppmärksammas alltid åtminstone med vägmärken om en plankorsning. 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8F03B87-F373-D0D6-ECED-1C41FB8B2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13</a:t>
            </a:fld>
            <a:endParaRPr lang="en-US"/>
          </a:p>
        </p:txBody>
      </p:sp>
      <p:pic>
        <p:nvPicPr>
          <p:cNvPr id="5" name="Kuva 4" descr="A26: Plankorsning med järnväg, utan bommar">
            <a:extLst>
              <a:ext uri="{FF2B5EF4-FFF2-40B4-BE49-F238E27FC236}">
                <a16:creationId xmlns:a16="http://schemas.microsoft.com/office/drawing/2014/main" id="{97034DEF-D017-A901-5C65-F174AF481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2" y="2278102"/>
            <a:ext cx="3640094" cy="31919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EED1436-3244-668B-6ECC-1AB6216A5B88}"/>
              </a:ext>
            </a:extLst>
          </p:cNvPr>
          <p:cNvSpPr txBox="1"/>
          <p:nvPr/>
        </p:nvSpPr>
        <p:spPr>
          <a:xfrm>
            <a:off x="247650" y="5702896"/>
            <a:ext cx="38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 med järnväg, utan bommar</a:t>
            </a:r>
          </a:p>
        </p:txBody>
      </p:sp>
      <p:pic>
        <p:nvPicPr>
          <p:cNvPr id="7" name="Kuva 6" descr="Märket varnar för en plankorsning med järnväg, med bommar.">
            <a:extLst>
              <a:ext uri="{FF2B5EF4-FFF2-40B4-BE49-F238E27FC236}">
                <a16:creationId xmlns:a16="http://schemas.microsoft.com/office/drawing/2014/main" id="{EF562AE1-2FAE-D2E4-9147-D855A398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54" y="2323821"/>
            <a:ext cx="3640095" cy="319190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53BEC2-DD6D-C099-2190-D271EC675DBB}"/>
              </a:ext>
            </a:extLst>
          </p:cNvPr>
          <p:cNvSpPr txBox="1"/>
          <p:nvPr/>
        </p:nvSpPr>
        <p:spPr>
          <a:xfrm>
            <a:off x="4580011" y="5702896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 med järnväg, med bommar</a:t>
            </a:r>
          </a:p>
        </p:txBody>
      </p:sp>
      <p:pic>
        <p:nvPicPr>
          <p:cNvPr id="9" name="Kuva 8" descr="A28.1: Avståndsmärken för plankorsning med järnväg">
            <a:extLst>
              <a:ext uri="{FF2B5EF4-FFF2-40B4-BE49-F238E27FC236}">
                <a16:creationId xmlns:a16="http://schemas.microsoft.com/office/drawing/2014/main" id="{ECD09913-EA49-D98A-8A82-527350A42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625" y="1829247"/>
            <a:ext cx="1105945" cy="368648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588BE3-16ED-4980-94FD-B81BB66F875F}"/>
              </a:ext>
            </a:extLst>
          </p:cNvPr>
          <p:cNvSpPr txBox="1"/>
          <p:nvPr/>
        </p:nvSpPr>
        <p:spPr>
          <a:xfrm>
            <a:off x="9059192" y="5702896"/>
            <a:ext cx="3166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Infartsmärke för plankorsning</a:t>
            </a:r>
          </a:p>
          <a:p>
            <a:r>
              <a:rPr lang="sv-FI"/>
              <a:t>med järnväg</a:t>
            </a:r>
          </a:p>
          <a:p>
            <a:r>
              <a:rPr lang="sv-FI"/>
              <a:t>(längst bort från plankorsningen)</a:t>
            </a:r>
          </a:p>
        </p:txBody>
      </p:sp>
    </p:spTree>
    <p:extLst>
      <p:ext uri="{BB962C8B-B14F-4D97-AF65-F5344CB8AC3E}">
        <p14:creationId xmlns:p14="http://schemas.microsoft.com/office/powerpoint/2010/main" val="2643111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CEEA5-3310-D2DC-5D54-CBBCCA53C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DD6866B7-C26C-3B3C-CF84-A7688E239A4A}"/>
              </a:ext>
            </a:extLst>
          </p:cNvPr>
          <p:cNvSpPr txBox="1"/>
          <p:nvPr/>
        </p:nvSpPr>
        <p:spPr>
          <a:xfrm>
            <a:off x="452120" y="5089482"/>
            <a:ext cx="1965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Infartsmärke för </a:t>
            </a:r>
          </a:p>
          <a:p>
            <a:r>
              <a:rPr lang="sv-FI"/>
              <a:t>plankorsning </a:t>
            </a:r>
          </a:p>
          <a:p>
            <a:r>
              <a:rPr lang="sv-FI"/>
              <a:t>med järnväg</a:t>
            </a:r>
          </a:p>
          <a:p>
            <a:r>
              <a:rPr lang="sv-FI"/>
              <a:t>(näst närmast</a:t>
            </a:r>
          </a:p>
          <a:p>
            <a:r>
              <a:rPr lang="sv-FI"/>
              <a:t> plankorsningen)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B4E255D8-5B27-8756-7B73-CA3414778A1A}"/>
              </a:ext>
            </a:extLst>
          </p:cNvPr>
          <p:cNvSpPr txBox="1"/>
          <p:nvPr/>
        </p:nvSpPr>
        <p:spPr>
          <a:xfrm>
            <a:off x="2551814" y="5089482"/>
            <a:ext cx="2448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Infartsmärke för </a:t>
            </a:r>
          </a:p>
          <a:p>
            <a:r>
              <a:rPr lang="sv-FI"/>
              <a:t>plankorsning</a:t>
            </a:r>
          </a:p>
          <a:p>
            <a:r>
              <a:rPr lang="sv-FI"/>
              <a:t>med järnväg</a:t>
            </a:r>
          </a:p>
          <a:p>
            <a:r>
              <a:rPr lang="sv-FI"/>
              <a:t>(närmast plankorsningen)</a:t>
            </a:r>
          </a:p>
          <a:p>
            <a:endParaRPr lang="fi-FI" dirty="0"/>
          </a:p>
        </p:txBody>
      </p:sp>
      <p:pic>
        <p:nvPicPr>
          <p:cNvPr id="12" name="Kuva 11" descr="A29.1: Plankorsning märke (enspårig bana)">
            <a:extLst>
              <a:ext uri="{FF2B5EF4-FFF2-40B4-BE49-F238E27FC236}">
                <a16:creationId xmlns:a16="http://schemas.microsoft.com/office/drawing/2014/main" id="{B786DED0-E2EE-9FBF-6B87-9003944042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4617" y="2751388"/>
            <a:ext cx="3436976" cy="2178184"/>
          </a:xfrm>
          <a:prstGeom prst="rect">
            <a:avLst/>
          </a:prstGeom>
        </p:spPr>
      </p:pic>
      <p:pic>
        <p:nvPicPr>
          <p:cNvPr id="14" name="Kuva 13" descr="A29.2: Plankorsning märke (flerspårig bana)">
            <a:extLst>
              <a:ext uri="{FF2B5EF4-FFF2-40B4-BE49-F238E27FC236}">
                <a16:creationId xmlns:a16="http://schemas.microsoft.com/office/drawing/2014/main" id="{71AEB489-D40C-3873-1117-D2895B927C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5344" y="2430081"/>
            <a:ext cx="2790059" cy="255813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7FA333E-CA7C-BBC2-4782-7BC9C32EBB33}"/>
              </a:ext>
            </a:extLst>
          </p:cNvPr>
          <p:cNvSpPr txBox="1"/>
          <p:nvPr/>
        </p:nvSpPr>
        <p:spPr>
          <a:xfrm>
            <a:off x="5241118" y="5089482"/>
            <a:ext cx="210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Plankorsningsmärke</a:t>
            </a:r>
          </a:p>
          <a:p>
            <a:r>
              <a:rPr lang="sv-FI"/>
              <a:t>(enspårig bana)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EE5D17BD-696D-E541-85A8-762C313956EA}"/>
              </a:ext>
            </a:extLst>
          </p:cNvPr>
          <p:cNvSpPr txBox="1"/>
          <p:nvPr/>
        </p:nvSpPr>
        <p:spPr>
          <a:xfrm>
            <a:off x="9270684" y="5148127"/>
            <a:ext cx="26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Plankorsningsmärke</a:t>
            </a:r>
          </a:p>
          <a:p>
            <a:r>
              <a:rPr lang="sv-FI"/>
              <a:t>(flerspårig bana)</a:t>
            </a:r>
          </a:p>
        </p:txBody>
      </p:sp>
      <p:pic>
        <p:nvPicPr>
          <p:cNvPr id="11" name="Kuva 10" descr="A28.2: Avståndsmärken för plankorsning med järnväg">
            <a:extLst>
              <a:ext uri="{FF2B5EF4-FFF2-40B4-BE49-F238E27FC236}">
                <a16:creationId xmlns:a16="http://schemas.microsoft.com/office/drawing/2014/main" id="{809EE4E5-8BFA-0847-83E9-C69947DB00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1588769"/>
            <a:ext cx="1002241" cy="3340803"/>
          </a:xfrm>
          <a:prstGeom prst="rect">
            <a:avLst/>
          </a:prstGeom>
        </p:spPr>
      </p:pic>
      <p:pic>
        <p:nvPicPr>
          <p:cNvPr id="17" name="Kuva 16" descr="A28.3: Avståndsmärken för plankorsning med järnväg">
            <a:extLst>
              <a:ext uri="{FF2B5EF4-FFF2-40B4-BE49-F238E27FC236}">
                <a16:creationId xmlns:a16="http://schemas.microsoft.com/office/drawing/2014/main" id="{EF7AE9A3-90AD-8267-88C3-AE4D2D26C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0" y="1588769"/>
            <a:ext cx="1008195" cy="3360649"/>
          </a:xfrm>
          <a:prstGeom prst="rect">
            <a:avLst/>
          </a:prstGeom>
        </p:spPr>
      </p:pic>
      <p:sp>
        <p:nvSpPr>
          <p:cNvPr id="18" name="Otsikko 1">
            <a:extLst>
              <a:ext uri="{FF2B5EF4-FFF2-40B4-BE49-F238E27FC236}">
                <a16:creationId xmlns:a16="http://schemas.microsoft.com/office/drawing/2014/main" id="{AA52E713-6276-0418-E496-C8EA029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sv-FI"/>
              <a:t>Plankorsningsmärken 2/2</a:t>
            </a:r>
          </a:p>
        </p:txBody>
      </p:sp>
    </p:spTree>
    <p:extLst>
      <p:ext uri="{BB962C8B-B14F-4D97-AF65-F5344CB8AC3E}">
        <p14:creationId xmlns:p14="http://schemas.microsoft.com/office/powerpoint/2010/main" val="7084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41FEB5-1379-A80A-809D-E702A6065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8" y="1660924"/>
            <a:ext cx="8317231" cy="4861713"/>
          </a:xfrm>
        </p:spPr>
        <p:txBody>
          <a:bodyPr>
            <a:normAutofit/>
          </a:bodyPr>
          <a:lstStyle/>
          <a:p>
            <a:r>
              <a:rPr lang="sv-FI" sz="2000" b="0" i="0">
                <a:solidFill>
                  <a:srgbClr val="212529"/>
                </a:solidFill>
              </a:rPr>
              <a:t>Innan du kommer till plankorsningen ska du sakta ner farten, så att du vid behov och på ett säkert sätt kan stanna framför spåren eller bommarna. </a:t>
            </a:r>
          </a:p>
          <a:p>
            <a:r>
              <a:rPr lang="sv-FI" sz="2000" b="0" i="0">
                <a:solidFill>
                  <a:srgbClr val="212529"/>
                </a:solidFill>
              </a:rPr>
              <a:t>Om det finns varningsanordningar i plankorsningen är det vita blinkande ljuset</a:t>
            </a:r>
            <a:r>
              <a:rPr lang="sv-FI" sz="2000">
                <a:solidFill>
                  <a:srgbClr val="212529"/>
                </a:solidFill>
              </a:rPr>
              <a:t> ett tecken på att anordningarna är i funktion. </a:t>
            </a:r>
          </a:p>
          <a:p>
            <a:r>
              <a:rPr lang="sv-FI" sz="2000">
                <a:solidFill>
                  <a:srgbClr val="212529"/>
                </a:solidFill>
              </a:rPr>
              <a:t>Kontrollera ändå alltid själv att inget tåg är på väg.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1AAB5-2BAB-5550-9984-7E00EF23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Kuva 5" descr="Plankorsnings märke med plankorsnings bom">
            <a:extLst>
              <a:ext uri="{FF2B5EF4-FFF2-40B4-BE49-F238E27FC236}">
                <a16:creationId xmlns:a16="http://schemas.microsoft.com/office/drawing/2014/main" id="{5C7AFCBB-ADFF-5459-03E2-08D88E60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336" y="0"/>
            <a:ext cx="340766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5DEEA7F-13A7-74CA-D576-AD221679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68" y="327824"/>
            <a:ext cx="9067261" cy="1325563"/>
          </a:xfrm>
        </p:spPr>
        <p:txBody>
          <a:bodyPr/>
          <a:lstStyle/>
          <a:p>
            <a:r>
              <a:rPr lang="sv-FI"/>
              <a:t>Så här korsar du plankorsningen tryggt 1/4</a:t>
            </a:r>
          </a:p>
        </p:txBody>
      </p:sp>
    </p:spTree>
    <p:extLst>
      <p:ext uri="{BB962C8B-B14F-4D97-AF65-F5344CB8AC3E}">
        <p14:creationId xmlns:p14="http://schemas.microsoft.com/office/powerpoint/2010/main" val="293349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D05B1A-AF9B-E550-5DB1-7A74DACAE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615" y="1581397"/>
            <a:ext cx="4710875" cy="477495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Om det finns varningsanordningar i plankorsningen meddelar de om ett tåg närmar sig.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Om de röda varningslamporna blinkar och bommen är nere eller på väg ner ska du inte korsa banan.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96A409-3511-C291-D534-BAB07289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Kuva 7" descr="en vinter bild av plankorsnings märke ock närmande tåget">
            <a:extLst>
              <a:ext uri="{FF2B5EF4-FFF2-40B4-BE49-F238E27FC236}">
                <a16:creationId xmlns:a16="http://schemas.microsoft.com/office/drawing/2014/main" id="{75A597F9-9BBD-8D0E-0195-1AD21B733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55" y="1748052"/>
            <a:ext cx="6674798" cy="444164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C3738F-ADEC-43BB-9F2C-6295C36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0" y="136525"/>
            <a:ext cx="9528810" cy="1325563"/>
          </a:xfrm>
        </p:spPr>
        <p:txBody>
          <a:bodyPr/>
          <a:lstStyle/>
          <a:p>
            <a:r>
              <a:rPr lang="sv-FI"/>
              <a:t>Så här korsar du plankorsningen tryggt 2/4</a:t>
            </a:r>
          </a:p>
        </p:txBody>
      </p:sp>
    </p:spTree>
    <p:extLst>
      <p:ext uri="{BB962C8B-B14F-4D97-AF65-F5344CB8AC3E}">
        <p14:creationId xmlns:p14="http://schemas.microsoft.com/office/powerpoint/2010/main" val="402954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23166-B9FC-D32B-DAA8-5728E546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330" cy="1325563"/>
          </a:xfrm>
        </p:spPr>
        <p:txBody>
          <a:bodyPr/>
          <a:lstStyle/>
          <a:p>
            <a:r>
              <a:rPr lang="sv-FI"/>
              <a:t>Så här korsar du plankorsningen tryggt 3/4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861ED8-4935-5C58-6A75-E014E0596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78941"/>
            <a:ext cx="4076701" cy="435062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4000" b="0" i="0">
                <a:solidFill>
                  <a:srgbClr val="212529"/>
                </a:solidFill>
              </a:rPr>
              <a:t>Om det inte finns varningsanordningar i plankorsningen, ska du flera gånger kontrollera i båda riktningarna om det kommer ett tåg. Om det inte kommer ett tåg kan du raskt korsa plankorsningen.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4200" b="0" i="0">
                <a:solidFill>
                  <a:srgbClr val="212529"/>
                </a:solidFill>
              </a:rPr>
              <a:t>Det gamla rådet "titta till vänster, sedan till höger och ännu en gång till vänster" blir aldrig gammalt.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5F77D7-8EAA-F7F3-92D8-5CDDF02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Kuva 10" descr="Kuvassa tasoristeyslaitos, jossa ei ole puomeja eikä muitakaan varoituslaitoksia ja heti radan vieressä on maantie.">
            <a:extLst>
              <a:ext uri="{FF2B5EF4-FFF2-40B4-BE49-F238E27FC236}">
                <a16:creationId xmlns:a16="http://schemas.microsoft.com/office/drawing/2014/main" id="{B42A0D02-9717-A9A9-6806-2CC813B8D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10" y="1678941"/>
            <a:ext cx="6598920" cy="49491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4525413-8577-943C-F291-2547338C4979}"/>
              </a:ext>
            </a:extLst>
          </p:cNvPr>
          <p:cNvSpPr txBox="1"/>
          <p:nvPr/>
        </p:nvSpPr>
        <p:spPr>
          <a:xfrm>
            <a:off x="5631475" y="1804175"/>
            <a:ext cx="594682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/>
              <a:t>Vid en plankorsning som liknar den på bilden, med en korsande väg</a:t>
            </a:r>
          </a:p>
          <a:p>
            <a:r>
              <a:rPr lang="sv-FI"/>
              <a:t>nära banan, ska du även beakta vägtrafiken, så att du inte blir utanpå plankorsningen när du svänger eller väntar på att ansluta dig till den övriga trafiken.</a:t>
            </a:r>
          </a:p>
        </p:txBody>
      </p:sp>
    </p:spTree>
    <p:extLst>
      <p:ext uri="{BB962C8B-B14F-4D97-AF65-F5344CB8AC3E}">
        <p14:creationId xmlns:p14="http://schemas.microsoft.com/office/powerpoint/2010/main" val="234971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A495F-AD28-4683-59EC-B01523D3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7" y="136525"/>
            <a:ext cx="9391650" cy="1325563"/>
          </a:xfrm>
        </p:spPr>
        <p:txBody>
          <a:bodyPr/>
          <a:lstStyle/>
          <a:p>
            <a:r>
              <a:rPr lang="sv-FI"/>
              <a:t>Så här korsar du plankorsningen tryggt 4/4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0C1CE2-1E6D-87AB-4FBC-0D88B9343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463" y="1203883"/>
            <a:ext cx="4148547" cy="515246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Fast rutten är bekant ska du ändå vara försiktig. Lita inte heller på att du minns passagerartågens tidtabell: på banorna rör sig förutom tågen även mycket tågtrafik utanför tidtabellen t.ex. servicemateriel, godstrafik eller till exempel museitrafik.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Det är bäst att strunta i telefonen och annat som kan störa när man är bakom ratten!!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F2AA1A-2D24-2252-580B-829220DB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Kuva 8" descr="Ett museitåg och plankorsning ">
            <a:extLst>
              <a:ext uri="{FF2B5EF4-FFF2-40B4-BE49-F238E27FC236}">
                <a16:creationId xmlns:a16="http://schemas.microsoft.com/office/drawing/2014/main" id="{DDEDBAD6-C1CA-A628-1175-BA7895A1C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660" y="1646612"/>
            <a:ext cx="7055885" cy="47097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F62C6B9-E428-5D77-535B-B0D72AD05BFE}"/>
              </a:ext>
            </a:extLst>
          </p:cNvPr>
          <p:cNvSpPr txBox="1"/>
          <p:nvPr/>
        </p:nvSpPr>
        <p:spPr>
          <a:xfrm>
            <a:off x="5816088" y="5531889"/>
            <a:ext cx="5601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/>
              <a:t>På bilden kommer museitåget till en plankorsning med</a:t>
            </a:r>
          </a:p>
          <a:p>
            <a:r>
              <a:rPr lang="sv-FI"/>
              <a:t>ljus- och ljudvarningsanordning, men inga bommar.</a:t>
            </a:r>
          </a:p>
        </p:txBody>
      </p:sp>
    </p:spTree>
    <p:extLst>
      <p:ext uri="{BB962C8B-B14F-4D97-AF65-F5344CB8AC3E}">
        <p14:creationId xmlns:p14="http://schemas.microsoft.com/office/powerpoint/2010/main" val="166255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30095-B41E-FA65-9379-1B707A8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39395"/>
            <a:ext cx="8640000" cy="1325563"/>
          </a:xfrm>
        </p:spPr>
        <p:txBody>
          <a:bodyPr/>
          <a:lstStyle/>
          <a:p>
            <a:r>
              <a:rPr lang="sv-FI"/>
              <a:t>Extraordinära situationer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66676-F6A6-D88A-C4DD-03A2D1C37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90" y="1261226"/>
            <a:ext cx="6065520" cy="5095124"/>
          </a:xfrm>
        </p:spPr>
        <p:txBody>
          <a:bodyPr>
            <a:normAutofit fontScale="92500" lnSpcReduction="10000"/>
          </a:bodyPr>
          <a:lstStyle/>
          <a:p>
            <a:r>
              <a:rPr lang="sv-FI" sz="1700"/>
              <a:t>En varningsanläggning kan till exempel skadas under en åskstorm eller av ett strömavbrott, och bommarna kan fastna halvvägs. Då blinkar de röda varningslamporna tills anläggningen får elström. </a:t>
            </a:r>
            <a:r>
              <a:rPr lang="sv-FI" sz="1700" b="1"/>
              <a:t>Du ska inte korsa banan innan någon som sköter banans underhåll anländer till platsen.</a:t>
            </a:r>
          </a:p>
          <a:p>
            <a:r>
              <a:rPr lang="sv-FI" sz="1700"/>
              <a:t>Alla plankorsningar har en skylt med plankorsningens namn och lägesuppgifter. Plankorsningar med varningsanläggning har förutom basuppgifter även ett telefonnummer dit man kan anmäla fel eller icke-brådskande problem. </a:t>
            </a:r>
          </a:p>
          <a:p>
            <a:r>
              <a:rPr lang="sv-FI" sz="1700" b="1"/>
              <a:t>I brådskande fall, t.ex. vid olyckor, ska man alltid ringa nödnumret 112. Det lönar sig att använda appen 112 Suomi som underlättar lokaliseringen!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FECCA-F789-9330-22B4-87E2930E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Kuva 5" descr="plankorsnings skylt">
            <a:extLst>
              <a:ext uri="{FF2B5EF4-FFF2-40B4-BE49-F238E27FC236}">
                <a16:creationId xmlns:a16="http://schemas.microsoft.com/office/drawing/2014/main" id="{1A312A03-C0C5-C7E5-F313-30E9EDC1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32" y="1873568"/>
            <a:ext cx="5402930" cy="44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1465E-8BA7-1FD7-F191-2FAD1F6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36525"/>
            <a:ext cx="5199669" cy="1229759"/>
          </a:xfrm>
        </p:spPr>
        <p:txBody>
          <a:bodyPr>
            <a:normAutofit fontScale="90000"/>
          </a:bodyPr>
          <a:lstStyle/>
          <a:p>
            <a:r>
              <a:rPr lang="sv-FI"/>
              <a:t>Allmänt om plankorsningar</a:t>
            </a:r>
            <a:br>
              <a:rPr lang="sv-FI"/>
            </a:br>
            <a:r>
              <a:rPr lang="sv-FI"/>
              <a:t>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6CD1C6-7B2B-777A-A3A4-0430F764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646" y="1467514"/>
            <a:ext cx="5353098" cy="4773797"/>
          </a:xfrm>
        </p:spPr>
        <p:txBody>
          <a:bodyPr>
            <a:normAutofit fontScale="85000" lnSpcReduction="20000"/>
          </a:bodyPr>
          <a:lstStyle/>
          <a:p>
            <a:r>
              <a:rPr lang="sv-FI" sz="2600" dirty="0"/>
              <a:t>I Finland finns det 2 309 plankorsningar på statens bannät.</a:t>
            </a:r>
          </a:p>
          <a:p>
            <a:r>
              <a:rPr lang="sv-FI" sz="2600" dirty="0"/>
              <a:t>Plankorsningar finns inte bara på avlägsna vägar och bibanor, utan de finns bland annat i stadsområden (t.ex. Vanda, Åbo och Vasa) och på mycket livligt trafikerade banavsnitt.</a:t>
            </a:r>
          </a:p>
          <a:p>
            <a:r>
              <a:rPr lang="sv-FI" sz="2600" dirty="0"/>
              <a:t>Plankorsningar finns också på banavsnitt där tågens hastigheter är 140 km/h!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AB4FF6-871B-7555-5F86-BC44081B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uva 5" descr="en karta av all statens plankorsningar">
            <a:extLst>
              <a:ext uri="{FF2B5EF4-FFF2-40B4-BE49-F238E27FC236}">
                <a16:creationId xmlns:a16="http://schemas.microsoft.com/office/drawing/2014/main" id="{049B95F8-4E6F-69CF-632D-373CED9E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2" y="0"/>
            <a:ext cx="603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ADAF9A1D-0C99-116E-8F93-0A19FE07A4BE}"/>
              </a:ext>
            </a:extLst>
          </p:cNvPr>
          <p:cNvSpPr txBox="1"/>
          <p:nvPr/>
        </p:nvSpPr>
        <p:spPr>
          <a:xfrm>
            <a:off x="4659878" y="1032757"/>
            <a:ext cx="4870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2800" b="1">
                <a:solidFill>
                  <a:schemeClr val="bg1"/>
                </a:solidFill>
              </a:rPr>
              <a:t>Kör försiktigt!</a:t>
            </a:r>
          </a:p>
        </p:txBody>
      </p:sp>
    </p:spTree>
    <p:extLst>
      <p:ext uri="{BB962C8B-B14F-4D97-AF65-F5344CB8AC3E}">
        <p14:creationId xmlns:p14="http://schemas.microsoft.com/office/powerpoint/2010/main" val="3497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AD83D-B050-6B58-513E-BED50FB1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991845"/>
          </a:xfrm>
        </p:spPr>
        <p:txBody>
          <a:bodyPr>
            <a:normAutofit fontScale="90000"/>
          </a:bodyPr>
          <a:lstStyle/>
          <a:p>
            <a:r>
              <a:rPr lang="sv-FI"/>
              <a:t>Allmänt om plankorsningar</a:t>
            </a:r>
            <a:br>
              <a:rPr lang="sv-FI"/>
            </a:br>
            <a:r>
              <a:rPr lang="sv-FI"/>
              <a:t>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54DF50-3DEF-C59B-379B-E8CB182E0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5796517" cy="4167740"/>
          </a:xfrm>
        </p:spPr>
        <p:txBody>
          <a:bodyPr/>
          <a:lstStyle/>
          <a:p>
            <a:r>
              <a:rPr lang="sv-FI" sz="2000" dirty="0"/>
              <a:t>Största delen (69 %) av plankorsningarna har ingen plankorsningsanläggning (varningsanordning på folkspråk), dvs. bommar, ljus- eller ljudanläggningar</a:t>
            </a:r>
          </a:p>
          <a:p>
            <a:r>
              <a:rPr lang="sv-FI" sz="2000" dirty="0"/>
              <a:t>De enda plankorsningar som säkert är trygga är avlägsnade plankorsningar, dvs. plankorsningarna måste respekteras och det lönar sig att ta dem på allvar!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6E5666-57DE-4968-166E-CB78796A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en vinter bild av plankorsning med cyklist">
            <a:extLst>
              <a:ext uri="{FF2B5EF4-FFF2-40B4-BE49-F238E27FC236}">
                <a16:creationId xmlns:a16="http://schemas.microsoft.com/office/drawing/2014/main" id="{48E68179-AC84-6A79-1CDB-70E4567E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en bild av en olycka mellan en buss och ett tåg">
            <a:extLst>
              <a:ext uri="{FF2B5EF4-FFF2-40B4-BE49-F238E27FC236}">
                <a16:creationId xmlns:a16="http://schemas.microsoft.com/office/drawing/2014/main" id="{7972CE5A-92F2-4017-91CF-7C51D60DF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8F09-E403-4843-A2F5-B42FE940A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F01E-50BC-4FFC-A953-A4184F0B54E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sv-FI"/>
              <a:t>Plankorsningsolyckor på statens bannät</a:t>
            </a:r>
          </a:p>
        </p:txBody>
      </p:sp>
    </p:spTree>
    <p:extLst>
      <p:ext uri="{BB962C8B-B14F-4D97-AF65-F5344CB8AC3E}">
        <p14:creationId xmlns:p14="http://schemas.microsoft.com/office/powerpoint/2010/main" val="178370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8" y="136525"/>
            <a:ext cx="6712751" cy="1325563"/>
          </a:xfrm>
        </p:spPr>
        <p:txBody>
          <a:bodyPr/>
          <a:lstStyle/>
          <a:p>
            <a:r>
              <a:rPr lang="sv-FI"/>
              <a:t>Plankorsningsolyckor 1/3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259" y="1236368"/>
            <a:ext cx="5056746" cy="5621632"/>
          </a:xfrm>
        </p:spPr>
        <p:txBody>
          <a:bodyPr>
            <a:normAutofit fontScale="77500" lnSpcReduction="20000"/>
          </a:bodyPr>
          <a:lstStyle/>
          <a:p>
            <a:r>
              <a:rPr lang="sv-FI" sz="2000" dirty="0"/>
              <a:t>Det sker i genomsnitt 17 plankorsningsolyckor på statens bannät per år </a:t>
            </a:r>
            <a:r>
              <a:rPr lang="sv-FI" sz="2000" i="1" dirty="0"/>
              <a:t>(tioårigt </a:t>
            </a:r>
            <a:r>
              <a:rPr lang="sv-FI" sz="2000" i="1" dirty="0" err="1"/>
              <a:t>medetal</a:t>
            </a:r>
            <a:r>
              <a:rPr lang="sv-FI" sz="2000" i="1" dirty="0"/>
              <a:t>)</a:t>
            </a:r>
            <a:r>
              <a:rPr lang="sv-FI" sz="2000" dirty="0"/>
              <a:t>.</a:t>
            </a:r>
          </a:p>
          <a:p>
            <a:pPr lvl="1"/>
            <a:r>
              <a:rPr lang="sv-FI" sz="2000" dirty="0"/>
              <a:t>I nästan alla plankorsningsolyckor skadas den som rör sig på vägen, men årligen omkommer också någon eller några av dem.</a:t>
            </a:r>
          </a:p>
          <a:p>
            <a:pPr lvl="1"/>
            <a:r>
              <a:rPr lang="sv-FI" sz="2000" dirty="0"/>
              <a:t>Dessutom kan en kollision eller ett plötsligt stoppande av ett tåg i värsta fall leda till att tågpersonalen eller passagerarna skadas/dör.</a:t>
            </a:r>
          </a:p>
          <a:p>
            <a:pPr lvl="1"/>
            <a:r>
              <a:rPr lang="sv-FI" sz="2000" dirty="0"/>
              <a:t>Vid plankorsningsolyckor är risken också att kollisionen leder till att tåget spårar ur, varvid man redan talar om en storolycka.</a:t>
            </a:r>
          </a:p>
          <a:p>
            <a:pPr lvl="1"/>
            <a:r>
              <a:rPr lang="sv-FI" sz="2000" dirty="0"/>
              <a:t>Plankorsningsolyckor orsakar nästan alltid skador på tåget och/eller banan samt avbrott i trafiken på banavsnittet.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Kuvan paikkamerkki 15" descr="en vinter bild av olycka mellan ett tåg och en bil">
            <a:extLst>
              <a:ext uri="{FF2B5EF4-FFF2-40B4-BE49-F238E27FC236}">
                <a16:creationId xmlns:a16="http://schemas.microsoft.com/office/drawing/2014/main" id="{3F39DBEF-FE5D-754C-460D-D1A443CB8E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53948263-AF44-51DB-85BD-CE61116DFD8B}"/>
              </a:ext>
            </a:extLst>
          </p:cNvPr>
          <p:cNvSpPr txBox="1"/>
          <p:nvPr/>
        </p:nvSpPr>
        <p:spPr>
          <a:xfrm>
            <a:off x="5605931" y="5156021"/>
            <a:ext cx="64226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 dirty="0"/>
              <a:t>I den här olyckan hade föraren antingen för mycket</a:t>
            </a:r>
          </a:p>
          <a:p>
            <a:r>
              <a:rPr lang="sv-FI" dirty="0"/>
              <a:t>fart eller överraskades av den frusna </a:t>
            </a:r>
            <a:r>
              <a:rPr lang="sv-FI" dirty="0" err="1"/>
              <a:t>vägytan</a:t>
            </a:r>
            <a:r>
              <a:rPr lang="sv-FI" dirty="0"/>
              <a:t> och kunde inte</a:t>
            </a:r>
          </a:p>
          <a:p>
            <a:r>
              <a:rPr lang="sv-FI" dirty="0"/>
              <a:t> stoppa </a:t>
            </a:r>
            <a:r>
              <a:rPr lang="sv-FI" dirty="0" err="1"/>
              <a:t>bileni</a:t>
            </a:r>
            <a:r>
              <a:rPr lang="sv-FI" dirty="0"/>
              <a:t> tid. Man var tvungen att skära upp bilen så att </a:t>
            </a:r>
          </a:p>
          <a:p>
            <a:r>
              <a:rPr lang="sv-FI" dirty="0"/>
              <a:t>Föraren skulle fås ut och få vård. Föraren skadades allvarligt. </a:t>
            </a:r>
          </a:p>
        </p:txBody>
      </p:sp>
    </p:spTree>
    <p:extLst>
      <p:ext uri="{BB962C8B-B14F-4D97-AF65-F5344CB8AC3E}">
        <p14:creationId xmlns:p14="http://schemas.microsoft.com/office/powerpoint/2010/main" val="19068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5" y="202968"/>
            <a:ext cx="6711183" cy="1325563"/>
          </a:xfrm>
        </p:spPr>
        <p:txBody>
          <a:bodyPr/>
          <a:lstStyle/>
          <a:p>
            <a:r>
              <a:rPr lang="sv-FI"/>
              <a:t>Plankorsningsolyckor 2/3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0505" y="1367400"/>
            <a:ext cx="5287315" cy="49889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sv-FI" sz="2000"/>
              <a:t>Plankorsningsolyckor inträffar inte bara på avlägsna enskilda vägar eller på objekt som inte har en varningsanordning och som eventuellt är i dåligt skick, utan de inträffar också i plankorsningar med bommar och/eller andra varningsanordningar, god sikt och där vägen är i gott skick. </a:t>
            </a:r>
          </a:p>
          <a:p>
            <a:pPr lvl="1"/>
            <a:r>
              <a:rPr lang="sv-FI" sz="2000"/>
              <a:t>Det är inte bara personbilar eller fordon som korsar plankorsningen långsamt (t.ex. lastbilar) som råkar ut för plankorsningsolyckor, utan även cyklister, fotgängare osv.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Kuvan paikkamerkki 17" descr="en sommarlik bild av en olycka mellan bil och ett tåg">
            <a:extLst>
              <a:ext uri="{FF2B5EF4-FFF2-40B4-BE49-F238E27FC236}">
                <a16:creationId xmlns:a16="http://schemas.microsoft.com/office/drawing/2014/main" id="{7EACE8B2-D1AC-167D-2FBC-E0E5261A4BE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318007C-347C-C824-5602-11EAFCC0491E}"/>
              </a:ext>
            </a:extLst>
          </p:cNvPr>
          <p:cNvSpPr txBox="1"/>
          <p:nvPr/>
        </p:nvSpPr>
        <p:spPr>
          <a:xfrm>
            <a:off x="5696597" y="5524890"/>
            <a:ext cx="62711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/>
              <a:t>I den här olyckan kom föraren till plankorsningen</a:t>
            </a:r>
          </a:p>
          <a:p>
            <a:r>
              <a:rPr lang="sv-FI"/>
              <a:t>med alltför hög hastighet och körde in i tågets sida. Både</a:t>
            </a:r>
          </a:p>
          <a:p>
            <a:r>
              <a:rPr lang="sv-FI"/>
              <a:t>föraren och en passagerare på tåget skadades.</a:t>
            </a:r>
          </a:p>
        </p:txBody>
      </p:sp>
    </p:spTree>
    <p:extLst>
      <p:ext uri="{BB962C8B-B14F-4D97-AF65-F5344CB8AC3E}">
        <p14:creationId xmlns:p14="http://schemas.microsoft.com/office/powerpoint/2010/main" val="114589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241739-74B9-1396-99C4-A6D90BE9E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352315"/>
            <a:ext cx="4901566" cy="4819250"/>
          </a:xfrm>
        </p:spPr>
        <p:txBody>
          <a:bodyPr>
            <a:normAutofit/>
          </a:bodyPr>
          <a:lstStyle/>
          <a:p>
            <a:r>
              <a:rPr lang="sv-FI" sz="2000"/>
              <a:t>Enligt undersökningar är den enda förenande faktorn för olyckorna att den som korsar plankorsningen inte är koncentrerad, eller likgiltighet!</a:t>
            </a:r>
          </a:p>
          <a:p>
            <a:r>
              <a:rPr lang="sv-FI" sz="2000"/>
              <a:t>Visserligen har också vädret, tidpunkten (är det ljust eller mörkt) samt andra förhållanden (vägytan torr/våt/isig/snöig, bra sikt över banan osv.) en inverkan.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12E43A-2B9F-021B-428A-31D7242A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Kuva 5" descr="En ung pojke sörjer sin vän som dog i en plankorsningssolycka.">
            <a:extLst>
              <a:ext uri="{FF2B5EF4-FFF2-40B4-BE49-F238E27FC236}">
                <a16:creationId xmlns:a16="http://schemas.microsoft.com/office/drawing/2014/main" id="{52D9518D-494B-38BA-A7FE-2495FE8E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3" y="1"/>
            <a:ext cx="6593487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98A8797-00EE-023F-4E58-A0E18D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28" y="253103"/>
            <a:ext cx="5703571" cy="1099212"/>
          </a:xfrm>
        </p:spPr>
        <p:txBody>
          <a:bodyPr>
            <a:normAutofit/>
          </a:bodyPr>
          <a:lstStyle/>
          <a:p>
            <a:r>
              <a:rPr lang="sv-FI" sz="3000"/>
              <a:t>Plankorsningsolyckor</a:t>
            </a:r>
            <a:br>
              <a:rPr lang="sv-FI" sz="3000"/>
            </a:br>
            <a:r>
              <a:rPr lang="sv-FI" sz="3000"/>
              <a:t>3/3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11BB36C3-F6EC-54BF-4960-283492F9CF0F}"/>
              </a:ext>
            </a:extLst>
          </p:cNvPr>
          <p:cNvSpPr txBox="1"/>
          <p:nvPr/>
        </p:nvSpPr>
        <p:spPr>
          <a:xfrm>
            <a:off x="5932699" y="4684644"/>
            <a:ext cx="29625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/>
              <a:t>Vid tidpunkten för olyckan var det mörkt, vägytan var isig och vädret dimmigt. Föraren dog.</a:t>
            </a:r>
          </a:p>
        </p:txBody>
      </p:sp>
    </p:spTree>
    <p:extLst>
      <p:ext uri="{BB962C8B-B14F-4D97-AF65-F5344CB8AC3E}">
        <p14:creationId xmlns:p14="http://schemas.microsoft.com/office/powerpoint/2010/main" val="10248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C25A0456-3348-41F7-8FA6-2949F330E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72263"/>
              </p:ext>
            </p:extLst>
          </p:nvPr>
        </p:nvGraphicFramePr>
        <p:xfrm>
          <a:off x="720811" y="349208"/>
          <a:ext cx="9708292" cy="611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lipsi 7">
            <a:extLst>
              <a:ext uri="{FF2B5EF4-FFF2-40B4-BE49-F238E27FC236}">
                <a16:creationId xmlns:a16="http://schemas.microsoft.com/office/drawing/2014/main" id="{FE7336B6-72D6-2B73-821A-1D9B5DF3172E}"/>
              </a:ext>
            </a:extLst>
          </p:cNvPr>
          <p:cNvSpPr/>
          <p:nvPr/>
        </p:nvSpPr>
        <p:spPr>
          <a:xfrm>
            <a:off x="7955280" y="136524"/>
            <a:ext cx="4114799" cy="295588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bg1"/>
                </a:solidFill>
              </a:rPr>
              <a:t> Åren 2000–2025 inträffade sammanlagt 723 plankorsningsolyckor!!!</a:t>
            </a:r>
          </a:p>
        </p:txBody>
      </p:sp>
    </p:spTree>
    <p:extLst>
      <p:ext uri="{BB962C8B-B14F-4D97-AF65-F5344CB8AC3E}">
        <p14:creationId xmlns:p14="http://schemas.microsoft.com/office/powerpoint/2010/main" val="2044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BD5641EB-0D88-A484-CDC0-57BDC25E4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288924"/>
              </p:ext>
            </p:extLst>
          </p:nvPr>
        </p:nvGraphicFramePr>
        <p:xfrm>
          <a:off x="857248" y="685800"/>
          <a:ext cx="9151725" cy="567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llipsi 8">
            <a:extLst>
              <a:ext uri="{FF2B5EF4-FFF2-40B4-BE49-F238E27FC236}">
                <a16:creationId xmlns:a16="http://schemas.microsoft.com/office/drawing/2014/main" id="{210C7D14-6E64-A556-E68E-1CC3982446ED}"/>
              </a:ext>
            </a:extLst>
          </p:cNvPr>
          <p:cNvSpPr/>
          <p:nvPr/>
        </p:nvSpPr>
        <p:spPr>
          <a:xfrm>
            <a:off x="8063345" y="290904"/>
            <a:ext cx="4013860" cy="264230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>
                <a:solidFill>
                  <a:schemeClr val="bg1"/>
                </a:solidFill>
              </a:rPr>
              <a:t> Åren 2000–2025 omkom 148 personer i plankorsningsolyckor, 90 skadades allvarligt och 274 skadades lindrigt.</a:t>
            </a:r>
          </a:p>
          <a:p>
            <a:pPr algn="ctr"/>
            <a:r>
              <a:rPr lang="sv-FI" dirty="0">
                <a:solidFill>
                  <a:schemeClr val="bg1"/>
                </a:solidFill>
              </a:rPr>
              <a:t>Vi talar alltså om totalt 512 personer!!!</a:t>
            </a:r>
          </a:p>
        </p:txBody>
      </p:sp>
    </p:spTree>
    <p:extLst>
      <p:ext uri="{BB962C8B-B14F-4D97-AF65-F5344CB8AC3E}">
        <p14:creationId xmlns:p14="http://schemas.microsoft.com/office/powerpoint/2010/main" val="323564507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80698CA2-84C0-4D32-B3B9-691308C5EB39}" vid="{19AC9EDE-3C74-46E3-BEC0-1BF2A3623E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D18D6889E1647B71BD1B7FABDD590" ma:contentTypeVersion="0" ma:contentTypeDescription="Create a new document." ma:contentTypeScope="" ma:versionID="08e8cb1f9d6b9f3192f6e7788e4270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xml_kameleon>
  <dlevelofprotection/>
  <dconfidentiality/>
  <dsecrecy/>
  <ddecree/>
  <subtitle/>
</xml_kameleon>
</file>

<file path=customXml/item5.xml><?xml version="1.0" encoding="utf-8"?>
<livi_kameleon xmlns="" xmlns:xsi="http://www.w3.org/2001/XMLSchema-instance">
  <tyyppi>Esitys</tyyppi>
  <title/>
  <author>Joonas Tielinen</author>
  <paivays>6.2.2023</paivays>
</livi_kameleon>
</file>

<file path=customXml/itemProps1.xml><?xml version="1.0" encoding="utf-8"?>
<ds:datastoreItem xmlns:ds="http://schemas.openxmlformats.org/officeDocument/2006/customXml" ds:itemID="{0F352858-D1A7-4016-8667-0EDAAA817C30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2774CB3-2A7F-4949-A3BD-47ED91BF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501F05E-17FF-4C5E-A683-9FC57DF471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C4AF360-723A-475F-9F8A-BCFED25519E4}">
  <ds:schemaRefs/>
</ds:datastoreItem>
</file>

<file path=customXml/itemProps5.xml><?xml version="1.0" encoding="utf-8"?>
<ds:datastoreItem xmlns:ds="http://schemas.openxmlformats.org/officeDocument/2006/customXml" ds:itemID="{7BD16A64-FE8E-4234-BF14-32262FD440DD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2209</TotalTime>
  <Words>1167</Words>
  <Application>Microsoft Office PowerPoint</Application>
  <PresentationFormat>Laajakuva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Felbridge Pro</vt:lpstr>
      <vt:lpstr>Tahoma</vt:lpstr>
      <vt:lpstr>vayla_uusi2023</vt:lpstr>
      <vt:lpstr>Plankorsningar och plankorsningssäkerhet på statens bannät</vt:lpstr>
      <vt:lpstr>Allmänt om plankorsningar 1/2</vt:lpstr>
      <vt:lpstr>Allmänt om plankorsningar 2/2</vt:lpstr>
      <vt:lpstr>PowerPoint-esitys</vt:lpstr>
      <vt:lpstr>Plankorsningsolyckor 1/3</vt:lpstr>
      <vt:lpstr>Plankorsningsolyckor 2/3</vt:lpstr>
      <vt:lpstr>Plankorsningsolyckor 3/3</vt:lpstr>
      <vt:lpstr>PowerPoint-esitys</vt:lpstr>
      <vt:lpstr>PowerPoint-esitys</vt:lpstr>
      <vt:lpstr>PowerPoint-esitys</vt:lpstr>
      <vt:lpstr>Allmänt om plankorsningssäkerheten</vt:lpstr>
      <vt:lpstr>Hastigheter </vt:lpstr>
      <vt:lpstr>Plankorsningsmärken 1/2</vt:lpstr>
      <vt:lpstr>Plankorsningsmärken 2/2</vt:lpstr>
      <vt:lpstr>Så här korsar du plankorsningen tryggt 1/4</vt:lpstr>
      <vt:lpstr>Så här korsar du plankorsningen tryggt 2/4</vt:lpstr>
      <vt:lpstr>Så här korsar du plankorsningen tryggt 3/4</vt:lpstr>
      <vt:lpstr>Så här korsar du plankorsningen tryggt 4/4</vt:lpstr>
      <vt:lpstr>Extraordinära situationer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 plankorsningar_bilskolor</dc:title>
  <dc:creator>Joonas Tielinen</dc:creator>
  <cp:keywords>Esitys</cp:keywords>
  <cp:lastModifiedBy>Porras Kaisa-Elina</cp:lastModifiedBy>
  <cp:revision>41</cp:revision>
  <dcterms:created xsi:type="dcterms:W3CDTF">2023-02-06T07:42:19Z</dcterms:created>
  <dcterms:modified xsi:type="dcterms:W3CDTF">2026-02-02T09:22:41Z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Joonas Tielinen</vt:lpwstr>
  </property>
  <property fmtid="{D5CDD505-2E9C-101B-9397-08002B2CF9AE}" pid="24" name="dvDUFname">
    <vt:lpwstr>Joonas</vt:lpwstr>
  </property>
  <property fmtid="{D5CDD505-2E9C-101B-9397-08002B2CF9AE}" pid="25" name="dvDULname">
    <vt:lpwstr>Tielinen</vt:lpwstr>
  </property>
  <property fmtid="{D5CDD505-2E9C-101B-9397-08002B2CF9AE}" pid="26" name="dvDUBusinessarea">
    <vt:lpwstr>Pääjohtajan alaiset toiminnot</vt:lpwstr>
  </property>
  <property fmtid="{D5CDD505-2E9C-101B-9397-08002B2CF9AE}" pid="27" name="dvDUdepartment">
    <vt:lpwstr>Yhteiskuntasuhteet ja henkilöstö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>Joonas Tielinen</vt:lpwstr>
  </property>
  <property fmtid="{D5CDD505-2E9C-101B-9397-08002B2CF9AE}" pid="39" name="paivays">
    <vt:filetime>2023-02-05T22:00:00Z</vt:filetime>
  </property>
  <property fmtid="{D5CDD505-2E9C-101B-9397-08002B2CF9AE}" pid="40" name="ContentTypeId">
    <vt:lpwstr>0x010100B7AD18D6889E1647B71BD1B7FABDD590</vt:lpwstr>
  </property>
</Properties>
</file>