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38"/>
  </p:notesMasterIdLst>
  <p:handoutMasterIdLst>
    <p:handoutMasterId r:id="rId39"/>
  </p:handoutMasterIdLst>
  <p:sldIdLst>
    <p:sldId id="685" r:id="rId4"/>
    <p:sldId id="692" r:id="rId5"/>
    <p:sldId id="707" r:id="rId6"/>
    <p:sldId id="708" r:id="rId7"/>
    <p:sldId id="706" r:id="rId8"/>
    <p:sldId id="673" r:id="rId9"/>
    <p:sldId id="664" r:id="rId10"/>
    <p:sldId id="665" r:id="rId11"/>
    <p:sldId id="666" r:id="rId12"/>
    <p:sldId id="677" r:id="rId13"/>
    <p:sldId id="660" r:id="rId14"/>
    <p:sldId id="714" r:id="rId15"/>
    <p:sldId id="702" r:id="rId16"/>
    <p:sldId id="686" r:id="rId17"/>
    <p:sldId id="687" r:id="rId18"/>
    <p:sldId id="688" r:id="rId19"/>
    <p:sldId id="703" r:id="rId20"/>
    <p:sldId id="689" r:id="rId21"/>
    <p:sldId id="690" r:id="rId22"/>
    <p:sldId id="699" r:id="rId23"/>
    <p:sldId id="340" r:id="rId24"/>
    <p:sldId id="709" r:id="rId25"/>
    <p:sldId id="711" r:id="rId26"/>
    <p:sldId id="679" r:id="rId27"/>
    <p:sldId id="700" r:id="rId28"/>
    <p:sldId id="712" r:id="rId29"/>
    <p:sldId id="710" r:id="rId30"/>
    <p:sldId id="713" r:id="rId31"/>
    <p:sldId id="668" r:id="rId32"/>
    <p:sldId id="704" r:id="rId33"/>
    <p:sldId id="705" r:id="rId34"/>
    <p:sldId id="683" r:id="rId35"/>
    <p:sldId id="691" r:id="rId36"/>
    <p:sldId id="658" r:id="rId3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F9169C-BCB2-84E0-C9B4-DC0B45BF77F0}" name="Tuominen Marko" initials="TM" userId="S::marko.tuominen@vayla.fi::e4577992-4422-4efa-b62e-c80d19d653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C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59" autoAdjust="0"/>
    <p:restoredTop sz="87924" autoAdjust="0"/>
  </p:normalViewPr>
  <p:slideViewPr>
    <p:cSldViewPr snapToGrid="0">
      <p:cViewPr varScale="1">
        <p:scale>
          <a:sx n="55" d="100"/>
          <a:sy n="55" d="100"/>
        </p:scale>
        <p:origin x="176" y="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5" d="100"/>
          <a:sy n="95" d="100"/>
        </p:scale>
        <p:origin x="28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DAE809-BFED-470A-BB70-DBC3965101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8BBF8A77-8EFF-4027-AE87-008AB85AAA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F50B1A-2E76-4083-8C1F-14365BFFBCBE}" type="datetimeFigureOut">
              <a:rPr lang="fi-FI" smtClean="0"/>
              <a:t>2.2.2026</a:t>
            </a:fld>
            <a:endParaRPr lang="fi-FI"/>
          </a:p>
        </p:txBody>
      </p:sp>
      <p:sp>
        <p:nvSpPr>
          <p:cNvPr id="4" name="Footer Placeholder 3">
            <a:extLst>
              <a:ext uri="{FF2B5EF4-FFF2-40B4-BE49-F238E27FC236}">
                <a16:creationId xmlns:a16="http://schemas.microsoft.com/office/drawing/2014/main" id="{4A68A2CD-F4C2-4008-AF70-ABF6470F9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C331BFC3-43BC-4C7E-89DB-CD3AFB7027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8CBF08-FC9C-4574-B237-348852A04FD8}" type="slidenum">
              <a:rPr lang="fi-FI" smtClean="0"/>
              <a:t>‹#›</a:t>
            </a:fld>
            <a:endParaRPr lang="fi-FI"/>
          </a:p>
        </p:txBody>
      </p:sp>
    </p:spTree>
    <p:extLst>
      <p:ext uri="{BB962C8B-B14F-4D97-AF65-F5344CB8AC3E}">
        <p14:creationId xmlns:p14="http://schemas.microsoft.com/office/powerpoint/2010/main" val="147543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AC96E-1DC8-4EA3-9268-8EA7D1653612}" type="datetimeFigureOut">
              <a:rPr lang="fi-FI" smtClean="0"/>
              <a:t>2.2.2026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D8B9A-264D-4165-A769-848A3FBDC0CD}" type="slidenum">
              <a:rPr lang="fi-FI" smtClean="0"/>
              <a:t>‹#›</a:t>
            </a:fld>
            <a:endParaRPr lang="fi-FI"/>
          </a:p>
        </p:txBody>
      </p:sp>
    </p:spTree>
    <p:extLst>
      <p:ext uri="{BB962C8B-B14F-4D97-AF65-F5344CB8AC3E}">
        <p14:creationId xmlns:p14="http://schemas.microsoft.com/office/powerpoint/2010/main" val="306927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6D2D8B9A-264D-4165-A769-848A3FBDC0CD}" type="slidenum">
              <a:rPr lang="fi-FI" smtClean="0"/>
              <a:t>1</a:t>
            </a:fld>
            <a:endParaRPr lang="fi-FI"/>
          </a:p>
        </p:txBody>
      </p:sp>
    </p:spTree>
    <p:extLst>
      <p:ext uri="{BB962C8B-B14F-4D97-AF65-F5344CB8AC3E}">
        <p14:creationId xmlns:p14="http://schemas.microsoft.com/office/powerpoint/2010/main" val="847087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dia" preserve="1" userDrawn="1">
  <p:cSld name="otsikkodia">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9D0EB043-CA1E-AC09-354B-2AB400561FC6}"/>
              </a:ext>
            </a:extLst>
          </p:cNvPr>
          <p:cNvSpPr>
            <a:spLocks noGrp="1"/>
          </p:cNvSpPr>
          <p:nvPr>
            <p:ph type="ctrTitle"/>
          </p:nvPr>
        </p:nvSpPr>
        <p:spPr>
          <a:xfrm>
            <a:off x="838800" y="457200"/>
            <a:ext cx="5198400" cy="1602000"/>
          </a:xfrm>
        </p:spPr>
        <p:txBody>
          <a:bodyPr anchor="ctr">
            <a:normAutofit/>
          </a:bodyPr>
          <a:lstStyle>
            <a:lvl1pPr algn="l">
              <a:defRPr sz="3200" b="1">
                <a:latin typeface="+mj-lt"/>
              </a:defRPr>
            </a:lvl1pPr>
          </a:lstStyle>
          <a:p>
            <a:r>
              <a:rPr lang="en-US"/>
              <a:t>Click to edit Master title style</a:t>
            </a:r>
            <a:endParaRPr lang="fi-FI" dirty="0"/>
          </a:p>
        </p:txBody>
      </p:sp>
      <p:sp>
        <p:nvSpPr>
          <p:cNvPr id="7" name="Alaotsikko 2">
            <a:extLst>
              <a:ext uri="{FF2B5EF4-FFF2-40B4-BE49-F238E27FC236}">
                <a16:creationId xmlns:a16="http://schemas.microsoft.com/office/drawing/2014/main" id="{C0A0CC28-71E9-C488-EDD5-3D5A405D3FBF}"/>
              </a:ext>
            </a:extLst>
          </p:cNvPr>
          <p:cNvSpPr>
            <a:spLocks noGrp="1"/>
          </p:cNvSpPr>
          <p:nvPr>
            <p:ph type="subTitle" idx="1"/>
          </p:nvPr>
        </p:nvSpPr>
        <p:spPr>
          <a:xfrm>
            <a:off x="838800" y="2059200"/>
            <a:ext cx="3931200" cy="986400"/>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18" name="Footer Placeholder 8">
            <a:extLst>
              <a:ext uri="{FF2B5EF4-FFF2-40B4-BE49-F238E27FC236}">
                <a16:creationId xmlns:a16="http://schemas.microsoft.com/office/drawing/2014/main" id="{B3795109-526B-31FD-2547-2E8C6C62E7DF}"/>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lvl1pPr>
          </a:lstStyle>
          <a:p>
            <a:r>
              <a:rPr lang="fi-FI"/>
              <a:t>Joonas Tielinen</a:t>
            </a:r>
            <a:endParaRPr lang="fi-FI" dirty="0"/>
          </a:p>
        </p:txBody>
      </p:sp>
      <p:sp>
        <p:nvSpPr>
          <p:cNvPr id="15" name="duser_1">
            <a:extLst>
              <a:ext uri="{FF2B5EF4-FFF2-40B4-BE49-F238E27FC236}">
                <a16:creationId xmlns:a16="http://schemas.microsoft.com/office/drawing/2014/main" id="{384B469D-48C8-2202-9444-3E26CCDDE2E9}"/>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6" name="duser_2">
            <a:extLst>
              <a:ext uri="{FF2B5EF4-FFF2-40B4-BE49-F238E27FC236}">
                <a16:creationId xmlns:a16="http://schemas.microsoft.com/office/drawing/2014/main" id="{21C13BDF-CE13-A8A8-374A-828D070C76AB}"/>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7" name="duser_3">
            <a:extLst>
              <a:ext uri="{FF2B5EF4-FFF2-40B4-BE49-F238E27FC236}">
                <a16:creationId xmlns:a16="http://schemas.microsoft.com/office/drawing/2014/main" id="{81945E5C-D926-6141-D2D2-B11128E22045}"/>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9" name="Date Placeholder 3">
            <a:extLst>
              <a:ext uri="{FF2B5EF4-FFF2-40B4-BE49-F238E27FC236}">
                <a16:creationId xmlns:a16="http://schemas.microsoft.com/office/drawing/2014/main" id="{1C8758F4-D5A6-6EF5-F877-51D1432C64FC}"/>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tx1">
                    <a:tint val="75000"/>
                  </a:schemeClr>
                </a:solidFill>
              </a:defRPr>
            </a:lvl1pPr>
          </a:lstStyle>
          <a:p>
            <a:r>
              <a:rPr lang="fi-FI"/>
              <a:t>6.2.2023</a:t>
            </a:r>
            <a:endParaRPr lang="en-US"/>
          </a:p>
        </p:txBody>
      </p:sp>
      <p:sp>
        <p:nvSpPr>
          <p:cNvPr id="11" name="DConfidentiality">
            <a:extLst>
              <a:ext uri="{FF2B5EF4-FFF2-40B4-BE49-F238E27FC236}">
                <a16:creationId xmlns:a16="http://schemas.microsoft.com/office/drawing/2014/main" id="{7CA352CF-2876-B635-B133-F5D57F3531C2}"/>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13" name="DDecree">
            <a:extLst>
              <a:ext uri="{FF2B5EF4-FFF2-40B4-BE49-F238E27FC236}">
                <a16:creationId xmlns:a16="http://schemas.microsoft.com/office/drawing/2014/main" id="{704FB1C0-8CE8-9326-EA85-86F137F51779}"/>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4" name="DSecrecy">
            <a:extLst>
              <a:ext uri="{FF2B5EF4-FFF2-40B4-BE49-F238E27FC236}">
                <a16:creationId xmlns:a16="http://schemas.microsoft.com/office/drawing/2014/main" id="{36D4D699-55A8-C147-9313-552C607E8A0D}"/>
              </a:ext>
            </a:extLst>
          </p:cNvPr>
          <p:cNvSpPr txBox="1">
            <a:spLocks/>
          </p:cNvSpPr>
          <p:nvPr userDrawn="1"/>
        </p:nvSpPr>
        <p:spPr>
          <a:xfrm>
            <a:off x="838800" y="4572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1. kuva kuvagalleriasta, Väylän kuvapankista tai omista tiedostoista</a:t>
            </a:r>
            <a:endParaRPr lang="en-US" dirty="0"/>
          </a:p>
          <a:p>
            <a:endParaRPr lang="fi-FI" dirty="0"/>
          </a:p>
        </p:txBody>
      </p:sp>
      <p:sp>
        <p:nvSpPr>
          <p:cNvPr id="3" name="Kuvan paikkamerkki 11">
            <a:extLst>
              <a:ext uri="{FF2B5EF4-FFF2-40B4-BE49-F238E27FC236}">
                <a16:creationId xmlns:a16="http://schemas.microsoft.com/office/drawing/2014/main" id="{213398F5-290C-A9DF-6523-5B429DFCCF24}"/>
              </a:ext>
              <a:ext uri="{C183D7F6-B498-43B3-948B-1728B52AA6E4}">
                <adec:decorative xmlns:adec="http://schemas.microsoft.com/office/drawing/2017/decorative" val="0"/>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2. kuva kuvagalleriasta, Väylän kuvapankista tai omista tiedostoista</a:t>
            </a:r>
            <a:endParaRPr lang="en-US" dirty="0"/>
          </a:p>
          <a:p>
            <a:endParaRPr lang="fi-FI" dirty="0"/>
          </a:p>
        </p:txBody>
      </p:sp>
      <p:pic>
        <p:nvPicPr>
          <p:cNvPr id="2" name="Picture 14" descr="Väyläviraston logo">
            <a:extLst>
              <a:ext uri="{FF2B5EF4-FFF2-40B4-BE49-F238E27FC236}">
                <a16:creationId xmlns:a16="http://schemas.microsoft.com/office/drawing/2014/main" id="{5E12AA34-FFF2-FE13-8019-1E02E25CACD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6" y="5124315"/>
            <a:ext cx="1673549" cy="1394625"/>
          </a:xfrm>
          <a:prstGeom prst="rect">
            <a:avLst/>
          </a:prstGeom>
        </p:spPr>
      </p:pic>
      <p:sp>
        <p:nvSpPr>
          <p:cNvPr id="35" name="eukarelialogoplaceholder">
            <a:extLst>
              <a:ext uri="{FF2B5EF4-FFF2-40B4-BE49-F238E27FC236}">
                <a16:creationId xmlns:a16="http://schemas.microsoft.com/office/drawing/2014/main" id="{831C392D-7A55-F2F2-6708-FC7C0AD60249}"/>
              </a:ext>
              <a:ext uri="{C183D7F6-B498-43B3-948B-1728B52AA6E4}">
                <adec:decorative xmlns:adec="http://schemas.microsoft.com/office/drawing/2017/decorative" val="1"/>
              </a:ext>
            </a:extLst>
          </p:cNvPr>
          <p:cNvSpPr txBox="1"/>
          <p:nvPr userDrawn="1"/>
        </p:nvSpPr>
        <p:spPr>
          <a:xfrm>
            <a:off x="2160000" y="5364273"/>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36" name="eulogotenplaceholder">
            <a:extLst>
              <a:ext uri="{FF2B5EF4-FFF2-40B4-BE49-F238E27FC236}">
                <a16:creationId xmlns:a16="http://schemas.microsoft.com/office/drawing/2014/main" id="{3E1949BE-72A6-B501-1B87-1ADB8B2798B3}"/>
              </a:ext>
              <a:ext uri="{C183D7F6-B498-43B3-948B-1728B52AA6E4}">
                <adec:decorative xmlns:adec="http://schemas.microsoft.com/office/drawing/2017/decorative" val="1"/>
              </a:ext>
            </a:extLst>
          </p:cNvPr>
          <p:cNvSpPr txBox="1"/>
          <p:nvPr userDrawn="1"/>
        </p:nvSpPr>
        <p:spPr>
          <a:xfrm>
            <a:off x="2160000" y="5589741"/>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37" name="eulogoplaceholder">
            <a:extLst>
              <a:ext uri="{FF2B5EF4-FFF2-40B4-BE49-F238E27FC236}">
                <a16:creationId xmlns:a16="http://schemas.microsoft.com/office/drawing/2014/main" id="{1B9C94C1-FC64-6CE5-CB5C-F93889A10AF7}"/>
              </a:ext>
              <a:ext uri="{C183D7F6-B498-43B3-948B-1728B52AA6E4}">
                <adec:decorative xmlns:adec="http://schemas.microsoft.com/office/drawing/2017/decorative" val="1"/>
              </a:ext>
            </a:extLst>
          </p:cNvPr>
          <p:cNvSpPr txBox="1"/>
          <p:nvPr userDrawn="1"/>
        </p:nvSpPr>
        <p:spPr>
          <a:xfrm>
            <a:off x="2160000" y="5344806"/>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38" name="eufinancelogoplaceholder">
            <a:extLst>
              <a:ext uri="{FF2B5EF4-FFF2-40B4-BE49-F238E27FC236}">
                <a16:creationId xmlns:a16="http://schemas.microsoft.com/office/drawing/2014/main" id="{8EB54258-FC49-62FB-FC67-94DFDD350198}"/>
              </a:ext>
              <a:ext uri="{C183D7F6-B498-43B3-948B-1728B52AA6E4}">
                <adec:decorative xmlns:adec="http://schemas.microsoft.com/office/drawing/2017/decorative" val="1"/>
              </a:ext>
            </a:extLst>
          </p:cNvPr>
          <p:cNvSpPr txBox="1"/>
          <p:nvPr userDrawn="1"/>
        </p:nvSpPr>
        <p:spPr>
          <a:xfrm>
            <a:off x="2160000" y="5589741"/>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4" name="Freeform: Shape 13">
            <a:extLst>
              <a:ext uri="{FF2B5EF4-FFF2-40B4-BE49-F238E27FC236}">
                <a16:creationId xmlns:a16="http://schemas.microsoft.com/office/drawing/2014/main" id="{1DF13E9C-88E0-9FAE-ED4D-11B2B2C4C746}"/>
              </a:ext>
              <a:ext uri="{C183D7F6-B498-43B3-948B-1728B52AA6E4}">
                <adec:decorative xmlns:adec="http://schemas.microsoft.com/office/drawing/2017/decorative" val="1"/>
              </a:ext>
            </a:extLst>
          </p:cNvPr>
          <p:cNvSpPr/>
          <p:nvPr userDrawn="1"/>
        </p:nvSpPr>
        <p:spPr>
          <a:xfrm>
            <a:off x="4942529" y="3889679"/>
            <a:ext cx="7249471" cy="2966677"/>
          </a:xfrm>
          <a:custGeom>
            <a:avLst/>
            <a:gdLst>
              <a:gd name="connsiteX0" fmla="*/ 7249471 w 7249471"/>
              <a:gd name="connsiteY0" fmla="*/ 1375031 h 2966677"/>
              <a:gd name="connsiteX1" fmla="*/ 7249471 w 7249471"/>
              <a:gd name="connsiteY1" fmla="*/ 2966677 h 2966677"/>
              <a:gd name="connsiteX2" fmla="*/ 0 w 7249471"/>
              <a:gd name="connsiteY2" fmla="*/ 2966677 h 2966677"/>
              <a:gd name="connsiteX3" fmla="*/ 765931 w 7249471"/>
              <a:gd name="connsiteY3" fmla="*/ 0 h 2966677"/>
              <a:gd name="connsiteX4" fmla="*/ 7249471 w 7249471"/>
              <a:gd name="connsiteY4" fmla="*/ 1375031 h 296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471" h="2966677">
                <a:moveTo>
                  <a:pt x="7249471" y="1375031"/>
                </a:moveTo>
                <a:lnTo>
                  <a:pt x="7249471" y="2966677"/>
                </a:lnTo>
                <a:lnTo>
                  <a:pt x="0" y="2966677"/>
                </a:lnTo>
                <a:lnTo>
                  <a:pt x="765931" y="0"/>
                </a:lnTo>
                <a:lnTo>
                  <a:pt x="7249471" y="1375031"/>
                </a:lnTo>
                <a:close/>
              </a:path>
            </a:pathLst>
          </a:custGeom>
          <a:gradFill>
            <a:gsLst>
              <a:gs pos="54000">
                <a:schemeClr val="tx2"/>
              </a:gs>
              <a:gs pos="100000">
                <a:schemeClr val="accent1"/>
              </a:gs>
            </a:gsLst>
            <a:lin ang="0" scaled="0"/>
          </a:gradFill>
          <a:ln w="4832" cap="flat">
            <a:noFill/>
            <a:prstDash val="solid"/>
            <a:miter/>
          </a:ln>
        </p:spPr>
        <p:txBody>
          <a:bodyPr rtlCol="0" anchor="ctr"/>
          <a:lstStyle/>
          <a:p>
            <a:pPr algn="ctr"/>
            <a:endParaRPr lang="fi-FI" dirty="0"/>
          </a:p>
        </p:txBody>
      </p:sp>
    </p:spTree>
    <p:extLst>
      <p:ext uri="{BB962C8B-B14F-4D97-AF65-F5344CB8AC3E}">
        <p14:creationId xmlns:p14="http://schemas.microsoft.com/office/powerpoint/2010/main" val="34387197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aripalkki_teksti_vihrea" preserve="1" userDrawn="1">
  <p:cSld name="varipalkki_teksti_vihrea">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6" name="Ryhmä 5">
            <a:extLst>
              <a:ext uri="{FF2B5EF4-FFF2-40B4-BE49-F238E27FC236}">
                <a16:creationId xmlns:a16="http://schemas.microsoft.com/office/drawing/2014/main" id="{FE12A800-B557-2BF7-459A-AE820A389173}"/>
              </a:ext>
              <a:ext uri="{C183D7F6-B498-43B3-948B-1728B52AA6E4}">
                <adec:decorative xmlns:adec="http://schemas.microsoft.com/office/drawing/2017/decorative" val="1"/>
              </a:ext>
            </a:extLst>
          </p:cNvPr>
          <p:cNvGrpSpPr/>
          <p:nvPr userDrawn="1"/>
        </p:nvGrpSpPr>
        <p:grpSpPr>
          <a:xfrm>
            <a:off x="9645719" y="0"/>
            <a:ext cx="2548020" cy="6858000"/>
            <a:chOff x="9645719"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3" name="Ryhmä 2">
              <a:extLst>
                <a:ext uri="{FF2B5EF4-FFF2-40B4-BE49-F238E27FC236}">
                  <a16:creationId xmlns:a16="http://schemas.microsoft.com/office/drawing/2014/main" id="{AE4EC138-9B2A-E5AC-E31B-690AB90F591A}"/>
                </a:ext>
                <a:ext uri="{C183D7F6-B498-43B3-948B-1728B52AA6E4}">
                  <adec:decorative xmlns:adec="http://schemas.microsoft.com/office/drawing/2017/decorative" val="1"/>
                </a:ext>
              </a:extLst>
            </p:cNvPr>
            <p:cNvGrpSpPr/>
            <p:nvPr userDrawn="1"/>
          </p:nvGrpSpPr>
          <p:grpSpPr>
            <a:xfrm>
              <a:off x="9645719" y="0"/>
              <a:ext cx="2548020" cy="6858000"/>
              <a:chOff x="9645719"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45719"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0">
                    <a:schemeClr val="accent4"/>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Tree>
    <p:extLst>
      <p:ext uri="{BB962C8B-B14F-4D97-AF65-F5344CB8AC3E}">
        <p14:creationId xmlns:p14="http://schemas.microsoft.com/office/powerpoint/2010/main" val="286571069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ripalkki_teksti_pinkki" preserve="1" userDrawn="1">
  <p:cSld name="varipalkki_teksti_pinkki">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6" name="Ryhmä 5">
            <a:extLst>
              <a:ext uri="{FF2B5EF4-FFF2-40B4-BE49-F238E27FC236}">
                <a16:creationId xmlns:a16="http://schemas.microsoft.com/office/drawing/2014/main" id="{E58E1E22-330C-39F9-E7F4-1D54989B96EA}"/>
              </a:ext>
              <a:ext uri="{C183D7F6-B498-43B3-948B-1728B52AA6E4}">
                <adec:decorative xmlns:adec="http://schemas.microsoft.com/office/drawing/2017/decorative" val="1"/>
              </a:ext>
            </a:extLst>
          </p:cNvPr>
          <p:cNvGrpSpPr/>
          <p:nvPr userDrawn="1"/>
        </p:nvGrpSpPr>
        <p:grpSpPr>
          <a:xfrm>
            <a:off x="9655244" y="0"/>
            <a:ext cx="2548020" cy="6858000"/>
            <a:chOff x="9655244"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3" name="Ryhmä 2">
              <a:extLst>
                <a:ext uri="{FF2B5EF4-FFF2-40B4-BE49-F238E27FC236}">
                  <a16:creationId xmlns:a16="http://schemas.microsoft.com/office/drawing/2014/main" id="{6B19C80A-C58F-C557-85A0-9708574957E9}"/>
                </a:ext>
                <a:ext uri="{C183D7F6-B498-43B3-948B-1728B52AA6E4}">
                  <adec:decorative xmlns:adec="http://schemas.microsoft.com/office/drawing/2017/decorative" val="1"/>
                </a:ext>
              </a:extLst>
            </p:cNvPr>
            <p:cNvGrpSpPr/>
            <p:nvPr userDrawn="1"/>
          </p:nvGrpSpPr>
          <p:grpSpPr>
            <a:xfrm>
              <a:off x="9655244" y="0"/>
              <a:ext cx="2548020" cy="6858000"/>
              <a:chOff x="9636194"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36194"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99500">
                    <a:srgbClr val="E50083"/>
                  </a:gs>
                  <a:gs pos="99000">
                    <a:schemeClr val="accent5">
                      <a:alpha val="72000"/>
                    </a:schemeClr>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Tree>
    <p:extLst>
      <p:ext uri="{BB962C8B-B14F-4D97-AF65-F5344CB8AC3E}">
        <p14:creationId xmlns:p14="http://schemas.microsoft.com/office/powerpoint/2010/main" val="217086658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ksti_kaksi_kuvaa" preserve="1" userDrawn="1">
  <p:cSld name="teksti_kaksi_kuvaa">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57776"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4371975" cy="416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Kuvan paikkamerkki 6">
            <a:extLst>
              <a:ext uri="{FF2B5EF4-FFF2-40B4-BE49-F238E27FC236}">
                <a16:creationId xmlns:a16="http://schemas.microsoft.com/office/drawing/2014/main" id="{525CEE5C-0ABB-5FAD-CD62-63A0C7F3CDC8}"/>
              </a:ext>
            </a:extLst>
          </p:cNvPr>
          <p:cNvSpPr>
            <a:spLocks noGrp="1"/>
          </p:cNvSpPr>
          <p:nvPr>
            <p:ph type="pic" sz="quarter" idx="19" hasCustomPrompt="1"/>
          </p:nvPr>
        </p:nvSpPr>
        <p:spPr>
          <a:xfrm>
            <a:off x="5792400" y="0"/>
            <a:ext cx="6399600" cy="3423600"/>
          </a:xfrm>
          <a:custGeom>
            <a:avLst/>
            <a:gdLst>
              <a:gd name="connsiteX0" fmla="*/ 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0 w 6399600"/>
              <a:gd name="connsiteY4" fmla="*/ 0 h 3430800"/>
              <a:gd name="connsiteX0" fmla="*/ 504825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504825 w 6399600"/>
              <a:gd name="connsiteY4" fmla="*/ 0 h 3430800"/>
              <a:gd name="connsiteX0" fmla="*/ 581025 w 6399600"/>
              <a:gd name="connsiteY0" fmla="*/ 0 h 3440325"/>
              <a:gd name="connsiteX1" fmla="*/ 6399600 w 6399600"/>
              <a:gd name="connsiteY1" fmla="*/ 9525 h 3440325"/>
              <a:gd name="connsiteX2" fmla="*/ 6399600 w 6399600"/>
              <a:gd name="connsiteY2" fmla="*/ 3440325 h 3440325"/>
              <a:gd name="connsiteX3" fmla="*/ 0 w 6399600"/>
              <a:gd name="connsiteY3" fmla="*/ 3440325 h 3440325"/>
              <a:gd name="connsiteX4" fmla="*/ 581025 w 6399600"/>
              <a:gd name="connsiteY4" fmla="*/ 0 h 344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600" h="3440325">
                <a:moveTo>
                  <a:pt x="581025" y="0"/>
                </a:moveTo>
                <a:lnTo>
                  <a:pt x="6399600" y="9525"/>
                </a:lnTo>
                <a:lnTo>
                  <a:pt x="6399600" y="3440325"/>
                </a:lnTo>
                <a:lnTo>
                  <a:pt x="0" y="3440325"/>
                </a:lnTo>
                <a:lnTo>
                  <a:pt x="581025" y="0"/>
                </a:lnTo>
                <a:close/>
              </a:path>
            </a:pathLst>
          </a:custGeom>
        </p:spPr>
        <p:txBody>
          <a:bodyPr/>
          <a:lstStyle>
            <a:lvl1pPr marL="0" indent="0" algn="ctr">
              <a:buFontTx/>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Tx/>
              <a:buNone/>
              <a:tabLst/>
              <a:defRPr/>
            </a:pPr>
            <a:r>
              <a:rPr lang="fi-FI" dirty="0"/>
              <a:t>Lisää kuva kuvagalleriasta, Väylän kuvapankista tai omista tiedostoista</a:t>
            </a:r>
            <a:endParaRPr lang="en-US" dirty="0"/>
          </a:p>
        </p:txBody>
      </p:sp>
      <p:sp>
        <p:nvSpPr>
          <p:cNvPr id="11" name="Kuvan paikkamerkki 6">
            <a:extLst>
              <a:ext uri="{FF2B5EF4-FFF2-40B4-BE49-F238E27FC236}">
                <a16:creationId xmlns:a16="http://schemas.microsoft.com/office/drawing/2014/main" id="{16011C4F-724D-8760-175C-BBD6FF19F176}"/>
              </a:ext>
            </a:extLst>
          </p:cNvPr>
          <p:cNvSpPr>
            <a:spLocks noGrp="1"/>
          </p:cNvSpPr>
          <p:nvPr>
            <p:ph type="pic" sz="quarter" idx="20" hasCustomPrompt="1"/>
          </p:nvPr>
        </p:nvSpPr>
        <p:spPr>
          <a:xfrm>
            <a:off x="5211374" y="3456000"/>
            <a:ext cx="6980625" cy="3420000"/>
          </a:xfrm>
          <a:custGeom>
            <a:avLst/>
            <a:gdLst>
              <a:gd name="connsiteX0" fmla="*/ 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0 w 6399600"/>
              <a:gd name="connsiteY4" fmla="*/ 0 h 3430800"/>
              <a:gd name="connsiteX0" fmla="*/ 504825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504825 w 6399600"/>
              <a:gd name="connsiteY4" fmla="*/ 0 h 3430800"/>
              <a:gd name="connsiteX0" fmla="*/ 581025 w 6399600"/>
              <a:gd name="connsiteY0" fmla="*/ 0 h 3440325"/>
              <a:gd name="connsiteX1" fmla="*/ 6399600 w 6399600"/>
              <a:gd name="connsiteY1" fmla="*/ 9525 h 3440325"/>
              <a:gd name="connsiteX2" fmla="*/ 6399600 w 6399600"/>
              <a:gd name="connsiteY2" fmla="*/ 3440325 h 3440325"/>
              <a:gd name="connsiteX3" fmla="*/ 0 w 6399600"/>
              <a:gd name="connsiteY3" fmla="*/ 3440325 h 3440325"/>
              <a:gd name="connsiteX4" fmla="*/ 581025 w 6399600"/>
              <a:gd name="connsiteY4" fmla="*/ 0 h 3440325"/>
              <a:gd name="connsiteX0" fmla="*/ 1905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19050 w 6399600"/>
              <a:gd name="connsiteY4" fmla="*/ 0 h 3430800"/>
              <a:gd name="connsiteX0" fmla="*/ 600075 w 6980625"/>
              <a:gd name="connsiteY0" fmla="*/ 0 h 3430800"/>
              <a:gd name="connsiteX1" fmla="*/ 6980625 w 6980625"/>
              <a:gd name="connsiteY1" fmla="*/ 0 h 3430800"/>
              <a:gd name="connsiteX2" fmla="*/ 6980625 w 6980625"/>
              <a:gd name="connsiteY2" fmla="*/ 3430800 h 3430800"/>
              <a:gd name="connsiteX3" fmla="*/ 0 w 6980625"/>
              <a:gd name="connsiteY3" fmla="*/ 3421275 h 3430800"/>
              <a:gd name="connsiteX4" fmla="*/ 600075 w 6980625"/>
              <a:gd name="connsiteY4" fmla="*/ 0 h 3430800"/>
              <a:gd name="connsiteX0" fmla="*/ 579979 w 6980625"/>
              <a:gd name="connsiteY0" fmla="*/ 0 h 3430800"/>
              <a:gd name="connsiteX1" fmla="*/ 6980625 w 6980625"/>
              <a:gd name="connsiteY1" fmla="*/ 0 h 3430800"/>
              <a:gd name="connsiteX2" fmla="*/ 6980625 w 6980625"/>
              <a:gd name="connsiteY2" fmla="*/ 3430800 h 3430800"/>
              <a:gd name="connsiteX3" fmla="*/ 0 w 6980625"/>
              <a:gd name="connsiteY3" fmla="*/ 3421275 h 3430800"/>
              <a:gd name="connsiteX4" fmla="*/ 579979 w 6980625"/>
              <a:gd name="connsiteY4" fmla="*/ 0 h 343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625" h="3430800">
                <a:moveTo>
                  <a:pt x="579979" y="0"/>
                </a:moveTo>
                <a:lnTo>
                  <a:pt x="6980625" y="0"/>
                </a:lnTo>
                <a:lnTo>
                  <a:pt x="6980625" y="3430800"/>
                </a:lnTo>
                <a:lnTo>
                  <a:pt x="0" y="3421275"/>
                </a:lnTo>
                <a:lnTo>
                  <a:pt x="579979" y="0"/>
                </a:lnTo>
                <a:close/>
              </a:path>
            </a:pathLst>
          </a:custGeom>
        </p:spPr>
        <p:txBody>
          <a:bodyPr/>
          <a:lstStyle>
            <a:lvl1pPr marL="0" indent="0" algn="ctr">
              <a:buFontTx/>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Tx/>
              <a:buNone/>
              <a:tabLst/>
              <a:defRPr/>
            </a:pPr>
            <a:r>
              <a:rPr lang="fi-FI" dirty="0"/>
              <a:t>Lisää kuva kuvagalleriasta, Väylän kuvapankista tai omista tiedostoista</a:t>
            </a:r>
            <a:endParaRPr lang="en-US"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370580185"/>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kstidia" preserve="1" userDrawn="1">
  <p:cSld name="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en-US"/>
              <a:t>Click to edit Master title style</a:t>
            </a:r>
            <a:endParaRPr lang="fi-FI"/>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200" y="1690688"/>
            <a:ext cx="5067300"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kstin paikkamerkki 6">
            <a:extLst>
              <a:ext uri="{FF2B5EF4-FFF2-40B4-BE49-F238E27FC236}">
                <a16:creationId xmlns:a16="http://schemas.microsoft.com/office/drawing/2014/main" id="{9952975F-EC22-4458-763E-93FFB91847F8}"/>
              </a:ext>
            </a:extLst>
          </p:cNvPr>
          <p:cNvSpPr>
            <a:spLocks noGrp="1"/>
          </p:cNvSpPr>
          <p:nvPr>
            <p:ph type="body" sz="quarter" idx="14"/>
          </p:nvPr>
        </p:nvSpPr>
        <p:spPr>
          <a:xfrm>
            <a:off x="6076950" y="1690688"/>
            <a:ext cx="5067300"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64308543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ksti_graafi" preserve="1" userDrawn="1">
  <p:cSld name="teksti_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en-US"/>
              <a:t>Click to edit Master title style</a:t>
            </a:r>
            <a:endParaRPr lang="fi-FI"/>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199" y="1775860"/>
            <a:ext cx="2486025"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3495674" y="1776413"/>
            <a:ext cx="8373600" cy="4161048"/>
          </a:xfrm>
        </p:spPr>
        <p:txBody>
          <a:bodyPr/>
          <a:lstStyle/>
          <a:p>
            <a:r>
              <a:rPr lang="en-US"/>
              <a:t>Click icon to add chart</a:t>
            </a:r>
            <a:endParaRPr lang="fi-FI"/>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070095581"/>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aafi" preserve="1" userDrawn="1">
  <p:cSld name="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en-US"/>
              <a:t>Click to edit Master title style</a:t>
            </a:r>
            <a:endParaRPr lang="fi-FI"/>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838200" y="1776413"/>
            <a:ext cx="11031074" cy="4172400"/>
          </a:xfrm>
        </p:spPr>
        <p:txBody>
          <a:bodyPr/>
          <a:lstStyle/>
          <a:p>
            <a:r>
              <a:rPr lang="en-US"/>
              <a:t>Click icon to add chart</a:t>
            </a:r>
            <a:endParaRPr lang="fi-FI"/>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335097591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vea_varipalkki_teksti_sininen" preserve="1" userDrawn="1">
  <p:cSld name="levea_varipalkki_teksti_sininen">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7"/>
            <a:ext cx="4998825"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7" name="Ryhmä 6">
            <a:extLst>
              <a:ext uri="{FF2B5EF4-FFF2-40B4-BE49-F238E27FC236}">
                <a16:creationId xmlns:a16="http://schemas.microsoft.com/office/drawing/2014/main" id="{E83F3351-3664-E6F2-DD7C-91425A8008B5}"/>
              </a:ext>
              <a:ext uri="{C183D7F6-B498-43B3-948B-1728B52AA6E4}">
                <adec:decorative xmlns:adec="http://schemas.microsoft.com/office/drawing/2017/decorative" val="1"/>
              </a:ext>
            </a:extLst>
          </p:cNvPr>
          <p:cNvGrpSpPr/>
          <p:nvPr userDrawn="1"/>
        </p:nvGrpSpPr>
        <p:grpSpPr>
          <a:xfrm>
            <a:off x="6014701" y="0"/>
            <a:ext cx="6174000" cy="6872927"/>
            <a:chOff x="6014701" y="0"/>
            <a:chExt cx="6174000" cy="6872927"/>
          </a:xfrm>
        </p:grpSpPr>
        <p:sp>
          <p:nvSpPr>
            <p:cNvPr id="9" name="Suorakulmio 8" descr="ogo&#10;&#10;Description automatically generated">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14701"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27000">
                  <a:schemeClr val="tx2"/>
                </a:gs>
                <a:gs pos="100000">
                  <a:schemeClr val="accent1"/>
                </a:gs>
              </a:gsLst>
              <a:lin ang="0" scaled="0"/>
            </a:gradFill>
            <a:ln>
              <a:gradFill flip="none" rotWithShape="1">
                <a:gsLst>
                  <a:gs pos="27000">
                    <a:schemeClr val="tx2"/>
                  </a:gs>
                  <a:gs pos="100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131857646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evea_varipalkki_teksti_vihrea" preserve="1" userDrawn="1">
  <p:cSld name="levea_varipalkki_teksti_vihrea">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8"/>
            <a:ext cx="4998825"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7" name="Ryhmä 6">
            <a:extLst>
              <a:ext uri="{FF2B5EF4-FFF2-40B4-BE49-F238E27FC236}">
                <a16:creationId xmlns:a16="http://schemas.microsoft.com/office/drawing/2014/main" id="{591FEF7D-CAD8-A887-CD45-EA3B051F053E}"/>
              </a:ext>
              <a:ext uri="{C183D7F6-B498-43B3-948B-1728B52AA6E4}">
                <adec:decorative xmlns:adec="http://schemas.microsoft.com/office/drawing/2017/decorative" val="1"/>
              </a:ext>
            </a:extLst>
          </p:cNvPr>
          <p:cNvGrpSpPr/>
          <p:nvPr userDrawn="1"/>
        </p:nvGrpSpPr>
        <p:grpSpPr>
          <a:xfrm>
            <a:off x="6024226" y="0"/>
            <a:ext cx="6174000" cy="6872927"/>
            <a:chOff x="6024226" y="0"/>
            <a:chExt cx="6174000" cy="6872927"/>
          </a:xfrm>
        </p:grpSpPr>
        <p:sp>
          <p:nvSpPr>
            <p:cNvPr id="9" name="Suorakulmio 8" descr="Logo&#10;&#10;Description automatically generated">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24226"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0">
                  <a:schemeClr val="accent4"/>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169783635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vea_varipalkki_teksti_pinkki" preserve="1" userDrawn="1">
  <p:cSld name="levea_varipalkki_teksti_pinkki">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8"/>
            <a:ext cx="4998825" cy="416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3" name="Ryhmä 2">
            <a:extLst>
              <a:ext uri="{FF2B5EF4-FFF2-40B4-BE49-F238E27FC236}">
                <a16:creationId xmlns:a16="http://schemas.microsoft.com/office/drawing/2014/main" id="{0FF513F4-A0EE-7D01-E70F-9949F2BAC684}"/>
              </a:ext>
            </a:extLst>
          </p:cNvPr>
          <p:cNvGrpSpPr/>
          <p:nvPr userDrawn="1"/>
        </p:nvGrpSpPr>
        <p:grpSpPr>
          <a:xfrm>
            <a:off x="6024226" y="0"/>
            <a:ext cx="6174000" cy="6872927"/>
            <a:chOff x="6024226" y="0"/>
            <a:chExt cx="6174000" cy="6872927"/>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24226"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0">
                  <a:schemeClr val="accent5"/>
                </a:gs>
                <a:gs pos="100000">
                  <a:schemeClr val="accent5">
                    <a:alpha val="6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90160537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pic>
        <p:nvPicPr>
          <p:cNvPr id="6" name="Picture 5" descr="Esityksen loppudia">
            <a:extLst>
              <a:ext uri="{FF2B5EF4-FFF2-40B4-BE49-F238E27FC236}">
                <a16:creationId xmlns:a16="http://schemas.microsoft.com/office/drawing/2014/main" id="{8011D531-C477-E90E-BB81-1C49976BFEA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357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2" preserve="1" userDrawn="1">
  <p:cSld name="otsikkodia2">
    <p:spTree>
      <p:nvGrpSpPr>
        <p:cNvPr id="1" name=""/>
        <p:cNvGrpSpPr/>
        <p:nvPr/>
      </p:nvGrpSpPr>
      <p:grpSpPr>
        <a:xfrm>
          <a:off x="0" y="0"/>
          <a:ext cx="0" cy="0"/>
          <a:chOff x="0" y="0"/>
          <a:chExt cx="0" cy="0"/>
        </a:xfrm>
      </p:grpSpPr>
      <p:sp>
        <p:nvSpPr>
          <p:cNvPr id="16" name="Otsikko 1">
            <a:extLst>
              <a:ext uri="{FF2B5EF4-FFF2-40B4-BE49-F238E27FC236}">
                <a16:creationId xmlns:a16="http://schemas.microsoft.com/office/drawing/2014/main" id="{DFC2DB4D-F6F1-70BF-17DD-1AA29EFBCE57}"/>
              </a:ext>
            </a:extLst>
          </p:cNvPr>
          <p:cNvSpPr>
            <a:spLocks noGrp="1"/>
          </p:cNvSpPr>
          <p:nvPr>
            <p:ph type="ctrTitle"/>
          </p:nvPr>
        </p:nvSpPr>
        <p:spPr>
          <a:xfrm>
            <a:off x="838800" y="457200"/>
            <a:ext cx="5198400" cy="1602000"/>
          </a:xfrm>
        </p:spPr>
        <p:txBody>
          <a:bodyPr anchor="ctr">
            <a:normAutofit/>
          </a:bodyPr>
          <a:lstStyle>
            <a:lvl1pPr algn="l">
              <a:defRPr sz="3200" b="1">
                <a:latin typeface="+mj-lt"/>
              </a:defRPr>
            </a:lvl1pPr>
          </a:lstStyle>
          <a:p>
            <a:r>
              <a:rPr lang="en-US"/>
              <a:t>Click to edit Master title style</a:t>
            </a:r>
            <a:endParaRPr lang="fi-FI" dirty="0"/>
          </a:p>
        </p:txBody>
      </p:sp>
      <p:sp>
        <p:nvSpPr>
          <p:cNvPr id="17" name="Alaotsikko 2">
            <a:extLst>
              <a:ext uri="{FF2B5EF4-FFF2-40B4-BE49-F238E27FC236}">
                <a16:creationId xmlns:a16="http://schemas.microsoft.com/office/drawing/2014/main" id="{6F168DCC-AB8D-D777-5744-5D09315B00DB}"/>
              </a:ext>
            </a:extLst>
          </p:cNvPr>
          <p:cNvSpPr>
            <a:spLocks noGrp="1"/>
          </p:cNvSpPr>
          <p:nvPr>
            <p:ph type="subTitle" idx="1"/>
          </p:nvPr>
        </p:nvSpPr>
        <p:spPr>
          <a:xfrm>
            <a:off x="838800" y="2059200"/>
            <a:ext cx="3931200" cy="986400"/>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34" name="Footer Placeholder 8">
            <a:extLst>
              <a:ext uri="{FF2B5EF4-FFF2-40B4-BE49-F238E27FC236}">
                <a16:creationId xmlns:a16="http://schemas.microsoft.com/office/drawing/2014/main" id="{3CAC7758-6477-FDA0-A312-E39FBF533C9C}"/>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lvl1pPr>
          </a:lstStyle>
          <a:p>
            <a:r>
              <a:rPr lang="fi-FI"/>
              <a:t>Joonas Tielinen</a:t>
            </a:r>
            <a:endParaRPr lang="fi-FI" dirty="0"/>
          </a:p>
        </p:txBody>
      </p:sp>
      <p:sp>
        <p:nvSpPr>
          <p:cNvPr id="22" name="duser_1">
            <a:extLst>
              <a:ext uri="{FF2B5EF4-FFF2-40B4-BE49-F238E27FC236}">
                <a16:creationId xmlns:a16="http://schemas.microsoft.com/office/drawing/2014/main" id="{96E05E4F-2793-6EFA-B9DE-D89A4CA0AA36}"/>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23" name="duser_2">
            <a:extLst>
              <a:ext uri="{FF2B5EF4-FFF2-40B4-BE49-F238E27FC236}">
                <a16:creationId xmlns:a16="http://schemas.microsoft.com/office/drawing/2014/main" id="{98E864E4-8ADA-E257-0001-5B72FE7C0F82}"/>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33" name="duser_3">
            <a:extLst>
              <a:ext uri="{FF2B5EF4-FFF2-40B4-BE49-F238E27FC236}">
                <a16:creationId xmlns:a16="http://schemas.microsoft.com/office/drawing/2014/main" id="{909C2D96-06D0-78D4-C04E-8397680CD559}"/>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p>
        </p:txBody>
      </p:sp>
      <p:sp>
        <p:nvSpPr>
          <p:cNvPr id="18" name="Date Placeholder 3">
            <a:extLst>
              <a:ext uri="{FF2B5EF4-FFF2-40B4-BE49-F238E27FC236}">
                <a16:creationId xmlns:a16="http://schemas.microsoft.com/office/drawing/2014/main" id="{A6038138-08D9-D7C9-A694-E9CF3C1484CE}"/>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tx1">
                    <a:tint val="75000"/>
                  </a:schemeClr>
                </a:solidFill>
              </a:defRPr>
            </a:lvl1pPr>
          </a:lstStyle>
          <a:p>
            <a:r>
              <a:rPr lang="fi-FI"/>
              <a:t>6.2.2023</a:t>
            </a:r>
            <a:endParaRPr lang="en-US"/>
          </a:p>
        </p:txBody>
      </p:sp>
      <p:sp>
        <p:nvSpPr>
          <p:cNvPr id="19" name="DConfidentiality">
            <a:extLst>
              <a:ext uri="{FF2B5EF4-FFF2-40B4-BE49-F238E27FC236}">
                <a16:creationId xmlns:a16="http://schemas.microsoft.com/office/drawing/2014/main" id="{FC7A8C6D-1D34-6242-745E-73CE1B9BA5CC}"/>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000000"/>
              </a:solidFill>
            </a:endParaRPr>
          </a:p>
        </p:txBody>
      </p:sp>
      <p:sp>
        <p:nvSpPr>
          <p:cNvPr id="20" name="DDecree">
            <a:extLst>
              <a:ext uri="{FF2B5EF4-FFF2-40B4-BE49-F238E27FC236}">
                <a16:creationId xmlns:a16="http://schemas.microsoft.com/office/drawing/2014/main" id="{B412038A-9C06-5541-DDE0-39817F62FBAB}"/>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21" name="DSecrecy">
            <a:extLst>
              <a:ext uri="{FF2B5EF4-FFF2-40B4-BE49-F238E27FC236}">
                <a16:creationId xmlns:a16="http://schemas.microsoft.com/office/drawing/2014/main" id="{31AB12EB-ADA8-E3EB-1FF2-07370C7A067C}"/>
              </a:ext>
            </a:extLst>
          </p:cNvPr>
          <p:cNvSpPr txBox="1">
            <a:spLocks/>
          </p:cNvSpPr>
          <p:nvPr userDrawn="1"/>
        </p:nvSpPr>
        <p:spPr>
          <a:xfrm>
            <a:off x="838800" y="4572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1. kuva tai väri kuvagalleriasta. Muita kuvia voit lisätä Väylän kuvapankista tai omista tiedostoista</a:t>
            </a:r>
            <a:endParaRPr lang="en-US" dirty="0"/>
          </a:p>
          <a:p>
            <a:endParaRPr lang="fi-FI" dirty="0"/>
          </a:p>
        </p:txBody>
      </p:sp>
      <p:sp>
        <p:nvSpPr>
          <p:cNvPr id="3" name="Kuvan paikkamerkki 11">
            <a:extLst>
              <a:ext uri="{FF2B5EF4-FFF2-40B4-BE49-F238E27FC236}">
                <a16:creationId xmlns:a16="http://schemas.microsoft.com/office/drawing/2014/main" id="{213398F5-290C-A9DF-6523-5B429DFCCF24}"/>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2. kuva tai väri kuvagalleriasta. Muita kuvia voit lisätä Väylän kuvapankista tai omista tiedostoista</a:t>
            </a:r>
            <a:endParaRPr lang="en-US" dirty="0"/>
          </a:p>
          <a:p>
            <a:endParaRPr lang="fi-FI" dirty="0"/>
          </a:p>
        </p:txBody>
      </p:sp>
      <p:sp>
        <p:nvSpPr>
          <p:cNvPr id="2" name="Kuvan paikkamerkki 11">
            <a:extLst>
              <a:ext uri="{FF2B5EF4-FFF2-40B4-BE49-F238E27FC236}">
                <a16:creationId xmlns:a16="http://schemas.microsoft.com/office/drawing/2014/main" id="{A1029FCA-64BC-6BB6-607F-AC980FC6642D}"/>
              </a:ext>
            </a:extLst>
          </p:cNvPr>
          <p:cNvSpPr>
            <a:spLocks noGrp="1"/>
          </p:cNvSpPr>
          <p:nvPr>
            <p:ph type="pic" sz="quarter" idx="13" hasCustomPrompt="1"/>
          </p:nvPr>
        </p:nvSpPr>
        <p:spPr>
          <a:xfrm>
            <a:off x="4929540" y="3882368"/>
            <a:ext cx="7254877" cy="2972083"/>
          </a:xfrm>
          <a:custGeom>
            <a:avLst/>
            <a:gdLst>
              <a:gd name="connsiteX0" fmla="*/ 0 w 7250400"/>
              <a:gd name="connsiteY0" fmla="*/ 0 h 2966400"/>
              <a:gd name="connsiteX1" fmla="*/ 7250400 w 7250400"/>
              <a:gd name="connsiteY1" fmla="*/ 0 h 2966400"/>
              <a:gd name="connsiteX2" fmla="*/ 7250400 w 7250400"/>
              <a:gd name="connsiteY2" fmla="*/ 2966400 h 2966400"/>
              <a:gd name="connsiteX3" fmla="*/ 0 w 7250400"/>
              <a:gd name="connsiteY3" fmla="*/ 2966400 h 2966400"/>
              <a:gd name="connsiteX4" fmla="*/ 0 w 7250400"/>
              <a:gd name="connsiteY4" fmla="*/ 0 h 2966400"/>
              <a:gd name="connsiteX0" fmla="*/ 811764 w 7250400"/>
              <a:gd name="connsiteY0" fmla="*/ 0 h 3097028"/>
              <a:gd name="connsiteX1" fmla="*/ 7250400 w 7250400"/>
              <a:gd name="connsiteY1" fmla="*/ 130628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52089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42564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58928"/>
              <a:gd name="connsiteX1" fmla="*/ 7241069 w 7250400"/>
              <a:gd name="connsiteY1" fmla="*/ 1387540 h 3058928"/>
              <a:gd name="connsiteX2" fmla="*/ 7250400 w 7250400"/>
              <a:gd name="connsiteY2" fmla="*/ 3058928 h 3058928"/>
              <a:gd name="connsiteX3" fmla="*/ 0 w 7250400"/>
              <a:gd name="connsiteY3" fmla="*/ 3058928 h 3058928"/>
              <a:gd name="connsiteX4" fmla="*/ 811764 w 7250400"/>
              <a:gd name="connsiteY4" fmla="*/ 0 h 3058928"/>
              <a:gd name="connsiteX0" fmla="*/ 783189 w 7221825"/>
              <a:gd name="connsiteY0" fmla="*/ 0 h 3058928"/>
              <a:gd name="connsiteX1" fmla="*/ 7212494 w 7221825"/>
              <a:gd name="connsiteY1" fmla="*/ 1387540 h 3058928"/>
              <a:gd name="connsiteX2" fmla="*/ 7221825 w 7221825"/>
              <a:gd name="connsiteY2" fmla="*/ 3058928 h 3058928"/>
              <a:gd name="connsiteX3" fmla="*/ 0 w 7221825"/>
              <a:gd name="connsiteY3" fmla="*/ 2954153 h 3058928"/>
              <a:gd name="connsiteX4" fmla="*/ 783189 w 7221825"/>
              <a:gd name="connsiteY4" fmla="*/ 0 h 3058928"/>
              <a:gd name="connsiteX0" fmla="*/ 783189 w 7231350"/>
              <a:gd name="connsiteY0" fmla="*/ 0 h 2963678"/>
              <a:gd name="connsiteX1" fmla="*/ 7212494 w 7231350"/>
              <a:gd name="connsiteY1" fmla="*/ 1387540 h 2963678"/>
              <a:gd name="connsiteX2" fmla="*/ 7231350 w 7231350"/>
              <a:gd name="connsiteY2" fmla="*/ 2963678 h 2963678"/>
              <a:gd name="connsiteX3" fmla="*/ 0 w 7231350"/>
              <a:gd name="connsiteY3" fmla="*/ 2954153 h 2963678"/>
              <a:gd name="connsiteX4" fmla="*/ 783189 w 7231350"/>
              <a:gd name="connsiteY4" fmla="*/ 0 h 2963678"/>
              <a:gd name="connsiteX0" fmla="*/ 741353 w 7231350"/>
              <a:gd name="connsiteY0" fmla="*/ 0 h 2975631"/>
              <a:gd name="connsiteX1" fmla="*/ 7212494 w 7231350"/>
              <a:gd name="connsiteY1" fmla="*/ 1399493 h 2975631"/>
              <a:gd name="connsiteX2" fmla="*/ 7231350 w 7231350"/>
              <a:gd name="connsiteY2" fmla="*/ 2975631 h 2975631"/>
              <a:gd name="connsiteX3" fmla="*/ 0 w 7231350"/>
              <a:gd name="connsiteY3" fmla="*/ 2966106 h 2975631"/>
              <a:gd name="connsiteX4" fmla="*/ 741353 w 7231350"/>
              <a:gd name="connsiteY4" fmla="*/ 0 h 2975631"/>
              <a:gd name="connsiteX0" fmla="*/ 783188 w 7273185"/>
              <a:gd name="connsiteY0" fmla="*/ 0 h 2975631"/>
              <a:gd name="connsiteX1" fmla="*/ 7254329 w 7273185"/>
              <a:gd name="connsiteY1" fmla="*/ 1399493 h 2975631"/>
              <a:gd name="connsiteX2" fmla="*/ 7273185 w 7273185"/>
              <a:gd name="connsiteY2" fmla="*/ 2975631 h 2975631"/>
              <a:gd name="connsiteX3" fmla="*/ 0 w 7273185"/>
              <a:gd name="connsiteY3" fmla="*/ 2972083 h 2975631"/>
              <a:gd name="connsiteX4" fmla="*/ 783188 w 7273185"/>
              <a:gd name="connsiteY4" fmla="*/ 0 h 2975631"/>
              <a:gd name="connsiteX0" fmla="*/ 783188 w 7254877"/>
              <a:gd name="connsiteY0" fmla="*/ 0 h 2972083"/>
              <a:gd name="connsiteX1" fmla="*/ 7254329 w 7254877"/>
              <a:gd name="connsiteY1" fmla="*/ 1399493 h 2972083"/>
              <a:gd name="connsiteX2" fmla="*/ 7249279 w 7254877"/>
              <a:gd name="connsiteY2" fmla="*/ 2969655 h 2972083"/>
              <a:gd name="connsiteX3" fmla="*/ 0 w 7254877"/>
              <a:gd name="connsiteY3" fmla="*/ 2972083 h 2972083"/>
              <a:gd name="connsiteX4" fmla="*/ 783188 w 7254877"/>
              <a:gd name="connsiteY4" fmla="*/ 0 h 297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877" h="2972083">
                <a:moveTo>
                  <a:pt x="783188" y="0"/>
                </a:moveTo>
                <a:lnTo>
                  <a:pt x="7254329" y="1399493"/>
                </a:lnTo>
                <a:cubicBezTo>
                  <a:pt x="7257439" y="1924872"/>
                  <a:pt x="7246169" y="2444276"/>
                  <a:pt x="7249279" y="2969655"/>
                </a:cubicBezTo>
                <a:lnTo>
                  <a:pt x="0" y="2972083"/>
                </a:lnTo>
                <a:lnTo>
                  <a:pt x="783188" y="0"/>
                </a:lnTo>
                <a:close/>
              </a:path>
            </a:pathLst>
          </a:custGeom>
        </p:spPr>
        <p:txBody>
          <a:bodyPr anchor="b"/>
          <a:lstStyle>
            <a:lvl1pPr marL="0" indent="0" algn="ct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dirty="0"/>
              <a:t>Lisää 3. kuva tai väri kuvagalleriasta. Muita kuvia voit lisätä Väylän kuvapankista tai omista tiedostoista</a:t>
            </a:r>
            <a:endParaRPr lang="en-US" dirty="0"/>
          </a:p>
          <a:p>
            <a:endParaRPr lang="fi-FI" dirty="0"/>
          </a:p>
        </p:txBody>
      </p:sp>
      <p:pic>
        <p:nvPicPr>
          <p:cNvPr id="37" name="Picture 14" descr="Väyläviraston logo">
            <a:extLst>
              <a:ext uri="{FF2B5EF4-FFF2-40B4-BE49-F238E27FC236}">
                <a16:creationId xmlns:a16="http://schemas.microsoft.com/office/drawing/2014/main" id="{CFE18993-6749-2E5A-E9F6-584C91719FF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6" y="5124315"/>
            <a:ext cx="1673549" cy="1394625"/>
          </a:xfrm>
          <a:prstGeom prst="rect">
            <a:avLst/>
          </a:prstGeom>
        </p:spPr>
      </p:pic>
      <p:sp>
        <p:nvSpPr>
          <p:cNvPr id="4" name="eukarelialogoplaceholder">
            <a:extLst>
              <a:ext uri="{FF2B5EF4-FFF2-40B4-BE49-F238E27FC236}">
                <a16:creationId xmlns:a16="http://schemas.microsoft.com/office/drawing/2014/main" id="{C53F6C4E-C88D-EF31-98B0-560A45F900F3}"/>
              </a:ext>
              <a:ext uri="{C183D7F6-B498-43B3-948B-1728B52AA6E4}">
                <adec:decorative xmlns:adec="http://schemas.microsoft.com/office/drawing/2017/decorative" val="1"/>
              </a:ext>
            </a:extLst>
          </p:cNvPr>
          <p:cNvSpPr txBox="1"/>
          <p:nvPr userDrawn="1"/>
        </p:nvSpPr>
        <p:spPr>
          <a:xfrm>
            <a:off x="2160000" y="5364273"/>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5" name="eulogotenplaceholder">
            <a:extLst>
              <a:ext uri="{FF2B5EF4-FFF2-40B4-BE49-F238E27FC236}">
                <a16:creationId xmlns:a16="http://schemas.microsoft.com/office/drawing/2014/main" id="{27EF32F5-1D17-FDC3-0035-304F4721B762}"/>
              </a:ext>
              <a:ext uri="{C183D7F6-B498-43B3-948B-1728B52AA6E4}">
                <adec:decorative xmlns:adec="http://schemas.microsoft.com/office/drawing/2017/decorative" val="1"/>
              </a:ext>
            </a:extLst>
          </p:cNvPr>
          <p:cNvSpPr txBox="1"/>
          <p:nvPr userDrawn="1"/>
        </p:nvSpPr>
        <p:spPr>
          <a:xfrm>
            <a:off x="2160000" y="5589741"/>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6" name="eulogoplaceholder">
            <a:extLst>
              <a:ext uri="{FF2B5EF4-FFF2-40B4-BE49-F238E27FC236}">
                <a16:creationId xmlns:a16="http://schemas.microsoft.com/office/drawing/2014/main" id="{1B1B336A-30A5-31FB-0744-39B5981B4A90}"/>
              </a:ext>
              <a:ext uri="{C183D7F6-B498-43B3-948B-1728B52AA6E4}">
                <adec:decorative xmlns:adec="http://schemas.microsoft.com/office/drawing/2017/decorative" val="1"/>
              </a:ext>
            </a:extLst>
          </p:cNvPr>
          <p:cNvSpPr txBox="1"/>
          <p:nvPr userDrawn="1"/>
        </p:nvSpPr>
        <p:spPr>
          <a:xfrm>
            <a:off x="2160000" y="5344806"/>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7" name="eufinancelogoplaceholder">
            <a:extLst>
              <a:ext uri="{FF2B5EF4-FFF2-40B4-BE49-F238E27FC236}">
                <a16:creationId xmlns:a16="http://schemas.microsoft.com/office/drawing/2014/main" id="{2EA21E00-D18D-3F08-9E5D-04C19AA74A7D}"/>
              </a:ext>
              <a:ext uri="{C183D7F6-B498-43B3-948B-1728B52AA6E4}">
                <adec:decorative xmlns:adec="http://schemas.microsoft.com/office/drawing/2017/decorative" val="1"/>
              </a:ext>
            </a:extLst>
          </p:cNvPr>
          <p:cNvSpPr txBox="1"/>
          <p:nvPr userDrawn="1"/>
        </p:nvSpPr>
        <p:spPr>
          <a:xfrm>
            <a:off x="2160000" y="5589741"/>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Tree>
    <p:extLst>
      <p:ext uri="{BB962C8B-B14F-4D97-AF65-F5344CB8AC3E}">
        <p14:creationId xmlns:p14="http://schemas.microsoft.com/office/powerpoint/2010/main" val="1997281149"/>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_and_content_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399612" cy="1325563"/>
          </a:xfrm>
        </p:spPr>
        <p:txBody>
          <a:bodyPr>
            <a:normAutofit/>
          </a:bodyPr>
          <a:lstStyle>
            <a:lvl1pPr>
              <a:defRPr sz="36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9" name="Text Placeholder 8"/>
          <p:cNvSpPr>
            <a:spLocks noGrp="1"/>
          </p:cNvSpPr>
          <p:nvPr>
            <p:ph type="body" sz="quarter" idx="13"/>
          </p:nvPr>
        </p:nvSpPr>
        <p:spPr>
          <a:xfrm>
            <a:off x="838200" y="1905000"/>
            <a:ext cx="10487025" cy="4010025"/>
          </a:xfrm>
        </p:spPr>
        <p:txBody>
          <a:bodyPr/>
          <a:lstStyle>
            <a:lvl1pPr>
              <a:defRPr sz="2400" b="0" i="0">
                <a:latin typeface="+mn-lt"/>
                <a:ea typeface="Tahoma" panose="020B0604030504040204" pitchFamily="34" charset="0"/>
                <a:cs typeface="Tahoma" panose="020B0604030504040204" pitchFamily="34" charset="0"/>
              </a:defRPr>
            </a:lvl1pPr>
            <a:lvl2pPr>
              <a:defRPr b="0" i="0">
                <a:latin typeface="+mn-lt"/>
                <a:ea typeface="Tahoma" panose="020B0604030504040204" pitchFamily="34" charset="0"/>
                <a:cs typeface="Tahoma" panose="020B0604030504040204" pitchFamily="34" charset="0"/>
              </a:defRPr>
            </a:lvl2pPr>
            <a:lvl3pPr>
              <a:defRPr b="0" i="0">
                <a:latin typeface="+mn-lt"/>
                <a:ea typeface="Tahoma" panose="020B0604030504040204" pitchFamily="34" charset="0"/>
                <a:cs typeface="Tahoma" panose="020B0604030504040204" pitchFamily="34" charset="0"/>
              </a:defRPr>
            </a:lvl3pPr>
            <a:lvl4pPr>
              <a:defRPr b="0" i="0">
                <a:latin typeface="+mn-lt"/>
                <a:ea typeface="Tahoma" panose="020B0604030504040204" pitchFamily="34" charset="0"/>
                <a:cs typeface="Tahoma" panose="020B0604030504040204" pitchFamily="34" charset="0"/>
              </a:defRPr>
            </a:lvl4pPr>
            <a:lvl5pPr>
              <a:defRPr b="0" i="0">
                <a:latin typeface="+mn-lt"/>
                <a:ea typeface="Tahoma" panose="020B0604030504040204" pitchFamily="34" charset="0"/>
                <a:cs typeface="Tahom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rot="10800000">
            <a:off x="0" y="6737350"/>
            <a:ext cx="12192000" cy="120650"/>
          </a:xfrm>
          <a:prstGeom prst="rect">
            <a:avLst/>
          </a:prstGeom>
          <a:gradFill flip="none" rotWithShape="0">
            <a:gsLst>
              <a:gs pos="100000">
                <a:srgbClr val="0463AF"/>
              </a:gs>
              <a:gs pos="78000">
                <a:srgbClr val="0070C0"/>
              </a:gs>
              <a:gs pos="47000">
                <a:srgbClr val="00B0F0"/>
              </a:gs>
              <a:gs pos="0">
                <a:srgbClr val="00B0CC">
                  <a:lumMod val="100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10835234" y="6356350"/>
            <a:ext cx="5185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A0EF-951A-4343-A672-F31B58E6828E}" type="slidenum">
              <a:rPr lang="en-US" smtClean="0"/>
              <a:t>‹#›</a:t>
            </a:fld>
            <a:endParaRPr lang="en-US"/>
          </a:p>
        </p:txBody>
      </p:sp>
      <p:sp>
        <p:nvSpPr>
          <p:cNvPr id="8" name="eukarelialogoplaceholder"/>
          <p:cNvSpPr txBox="1"/>
          <p:nvPr userDrawn="1"/>
        </p:nvSpPr>
        <p:spPr>
          <a:xfrm>
            <a:off x="864000" y="6002532"/>
            <a:ext cx="1115988" cy="235962"/>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4" name="eulogotenplaceholder"/>
          <p:cNvSpPr txBox="1"/>
          <p:nvPr userDrawn="1"/>
        </p:nvSpPr>
        <p:spPr>
          <a:xfrm>
            <a:off x="864000" y="6228000"/>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8" name="eulogoplaceholder"/>
          <p:cNvSpPr txBox="1"/>
          <p:nvPr userDrawn="1"/>
        </p:nvSpPr>
        <p:spPr>
          <a:xfrm>
            <a:off x="864000" y="5983065"/>
            <a:ext cx="3960000" cy="45000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sp>
        <p:nvSpPr>
          <p:cNvPr id="19" name="eufinancelogoplaceholder"/>
          <p:cNvSpPr txBox="1"/>
          <p:nvPr userDrawn="1"/>
        </p:nvSpPr>
        <p:spPr>
          <a:xfrm>
            <a:off x="864000" y="6228000"/>
            <a:ext cx="3379905" cy="375480"/>
          </a:xfrm>
          <a:prstGeom prst="rect">
            <a:avLst/>
          </a:prstGeom>
          <a:noFill/>
        </p:spPr>
        <p:txBody>
          <a:bodyPr wrap="square" rtlCol="0">
            <a:spAutoFit/>
          </a:bodyPr>
          <a:lstStyle/>
          <a:p>
            <a:pPr algn="ctr"/>
            <a:endParaRPr lang="fi-FI" sz="1400" b="1" baseline="30000" dirty="0">
              <a:solidFill>
                <a:srgbClr val="000000"/>
              </a:solidFill>
              <a:latin typeface="Felbridge Pro"/>
              <a:cs typeface="Felbridge Pro"/>
            </a:endParaRPr>
          </a:p>
        </p:txBody>
      </p:sp>
      <p:pic>
        <p:nvPicPr>
          <p:cNvPr id="12" name="Kuva 11">
            <a:extLst>
              <a:ext uri="{FF2B5EF4-FFF2-40B4-BE49-F238E27FC236}">
                <a16:creationId xmlns:a16="http://schemas.microsoft.com/office/drawing/2014/main" id="{21EF0740-5842-4D4A-BA64-488A09065B2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60000" y="349200"/>
            <a:ext cx="1728000" cy="1440000"/>
          </a:xfrm>
          <a:prstGeom prst="rect">
            <a:avLst/>
          </a:prstGeom>
        </p:spPr>
      </p:pic>
    </p:spTree>
    <p:extLst>
      <p:ext uri="{BB962C8B-B14F-4D97-AF65-F5344CB8AC3E}">
        <p14:creationId xmlns:p14="http://schemas.microsoft.com/office/powerpoint/2010/main" val="203465667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aaka_kuva_sininen" preserve="1" userDrawn="1">
  <p:cSld name="vaaka_kuva_sininen">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AB4047D7-75ED-C176-9F2B-759FC5065591}"/>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accent1">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5" name="Text Placeholder 2">
            <a:extLst>
              <a:ext uri="{FF2B5EF4-FFF2-40B4-BE49-F238E27FC236}">
                <a16:creationId xmlns:a16="http://schemas.microsoft.com/office/drawing/2014/main" id="{168E480F-6969-9C85-3F13-C2581A92F7D1}"/>
              </a:ext>
            </a:extLst>
          </p:cNvPr>
          <p:cNvSpPr>
            <a:spLocks noGrp="1"/>
          </p:cNvSpPr>
          <p:nvPr>
            <p:ph type="body" idx="1" hasCustomPrompt="1"/>
          </p:nvPr>
        </p:nvSpPr>
        <p:spPr>
          <a:xfrm>
            <a:off x="0" y="4589338"/>
            <a:ext cx="12192000" cy="792000"/>
          </a:xfrm>
          <a:gradFill>
            <a:gsLst>
              <a:gs pos="100000">
                <a:schemeClr val="accent1">
                  <a:alpha val="11000"/>
                </a:schemeClr>
              </a:gs>
              <a:gs pos="0">
                <a:schemeClr val="tx2">
                  <a:alpha val="70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7" name="Text Placeholder 3">
            <a:extLst>
              <a:ext uri="{FF2B5EF4-FFF2-40B4-BE49-F238E27FC236}">
                <a16:creationId xmlns:a16="http://schemas.microsoft.com/office/drawing/2014/main" id="{D6A058AD-20D3-103F-BE1A-6A66EEE2A881}"/>
              </a:ext>
            </a:extLst>
          </p:cNvPr>
          <p:cNvSpPr>
            <a:spLocks noGrp="1"/>
          </p:cNvSpPr>
          <p:nvPr>
            <p:ph type="body" idx="10" hasCustomPrompt="1"/>
          </p:nvPr>
        </p:nvSpPr>
        <p:spPr>
          <a:xfrm>
            <a:off x="0" y="3510000"/>
            <a:ext cx="12192000" cy="1080000"/>
          </a:xfrm>
          <a:gradFill>
            <a:gsLst>
              <a:gs pos="100000">
                <a:schemeClr val="accent1">
                  <a:alpha val="11000"/>
                </a:schemeClr>
              </a:gs>
              <a:gs pos="0">
                <a:schemeClr val="tx2">
                  <a:alpha val="70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60363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aaka_kuva_vihrea" preserve="1" userDrawn="1">
  <p:cSld name="vaaka_kuva_vihrea">
    <p:spTree>
      <p:nvGrpSpPr>
        <p:cNvPr id="1" name=""/>
        <p:cNvGrpSpPr/>
        <p:nvPr/>
      </p:nvGrpSpPr>
      <p:grpSpPr>
        <a:xfrm>
          <a:off x="0" y="0"/>
          <a:ext cx="0" cy="0"/>
          <a:chOff x="0" y="0"/>
          <a:chExt cx="0" cy="0"/>
        </a:xfrm>
      </p:grpSpPr>
      <p:sp>
        <p:nvSpPr>
          <p:cNvPr id="5" name="Kuvan paikkamerkki 3">
            <a:extLst>
              <a:ext uri="{FF2B5EF4-FFF2-40B4-BE49-F238E27FC236}">
                <a16:creationId xmlns:a16="http://schemas.microsoft.com/office/drawing/2014/main" id="{37D1F390-B184-4B82-1464-B4F5FE461F80}"/>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bg2">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6" name="Text Placeholder 2">
            <a:extLst>
              <a:ext uri="{FF2B5EF4-FFF2-40B4-BE49-F238E27FC236}">
                <a16:creationId xmlns:a16="http://schemas.microsoft.com/office/drawing/2014/main" id="{C01834BC-D657-9433-05AE-301C6EFE0B67}"/>
              </a:ext>
            </a:extLst>
          </p:cNvPr>
          <p:cNvSpPr>
            <a:spLocks noGrp="1"/>
          </p:cNvSpPr>
          <p:nvPr>
            <p:ph type="body" idx="1" hasCustomPrompt="1"/>
          </p:nvPr>
        </p:nvSpPr>
        <p:spPr>
          <a:xfrm>
            <a:off x="0" y="4589338"/>
            <a:ext cx="12192000" cy="792000"/>
          </a:xfrm>
          <a:gradFill>
            <a:gsLst>
              <a:gs pos="100000">
                <a:schemeClr val="bg2">
                  <a:alpha val="11000"/>
                </a:schemeClr>
              </a:gs>
              <a:gs pos="0">
                <a:schemeClr val="accent4">
                  <a:alpha val="71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8" name="Text Placeholder 3">
            <a:extLst>
              <a:ext uri="{FF2B5EF4-FFF2-40B4-BE49-F238E27FC236}">
                <a16:creationId xmlns:a16="http://schemas.microsoft.com/office/drawing/2014/main" id="{3391C4EA-1BDA-2FE2-EC62-4C09E203DD3D}"/>
              </a:ext>
            </a:extLst>
          </p:cNvPr>
          <p:cNvSpPr>
            <a:spLocks noGrp="1"/>
          </p:cNvSpPr>
          <p:nvPr>
            <p:ph type="body" idx="10" hasCustomPrompt="1"/>
          </p:nvPr>
        </p:nvSpPr>
        <p:spPr>
          <a:xfrm>
            <a:off x="0" y="3510000"/>
            <a:ext cx="12192000" cy="1080000"/>
          </a:xfrm>
          <a:gradFill>
            <a:gsLst>
              <a:gs pos="100000">
                <a:schemeClr val="bg2">
                  <a:alpha val="11000"/>
                </a:schemeClr>
              </a:gs>
              <a:gs pos="0">
                <a:schemeClr val="accent4">
                  <a:alpha val="71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57519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aaka_kuva_pinkki" preserve="1" userDrawn="1">
  <p:cSld name="vaaka_kuva_pinkki">
    <p:bg>
      <p:bgPr>
        <a:solidFill>
          <a:schemeClr val="bg1"/>
        </a:solidFill>
        <a:effectLst/>
      </p:bgPr>
    </p:bg>
    <p:spTree>
      <p:nvGrpSpPr>
        <p:cNvPr id="1" name=""/>
        <p:cNvGrpSpPr/>
        <p:nvPr/>
      </p:nvGrpSpPr>
      <p:grpSpPr>
        <a:xfrm>
          <a:off x="0" y="0"/>
          <a:ext cx="0" cy="0"/>
          <a:chOff x="0" y="0"/>
          <a:chExt cx="0" cy="0"/>
        </a:xfrm>
      </p:grpSpPr>
      <p:sp>
        <p:nvSpPr>
          <p:cNvPr id="6" name="Kuvan paikkamerkki 3">
            <a:extLst>
              <a:ext uri="{FF2B5EF4-FFF2-40B4-BE49-F238E27FC236}">
                <a16:creationId xmlns:a16="http://schemas.microsoft.com/office/drawing/2014/main" id="{552D661D-62EC-E4F9-7F2D-E30CA1F0A89B}"/>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accent5">
              <a:lumMod val="20000"/>
              <a:lumOff val="80000"/>
            </a:schemeClr>
          </a:solidFill>
        </p:spPr>
        <p:txBody>
          <a:bodyPr/>
          <a:lstStyle>
            <a:lvl1pPr marL="0" indent="0">
              <a:buNone/>
              <a:defRPr/>
            </a:lvl1pPr>
          </a:lstStyle>
          <a:p>
            <a:r>
              <a:rPr lang="fi-FI" dirty="0"/>
              <a:t>Lisää kuva kuvagalleriasta, Väylän kuvapankista tai omista tiedostoista</a:t>
            </a:r>
          </a:p>
        </p:txBody>
      </p:sp>
      <p:sp>
        <p:nvSpPr>
          <p:cNvPr id="3" name="Text Placeholder 2">
            <a:extLst>
              <a:ext uri="{FF2B5EF4-FFF2-40B4-BE49-F238E27FC236}">
                <a16:creationId xmlns:a16="http://schemas.microsoft.com/office/drawing/2014/main" id="{F0F83D4C-14C0-1A7B-8488-471A0D5995CB}"/>
              </a:ext>
            </a:extLst>
          </p:cNvPr>
          <p:cNvSpPr>
            <a:spLocks noGrp="1"/>
          </p:cNvSpPr>
          <p:nvPr>
            <p:ph type="body" idx="1" hasCustomPrompt="1"/>
          </p:nvPr>
        </p:nvSpPr>
        <p:spPr>
          <a:xfrm>
            <a:off x="0" y="4589338"/>
            <a:ext cx="12192000" cy="792000"/>
          </a:xfrm>
          <a:gradFill>
            <a:gsLst>
              <a:gs pos="100000">
                <a:schemeClr val="accent5">
                  <a:alpha val="14000"/>
                </a:schemeClr>
              </a:gs>
              <a:gs pos="0">
                <a:schemeClr val="accent5">
                  <a:alpha val="77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alaotsikko</a:t>
            </a:r>
            <a:endParaRPr lang="en-US" dirty="0"/>
          </a:p>
        </p:txBody>
      </p:sp>
      <p:sp>
        <p:nvSpPr>
          <p:cNvPr id="4" name="Text Placeholder 3">
            <a:extLst>
              <a:ext uri="{FF2B5EF4-FFF2-40B4-BE49-F238E27FC236}">
                <a16:creationId xmlns:a16="http://schemas.microsoft.com/office/drawing/2014/main" id="{5BCB0C59-FB4D-3FDE-13BC-9E175336B7A8}"/>
              </a:ext>
            </a:extLst>
          </p:cNvPr>
          <p:cNvSpPr>
            <a:spLocks noGrp="1"/>
          </p:cNvSpPr>
          <p:nvPr>
            <p:ph type="body" idx="10" hasCustomPrompt="1"/>
          </p:nvPr>
        </p:nvSpPr>
        <p:spPr>
          <a:xfrm>
            <a:off x="0" y="3510000"/>
            <a:ext cx="12192000" cy="1080000"/>
          </a:xfrm>
          <a:gradFill>
            <a:gsLst>
              <a:gs pos="100000">
                <a:schemeClr val="accent5">
                  <a:alpha val="14000"/>
                </a:schemeClr>
              </a:gs>
              <a:gs pos="0">
                <a:schemeClr val="accent5">
                  <a:alpha val="77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Kirjoita</a:t>
            </a:r>
            <a:r>
              <a:rPr lang="en-US" dirty="0"/>
              <a:t> </a:t>
            </a:r>
            <a:r>
              <a:rPr lang="en-US" dirty="0" err="1"/>
              <a:t>otsikko</a:t>
            </a:r>
            <a:endParaRPr lang="en-US" dirty="0"/>
          </a:p>
        </p:txBody>
      </p:sp>
    </p:spTree>
    <p:extLst>
      <p:ext uri="{BB962C8B-B14F-4D97-AF65-F5344CB8AC3E}">
        <p14:creationId xmlns:p14="http://schemas.microsoft.com/office/powerpoint/2010/main" val="89458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_teksti" preserve="1" userDrawn="1">
  <p:cSld name="kuva_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55970"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6955971"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7920000" y="0"/>
            <a:ext cx="42840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kuva kuvagalleriasta, Väylän kuvapankista tai omista tiedostoista</a:t>
            </a:r>
            <a:endParaRPr lang="en-US" dirty="0"/>
          </a:p>
          <a:p>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0864483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vea_kuva_teksti" preserve="1" userDrawn="1">
  <p:cSld name="levea_kuva_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62006"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200" y="1813968"/>
            <a:ext cx="4177938"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4732800" y="0"/>
            <a:ext cx="74592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kuva kuvagalleriasta, Väylän kuvapankista tai omista tiedostoista</a:t>
            </a:r>
            <a:endParaRPr lang="en-US" dirty="0"/>
          </a:p>
          <a:p>
            <a:endParaRPr lang="fi-FI" dirty="0"/>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43184297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ma_kuva_teksti" preserve="1" userDrawn="1">
  <p:cSld name="oma_kuva_tek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55276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dirty="0"/>
              <a:t>Kirjoita tähän nimi</a:t>
            </a:r>
            <a:endParaRPr lang="en-US" dirty="0"/>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6744339" y="8709"/>
            <a:ext cx="54396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dirty="0"/>
              <a:t>Lisää oma kuva</a:t>
            </a:r>
            <a:endParaRPr lang="en-US" dirty="0"/>
          </a:p>
          <a:p>
            <a:endParaRPr lang="fi-FI" dirty="0"/>
          </a:p>
        </p:txBody>
      </p:sp>
      <p:sp>
        <p:nvSpPr>
          <p:cNvPr id="4" name="Tekstin paikkamerkki 3">
            <a:extLst>
              <a:ext uri="{FF2B5EF4-FFF2-40B4-BE49-F238E27FC236}">
                <a16:creationId xmlns:a16="http://schemas.microsoft.com/office/drawing/2014/main" id="{2FE7494B-1547-CA50-9CF3-C058329BD5D0}"/>
              </a:ext>
            </a:extLst>
          </p:cNvPr>
          <p:cNvSpPr>
            <a:spLocks noGrp="1"/>
          </p:cNvSpPr>
          <p:nvPr>
            <p:ph type="body" sz="quarter" idx="20" hasCustomPrompt="1"/>
          </p:nvPr>
        </p:nvSpPr>
        <p:spPr>
          <a:xfrm>
            <a:off x="838200" y="1793876"/>
            <a:ext cx="5527675" cy="4320000"/>
          </a:xfrm>
        </p:spPr>
        <p:txBody>
          <a:bodyPr/>
          <a:lstStyle>
            <a:lvl1pPr marL="0" indent="0">
              <a:spcAft>
                <a:spcPts val="1000"/>
              </a:spcAft>
              <a:buNone/>
              <a:defRPr sz="2000">
                <a:solidFill>
                  <a:schemeClr val="tx1">
                    <a:lumMod val="65000"/>
                    <a:lumOff val="35000"/>
                  </a:schemeClr>
                </a:solidFill>
              </a:defRPr>
            </a:lvl1pPr>
          </a:lstStyle>
          <a:p>
            <a:pPr lvl="0"/>
            <a:r>
              <a:rPr lang="fi-FI" dirty="0"/>
              <a:t>Kirjoita tähän nimike</a:t>
            </a:r>
            <a:br>
              <a:rPr lang="fi-FI" dirty="0"/>
            </a:br>
            <a:r>
              <a:rPr lang="fi-FI" dirty="0"/>
              <a:t>Osasto/Yksikkö</a:t>
            </a:r>
            <a:br>
              <a:rPr lang="fi-FI" dirty="0"/>
            </a:br>
            <a:r>
              <a:rPr lang="fi-FI" dirty="0"/>
              <a:t>Sähköpostiosoite</a:t>
            </a:r>
            <a:br>
              <a:rPr lang="fi-FI" dirty="0"/>
            </a:br>
            <a:r>
              <a:rPr lang="fi-FI" dirty="0"/>
              <a:t>some</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2043306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aripalkki_teksti_sininen" preserve="1" userDrawn="1">
  <p:cSld name="varipalkki_teksti_sininen">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3" name="Ryhmä 2">
            <a:extLst>
              <a:ext uri="{FF2B5EF4-FFF2-40B4-BE49-F238E27FC236}">
                <a16:creationId xmlns:a16="http://schemas.microsoft.com/office/drawing/2014/main" id="{6460D66B-6E51-6FDF-D981-ABB668FF8A3D}"/>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15" name="Ryhmä 14">
              <a:extLst>
                <a:ext uri="{FF2B5EF4-FFF2-40B4-BE49-F238E27FC236}">
                  <a16:creationId xmlns:a16="http://schemas.microsoft.com/office/drawing/2014/main" id="{AB624DEC-2732-7717-5E45-E5C24426D194}"/>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36194"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27000">
                    <a:schemeClr val="tx2"/>
                  </a:gs>
                  <a:gs pos="100000">
                    <a:schemeClr val="accent1"/>
                  </a:gs>
                </a:gsLst>
                <a:lin ang="0" scaled="0"/>
              </a:gradFill>
              <a:ln>
                <a:gradFill flip="none" rotWithShape="1">
                  <a:gsLst>
                    <a:gs pos="27000">
                      <a:schemeClr val="tx2"/>
                    </a:gs>
                    <a:gs pos="100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26472894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 name="Footer Placeholder 4"/>
          <p:cNvSpPr>
            <a:spLocks noGrp="1"/>
          </p:cNvSpPr>
          <p:nvPr>
            <p:ph type="ftr" sz="quarter" idx="3"/>
          </p:nvPr>
        </p:nvSpPr>
        <p:spPr>
          <a:xfrm>
            <a:off x="2800350" y="6356350"/>
            <a:ext cx="2212497"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en-US"/>
              <a:t>Joonas Tielinen</a:t>
            </a:r>
            <a:endParaRPr lang="en-US" dirty="0"/>
          </a:p>
        </p:txBody>
      </p:sp>
      <p:sp>
        <p:nvSpPr>
          <p:cNvPr id="4" name="Date Placeholder 3"/>
          <p:cNvSpPr>
            <a:spLocks noGrp="1"/>
          </p:cNvSpPr>
          <p:nvPr>
            <p:ph type="dt" sz="half" idx="2"/>
          </p:nvPr>
        </p:nvSpPr>
        <p:spPr>
          <a:xfrm>
            <a:off x="5017561"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fi-FI"/>
              <a:t>6.2.2023</a:t>
            </a:r>
            <a:endParaRPr lang="en-US"/>
          </a:p>
        </p:txBody>
      </p:sp>
      <p:sp>
        <p:nvSpPr>
          <p:cNvPr id="6" name="Slide Number Placeholder 5"/>
          <p:cNvSpPr>
            <a:spLocks noGrp="1"/>
          </p:cNvSpPr>
          <p:nvPr>
            <p:ph type="sldNum" sz="quarter" idx="4"/>
          </p:nvPr>
        </p:nvSpPr>
        <p:spPr>
          <a:xfrm>
            <a:off x="857249" y="6356350"/>
            <a:ext cx="561975" cy="365125"/>
          </a:xfrm>
          <a:prstGeom prst="rect">
            <a:avLst/>
          </a:prstGeom>
        </p:spPr>
        <p:txBody>
          <a:bodyPr vert="horz" lIns="91440" tIns="45720" rIns="91440" bIns="45720" rtlCol="0" anchor="ctr"/>
          <a:lstStyle>
            <a:lvl1pPr algn="l">
              <a:defRPr sz="1200" b="0">
                <a:solidFill>
                  <a:schemeClr val="tx1">
                    <a:lumMod val="50000"/>
                    <a:lumOff val="50000"/>
                  </a:schemeClr>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90004058"/>
      </p:ext>
    </p:extLst>
  </p:cSld>
  <p:clrMap bg1="lt1" tx1="dk1" bg2="lt2" tx2="dk2" accent1="accent1" accent2="accent2" accent3="accent3" accent4="accent4" accent5="accent5" accent6="accent6" hlink="hlink" folHlink="folHlink"/>
  <p:sldLayoutIdLst>
    <p:sldLayoutId id="2147483747" r:id="rId1"/>
    <p:sldLayoutId id="2147483762" r:id="rId2"/>
    <p:sldLayoutId id="2147483764" r:id="rId3"/>
    <p:sldLayoutId id="2147483765" r:id="rId4"/>
    <p:sldLayoutId id="2147483763"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1" r:id="rId2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84400" indent="-284400" algn="l" defTabSz="914400" rtl="0" eaLnBrk="1" latinLnBrk="0" hangingPunct="1">
        <a:lnSpc>
          <a:spcPct val="150000"/>
        </a:lnSpc>
        <a:spcBef>
          <a:spcPts val="1000"/>
        </a:spcBef>
        <a:buClr>
          <a:srgbClr val="0065AF"/>
        </a:buClr>
        <a:buFont typeface="Arial"/>
        <a:buChar char="•"/>
        <a:defRPr sz="1600" kern="1200">
          <a:solidFill>
            <a:schemeClr val="tx1"/>
          </a:solidFill>
          <a:latin typeface="+mn-lt"/>
          <a:ea typeface="+mn-ea"/>
          <a:cs typeface="+mn-cs"/>
        </a:defRPr>
      </a:lvl1pPr>
      <a:lvl2pPr marL="741600" indent="-284400" algn="l" defTabSz="914400" rtl="0" eaLnBrk="1" latinLnBrk="0" hangingPunct="1">
        <a:lnSpc>
          <a:spcPct val="150000"/>
        </a:lnSpc>
        <a:spcBef>
          <a:spcPts val="500"/>
        </a:spcBef>
        <a:buClr>
          <a:srgbClr val="0065AF"/>
        </a:buClr>
        <a:buFont typeface="Arial"/>
        <a:buChar char="•"/>
        <a:defRPr sz="1400" kern="1200">
          <a:solidFill>
            <a:schemeClr val="tx1"/>
          </a:solidFill>
          <a:latin typeface="+mn-lt"/>
          <a:ea typeface="+mn-ea"/>
          <a:cs typeface="+mn-cs"/>
        </a:defRPr>
      </a:lvl2pPr>
      <a:lvl3pPr marL="1087200" indent="-172800" algn="l" defTabSz="914400" rtl="0" eaLnBrk="1" latinLnBrk="0" hangingPunct="1">
        <a:lnSpc>
          <a:spcPct val="150000"/>
        </a:lnSpc>
        <a:spcBef>
          <a:spcPts val="500"/>
        </a:spcBef>
        <a:buClr>
          <a:srgbClr val="0065AF"/>
        </a:buClr>
        <a:buFont typeface="Arial"/>
        <a:buChar char="•"/>
        <a:defRPr sz="1200" kern="1200">
          <a:solidFill>
            <a:schemeClr val="tx1"/>
          </a:solidFill>
          <a:latin typeface="+mn-lt"/>
          <a:ea typeface="+mn-ea"/>
          <a:cs typeface="+mn-cs"/>
        </a:defRPr>
      </a:lvl3pPr>
      <a:lvl4pPr marL="1600200" indent="-172800" algn="l" defTabSz="914400" rtl="0" eaLnBrk="1" latinLnBrk="0" hangingPunct="1">
        <a:lnSpc>
          <a:spcPct val="150000"/>
        </a:lnSpc>
        <a:spcBef>
          <a:spcPts val="500"/>
        </a:spcBef>
        <a:buClr>
          <a:srgbClr val="0065AF"/>
        </a:buClr>
        <a:buFont typeface="Arial"/>
        <a:buChar char="•"/>
        <a:defRPr sz="1200" kern="1200">
          <a:solidFill>
            <a:schemeClr val="tx1"/>
          </a:solidFill>
          <a:latin typeface="+mn-lt"/>
          <a:ea typeface="+mn-ea"/>
          <a:cs typeface="+mn-cs"/>
        </a:defRPr>
      </a:lvl4pPr>
      <a:lvl5pPr marL="2057400" indent="-172800" algn="l" defTabSz="914400" rtl="0" eaLnBrk="1" latinLnBrk="0" hangingPunct="1">
        <a:lnSpc>
          <a:spcPct val="150000"/>
        </a:lnSpc>
        <a:spcBef>
          <a:spcPts val="500"/>
        </a:spcBef>
        <a:buClr>
          <a:srgbClr val="0065AF"/>
        </a:buClr>
        <a:buFont typeface="Arial"/>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5.xml"/><Relationship Id="rId5" Type="http://schemas.openxmlformats.org/officeDocument/2006/relationships/image" Target="../media/image29.jpe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0.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2" Type="http://schemas.openxmlformats.org/officeDocument/2006/relationships/hyperlink" Target="https://vayla.fi/kunnossapito/rataverkon-kunnossapito/tyonjako" TargetMode="Externa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A6A877-ED00-A91A-C4D4-F4B6581DE737}"/>
              </a:ext>
            </a:extLst>
          </p:cNvPr>
          <p:cNvSpPr>
            <a:spLocks noGrp="1"/>
          </p:cNvSpPr>
          <p:nvPr>
            <p:ph type="ctrTitle"/>
          </p:nvPr>
        </p:nvSpPr>
        <p:spPr/>
        <p:txBody>
          <a:bodyPr/>
          <a:lstStyle/>
          <a:p>
            <a:r>
              <a:rPr lang="fi-FI" dirty="0"/>
              <a:t>Tasoristeykset ja tasoristeysturvallisuus valtion rataverkolla</a:t>
            </a:r>
          </a:p>
        </p:txBody>
      </p:sp>
      <p:sp>
        <p:nvSpPr>
          <p:cNvPr id="3" name="Alaotsikko 2">
            <a:extLst>
              <a:ext uri="{FF2B5EF4-FFF2-40B4-BE49-F238E27FC236}">
                <a16:creationId xmlns:a16="http://schemas.microsoft.com/office/drawing/2014/main" id="{E879F3BD-9A33-3A46-921F-F710BFB8A875}"/>
              </a:ext>
            </a:extLst>
          </p:cNvPr>
          <p:cNvSpPr>
            <a:spLocks noGrp="1"/>
          </p:cNvSpPr>
          <p:nvPr>
            <p:ph type="subTitle" idx="1"/>
          </p:nvPr>
        </p:nvSpPr>
        <p:spPr>
          <a:xfrm>
            <a:off x="838799" y="2059200"/>
            <a:ext cx="4887889" cy="986400"/>
          </a:xfrm>
        </p:spPr>
        <p:txBody>
          <a:bodyPr>
            <a:normAutofit/>
          </a:bodyPr>
          <a:lstStyle/>
          <a:p>
            <a:r>
              <a:rPr lang="fi-FI" dirty="0"/>
              <a:t>Ammattiautoilijoiden pätevyyskoulutus</a:t>
            </a:r>
          </a:p>
          <a:p>
            <a:endParaRPr lang="fi-FI" dirty="0"/>
          </a:p>
        </p:txBody>
      </p:sp>
      <p:pic>
        <p:nvPicPr>
          <p:cNvPr id="13" name="Kuvan paikkamerkki 12" descr="Kuva, jossa traktori ajaa tasoristeykseen johtavalla tiellä. Tasoristeyksen puomit ovat ylhäällä, taustalla puita ja taivas.">
            <a:extLst>
              <a:ext uri="{FF2B5EF4-FFF2-40B4-BE49-F238E27FC236}">
                <a16:creationId xmlns:a16="http://schemas.microsoft.com/office/drawing/2014/main" id="{EFBC3AD1-66C1-7071-0608-DD2337DC00F5}"/>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16" name="Kuvan paikkamerkki 15" descr="Kuva, jossa rekka ajaa puomilliseen tasoristeykseen. Puomit ylhäällä, taustalla kirkas sininen taivas.">
            <a:extLst>
              <a:ext uri="{FF2B5EF4-FFF2-40B4-BE49-F238E27FC236}">
                <a16:creationId xmlns:a16="http://schemas.microsoft.com/office/drawing/2014/main" id="{AFEFD83A-45E1-76BD-F7F8-0956AB9B004B}"/>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43900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A814-4366-457E-B415-8A1DCB646588}"/>
              </a:ext>
            </a:extLst>
          </p:cNvPr>
          <p:cNvSpPr>
            <a:spLocks noGrp="1"/>
          </p:cNvSpPr>
          <p:nvPr>
            <p:ph type="title"/>
          </p:nvPr>
        </p:nvSpPr>
        <p:spPr>
          <a:xfrm>
            <a:off x="838200" y="136525"/>
            <a:ext cx="7797800" cy="1544955"/>
          </a:xfrm>
        </p:spPr>
        <p:txBody>
          <a:bodyPr>
            <a:normAutofit/>
          </a:bodyPr>
          <a:lstStyle/>
          <a:p>
            <a:r>
              <a:rPr lang="fi-FI" sz="3200" dirty="0"/>
              <a:t>Hitaasti liikkuvien ajoneuvojen tasoristeysonnettomuuksista tarkemmin</a:t>
            </a:r>
            <a:endParaRPr lang="fi-FI" dirty="0"/>
          </a:p>
        </p:txBody>
      </p:sp>
      <p:sp>
        <p:nvSpPr>
          <p:cNvPr id="3" name="Text Placeholder 2">
            <a:extLst>
              <a:ext uri="{FF2B5EF4-FFF2-40B4-BE49-F238E27FC236}">
                <a16:creationId xmlns:a16="http://schemas.microsoft.com/office/drawing/2014/main" id="{0E94289A-8F59-4ED7-9605-EBCE9902561A}"/>
              </a:ext>
            </a:extLst>
          </p:cNvPr>
          <p:cNvSpPr>
            <a:spLocks noGrp="1"/>
          </p:cNvSpPr>
          <p:nvPr>
            <p:ph type="body" sz="quarter" idx="18"/>
          </p:nvPr>
        </p:nvSpPr>
        <p:spPr>
          <a:xfrm>
            <a:off x="838200" y="1613739"/>
            <a:ext cx="7411721" cy="4810352"/>
          </a:xfrm>
        </p:spPr>
        <p:txBody>
          <a:bodyPr>
            <a:normAutofit/>
          </a:bodyPr>
          <a:lstStyle/>
          <a:p>
            <a:r>
              <a:rPr lang="fi-FI" sz="1800" dirty="0"/>
              <a:t>Vuosina 2000-2025 hitaasti liikkuvien onnettomuuksista noin 92 % tapahtui tasoristeyksissä, joissa ei ole tasoristeyslaitosta (puomeja ja/tai ääni- ja valovaroituslaitoksia).</a:t>
            </a:r>
          </a:p>
          <a:p>
            <a:r>
              <a:rPr lang="fi-FI" sz="1800" dirty="0"/>
              <a:t>Puomillisissa tasoristeyksissä tapahtui noin 6 % onnettomuuksista.</a:t>
            </a:r>
          </a:p>
          <a:p>
            <a:r>
              <a:rPr lang="fi-FI" sz="1800" dirty="0"/>
              <a:t>Vaarallisimmissa tasoristeyksissä tapahtui 34 %  onnettomuuksista.</a:t>
            </a:r>
          </a:p>
          <a:p>
            <a:r>
              <a:rPr lang="fi-FI" sz="1800" dirty="0"/>
              <a:t>Onnettomuuksista 16 %:ssa ylittävän ajoneuvon kuljettaja kuoli.</a:t>
            </a:r>
          </a:p>
          <a:p>
            <a:r>
              <a:rPr lang="fi-FI" sz="1800" dirty="0"/>
              <a:t>Suurin osa onnettomuuksista sattui yksityisteillä.</a:t>
            </a:r>
          </a:p>
          <a:p>
            <a:r>
              <a:rPr lang="fi-FI" sz="1800" dirty="0"/>
              <a:t>Puomien irti ajamisia on tapahtunut eniten henkilöautojen kuljettajille, mutta myös rekat, kuorma-autot, pakettiautot jne. ovat yliedustettuina tällä listalla. </a:t>
            </a:r>
            <a:endParaRPr lang="fi-FI" dirty="0"/>
          </a:p>
        </p:txBody>
      </p:sp>
      <p:sp>
        <p:nvSpPr>
          <p:cNvPr id="5" name="Slide Number Placeholder 4">
            <a:extLst>
              <a:ext uri="{FF2B5EF4-FFF2-40B4-BE49-F238E27FC236}">
                <a16:creationId xmlns:a16="http://schemas.microsoft.com/office/drawing/2014/main" id="{B0988443-E327-41BC-820A-D82EE0E5FE2E}"/>
              </a:ext>
            </a:extLst>
          </p:cNvPr>
          <p:cNvSpPr>
            <a:spLocks noGrp="1"/>
          </p:cNvSpPr>
          <p:nvPr>
            <p:ph type="sldNum" sz="quarter" idx="17"/>
          </p:nvPr>
        </p:nvSpPr>
        <p:spPr/>
        <p:txBody>
          <a:bodyPr/>
          <a:lstStyle/>
          <a:p>
            <a:fld id="{6BD4A0EF-951A-4343-A672-F31B58E6828E}" type="slidenum">
              <a:rPr lang="en-US" smtClean="0"/>
              <a:pPr/>
              <a:t>10</a:t>
            </a:fld>
            <a:endParaRPr lang="en-US"/>
          </a:p>
        </p:txBody>
      </p:sp>
      <p:pic>
        <p:nvPicPr>
          <p:cNvPr id="12" name="Kuvan paikkamerkki 11" descr="Kuva, jossa peräkärryllinen pakettiauto ja henkilöauto ylittävät tasoristeystä. Taustalla pilvinen taivas.">
            <a:extLst>
              <a:ext uri="{FF2B5EF4-FFF2-40B4-BE49-F238E27FC236}">
                <a16:creationId xmlns:a16="http://schemas.microsoft.com/office/drawing/2014/main" id="{72FB4C33-08C5-6FB9-12CF-E17B4C8BE246}"/>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11997" r="11997"/>
          <a:stretch>
            <a:fillRect/>
          </a:stretch>
        </p:blipFill>
        <p:spPr/>
      </p:pic>
    </p:spTree>
    <p:extLst>
      <p:ext uri="{BB962C8B-B14F-4D97-AF65-F5344CB8AC3E}">
        <p14:creationId xmlns:p14="http://schemas.microsoft.com/office/powerpoint/2010/main" val="54301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Kuva, jossa rekka-auto on pysähtynyt keskelle tasoristeystä, koska rekka-auto on juuri törmännyt tasoristeyksen puomiin ja puomi on radan vieressä maassa.">
            <a:extLst>
              <a:ext uri="{FF2B5EF4-FFF2-40B4-BE49-F238E27FC236}">
                <a16:creationId xmlns:a16="http://schemas.microsoft.com/office/drawing/2014/main" id="{7972CE5A-92F2-4017-91CF-7C51D60DFC3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1975" b="11975"/>
          <a:stretch/>
        </p:blipFill>
        <p:spPr>
          <a:xfrm>
            <a:off x="0" y="0"/>
            <a:ext cx="12192000" cy="6858000"/>
          </a:xfrm>
        </p:spPr>
      </p:pic>
      <p:sp>
        <p:nvSpPr>
          <p:cNvPr id="3" name="Text Placeholder 2">
            <a:extLst>
              <a:ext uri="{FF2B5EF4-FFF2-40B4-BE49-F238E27FC236}">
                <a16:creationId xmlns:a16="http://schemas.microsoft.com/office/drawing/2014/main" id="{9D788F09-E403-4843-A2F5-B42FE940A88D}"/>
              </a:ext>
            </a:extLst>
          </p:cNvPr>
          <p:cNvSpPr>
            <a:spLocks noGrp="1"/>
          </p:cNvSpPr>
          <p:nvPr>
            <p:ph type="body" idx="1"/>
          </p:nvPr>
        </p:nvSpPr>
        <p:spPr/>
        <p:txBody>
          <a:bodyPr/>
          <a:lstStyle/>
          <a:p>
            <a:r>
              <a:rPr lang="fi-FI" dirty="0"/>
              <a:t> </a:t>
            </a:r>
          </a:p>
        </p:txBody>
      </p:sp>
      <p:sp>
        <p:nvSpPr>
          <p:cNvPr id="4" name="Text Placeholder 3">
            <a:extLst>
              <a:ext uri="{FF2B5EF4-FFF2-40B4-BE49-F238E27FC236}">
                <a16:creationId xmlns:a16="http://schemas.microsoft.com/office/drawing/2014/main" id="{1A14F01E-50BC-4FFC-A953-A4184F0B54EB}"/>
              </a:ext>
            </a:extLst>
          </p:cNvPr>
          <p:cNvSpPr>
            <a:spLocks noGrp="1"/>
          </p:cNvSpPr>
          <p:nvPr>
            <p:ph type="body" idx="10"/>
          </p:nvPr>
        </p:nvSpPr>
        <p:spPr/>
        <p:txBody>
          <a:bodyPr/>
          <a:lstStyle/>
          <a:p>
            <a:r>
              <a:rPr lang="fi-FI" dirty="0"/>
              <a:t>Esimerkkejä haasteista</a:t>
            </a:r>
          </a:p>
        </p:txBody>
      </p:sp>
    </p:spTree>
    <p:extLst>
      <p:ext uri="{BB962C8B-B14F-4D97-AF65-F5344CB8AC3E}">
        <p14:creationId xmlns:p14="http://schemas.microsoft.com/office/powerpoint/2010/main" val="2864552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7A9CFD-048C-9254-BC8F-1C46178046A7}"/>
              </a:ext>
            </a:extLst>
          </p:cNvPr>
          <p:cNvSpPr>
            <a:spLocks noGrp="1"/>
          </p:cNvSpPr>
          <p:nvPr>
            <p:ph type="title"/>
          </p:nvPr>
        </p:nvSpPr>
        <p:spPr/>
        <p:txBody>
          <a:bodyPr/>
          <a:lstStyle/>
          <a:p>
            <a:r>
              <a:rPr lang="fi-FI" dirty="0"/>
              <a:t>Johdanto</a:t>
            </a:r>
          </a:p>
        </p:txBody>
      </p:sp>
      <p:sp>
        <p:nvSpPr>
          <p:cNvPr id="3" name="Tekstin paikkamerkki 2">
            <a:extLst>
              <a:ext uri="{FF2B5EF4-FFF2-40B4-BE49-F238E27FC236}">
                <a16:creationId xmlns:a16="http://schemas.microsoft.com/office/drawing/2014/main" id="{1D0413A8-CBA3-FD35-E829-64BA1BBEF3BD}"/>
              </a:ext>
            </a:extLst>
          </p:cNvPr>
          <p:cNvSpPr>
            <a:spLocks noGrp="1"/>
          </p:cNvSpPr>
          <p:nvPr>
            <p:ph type="body" sz="quarter" idx="18"/>
          </p:nvPr>
        </p:nvSpPr>
        <p:spPr/>
        <p:txBody>
          <a:bodyPr/>
          <a:lstStyle/>
          <a:p>
            <a:r>
              <a:rPr lang="fi-FI" dirty="0"/>
              <a:t>Seuraaville dioille on koottu esimerkkejä haastavista tasoristeyksistä</a:t>
            </a:r>
          </a:p>
          <a:p>
            <a:r>
              <a:rPr lang="fi-FI" dirty="0"/>
              <a:t>Pyrimme kuvaamaan miksi esimerkkien tasoristeykset ovat hankalia</a:t>
            </a:r>
          </a:p>
          <a:p>
            <a:r>
              <a:rPr lang="fi-FI" dirty="0"/>
              <a:t>Mukana on myös asiaa puomien irti ajamisista</a:t>
            </a:r>
          </a:p>
          <a:p>
            <a:endParaRPr lang="fi-FI" dirty="0"/>
          </a:p>
        </p:txBody>
      </p:sp>
      <p:sp>
        <p:nvSpPr>
          <p:cNvPr id="4" name="Dian numeron paikkamerkki 3">
            <a:extLst>
              <a:ext uri="{FF2B5EF4-FFF2-40B4-BE49-F238E27FC236}">
                <a16:creationId xmlns:a16="http://schemas.microsoft.com/office/drawing/2014/main" id="{B8646232-1261-FB54-E41B-8AF25A79C0FB}"/>
              </a:ext>
            </a:extLst>
          </p:cNvPr>
          <p:cNvSpPr>
            <a:spLocks noGrp="1"/>
          </p:cNvSpPr>
          <p:nvPr>
            <p:ph type="sldNum" sz="quarter" idx="17"/>
          </p:nvPr>
        </p:nvSpPr>
        <p:spPr/>
        <p:txBody>
          <a:bodyPr/>
          <a:lstStyle/>
          <a:p>
            <a:fld id="{6BD4A0EF-951A-4343-A672-F31B58E6828E}" type="slidenum">
              <a:rPr lang="en-US" smtClean="0"/>
              <a:pPr/>
              <a:t>12</a:t>
            </a:fld>
            <a:endParaRPr lang="en-US"/>
          </a:p>
        </p:txBody>
      </p:sp>
    </p:spTree>
    <p:extLst>
      <p:ext uri="{BB962C8B-B14F-4D97-AF65-F5344CB8AC3E}">
        <p14:creationId xmlns:p14="http://schemas.microsoft.com/office/powerpoint/2010/main" val="370754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7D62F9-6EC4-E97E-99E6-511A80441970}"/>
              </a:ext>
            </a:extLst>
          </p:cNvPr>
          <p:cNvSpPr>
            <a:spLocks noGrp="1"/>
          </p:cNvSpPr>
          <p:nvPr>
            <p:ph type="title"/>
          </p:nvPr>
        </p:nvSpPr>
        <p:spPr>
          <a:xfrm>
            <a:off x="340507" y="-97155"/>
            <a:ext cx="8640000" cy="1325563"/>
          </a:xfrm>
        </p:spPr>
        <p:txBody>
          <a:bodyPr/>
          <a:lstStyle/>
          <a:p>
            <a:r>
              <a:rPr lang="fi-FI" dirty="0"/>
              <a:t>Tasoristeyksen puomin irti ajaminen</a:t>
            </a:r>
          </a:p>
        </p:txBody>
      </p:sp>
      <p:sp>
        <p:nvSpPr>
          <p:cNvPr id="3" name="Tekstin paikkamerkki 2">
            <a:extLst>
              <a:ext uri="{FF2B5EF4-FFF2-40B4-BE49-F238E27FC236}">
                <a16:creationId xmlns:a16="http://schemas.microsoft.com/office/drawing/2014/main" id="{BA02071B-0B4C-1E5C-FBFA-A20C56FAB6A2}"/>
              </a:ext>
            </a:extLst>
          </p:cNvPr>
          <p:cNvSpPr>
            <a:spLocks noGrp="1"/>
          </p:cNvSpPr>
          <p:nvPr>
            <p:ph type="body" sz="quarter" idx="13"/>
          </p:nvPr>
        </p:nvSpPr>
        <p:spPr>
          <a:xfrm>
            <a:off x="222776" y="1228408"/>
            <a:ext cx="5873224" cy="2455630"/>
          </a:xfrm>
        </p:spPr>
        <p:txBody>
          <a:bodyPr>
            <a:noAutofit/>
          </a:bodyPr>
          <a:lstStyle/>
          <a:p>
            <a:r>
              <a:rPr lang="fi-FI" sz="1800" dirty="0"/>
              <a:t>Rekka on mitä ilmeisimmin lähtenyt ylittämään tasoristeystä siinä vaiheessa, kun puomit on jo laskeutuneet tai olleet laskeutumassa.</a:t>
            </a:r>
          </a:p>
          <a:p>
            <a:r>
              <a:rPr lang="fi-FI" sz="1800" dirty="0"/>
              <a:t>Hyvää on, että juna on ehtinyt pysähtyä ennen törmäystä. Pahimmassa tapauksessa rekan ja junan törmäys olisi saattanut aiheuttaa junan suistumisen.</a:t>
            </a:r>
          </a:p>
          <a:p>
            <a:r>
              <a:rPr lang="fi-FI" sz="1800" dirty="0"/>
              <a:t>Puomionnettomuuksista syntyy aina vaaratilanteen lisäksi aineellisiin vahinkoihin liittyviä kustannuksia (sekä tiellä kulkijalle että rataverkon haltijalle). </a:t>
            </a:r>
          </a:p>
          <a:p>
            <a:r>
              <a:rPr lang="fi-FI" sz="1800" dirty="0"/>
              <a:t>Puomien rikkoutuminen vaarantaa muiden radalla ja tiellä liikkuvien turvallisuuden.</a:t>
            </a:r>
          </a:p>
          <a:p>
            <a:endParaRPr lang="fi-FI" sz="1800" dirty="0"/>
          </a:p>
        </p:txBody>
      </p:sp>
      <p:sp>
        <p:nvSpPr>
          <p:cNvPr id="5" name="Dian numeron paikkamerkki 4">
            <a:extLst>
              <a:ext uri="{FF2B5EF4-FFF2-40B4-BE49-F238E27FC236}">
                <a16:creationId xmlns:a16="http://schemas.microsoft.com/office/drawing/2014/main" id="{F4BF98AD-552C-9093-548B-9CC1CBA3EBB2}"/>
              </a:ext>
            </a:extLst>
          </p:cNvPr>
          <p:cNvSpPr>
            <a:spLocks noGrp="1"/>
          </p:cNvSpPr>
          <p:nvPr>
            <p:ph type="sldNum" sz="quarter" idx="12"/>
          </p:nvPr>
        </p:nvSpPr>
        <p:spPr/>
        <p:txBody>
          <a:bodyPr/>
          <a:lstStyle/>
          <a:p>
            <a:fld id="{6BD4A0EF-951A-4343-A672-F31B58E6828E}" type="slidenum">
              <a:rPr lang="en-US" smtClean="0"/>
              <a:pPr/>
              <a:t>13</a:t>
            </a:fld>
            <a:endParaRPr lang="en-US"/>
          </a:p>
        </p:txBody>
      </p:sp>
      <p:pic>
        <p:nvPicPr>
          <p:cNvPr id="6" name="Kuva 5" descr="Kuva, jossa rekka-auto on pysähtynyt keskelle tasoristeystä, koska rekka-auto on juuri törmännyt tasoristeyksen puomiin ja puomi on radan vieressä maassa.">
            <a:extLst>
              <a:ext uri="{FF2B5EF4-FFF2-40B4-BE49-F238E27FC236}">
                <a16:creationId xmlns:a16="http://schemas.microsoft.com/office/drawing/2014/main" id="{A802F757-4D7E-7BE3-143B-E30C0A0CD9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3731" y="1838959"/>
            <a:ext cx="5637762" cy="4076473"/>
          </a:xfrm>
          <a:prstGeom prst="rect">
            <a:avLst/>
          </a:prstGeom>
        </p:spPr>
      </p:pic>
    </p:spTree>
    <p:extLst>
      <p:ext uri="{BB962C8B-B14F-4D97-AF65-F5344CB8AC3E}">
        <p14:creationId xmlns:p14="http://schemas.microsoft.com/office/powerpoint/2010/main" val="441475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D85D5F-E228-06EF-B8AD-45689F0DAD35}"/>
              </a:ext>
            </a:extLst>
          </p:cNvPr>
          <p:cNvSpPr>
            <a:spLocks noGrp="1"/>
          </p:cNvSpPr>
          <p:nvPr>
            <p:ph type="title"/>
          </p:nvPr>
        </p:nvSpPr>
        <p:spPr/>
        <p:txBody>
          <a:bodyPr/>
          <a:lstStyle/>
          <a:p>
            <a:r>
              <a:rPr lang="fi-FI" dirty="0"/>
              <a:t>Tasoristeys, johon johtaa monta väylää</a:t>
            </a:r>
          </a:p>
        </p:txBody>
      </p:sp>
      <p:sp>
        <p:nvSpPr>
          <p:cNvPr id="3" name="Tekstin paikkamerkki 2">
            <a:extLst>
              <a:ext uri="{FF2B5EF4-FFF2-40B4-BE49-F238E27FC236}">
                <a16:creationId xmlns:a16="http://schemas.microsoft.com/office/drawing/2014/main" id="{DCA50B4B-C346-2586-949C-AA632FFD0F29}"/>
              </a:ext>
            </a:extLst>
          </p:cNvPr>
          <p:cNvSpPr>
            <a:spLocks noGrp="1"/>
          </p:cNvSpPr>
          <p:nvPr>
            <p:ph type="body" sz="quarter" idx="13"/>
          </p:nvPr>
        </p:nvSpPr>
        <p:spPr>
          <a:xfrm>
            <a:off x="857249" y="1529360"/>
            <a:ext cx="5067300" cy="4283001"/>
          </a:xfrm>
        </p:spPr>
        <p:txBody>
          <a:bodyPr>
            <a:normAutofit fontScale="92500"/>
          </a:bodyPr>
          <a:lstStyle/>
          <a:p>
            <a:r>
              <a:rPr lang="fi-FI" sz="1800" dirty="0"/>
              <a:t>Tässä on Turun sataman puomillinen tasoristeys Viking Linen terminaalista.</a:t>
            </a:r>
          </a:p>
          <a:p>
            <a:r>
              <a:rPr lang="fi-FI" sz="1800" dirty="0"/>
              <a:t>Tasoristeykseen ei johda selkeää kaistaa, vaan sille pääsee ajamaan monesta suunnasta</a:t>
            </a:r>
          </a:p>
          <a:p>
            <a:r>
              <a:rPr lang="fi-FI" sz="1800" dirty="0"/>
              <a:t>Erittäin vilkasliikenteinen katu, joka risteää myös jalankulku- ja pyöräilyväylän kanssa</a:t>
            </a:r>
          </a:p>
          <a:p>
            <a:r>
              <a:rPr lang="fi-FI" sz="1800" dirty="0"/>
              <a:t>Näkemissä haasteita joka suuntaan eli tasoristeykseen käännyttäessä juna saattaa jäädä kuljettajasta katsottuna takavasemmalle.</a:t>
            </a:r>
          </a:p>
        </p:txBody>
      </p:sp>
      <p:sp>
        <p:nvSpPr>
          <p:cNvPr id="5" name="Dian numeron paikkamerkki 4">
            <a:extLst>
              <a:ext uri="{FF2B5EF4-FFF2-40B4-BE49-F238E27FC236}">
                <a16:creationId xmlns:a16="http://schemas.microsoft.com/office/drawing/2014/main" id="{5501A762-134A-010E-EE63-6A1CB5518519}"/>
              </a:ext>
            </a:extLst>
          </p:cNvPr>
          <p:cNvSpPr>
            <a:spLocks noGrp="1"/>
          </p:cNvSpPr>
          <p:nvPr>
            <p:ph type="sldNum" sz="quarter" idx="12"/>
          </p:nvPr>
        </p:nvSpPr>
        <p:spPr/>
        <p:txBody>
          <a:bodyPr/>
          <a:lstStyle/>
          <a:p>
            <a:fld id="{6BD4A0EF-951A-4343-A672-F31B58E6828E}" type="slidenum">
              <a:rPr lang="en-US" smtClean="0"/>
              <a:pPr/>
              <a:t>14</a:t>
            </a:fld>
            <a:endParaRPr lang="en-US"/>
          </a:p>
        </p:txBody>
      </p:sp>
      <p:pic>
        <p:nvPicPr>
          <p:cNvPr id="6" name="Kuva 5" descr="Kuva, jossa on monikaistainen puomilliseen tasoristeykseen johtava katu. Puomit ovat ylhäällä, taustalla näkyy rekka-auto, puita ja sininen taivas.">
            <a:extLst>
              <a:ext uri="{FF2B5EF4-FFF2-40B4-BE49-F238E27FC236}">
                <a16:creationId xmlns:a16="http://schemas.microsoft.com/office/drawing/2014/main" id="{38593214-012C-6734-F20D-3539697172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1442" y="1655746"/>
            <a:ext cx="5707085" cy="4283001"/>
          </a:xfrm>
          <a:prstGeom prst="rect">
            <a:avLst/>
          </a:prstGeom>
        </p:spPr>
      </p:pic>
    </p:spTree>
    <p:extLst>
      <p:ext uri="{BB962C8B-B14F-4D97-AF65-F5344CB8AC3E}">
        <p14:creationId xmlns:p14="http://schemas.microsoft.com/office/powerpoint/2010/main" val="418155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D85D5F-E228-06EF-B8AD-45689F0DAD35}"/>
              </a:ext>
            </a:extLst>
          </p:cNvPr>
          <p:cNvSpPr>
            <a:spLocks noGrp="1"/>
          </p:cNvSpPr>
          <p:nvPr>
            <p:ph type="title"/>
          </p:nvPr>
        </p:nvSpPr>
        <p:spPr/>
        <p:txBody>
          <a:bodyPr/>
          <a:lstStyle/>
          <a:p>
            <a:r>
              <a:rPr lang="fi-FI" dirty="0"/>
              <a:t>Tasoristeys, johon johtava tie kaartaa ja ratakin kaartaa</a:t>
            </a:r>
          </a:p>
        </p:txBody>
      </p:sp>
      <p:sp>
        <p:nvSpPr>
          <p:cNvPr id="3" name="Tekstin paikkamerkki 2">
            <a:extLst>
              <a:ext uri="{FF2B5EF4-FFF2-40B4-BE49-F238E27FC236}">
                <a16:creationId xmlns:a16="http://schemas.microsoft.com/office/drawing/2014/main" id="{DCA50B4B-C346-2586-949C-AA632FFD0F29}"/>
              </a:ext>
            </a:extLst>
          </p:cNvPr>
          <p:cNvSpPr>
            <a:spLocks noGrp="1"/>
          </p:cNvSpPr>
          <p:nvPr>
            <p:ph type="body" sz="quarter" idx="13"/>
          </p:nvPr>
        </p:nvSpPr>
        <p:spPr>
          <a:xfrm>
            <a:off x="857249" y="1807534"/>
            <a:ext cx="5067300" cy="4283001"/>
          </a:xfrm>
        </p:spPr>
        <p:txBody>
          <a:bodyPr>
            <a:normAutofit/>
          </a:bodyPr>
          <a:lstStyle/>
          <a:p>
            <a:r>
              <a:rPr lang="fi-FI" sz="1800" dirty="0"/>
              <a:t>Tässä on puomillinen tasoristeys, johon toisesta suunnasta tullaan suoraa tietä, mutta toisella puolella tie kaartaa, jolloin radan ja tasoristeyksen tilannetta ei pysty arvioimaan kaukaa. Tie on myös melko vilkasliikenteinen.</a:t>
            </a:r>
          </a:p>
          <a:p>
            <a:r>
              <a:rPr lang="fi-FI" sz="1800" dirty="0"/>
              <a:t>Näkemä toiseen suuntaan haastava, koska rata kaartaa tasoristeyksen jälkeen ja kasvillisuus voi haitata junan havaitsemista</a:t>
            </a:r>
          </a:p>
        </p:txBody>
      </p:sp>
      <p:sp>
        <p:nvSpPr>
          <p:cNvPr id="5" name="Dian numeron paikkamerkki 4">
            <a:extLst>
              <a:ext uri="{FF2B5EF4-FFF2-40B4-BE49-F238E27FC236}">
                <a16:creationId xmlns:a16="http://schemas.microsoft.com/office/drawing/2014/main" id="{5501A762-134A-010E-EE63-6A1CB5518519}"/>
              </a:ext>
            </a:extLst>
          </p:cNvPr>
          <p:cNvSpPr>
            <a:spLocks noGrp="1"/>
          </p:cNvSpPr>
          <p:nvPr>
            <p:ph type="sldNum" sz="quarter" idx="12"/>
          </p:nvPr>
        </p:nvSpPr>
        <p:spPr/>
        <p:txBody>
          <a:bodyPr/>
          <a:lstStyle/>
          <a:p>
            <a:fld id="{6BD4A0EF-951A-4343-A672-F31B58E6828E}" type="slidenum">
              <a:rPr lang="en-US" smtClean="0"/>
              <a:pPr/>
              <a:t>15</a:t>
            </a:fld>
            <a:endParaRPr lang="en-US"/>
          </a:p>
        </p:txBody>
      </p:sp>
      <p:pic>
        <p:nvPicPr>
          <p:cNvPr id="7" name="Kuva 6" descr="Kuva puomillisesta tasoristeyksestä, jossa rata kaartuu ja radan ympärillä paljon puita sekä pensaita. Taustalla sininen taivas.">
            <a:extLst>
              <a:ext uri="{FF2B5EF4-FFF2-40B4-BE49-F238E27FC236}">
                <a16:creationId xmlns:a16="http://schemas.microsoft.com/office/drawing/2014/main" id="{B42B0C8D-3146-5DB8-4B9B-F5965D8E4E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1807534"/>
            <a:ext cx="5712001" cy="4284000"/>
          </a:xfrm>
          <a:prstGeom prst="rect">
            <a:avLst/>
          </a:prstGeom>
        </p:spPr>
      </p:pic>
    </p:spTree>
    <p:extLst>
      <p:ext uri="{BB962C8B-B14F-4D97-AF65-F5344CB8AC3E}">
        <p14:creationId xmlns:p14="http://schemas.microsoft.com/office/powerpoint/2010/main" val="879836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D85D5F-E228-06EF-B8AD-45689F0DAD35}"/>
              </a:ext>
            </a:extLst>
          </p:cNvPr>
          <p:cNvSpPr>
            <a:spLocks noGrp="1"/>
          </p:cNvSpPr>
          <p:nvPr>
            <p:ph type="title"/>
          </p:nvPr>
        </p:nvSpPr>
        <p:spPr>
          <a:xfrm>
            <a:off x="552449" y="378752"/>
            <a:ext cx="8640000" cy="1325563"/>
          </a:xfrm>
        </p:spPr>
        <p:txBody>
          <a:bodyPr/>
          <a:lstStyle/>
          <a:p>
            <a:r>
              <a:rPr lang="fi-FI" dirty="0"/>
              <a:t>Tasoristeykseen johtava tie kaartaa</a:t>
            </a:r>
          </a:p>
        </p:txBody>
      </p:sp>
      <p:sp>
        <p:nvSpPr>
          <p:cNvPr id="3" name="Tekstin paikkamerkki 2">
            <a:extLst>
              <a:ext uri="{FF2B5EF4-FFF2-40B4-BE49-F238E27FC236}">
                <a16:creationId xmlns:a16="http://schemas.microsoft.com/office/drawing/2014/main" id="{DCA50B4B-C346-2586-949C-AA632FFD0F29}"/>
              </a:ext>
            </a:extLst>
          </p:cNvPr>
          <p:cNvSpPr>
            <a:spLocks noGrp="1"/>
          </p:cNvSpPr>
          <p:nvPr>
            <p:ph type="body" sz="quarter" idx="13"/>
          </p:nvPr>
        </p:nvSpPr>
        <p:spPr>
          <a:xfrm>
            <a:off x="552449" y="1735252"/>
            <a:ext cx="5067300" cy="4283001"/>
          </a:xfrm>
        </p:spPr>
        <p:txBody>
          <a:bodyPr/>
          <a:lstStyle/>
          <a:p>
            <a:r>
              <a:rPr lang="fi-FI" sz="1800" dirty="0"/>
              <a:t>Tässä tasoristeykseen tuleva tie kaartaa, joten radan tapahtumia on vaikea nähdä pysähtymättä. </a:t>
            </a:r>
          </a:p>
          <a:p>
            <a:r>
              <a:rPr lang="fi-FI" sz="1800" dirty="0"/>
              <a:t>Pelkkä pään kääntäminen ei riitä vaan pitää nähdä vaivaa havaitakseen tuleeko junia.</a:t>
            </a:r>
          </a:p>
          <a:p>
            <a:pPr marL="0" indent="0">
              <a:buNone/>
            </a:pPr>
            <a:endParaRPr lang="fi-FI" dirty="0"/>
          </a:p>
        </p:txBody>
      </p:sp>
      <p:sp>
        <p:nvSpPr>
          <p:cNvPr id="5" name="Dian numeron paikkamerkki 4">
            <a:extLst>
              <a:ext uri="{FF2B5EF4-FFF2-40B4-BE49-F238E27FC236}">
                <a16:creationId xmlns:a16="http://schemas.microsoft.com/office/drawing/2014/main" id="{5501A762-134A-010E-EE63-6A1CB5518519}"/>
              </a:ext>
            </a:extLst>
          </p:cNvPr>
          <p:cNvSpPr>
            <a:spLocks noGrp="1"/>
          </p:cNvSpPr>
          <p:nvPr>
            <p:ph type="sldNum" sz="quarter" idx="12"/>
          </p:nvPr>
        </p:nvSpPr>
        <p:spPr/>
        <p:txBody>
          <a:bodyPr/>
          <a:lstStyle/>
          <a:p>
            <a:fld id="{6BD4A0EF-951A-4343-A672-F31B58E6828E}" type="slidenum">
              <a:rPr lang="en-US" smtClean="0"/>
              <a:pPr/>
              <a:t>16</a:t>
            </a:fld>
            <a:endParaRPr lang="en-US"/>
          </a:p>
        </p:txBody>
      </p:sp>
      <p:pic>
        <p:nvPicPr>
          <p:cNvPr id="6" name="Kuva 5" descr="Kuva puomilliseen tasoristeykseen johtavasta tiestä, joka heti tasoristeyksen jälkeen kaartuu voimakkaasti oikealle. Taustalla tehdaskiinteistö sekä sininen taivas.">
            <a:extLst>
              <a:ext uri="{FF2B5EF4-FFF2-40B4-BE49-F238E27FC236}">
                <a16:creationId xmlns:a16="http://schemas.microsoft.com/office/drawing/2014/main" id="{5D1E5976-922F-F7B3-C9C1-867932E359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3723" y="1873364"/>
            <a:ext cx="5988344" cy="4217171"/>
          </a:xfrm>
          <a:prstGeom prst="rect">
            <a:avLst/>
          </a:prstGeom>
        </p:spPr>
      </p:pic>
    </p:spTree>
    <p:extLst>
      <p:ext uri="{BB962C8B-B14F-4D97-AF65-F5344CB8AC3E}">
        <p14:creationId xmlns:p14="http://schemas.microsoft.com/office/powerpoint/2010/main" val="906018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D85D5F-E228-06EF-B8AD-45689F0DAD35}"/>
              </a:ext>
            </a:extLst>
          </p:cNvPr>
          <p:cNvSpPr>
            <a:spLocks noGrp="1"/>
          </p:cNvSpPr>
          <p:nvPr>
            <p:ph type="title"/>
          </p:nvPr>
        </p:nvSpPr>
        <p:spPr>
          <a:xfrm>
            <a:off x="356326" y="77280"/>
            <a:ext cx="8640000" cy="1325563"/>
          </a:xfrm>
        </p:spPr>
        <p:txBody>
          <a:bodyPr/>
          <a:lstStyle/>
          <a:p>
            <a:r>
              <a:rPr lang="fi-FI" dirty="0"/>
              <a:t>Tasoristeys, jossa tien risteys lähellä</a:t>
            </a:r>
          </a:p>
        </p:txBody>
      </p:sp>
      <p:sp>
        <p:nvSpPr>
          <p:cNvPr id="3" name="Tekstin paikkamerkki 2">
            <a:extLst>
              <a:ext uri="{FF2B5EF4-FFF2-40B4-BE49-F238E27FC236}">
                <a16:creationId xmlns:a16="http://schemas.microsoft.com/office/drawing/2014/main" id="{DCA50B4B-C346-2586-949C-AA632FFD0F29}"/>
              </a:ext>
            </a:extLst>
          </p:cNvPr>
          <p:cNvSpPr>
            <a:spLocks noGrp="1"/>
          </p:cNvSpPr>
          <p:nvPr>
            <p:ph type="body" sz="quarter" idx="13"/>
          </p:nvPr>
        </p:nvSpPr>
        <p:spPr>
          <a:xfrm>
            <a:off x="153661" y="1402843"/>
            <a:ext cx="5555706" cy="4283001"/>
          </a:xfrm>
        </p:spPr>
        <p:txBody>
          <a:bodyPr>
            <a:noAutofit/>
          </a:bodyPr>
          <a:lstStyle/>
          <a:p>
            <a:r>
              <a:rPr lang="fi-FI" sz="1800" dirty="0"/>
              <a:t>Esimerkkinä puomillinen tasoristeys, jossa näkyvyydet ovat melko hyvät, mutta tien risteys on ihan tasoristeyksen vieressä. </a:t>
            </a:r>
          </a:p>
          <a:p>
            <a:r>
              <a:rPr lang="fi-FI" sz="1800" dirty="0"/>
              <a:t>Kuljettajan huomio saattaa kiinnittyä ajaessa edessä siintävään tien risteykseen, jolloin tasoristeys jää huomiotta.</a:t>
            </a:r>
          </a:p>
          <a:p>
            <a:r>
              <a:rPr lang="fi-FI" sz="1800" dirty="0"/>
              <a:t>Vaarana on myös, että tien risteyksestä käännyttäessä koko ajoneuvo ei mahdukaan kääntymään eli aiheuttaa ongelmia risteävälle tielle. Vastaavasti ajoneuvon etuosa tai takaosa saattaa olla vielä tasoristeyksessä, kun ajoneuvolla on vielä kääntyminen kesken.</a:t>
            </a:r>
          </a:p>
        </p:txBody>
      </p:sp>
      <p:sp>
        <p:nvSpPr>
          <p:cNvPr id="5" name="Dian numeron paikkamerkki 4">
            <a:extLst>
              <a:ext uri="{FF2B5EF4-FFF2-40B4-BE49-F238E27FC236}">
                <a16:creationId xmlns:a16="http://schemas.microsoft.com/office/drawing/2014/main" id="{5501A762-134A-010E-EE63-6A1CB5518519}"/>
              </a:ext>
            </a:extLst>
          </p:cNvPr>
          <p:cNvSpPr>
            <a:spLocks noGrp="1"/>
          </p:cNvSpPr>
          <p:nvPr>
            <p:ph type="sldNum" sz="quarter" idx="12"/>
          </p:nvPr>
        </p:nvSpPr>
        <p:spPr/>
        <p:txBody>
          <a:bodyPr/>
          <a:lstStyle/>
          <a:p>
            <a:fld id="{6BD4A0EF-951A-4343-A672-F31B58E6828E}" type="slidenum">
              <a:rPr lang="en-US" smtClean="0"/>
              <a:pPr/>
              <a:t>17</a:t>
            </a:fld>
            <a:endParaRPr lang="en-US"/>
          </a:p>
        </p:txBody>
      </p:sp>
      <p:pic>
        <p:nvPicPr>
          <p:cNvPr id="7" name="Kuva 6" descr="Kuva tiestä joka johtaa puomilliseen tasoristeykseen, joka sijaitsee todella lähellä isoa maantietä. Taustalla paljon puita ja pilvinen taivas.">
            <a:extLst>
              <a:ext uri="{FF2B5EF4-FFF2-40B4-BE49-F238E27FC236}">
                <a16:creationId xmlns:a16="http://schemas.microsoft.com/office/drawing/2014/main" id="{1DCE1097-00AF-381C-D23D-6BFE27F5E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254" y="1709922"/>
            <a:ext cx="5213628" cy="4284000"/>
          </a:xfrm>
          <a:prstGeom prst="rect">
            <a:avLst/>
          </a:prstGeom>
        </p:spPr>
      </p:pic>
    </p:spTree>
    <p:extLst>
      <p:ext uri="{BB962C8B-B14F-4D97-AF65-F5344CB8AC3E}">
        <p14:creationId xmlns:p14="http://schemas.microsoft.com/office/powerpoint/2010/main" val="884444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D85D5F-E228-06EF-B8AD-45689F0DAD35}"/>
              </a:ext>
            </a:extLst>
          </p:cNvPr>
          <p:cNvSpPr>
            <a:spLocks noGrp="1"/>
          </p:cNvSpPr>
          <p:nvPr>
            <p:ph type="title"/>
          </p:nvPr>
        </p:nvSpPr>
        <p:spPr>
          <a:xfrm>
            <a:off x="354882" y="75362"/>
            <a:ext cx="9866077" cy="1325563"/>
          </a:xfrm>
        </p:spPr>
        <p:txBody>
          <a:bodyPr/>
          <a:lstStyle/>
          <a:p>
            <a:r>
              <a:rPr lang="fi-FI" dirty="0"/>
              <a:t>Tasoristeys, jossa risteys lähellä sekä liikennevalot</a:t>
            </a:r>
          </a:p>
        </p:txBody>
      </p:sp>
      <p:sp>
        <p:nvSpPr>
          <p:cNvPr id="3" name="Tekstin paikkamerkki 2">
            <a:extLst>
              <a:ext uri="{FF2B5EF4-FFF2-40B4-BE49-F238E27FC236}">
                <a16:creationId xmlns:a16="http://schemas.microsoft.com/office/drawing/2014/main" id="{DCA50B4B-C346-2586-949C-AA632FFD0F29}"/>
              </a:ext>
            </a:extLst>
          </p:cNvPr>
          <p:cNvSpPr>
            <a:spLocks noGrp="1"/>
          </p:cNvSpPr>
          <p:nvPr>
            <p:ph type="body" sz="quarter" idx="13"/>
          </p:nvPr>
        </p:nvSpPr>
        <p:spPr>
          <a:xfrm>
            <a:off x="161842" y="1482205"/>
            <a:ext cx="6096718" cy="2767247"/>
          </a:xfrm>
        </p:spPr>
        <p:txBody>
          <a:bodyPr>
            <a:noAutofit/>
          </a:bodyPr>
          <a:lstStyle/>
          <a:p>
            <a:r>
              <a:rPr lang="fi-FI" sz="1800" dirty="0"/>
              <a:t>Tässä esimerkkinä puomillinen tasoristeys, joka sijaitsee keskellä kaupunkia ja siihen johtaa vilkasliikenteisiä katuja ja kävelyn- ja pyöräilyn väyliä.</a:t>
            </a:r>
          </a:p>
          <a:p>
            <a:r>
              <a:rPr lang="fi-FI" sz="1800" dirty="0"/>
              <a:t>Näiden lisäksi tasoristeyksen ympärillä on liikennevalot.</a:t>
            </a:r>
          </a:p>
          <a:p>
            <a:r>
              <a:rPr lang="fi-FI" sz="1800" dirty="0"/>
              <a:t>Kuljettajan huomio voi olla liikennevaloissa ja ympärillä olevassa liikenteessä, jolloin tasoristeys jää huomiotta.</a:t>
            </a:r>
          </a:p>
          <a:p>
            <a:r>
              <a:rPr lang="fi-FI" sz="1800" dirty="0"/>
              <a:t>Riskinä on, että puomit alkavat laskeutua liikennevaloihin kerääntyneen autojonon purkautuessa.</a:t>
            </a:r>
          </a:p>
        </p:txBody>
      </p:sp>
      <p:sp>
        <p:nvSpPr>
          <p:cNvPr id="5" name="Dian numeron paikkamerkki 4">
            <a:extLst>
              <a:ext uri="{FF2B5EF4-FFF2-40B4-BE49-F238E27FC236}">
                <a16:creationId xmlns:a16="http://schemas.microsoft.com/office/drawing/2014/main" id="{5501A762-134A-010E-EE63-6A1CB5518519}"/>
              </a:ext>
            </a:extLst>
          </p:cNvPr>
          <p:cNvSpPr>
            <a:spLocks noGrp="1"/>
          </p:cNvSpPr>
          <p:nvPr>
            <p:ph type="sldNum" sz="quarter" idx="12"/>
          </p:nvPr>
        </p:nvSpPr>
        <p:spPr/>
        <p:txBody>
          <a:bodyPr/>
          <a:lstStyle/>
          <a:p>
            <a:fld id="{6BD4A0EF-951A-4343-A672-F31B58E6828E}" type="slidenum">
              <a:rPr lang="en-US" smtClean="0"/>
              <a:pPr/>
              <a:t>18</a:t>
            </a:fld>
            <a:endParaRPr lang="en-US"/>
          </a:p>
        </p:txBody>
      </p:sp>
      <p:pic>
        <p:nvPicPr>
          <p:cNvPr id="16" name="Kuva 15" descr="Kuva, jossa keskellä kaupunkia sijaitseva tasoristeys, jonka ylittävää liikennettä ohjataan ympärillä olevilla liikennevaloilla. Etualalla rataverkkoa ja taustalla taloja ja sininen taivas.">
            <a:extLst>
              <a:ext uri="{FF2B5EF4-FFF2-40B4-BE49-F238E27FC236}">
                <a16:creationId xmlns:a16="http://schemas.microsoft.com/office/drawing/2014/main" id="{8A4033A2-E7B2-8C21-72D1-BD9C5F7A94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2776" y="1715989"/>
            <a:ext cx="5581226" cy="4185920"/>
          </a:xfrm>
          <a:prstGeom prst="rect">
            <a:avLst/>
          </a:prstGeom>
        </p:spPr>
      </p:pic>
    </p:spTree>
    <p:extLst>
      <p:ext uri="{BB962C8B-B14F-4D97-AF65-F5344CB8AC3E}">
        <p14:creationId xmlns:p14="http://schemas.microsoft.com/office/powerpoint/2010/main" val="2309638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B5E01F-E166-1152-89C9-32857B76A51A}"/>
              </a:ext>
            </a:extLst>
          </p:cNvPr>
          <p:cNvSpPr>
            <a:spLocks noGrp="1"/>
          </p:cNvSpPr>
          <p:nvPr>
            <p:ph type="title"/>
          </p:nvPr>
        </p:nvSpPr>
        <p:spPr>
          <a:xfrm>
            <a:off x="349422" y="-162560"/>
            <a:ext cx="9498877" cy="1325563"/>
          </a:xfrm>
        </p:spPr>
        <p:txBody>
          <a:bodyPr/>
          <a:lstStyle/>
          <a:p>
            <a:r>
              <a:rPr lang="fi-FI" dirty="0"/>
              <a:t>Tasoristeyslaitos, jossa ei ole puomeja tai muita varoituslaitoksia</a:t>
            </a:r>
          </a:p>
        </p:txBody>
      </p:sp>
      <p:sp>
        <p:nvSpPr>
          <p:cNvPr id="3" name="Tekstin paikkamerkki 2">
            <a:extLst>
              <a:ext uri="{FF2B5EF4-FFF2-40B4-BE49-F238E27FC236}">
                <a16:creationId xmlns:a16="http://schemas.microsoft.com/office/drawing/2014/main" id="{953DEF5A-D4E4-D77A-0E64-D52BEF3D35AB}"/>
              </a:ext>
            </a:extLst>
          </p:cNvPr>
          <p:cNvSpPr>
            <a:spLocks noGrp="1"/>
          </p:cNvSpPr>
          <p:nvPr>
            <p:ph type="body" sz="quarter" idx="13"/>
          </p:nvPr>
        </p:nvSpPr>
        <p:spPr>
          <a:xfrm>
            <a:off x="-20896" y="930349"/>
            <a:ext cx="6116896" cy="4161600"/>
          </a:xfrm>
        </p:spPr>
        <p:txBody>
          <a:bodyPr>
            <a:noAutofit/>
          </a:bodyPr>
          <a:lstStyle/>
          <a:p>
            <a:r>
              <a:rPr lang="fi-FI" dirty="0"/>
              <a:t>Suurimmassa osassa valtion rataverkon tasoristeyksissä ei ole tasoristeyslaitosta (puomit ja/tai valo- ja äänivaroituslaitos) eli junan havaitseminen on täysin tiellä kulkevan vastuulla. Mikään ei varoita junan tulemisesta.</a:t>
            </a:r>
          </a:p>
          <a:p>
            <a:r>
              <a:rPr lang="fi-FI" dirty="0"/>
              <a:t>Tässä esimerkkitapauksessa näkemät ovat lisäksi haasteellisia radan molempiin suuntiin. Lisäksi ympärillä on paljon kasvillisuutta.</a:t>
            </a:r>
          </a:p>
          <a:p>
            <a:r>
              <a:rPr lang="fi-FI" dirty="0"/>
              <a:t>Toisella puolella tie haarautuu heti tasoristeyksen jälkeen ja toisella puolella tie johtaa vinosti tasoristeykseen.</a:t>
            </a:r>
          </a:p>
          <a:p>
            <a:r>
              <a:rPr lang="fi-FI" dirty="0"/>
              <a:t>Huomioitavaa on myös, että tie laskeutuu tasoristeykseen, on kapea ja voi talvisaikaan olla luminen ja liukas.</a:t>
            </a:r>
          </a:p>
          <a:p>
            <a:r>
              <a:rPr lang="fi-FI" dirty="0"/>
              <a:t>Näissä olosuhteissa kuljettajan huomio voi kiinnittyä auton ohjaamiseen eikä tasoristeyksen havainnoimiseen. </a:t>
            </a:r>
          </a:p>
        </p:txBody>
      </p:sp>
      <p:sp>
        <p:nvSpPr>
          <p:cNvPr id="5" name="Dian numeron paikkamerkki 4">
            <a:extLst>
              <a:ext uri="{FF2B5EF4-FFF2-40B4-BE49-F238E27FC236}">
                <a16:creationId xmlns:a16="http://schemas.microsoft.com/office/drawing/2014/main" id="{3E5EB117-1AB3-8C04-D281-7BB12534924A}"/>
              </a:ext>
            </a:extLst>
          </p:cNvPr>
          <p:cNvSpPr>
            <a:spLocks noGrp="1"/>
          </p:cNvSpPr>
          <p:nvPr>
            <p:ph type="sldNum" sz="quarter" idx="12"/>
          </p:nvPr>
        </p:nvSpPr>
        <p:spPr/>
        <p:txBody>
          <a:bodyPr/>
          <a:lstStyle/>
          <a:p>
            <a:fld id="{6BD4A0EF-951A-4343-A672-F31B58E6828E}" type="slidenum">
              <a:rPr lang="en-US" smtClean="0"/>
              <a:pPr/>
              <a:t>19</a:t>
            </a:fld>
            <a:endParaRPr lang="en-US"/>
          </a:p>
        </p:txBody>
      </p:sp>
      <p:pic>
        <p:nvPicPr>
          <p:cNvPr id="9" name="Kuva 8" descr="Kuva soratiestä, joka johtaa vartioimattomattoman tasoristeyksen yli. Tuastalla peltoa, puita ja pilvinen taivas.">
            <a:extLst>
              <a:ext uri="{FF2B5EF4-FFF2-40B4-BE49-F238E27FC236}">
                <a16:creationId xmlns:a16="http://schemas.microsoft.com/office/drawing/2014/main" id="{9F268C32-04C1-2EF1-3BF6-1BFD14EFC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488368"/>
            <a:ext cx="3752300" cy="4997302"/>
          </a:xfrm>
          <a:prstGeom prst="rect">
            <a:avLst/>
          </a:prstGeom>
        </p:spPr>
      </p:pic>
      <p:pic>
        <p:nvPicPr>
          <p:cNvPr id="11" name="Kuva 10" descr="Kuva samasta sorapintaisesta tiestä toisesta suunnasta kuvattuna. Tie haarautuu radan toisella puolella ja taustalla näkyy rakennuksia peltojen ja tien laidalla.">
            <a:extLst>
              <a:ext uri="{FF2B5EF4-FFF2-40B4-BE49-F238E27FC236}">
                <a16:creationId xmlns:a16="http://schemas.microsoft.com/office/drawing/2014/main" id="{313CD83A-A212-2F5F-351A-EE03770ED7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2856" y="2783840"/>
            <a:ext cx="3059144" cy="4074160"/>
          </a:xfrm>
          <a:prstGeom prst="rect">
            <a:avLst/>
          </a:prstGeom>
        </p:spPr>
      </p:pic>
    </p:spTree>
    <p:extLst>
      <p:ext uri="{BB962C8B-B14F-4D97-AF65-F5344CB8AC3E}">
        <p14:creationId xmlns:p14="http://schemas.microsoft.com/office/powerpoint/2010/main" val="2216591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1C652A-F572-0868-3F2F-2B1A902AB37B}"/>
              </a:ext>
            </a:extLst>
          </p:cNvPr>
          <p:cNvSpPr>
            <a:spLocks noGrp="1"/>
          </p:cNvSpPr>
          <p:nvPr>
            <p:ph type="title"/>
          </p:nvPr>
        </p:nvSpPr>
        <p:spPr>
          <a:xfrm>
            <a:off x="574039" y="313938"/>
            <a:ext cx="8029575" cy="1325563"/>
          </a:xfrm>
        </p:spPr>
        <p:txBody>
          <a:bodyPr/>
          <a:lstStyle/>
          <a:p>
            <a:r>
              <a:rPr lang="fi-FI" dirty="0"/>
              <a:t>Johdanto</a:t>
            </a:r>
          </a:p>
        </p:txBody>
      </p:sp>
      <p:sp>
        <p:nvSpPr>
          <p:cNvPr id="3" name="Tekstin paikkamerkki 2">
            <a:extLst>
              <a:ext uri="{FF2B5EF4-FFF2-40B4-BE49-F238E27FC236}">
                <a16:creationId xmlns:a16="http://schemas.microsoft.com/office/drawing/2014/main" id="{63680187-0DEF-7390-D6DE-EC08431AB9BF}"/>
              </a:ext>
            </a:extLst>
          </p:cNvPr>
          <p:cNvSpPr>
            <a:spLocks noGrp="1"/>
          </p:cNvSpPr>
          <p:nvPr>
            <p:ph type="body" sz="quarter" idx="18"/>
          </p:nvPr>
        </p:nvSpPr>
        <p:spPr>
          <a:xfrm>
            <a:off x="401318" y="1690688"/>
            <a:ext cx="9535162" cy="4190592"/>
          </a:xfrm>
        </p:spPr>
        <p:txBody>
          <a:bodyPr>
            <a:normAutofit fontScale="85000" lnSpcReduction="20000"/>
          </a:bodyPr>
          <a:lstStyle/>
          <a:p>
            <a:r>
              <a:rPr lang="fi-FI" sz="1900" dirty="0"/>
              <a:t>Ammattiautoilijat tekevät työtään kaikilla Suomen teillä. Auton rahdin, sen mahdollisten matkustajien sekä autonkuljettajan oman turvallisuuden kannalta yksi keskeinen huomioon otettava paikka on tasoristeys.</a:t>
            </a:r>
          </a:p>
          <a:p>
            <a:r>
              <a:rPr lang="fi-FI" sz="1900" dirty="0"/>
              <a:t>Tasoristeyksiä on yksityisteillä, kaduilla ja maanteillä. Ne sijoittuvat rautateillä niin hiljaisille sivuraiteille kuin myös radoille, joilla on vilkas junaliikenne.</a:t>
            </a:r>
          </a:p>
          <a:p>
            <a:r>
              <a:rPr lang="fi-FI" sz="1900" dirty="0"/>
              <a:t>Tasoristeykset ovat aina potentiaalinen vaaran paikka </a:t>
            </a:r>
          </a:p>
          <a:p>
            <a:pPr lvl="1"/>
            <a:r>
              <a:rPr lang="fi-FI" sz="1900" dirty="0"/>
              <a:t>Junat eivät pysty väistämään ja niiden jarrutusmatkat ovat pitkiä</a:t>
            </a:r>
          </a:p>
          <a:p>
            <a:pPr lvl="1"/>
            <a:r>
              <a:rPr lang="fi-FI" sz="1900" dirty="0"/>
              <a:t>Raiteilla olevat esteet voivat pahimmillaan suistaa junan raiteiltaan</a:t>
            </a:r>
          </a:p>
          <a:p>
            <a:pPr lvl="1"/>
            <a:r>
              <a:rPr lang="fi-FI" sz="1900" dirty="0"/>
              <a:t>Onnettomuuksista hyvin harvoin selvitään pelkällä säikähdyksellä</a:t>
            </a:r>
          </a:p>
          <a:p>
            <a:r>
              <a:rPr lang="fi-FI" sz="1900" dirty="0"/>
              <a:t>Erityistä huolellisuutta vaaditaan niin sanottujen hitaasti tasoristeyksiä ylittävien ajoneuvojen kuljettajilta.</a:t>
            </a:r>
          </a:p>
          <a:p>
            <a:endParaRPr lang="fi-FI" sz="1800" dirty="0"/>
          </a:p>
          <a:p>
            <a:endParaRPr lang="fi-FI" dirty="0"/>
          </a:p>
        </p:txBody>
      </p:sp>
      <p:sp>
        <p:nvSpPr>
          <p:cNvPr id="4" name="Dian numeron paikkamerkki 3">
            <a:extLst>
              <a:ext uri="{FF2B5EF4-FFF2-40B4-BE49-F238E27FC236}">
                <a16:creationId xmlns:a16="http://schemas.microsoft.com/office/drawing/2014/main" id="{939B6855-5F36-FC49-4A8C-F18CCC606F2A}"/>
              </a:ext>
            </a:extLst>
          </p:cNvPr>
          <p:cNvSpPr>
            <a:spLocks noGrp="1"/>
          </p:cNvSpPr>
          <p:nvPr>
            <p:ph type="sldNum" sz="quarter" idx="17"/>
          </p:nvPr>
        </p:nvSpPr>
        <p:spPr/>
        <p:txBody>
          <a:bodyPr/>
          <a:lstStyle/>
          <a:p>
            <a:fld id="{6BD4A0EF-951A-4343-A672-F31B58E6828E}" type="slidenum">
              <a:rPr lang="en-US" smtClean="0"/>
              <a:pPr/>
              <a:t>2</a:t>
            </a:fld>
            <a:endParaRPr lang="en-US"/>
          </a:p>
        </p:txBody>
      </p:sp>
    </p:spTree>
    <p:extLst>
      <p:ext uri="{BB962C8B-B14F-4D97-AF65-F5344CB8AC3E}">
        <p14:creationId xmlns:p14="http://schemas.microsoft.com/office/powerpoint/2010/main" val="2806438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CF5961-84ED-79CB-495B-4EC3B20BA86E}"/>
              </a:ext>
            </a:extLst>
          </p:cNvPr>
          <p:cNvSpPr>
            <a:spLocks noGrp="1"/>
          </p:cNvSpPr>
          <p:nvPr>
            <p:ph type="title"/>
          </p:nvPr>
        </p:nvSpPr>
        <p:spPr/>
        <p:txBody>
          <a:bodyPr/>
          <a:lstStyle/>
          <a:p>
            <a:r>
              <a:rPr lang="fi-FI" dirty="0"/>
              <a:t>Muita tasoristeyksen ylittämiseen liittyviä riskitekijöitä</a:t>
            </a:r>
          </a:p>
        </p:txBody>
      </p:sp>
      <p:sp>
        <p:nvSpPr>
          <p:cNvPr id="3" name="Tekstin paikkamerkki 2">
            <a:extLst>
              <a:ext uri="{FF2B5EF4-FFF2-40B4-BE49-F238E27FC236}">
                <a16:creationId xmlns:a16="http://schemas.microsoft.com/office/drawing/2014/main" id="{B2BB8147-A797-87EA-BEE5-83CC265BE533}"/>
              </a:ext>
            </a:extLst>
          </p:cNvPr>
          <p:cNvSpPr>
            <a:spLocks noGrp="1"/>
          </p:cNvSpPr>
          <p:nvPr>
            <p:ph type="body" sz="quarter" idx="13"/>
          </p:nvPr>
        </p:nvSpPr>
        <p:spPr/>
        <p:txBody>
          <a:bodyPr>
            <a:normAutofit/>
          </a:bodyPr>
          <a:lstStyle/>
          <a:p>
            <a:r>
              <a:rPr lang="fi-FI" dirty="0"/>
              <a:t>Sää: sumu, kirkas auringonpaiste, pimeys, lumisade, sade</a:t>
            </a:r>
          </a:p>
          <a:p>
            <a:r>
              <a:rPr lang="fi-FI" dirty="0"/>
              <a:t>Tienpinta on luminen, jäinen, muuten liukas tai märkä</a:t>
            </a:r>
          </a:p>
          <a:p>
            <a:r>
              <a:rPr lang="fi-FI" dirty="0"/>
              <a:t>Muut häikäisevät valot</a:t>
            </a:r>
          </a:p>
          <a:p>
            <a:r>
              <a:rPr lang="fi-FI" dirty="0"/>
              <a:t>Huomio ei ole ajamisessa, vaan matkapuhelin, radio tai matkustusseura verottaa keskittymistä.</a:t>
            </a:r>
          </a:p>
          <a:p>
            <a:r>
              <a:rPr lang="fi-FI" dirty="0"/>
              <a:t>Mahdollinen harhaluulo radan liikennemääristä tai junien aikatauluista</a:t>
            </a:r>
          </a:p>
          <a:p>
            <a:endParaRPr lang="fi-FI" dirty="0"/>
          </a:p>
        </p:txBody>
      </p:sp>
      <p:sp>
        <p:nvSpPr>
          <p:cNvPr id="4" name="Dian numeron paikkamerkki 3">
            <a:extLst>
              <a:ext uri="{FF2B5EF4-FFF2-40B4-BE49-F238E27FC236}">
                <a16:creationId xmlns:a16="http://schemas.microsoft.com/office/drawing/2014/main" id="{19EB5740-AFE6-2F6D-07DE-EEEC97E490EE}"/>
              </a:ext>
            </a:extLst>
          </p:cNvPr>
          <p:cNvSpPr>
            <a:spLocks noGrp="1"/>
          </p:cNvSpPr>
          <p:nvPr>
            <p:ph type="sldNum" sz="quarter" idx="4"/>
          </p:nvPr>
        </p:nvSpPr>
        <p:spPr/>
        <p:txBody>
          <a:bodyPr/>
          <a:lstStyle/>
          <a:p>
            <a:fld id="{6BD4A0EF-951A-4343-A672-F31B58E6828E}" type="slidenum">
              <a:rPr lang="en-US" smtClean="0"/>
              <a:t>20</a:t>
            </a:fld>
            <a:endParaRPr lang="en-US"/>
          </a:p>
        </p:txBody>
      </p:sp>
    </p:spTree>
    <p:extLst>
      <p:ext uri="{BB962C8B-B14F-4D97-AF65-F5344CB8AC3E}">
        <p14:creationId xmlns:p14="http://schemas.microsoft.com/office/powerpoint/2010/main" val="1194763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Kuva puomillisesta tasoristeyksestä, jossa puomit alhaalla ja molemmin puolin rataa odottaa useita autoja junan ohitusta. Kuvassa rataverkkoa, sähköratapyltävitä, sähkölinjoja, syksyistä luontoa ja harmaa taivas.">
            <a:extLst>
              <a:ext uri="{FF2B5EF4-FFF2-40B4-BE49-F238E27FC236}">
                <a16:creationId xmlns:a16="http://schemas.microsoft.com/office/drawing/2014/main" id="{134C13F3-F636-41C6-B1F3-69304CD775B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p:blipFill>
        <p:spPr>
          <a:xfrm>
            <a:off x="0" y="-635000"/>
            <a:ext cx="12192000" cy="8128000"/>
          </a:xfrm>
        </p:spPr>
      </p:pic>
      <p:sp>
        <p:nvSpPr>
          <p:cNvPr id="3" name="Text Placeholder 2">
            <a:extLst>
              <a:ext uri="{FF2B5EF4-FFF2-40B4-BE49-F238E27FC236}">
                <a16:creationId xmlns:a16="http://schemas.microsoft.com/office/drawing/2014/main" id="{2DC5CD47-FADF-4E1C-A5AC-3C8FFFAF9E82}"/>
              </a:ext>
            </a:extLst>
          </p:cNvPr>
          <p:cNvSpPr>
            <a:spLocks noGrp="1"/>
          </p:cNvSpPr>
          <p:nvPr>
            <p:ph type="body" idx="1"/>
          </p:nvPr>
        </p:nvSpPr>
        <p:spPr/>
        <p:txBody>
          <a:bodyPr/>
          <a:lstStyle/>
          <a:p>
            <a:r>
              <a:rPr lang="fi-FI" dirty="0"/>
              <a:t> </a:t>
            </a:r>
          </a:p>
        </p:txBody>
      </p:sp>
      <p:sp>
        <p:nvSpPr>
          <p:cNvPr id="4" name="Text Placeholder 3">
            <a:extLst>
              <a:ext uri="{FF2B5EF4-FFF2-40B4-BE49-F238E27FC236}">
                <a16:creationId xmlns:a16="http://schemas.microsoft.com/office/drawing/2014/main" id="{9069EE26-A8A8-403E-9EFD-1718EA83C398}"/>
              </a:ext>
            </a:extLst>
          </p:cNvPr>
          <p:cNvSpPr>
            <a:spLocks noGrp="1"/>
          </p:cNvSpPr>
          <p:nvPr>
            <p:ph type="body" idx="10"/>
          </p:nvPr>
        </p:nvSpPr>
        <p:spPr/>
        <p:txBody>
          <a:bodyPr/>
          <a:lstStyle/>
          <a:p>
            <a:r>
              <a:rPr lang="fi-FI" dirty="0"/>
              <a:t>Tasoristeysturvallisuus</a:t>
            </a:r>
          </a:p>
        </p:txBody>
      </p:sp>
    </p:spTree>
    <p:extLst>
      <p:ext uri="{BB962C8B-B14F-4D97-AF65-F5344CB8AC3E}">
        <p14:creationId xmlns:p14="http://schemas.microsoft.com/office/powerpoint/2010/main" val="117820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430A9F-CE6C-463B-851D-396500E25375}"/>
              </a:ext>
            </a:extLst>
          </p:cNvPr>
          <p:cNvSpPr>
            <a:spLocks noGrp="1"/>
          </p:cNvSpPr>
          <p:nvPr>
            <p:ph type="title"/>
          </p:nvPr>
        </p:nvSpPr>
        <p:spPr>
          <a:xfrm>
            <a:off x="492760" y="273685"/>
            <a:ext cx="9399612" cy="1325563"/>
          </a:xfrm>
        </p:spPr>
        <p:txBody>
          <a:bodyPr/>
          <a:lstStyle/>
          <a:p>
            <a:r>
              <a:rPr lang="fi-FI" dirty="0"/>
              <a:t>Riskien vähentäminen 1/4</a:t>
            </a:r>
          </a:p>
        </p:txBody>
      </p:sp>
      <p:sp>
        <p:nvSpPr>
          <p:cNvPr id="3" name="Tekstin paikkamerkki 2">
            <a:extLst>
              <a:ext uri="{FF2B5EF4-FFF2-40B4-BE49-F238E27FC236}">
                <a16:creationId xmlns:a16="http://schemas.microsoft.com/office/drawing/2014/main" id="{47D1F98E-52E6-25D1-D1EE-8A462B6FDE73}"/>
              </a:ext>
            </a:extLst>
          </p:cNvPr>
          <p:cNvSpPr>
            <a:spLocks noGrp="1"/>
          </p:cNvSpPr>
          <p:nvPr>
            <p:ph type="body" sz="quarter" idx="13"/>
          </p:nvPr>
        </p:nvSpPr>
        <p:spPr>
          <a:xfrm>
            <a:off x="492760" y="1599248"/>
            <a:ext cx="11465560" cy="4517072"/>
          </a:xfrm>
        </p:spPr>
        <p:txBody>
          <a:bodyPr>
            <a:normAutofit/>
          </a:bodyPr>
          <a:lstStyle/>
          <a:p>
            <a:r>
              <a:rPr lang="fi-FI" sz="2300" b="0" i="0" dirty="0">
                <a:solidFill>
                  <a:srgbClr val="212529"/>
                </a:solidFill>
                <a:effectLst/>
              </a:rPr>
              <a:t>Tasoristeyksestä ilmoitetaan aina vähintään liikennemerkeillä eli merkin nähdessäsi ala valmistautua ylitykseen</a:t>
            </a:r>
            <a:endParaRPr lang="fi-FI" sz="2300" dirty="0"/>
          </a:p>
          <a:p>
            <a:r>
              <a:rPr lang="fi-FI" sz="2300" dirty="0"/>
              <a:t>Aja tasoristeykseen alhaisella nopeudella, jotta ehdit tarvittaessa pysähtyä ennen puomia tai rataa</a:t>
            </a:r>
          </a:p>
          <a:p>
            <a:pPr lvl="1"/>
            <a:r>
              <a:rPr lang="fi-FI" sz="1900" dirty="0"/>
              <a:t>Tasoristeystä lähestyessä nopeusrajoitus on maksimissaan 40 km/h</a:t>
            </a:r>
          </a:p>
          <a:p>
            <a:pPr lvl="1"/>
            <a:r>
              <a:rPr lang="fi-FI" sz="1900" dirty="0"/>
              <a:t>Jos tasoristeyksessä on tasoristeyslaitos, nopeusrajoitus on maksimissaan 60 km/h</a:t>
            </a:r>
          </a:p>
          <a:p>
            <a:pPr lvl="2"/>
            <a:endParaRPr lang="fi-FI" sz="2900" dirty="0"/>
          </a:p>
          <a:p>
            <a:endParaRPr lang="fi-FI" dirty="0"/>
          </a:p>
          <a:p>
            <a:endParaRPr lang="fi-FI" dirty="0"/>
          </a:p>
        </p:txBody>
      </p:sp>
      <p:sp>
        <p:nvSpPr>
          <p:cNvPr id="4" name="Dian numeron paikkamerkki 3">
            <a:extLst>
              <a:ext uri="{FF2B5EF4-FFF2-40B4-BE49-F238E27FC236}">
                <a16:creationId xmlns:a16="http://schemas.microsoft.com/office/drawing/2014/main" id="{53BAC754-0198-8546-3423-7250C575CDF7}"/>
              </a:ext>
            </a:extLst>
          </p:cNvPr>
          <p:cNvSpPr>
            <a:spLocks noGrp="1"/>
          </p:cNvSpPr>
          <p:nvPr>
            <p:ph type="sldNum" sz="quarter" idx="4"/>
          </p:nvPr>
        </p:nvSpPr>
        <p:spPr/>
        <p:txBody>
          <a:bodyPr/>
          <a:lstStyle/>
          <a:p>
            <a:fld id="{6BD4A0EF-951A-4343-A672-F31B58E6828E}" type="slidenum">
              <a:rPr lang="en-US" smtClean="0"/>
              <a:t>22</a:t>
            </a:fld>
            <a:endParaRPr lang="en-US"/>
          </a:p>
        </p:txBody>
      </p:sp>
    </p:spTree>
    <p:extLst>
      <p:ext uri="{BB962C8B-B14F-4D97-AF65-F5344CB8AC3E}">
        <p14:creationId xmlns:p14="http://schemas.microsoft.com/office/powerpoint/2010/main" val="296416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B34B68-3695-DC49-0B67-5A5CA348E9C1}"/>
              </a:ext>
            </a:extLst>
          </p:cNvPr>
          <p:cNvSpPr>
            <a:spLocks noGrp="1"/>
          </p:cNvSpPr>
          <p:nvPr>
            <p:ph type="title"/>
          </p:nvPr>
        </p:nvSpPr>
        <p:spPr/>
        <p:txBody>
          <a:bodyPr/>
          <a:lstStyle/>
          <a:p>
            <a:r>
              <a:rPr lang="fi-FI" dirty="0"/>
              <a:t>Riskien vähentäminen 2/4</a:t>
            </a:r>
          </a:p>
        </p:txBody>
      </p:sp>
      <p:sp>
        <p:nvSpPr>
          <p:cNvPr id="3" name="Tekstin paikkamerkki 2">
            <a:extLst>
              <a:ext uri="{FF2B5EF4-FFF2-40B4-BE49-F238E27FC236}">
                <a16:creationId xmlns:a16="http://schemas.microsoft.com/office/drawing/2014/main" id="{5174CDC7-F6DB-835B-3AC3-186E04316B58}"/>
              </a:ext>
            </a:extLst>
          </p:cNvPr>
          <p:cNvSpPr>
            <a:spLocks noGrp="1"/>
          </p:cNvSpPr>
          <p:nvPr>
            <p:ph type="body" sz="quarter" idx="13"/>
          </p:nvPr>
        </p:nvSpPr>
        <p:spPr>
          <a:xfrm>
            <a:off x="838200" y="1905000"/>
            <a:ext cx="11231880" cy="4010025"/>
          </a:xfrm>
        </p:spPr>
        <p:txBody>
          <a:bodyPr>
            <a:normAutofit fontScale="62500" lnSpcReduction="20000"/>
          </a:bodyPr>
          <a:lstStyle/>
          <a:p>
            <a:r>
              <a:rPr lang="fi-FI" sz="2900" dirty="0"/>
              <a:t>Radalla liikkuvilla kulkuneuvoilla on etuajo-oikeus eli rataa ei saa lähteä ylittämään, jos juna/vast. on tulossa.</a:t>
            </a:r>
          </a:p>
          <a:p>
            <a:pPr algn="l">
              <a:buFont typeface="Arial" panose="020B0604020202020204" pitchFamily="34" charset="0"/>
              <a:buChar char="•"/>
            </a:pPr>
            <a:r>
              <a:rPr lang="fi-FI" sz="2900" b="0" i="0" dirty="0">
                <a:solidFill>
                  <a:srgbClr val="212529"/>
                </a:solidFill>
                <a:effectLst/>
              </a:rPr>
              <a:t>Jos tasoristeyksessä on tasoristeyslaitos (puomit ja/tai ääni- ja valovaroituslaitokset), ne ilmoittavat junan lähestymisestä. </a:t>
            </a:r>
          </a:p>
          <a:p>
            <a:pPr lvl="1">
              <a:buFont typeface="Arial" panose="020B0604020202020204" pitchFamily="34" charset="0"/>
              <a:buChar char="•"/>
            </a:pPr>
            <a:r>
              <a:rPr lang="fi-FI" sz="2900" b="0" i="0" dirty="0">
                <a:solidFill>
                  <a:srgbClr val="212529"/>
                </a:solidFill>
                <a:effectLst/>
              </a:rPr>
              <a:t>Jos punaiset valot vilkkuvat, ja puomi on alhaalla tai laskeutumassa, juna on tulossa. </a:t>
            </a:r>
          </a:p>
          <a:p>
            <a:pPr lvl="1">
              <a:buFont typeface="Arial" panose="020B0604020202020204" pitchFamily="34" charset="0"/>
              <a:buChar char="•"/>
            </a:pPr>
            <a:r>
              <a:rPr lang="fi-FI" sz="2900" b="0" i="0" dirty="0">
                <a:solidFill>
                  <a:srgbClr val="212529"/>
                </a:solidFill>
                <a:effectLst/>
              </a:rPr>
              <a:t>Valkoinen vilkkuvalo kertoo, </a:t>
            </a:r>
            <a:r>
              <a:rPr lang="fi-FI" sz="2900" dirty="0">
                <a:solidFill>
                  <a:srgbClr val="212529"/>
                </a:solidFill>
              </a:rPr>
              <a:t>että tasoristeyslaitos on toiminnassa.</a:t>
            </a:r>
          </a:p>
          <a:p>
            <a:pPr algn="l">
              <a:buFont typeface="Arial" panose="020B0604020202020204" pitchFamily="34" charset="0"/>
              <a:buChar char="•"/>
            </a:pPr>
            <a:r>
              <a:rPr lang="fi-FI" sz="2900" b="0" i="0" dirty="0">
                <a:solidFill>
                  <a:srgbClr val="212529"/>
                </a:solidFill>
                <a:effectLst/>
              </a:rPr>
              <a:t>Jos tasoristeyksessä ei ole varoituslaitteita, tarkista moneen kertaan molemmista suunnista, onko juna tulossa. Kun junaa ei ole tulossa, ylitä tasoristeys viivyttelemättä.</a:t>
            </a:r>
          </a:p>
          <a:p>
            <a:pPr lvl="1">
              <a:buFont typeface="Arial" panose="020B0604020202020204" pitchFamily="34" charset="0"/>
              <a:buChar char="•"/>
            </a:pPr>
            <a:r>
              <a:rPr lang="fi-FI" sz="2900" b="0" i="0" dirty="0">
                <a:solidFill>
                  <a:srgbClr val="212529"/>
                </a:solidFill>
                <a:effectLst/>
              </a:rPr>
              <a:t>Vanha neuvo ”katso vasempaan, sitten oikeaan, ja vielä kerran vasempaan” ei koskaan vanhene.</a:t>
            </a:r>
          </a:p>
          <a:p>
            <a:pPr lvl="1">
              <a:buFont typeface="Arial" panose="020B0604020202020204" pitchFamily="34" charset="0"/>
              <a:buChar char="•"/>
            </a:pPr>
            <a:endParaRPr lang="fi-FI" sz="1800" dirty="0">
              <a:solidFill>
                <a:srgbClr val="212529"/>
              </a:solidFill>
            </a:endParaRPr>
          </a:p>
          <a:p>
            <a:endParaRPr lang="fi-FI" dirty="0"/>
          </a:p>
        </p:txBody>
      </p:sp>
      <p:sp>
        <p:nvSpPr>
          <p:cNvPr id="4" name="Dian numeron paikkamerkki 3">
            <a:extLst>
              <a:ext uri="{FF2B5EF4-FFF2-40B4-BE49-F238E27FC236}">
                <a16:creationId xmlns:a16="http://schemas.microsoft.com/office/drawing/2014/main" id="{B19BFF33-A3B8-2D7E-C606-2F1E4B7C5B58}"/>
              </a:ext>
            </a:extLst>
          </p:cNvPr>
          <p:cNvSpPr>
            <a:spLocks noGrp="1"/>
          </p:cNvSpPr>
          <p:nvPr>
            <p:ph type="sldNum" sz="quarter" idx="4"/>
          </p:nvPr>
        </p:nvSpPr>
        <p:spPr/>
        <p:txBody>
          <a:bodyPr/>
          <a:lstStyle/>
          <a:p>
            <a:fld id="{6BD4A0EF-951A-4343-A672-F31B58E6828E}" type="slidenum">
              <a:rPr lang="en-US" smtClean="0"/>
              <a:t>23</a:t>
            </a:fld>
            <a:endParaRPr lang="en-US"/>
          </a:p>
        </p:txBody>
      </p:sp>
    </p:spTree>
    <p:extLst>
      <p:ext uri="{BB962C8B-B14F-4D97-AF65-F5344CB8AC3E}">
        <p14:creationId xmlns:p14="http://schemas.microsoft.com/office/powerpoint/2010/main" val="2882668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DB7F2B-058F-F7B2-B0D2-48E386B4F5A3}"/>
              </a:ext>
            </a:extLst>
          </p:cNvPr>
          <p:cNvSpPr>
            <a:spLocks noGrp="1"/>
          </p:cNvSpPr>
          <p:nvPr>
            <p:ph type="title"/>
          </p:nvPr>
        </p:nvSpPr>
        <p:spPr/>
        <p:txBody>
          <a:bodyPr/>
          <a:lstStyle/>
          <a:p>
            <a:r>
              <a:rPr lang="fi-FI" dirty="0"/>
              <a:t>Riskien vähentäminen 3/4</a:t>
            </a:r>
          </a:p>
        </p:txBody>
      </p:sp>
      <p:sp>
        <p:nvSpPr>
          <p:cNvPr id="3" name="Tekstin paikkamerkki 2">
            <a:extLst>
              <a:ext uri="{FF2B5EF4-FFF2-40B4-BE49-F238E27FC236}">
                <a16:creationId xmlns:a16="http://schemas.microsoft.com/office/drawing/2014/main" id="{08F6B526-4A30-E112-E457-C5DFD8CF1B4D}"/>
              </a:ext>
            </a:extLst>
          </p:cNvPr>
          <p:cNvSpPr>
            <a:spLocks noGrp="1"/>
          </p:cNvSpPr>
          <p:nvPr>
            <p:ph type="body" sz="quarter" idx="13"/>
          </p:nvPr>
        </p:nvSpPr>
        <p:spPr>
          <a:xfrm>
            <a:off x="695960" y="1351398"/>
            <a:ext cx="11027735" cy="4928117"/>
          </a:xfrm>
        </p:spPr>
        <p:txBody>
          <a:bodyPr>
            <a:normAutofit fontScale="92500"/>
          </a:bodyPr>
          <a:lstStyle/>
          <a:p>
            <a:r>
              <a:rPr lang="fi-FI" sz="2300" dirty="0"/>
              <a:t>Älä luule ehtiväsi ennen junaa, sillä et ehdi! </a:t>
            </a:r>
          </a:p>
          <a:p>
            <a:pPr lvl="2"/>
            <a:r>
              <a:rPr lang="fi-FI" sz="2300" dirty="0"/>
              <a:t>Puomien laskeutuessa juna on jo todella lähellä!</a:t>
            </a:r>
          </a:p>
          <a:p>
            <a:pPr lvl="2"/>
            <a:r>
              <a:rPr lang="fi-FI" sz="2300" dirty="0"/>
              <a:t>Junat kulkevat nopeasti ja pysähtyvät hitaasti!</a:t>
            </a:r>
          </a:p>
          <a:p>
            <a:r>
              <a:rPr lang="fi-FI" sz="2300" dirty="0"/>
              <a:t>Jos joudut pysähtymään tasoristeykseen, kulkuneuvo on pysäytettävä riittävälle etäisyydelle radasta ennen opastinta tai puomia</a:t>
            </a:r>
          </a:p>
          <a:p>
            <a:pPr lvl="1"/>
            <a:r>
              <a:rPr lang="fi-FI" sz="2300" dirty="0"/>
              <a:t>Tunnista ajoneuvosi mittasuhteet ja varmista, ettei mikään ajoneuvon osa ole tasoristeyksessä tai voi osua ohittavaan junaan</a:t>
            </a:r>
          </a:p>
          <a:p>
            <a:r>
              <a:rPr lang="fi-FI" sz="2300" dirty="0"/>
              <a:t>Tielle ei saa jättää mitään, mikä vaarantaa tieliikenteen</a:t>
            </a:r>
          </a:p>
          <a:p>
            <a:pPr lvl="1"/>
            <a:r>
              <a:rPr lang="fi-FI" sz="2300" dirty="0"/>
              <a:t>Esim. ajoneuvon pysäköiminen 30 metriä ennen tai jälkeen tasoristeystä on kiellettyä.</a:t>
            </a:r>
          </a:p>
          <a:p>
            <a:pPr lvl="1"/>
            <a:endParaRPr lang="fi-FI" sz="4000" dirty="0"/>
          </a:p>
          <a:p>
            <a:endParaRPr lang="fi-FI" sz="3600" dirty="0"/>
          </a:p>
          <a:p>
            <a:endParaRPr lang="fi-FI" dirty="0"/>
          </a:p>
        </p:txBody>
      </p:sp>
      <p:sp>
        <p:nvSpPr>
          <p:cNvPr id="4" name="Dian numeron paikkamerkki 3">
            <a:extLst>
              <a:ext uri="{FF2B5EF4-FFF2-40B4-BE49-F238E27FC236}">
                <a16:creationId xmlns:a16="http://schemas.microsoft.com/office/drawing/2014/main" id="{DCCFA208-2625-78C8-E63A-BE679A6C9C46}"/>
              </a:ext>
            </a:extLst>
          </p:cNvPr>
          <p:cNvSpPr>
            <a:spLocks noGrp="1"/>
          </p:cNvSpPr>
          <p:nvPr>
            <p:ph type="sldNum" sz="quarter" idx="4"/>
          </p:nvPr>
        </p:nvSpPr>
        <p:spPr/>
        <p:txBody>
          <a:bodyPr/>
          <a:lstStyle/>
          <a:p>
            <a:fld id="{6BD4A0EF-951A-4343-A672-F31B58E6828E}" type="slidenum">
              <a:rPr lang="en-US" smtClean="0"/>
              <a:t>24</a:t>
            </a:fld>
            <a:endParaRPr lang="en-US"/>
          </a:p>
        </p:txBody>
      </p:sp>
    </p:spTree>
    <p:extLst>
      <p:ext uri="{BB962C8B-B14F-4D97-AF65-F5344CB8AC3E}">
        <p14:creationId xmlns:p14="http://schemas.microsoft.com/office/powerpoint/2010/main" val="3177140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AF04BC-4085-0080-DEC5-6CC8CDBB6351}"/>
              </a:ext>
            </a:extLst>
          </p:cNvPr>
          <p:cNvSpPr>
            <a:spLocks noGrp="1"/>
          </p:cNvSpPr>
          <p:nvPr>
            <p:ph type="title"/>
          </p:nvPr>
        </p:nvSpPr>
        <p:spPr/>
        <p:txBody>
          <a:bodyPr/>
          <a:lstStyle/>
          <a:p>
            <a:r>
              <a:rPr lang="fi-FI" dirty="0"/>
              <a:t>Riskien vähentäminen 4/4</a:t>
            </a:r>
          </a:p>
        </p:txBody>
      </p:sp>
      <p:sp>
        <p:nvSpPr>
          <p:cNvPr id="3" name="Tekstin paikkamerkki 2">
            <a:extLst>
              <a:ext uri="{FF2B5EF4-FFF2-40B4-BE49-F238E27FC236}">
                <a16:creationId xmlns:a16="http://schemas.microsoft.com/office/drawing/2014/main" id="{D5DFE99D-D550-CD00-BF05-1AC3C66B0047}"/>
              </a:ext>
            </a:extLst>
          </p:cNvPr>
          <p:cNvSpPr>
            <a:spLocks noGrp="1"/>
          </p:cNvSpPr>
          <p:nvPr>
            <p:ph type="body" sz="quarter" idx="13"/>
          </p:nvPr>
        </p:nvSpPr>
        <p:spPr>
          <a:xfrm>
            <a:off x="838200" y="1690688"/>
            <a:ext cx="11028680" cy="4665662"/>
          </a:xfrm>
        </p:spPr>
        <p:txBody>
          <a:bodyPr>
            <a:normAutofit fontScale="92500"/>
          </a:bodyPr>
          <a:lstStyle/>
          <a:p>
            <a:r>
              <a:rPr lang="fi-FI" sz="2600" dirty="0"/>
              <a:t>Moniväyläisessä tasoristeyksessä valitse oma ajolinjasi ja vältä yllättäviä suunnanmuutoksia.</a:t>
            </a:r>
          </a:p>
          <a:p>
            <a:r>
              <a:rPr lang="fi-FI" sz="2600" dirty="0"/>
              <a:t>Havainnoi huolellisesti ympärillä olevaa liikennettä (tie- ja rautatieliikenne)</a:t>
            </a:r>
          </a:p>
          <a:p>
            <a:pPr>
              <a:buFont typeface="Arial" panose="020B0604020202020204" pitchFamily="34" charset="0"/>
              <a:buChar char="•"/>
            </a:pPr>
            <a:r>
              <a:rPr lang="fi-FI" sz="2600" b="0" i="0" dirty="0">
                <a:solidFill>
                  <a:srgbClr val="212529"/>
                </a:solidFill>
                <a:effectLst/>
              </a:rPr>
              <a:t>Tuttu reitti ei ole syy vähentää varovaisuutta. Älä myöskään luota hatariin muistikuviin matkustajajunien aikataulusta: radoilla liikkuu niiden lisäksi myös paljon huoltokalustoa tai tavaraliikennettä. </a:t>
            </a:r>
          </a:p>
          <a:p>
            <a:pPr>
              <a:buFont typeface="Arial" panose="020B0604020202020204" pitchFamily="34" charset="0"/>
              <a:buChar char="•"/>
            </a:pPr>
            <a:r>
              <a:rPr lang="fi-FI" sz="2600" b="0" i="0" dirty="0">
                <a:solidFill>
                  <a:srgbClr val="212529"/>
                </a:solidFill>
                <a:effectLst/>
              </a:rPr>
              <a:t>Puhelin ja muut ärsykkeet kannattaa ratin takana unohtaa!!! </a:t>
            </a:r>
          </a:p>
          <a:p>
            <a:pPr lvl="1"/>
            <a:endParaRPr lang="fi-FI" sz="2100" dirty="0"/>
          </a:p>
          <a:p>
            <a:endParaRPr lang="fi-FI" dirty="0"/>
          </a:p>
        </p:txBody>
      </p:sp>
      <p:sp>
        <p:nvSpPr>
          <p:cNvPr id="4" name="Dian numeron paikkamerkki 3">
            <a:extLst>
              <a:ext uri="{FF2B5EF4-FFF2-40B4-BE49-F238E27FC236}">
                <a16:creationId xmlns:a16="http://schemas.microsoft.com/office/drawing/2014/main" id="{89E0C4F3-A3BC-9328-0A66-0196E356AC91}"/>
              </a:ext>
            </a:extLst>
          </p:cNvPr>
          <p:cNvSpPr>
            <a:spLocks noGrp="1"/>
          </p:cNvSpPr>
          <p:nvPr>
            <p:ph type="sldNum" sz="quarter" idx="4"/>
          </p:nvPr>
        </p:nvSpPr>
        <p:spPr/>
        <p:txBody>
          <a:bodyPr/>
          <a:lstStyle/>
          <a:p>
            <a:fld id="{6BD4A0EF-951A-4343-A672-F31B58E6828E}" type="slidenum">
              <a:rPr lang="en-US" smtClean="0"/>
              <a:t>25</a:t>
            </a:fld>
            <a:endParaRPr lang="en-US"/>
          </a:p>
        </p:txBody>
      </p:sp>
    </p:spTree>
    <p:extLst>
      <p:ext uri="{BB962C8B-B14F-4D97-AF65-F5344CB8AC3E}">
        <p14:creationId xmlns:p14="http://schemas.microsoft.com/office/powerpoint/2010/main" val="3027606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D6D5C3-B0C7-E5E0-2E20-7C00DFFDFA84}"/>
              </a:ext>
            </a:extLst>
          </p:cNvPr>
          <p:cNvSpPr>
            <a:spLocks noGrp="1"/>
          </p:cNvSpPr>
          <p:nvPr>
            <p:ph type="title"/>
          </p:nvPr>
        </p:nvSpPr>
        <p:spPr/>
        <p:txBody>
          <a:bodyPr/>
          <a:lstStyle/>
          <a:p>
            <a:r>
              <a:rPr lang="fi-FI" dirty="0"/>
              <a:t>Poikkeustilanteet 1/2</a:t>
            </a:r>
          </a:p>
        </p:txBody>
      </p:sp>
      <p:sp>
        <p:nvSpPr>
          <p:cNvPr id="3" name="Tekstin paikkamerkki 2">
            <a:extLst>
              <a:ext uri="{FF2B5EF4-FFF2-40B4-BE49-F238E27FC236}">
                <a16:creationId xmlns:a16="http://schemas.microsoft.com/office/drawing/2014/main" id="{15E06FD4-B437-2920-9655-791FC024D109}"/>
              </a:ext>
            </a:extLst>
          </p:cNvPr>
          <p:cNvSpPr>
            <a:spLocks noGrp="1"/>
          </p:cNvSpPr>
          <p:nvPr>
            <p:ph type="body" sz="quarter" idx="13"/>
          </p:nvPr>
        </p:nvSpPr>
        <p:spPr/>
        <p:txBody>
          <a:bodyPr/>
          <a:lstStyle/>
          <a:p>
            <a:r>
              <a:rPr lang="fi-FI" sz="1800" dirty="0"/>
              <a:t>Tasoristeyslaitos voi esimerkiksi ukkosmyrskyn tai sähkönjakelukatkon myötä vikaantua, jolloin puomit jäävät puolitiehen. Tällöin punaiset varotusvalot vilkkuvat niin kauan, kunnes laitos saa sähkövirtaa. </a:t>
            </a:r>
            <a:r>
              <a:rPr lang="fi-FI" sz="1800" b="1" dirty="0"/>
              <a:t>Rataa ei pidä lähteä ylittämään ennen kuin kunnossapitoryhmä saapuu paikalle.</a:t>
            </a:r>
          </a:p>
          <a:p>
            <a:pPr lvl="1"/>
            <a:r>
              <a:rPr lang="fi-FI" sz="1600" dirty="0"/>
              <a:t>Varoituslaitoksella varustetuista tasoristeyksen tasoristeyskyltistä löytyy puhelinnumero, johon viasta voi ilmoittaa. </a:t>
            </a:r>
          </a:p>
          <a:p>
            <a:pPr lvl="1"/>
            <a:r>
              <a:rPr lang="fi-FI" sz="1600" dirty="0"/>
              <a:t>Myös vartioimattomien tasoristeyksien kyltistä löytyy kyseisen tasoristeyksen koordinaatit, jotka helpottavat esimerkiksi sijaintitietojen antamista hätätilanteen sattuessa. </a:t>
            </a:r>
          </a:p>
          <a:p>
            <a:endParaRPr lang="fi-FI" dirty="0"/>
          </a:p>
        </p:txBody>
      </p:sp>
      <p:sp>
        <p:nvSpPr>
          <p:cNvPr id="4" name="Dian numeron paikkamerkki 3">
            <a:extLst>
              <a:ext uri="{FF2B5EF4-FFF2-40B4-BE49-F238E27FC236}">
                <a16:creationId xmlns:a16="http://schemas.microsoft.com/office/drawing/2014/main" id="{9E50143D-F8BA-5D84-B183-C879D6B61C79}"/>
              </a:ext>
            </a:extLst>
          </p:cNvPr>
          <p:cNvSpPr>
            <a:spLocks noGrp="1"/>
          </p:cNvSpPr>
          <p:nvPr>
            <p:ph type="sldNum" sz="quarter" idx="4"/>
          </p:nvPr>
        </p:nvSpPr>
        <p:spPr/>
        <p:txBody>
          <a:bodyPr/>
          <a:lstStyle/>
          <a:p>
            <a:fld id="{6BD4A0EF-951A-4343-A672-F31B58E6828E}" type="slidenum">
              <a:rPr lang="en-US" smtClean="0"/>
              <a:t>26</a:t>
            </a:fld>
            <a:endParaRPr lang="en-US"/>
          </a:p>
        </p:txBody>
      </p:sp>
    </p:spTree>
    <p:extLst>
      <p:ext uri="{BB962C8B-B14F-4D97-AF65-F5344CB8AC3E}">
        <p14:creationId xmlns:p14="http://schemas.microsoft.com/office/powerpoint/2010/main" val="3451309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40F901-0EC6-C9BE-0BAC-431F8A09B380}"/>
              </a:ext>
            </a:extLst>
          </p:cNvPr>
          <p:cNvSpPr>
            <a:spLocks noGrp="1"/>
          </p:cNvSpPr>
          <p:nvPr>
            <p:ph type="title"/>
          </p:nvPr>
        </p:nvSpPr>
        <p:spPr/>
        <p:txBody>
          <a:bodyPr/>
          <a:lstStyle/>
          <a:p>
            <a:r>
              <a:rPr lang="fi-FI" dirty="0"/>
              <a:t>Poikkeustilanteet 2/2</a:t>
            </a:r>
          </a:p>
        </p:txBody>
      </p:sp>
      <p:sp>
        <p:nvSpPr>
          <p:cNvPr id="3" name="Tekstin paikkamerkki 2">
            <a:extLst>
              <a:ext uri="{FF2B5EF4-FFF2-40B4-BE49-F238E27FC236}">
                <a16:creationId xmlns:a16="http://schemas.microsoft.com/office/drawing/2014/main" id="{9BEF0771-473A-3EDB-DA62-51D775B3A6BE}"/>
              </a:ext>
            </a:extLst>
          </p:cNvPr>
          <p:cNvSpPr>
            <a:spLocks noGrp="1"/>
          </p:cNvSpPr>
          <p:nvPr>
            <p:ph type="body" sz="quarter" idx="13"/>
          </p:nvPr>
        </p:nvSpPr>
        <p:spPr/>
        <p:txBody>
          <a:bodyPr>
            <a:normAutofit fontScale="92500"/>
          </a:bodyPr>
          <a:lstStyle/>
          <a:p>
            <a:r>
              <a:rPr lang="fi-FI" dirty="0"/>
              <a:t>Jos ajat puomin irti, jatka matkaa tasoristeyksen yli turvallisempaan paikkaan, pysähdy ja ilmoita tapahtumasta tasoristeyksen kyltistä löytyvään numeroon.</a:t>
            </a:r>
          </a:p>
          <a:p>
            <a:r>
              <a:rPr lang="fi-FI" dirty="0"/>
              <a:t>Jos ajoneuvosi vaurioituu tai pysähtyy muusta syystä tasoristeykseen, etkä pääse eteenpäin, soita välittömästi hätäkeskukseen!</a:t>
            </a:r>
          </a:p>
          <a:p>
            <a:r>
              <a:rPr lang="fi-FI" sz="2400" dirty="0" err="1"/>
              <a:t>Huom</a:t>
            </a:r>
            <a:r>
              <a:rPr lang="fi-FI" sz="2400" dirty="0"/>
              <a:t>! </a:t>
            </a:r>
            <a:r>
              <a:rPr lang="fi-FI" sz="2400" b="1" dirty="0"/>
              <a:t>Onnettomuustapauksissa tai muissa poikkeustilanteissa on hyvä käyttää puhelimen 112 Suomi -sovellusta</a:t>
            </a:r>
            <a:r>
              <a:rPr lang="fi-FI" sz="2400" dirty="0"/>
              <a:t> paikantamisen helpottamiseksi. </a:t>
            </a:r>
          </a:p>
          <a:p>
            <a:endParaRPr lang="fi-FI" dirty="0"/>
          </a:p>
          <a:p>
            <a:pPr marL="285750" indent="-285750">
              <a:buFontTx/>
              <a:buChar char="-"/>
            </a:pPr>
            <a:endParaRPr lang="fi-FI" dirty="0"/>
          </a:p>
          <a:p>
            <a:endParaRPr lang="fi-FI" dirty="0"/>
          </a:p>
        </p:txBody>
      </p:sp>
      <p:sp>
        <p:nvSpPr>
          <p:cNvPr id="4" name="Dian numeron paikkamerkki 3">
            <a:extLst>
              <a:ext uri="{FF2B5EF4-FFF2-40B4-BE49-F238E27FC236}">
                <a16:creationId xmlns:a16="http://schemas.microsoft.com/office/drawing/2014/main" id="{2B94882E-66BC-A085-A319-53689078B74A}"/>
              </a:ext>
            </a:extLst>
          </p:cNvPr>
          <p:cNvSpPr>
            <a:spLocks noGrp="1"/>
          </p:cNvSpPr>
          <p:nvPr>
            <p:ph type="sldNum" sz="quarter" idx="4"/>
          </p:nvPr>
        </p:nvSpPr>
        <p:spPr/>
        <p:txBody>
          <a:bodyPr/>
          <a:lstStyle/>
          <a:p>
            <a:fld id="{6BD4A0EF-951A-4343-A672-F31B58E6828E}" type="slidenum">
              <a:rPr lang="en-US" smtClean="0"/>
              <a:t>27</a:t>
            </a:fld>
            <a:endParaRPr lang="en-US"/>
          </a:p>
        </p:txBody>
      </p:sp>
    </p:spTree>
    <p:extLst>
      <p:ext uri="{BB962C8B-B14F-4D97-AF65-F5344CB8AC3E}">
        <p14:creationId xmlns:p14="http://schemas.microsoft.com/office/powerpoint/2010/main" val="1986532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Kuvassa vartioimaton tasoristeys, liikennemerkkejä, ison maantien risteys ja toisella puolella peltoja sekä latoja. Taustalla pilvinen taivas.">
            <a:extLst>
              <a:ext uri="{FF2B5EF4-FFF2-40B4-BE49-F238E27FC236}">
                <a16:creationId xmlns:a16="http://schemas.microsoft.com/office/drawing/2014/main" id="{DF761747-D57F-00AB-5040-54961F55EC4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kstin paikkamerkki 2">
            <a:extLst>
              <a:ext uri="{FF2B5EF4-FFF2-40B4-BE49-F238E27FC236}">
                <a16:creationId xmlns:a16="http://schemas.microsoft.com/office/drawing/2014/main" id="{DB089BC7-F543-4CA0-B7AA-EC05964A9B62}"/>
              </a:ext>
            </a:extLst>
          </p:cNvPr>
          <p:cNvSpPr>
            <a:spLocks noGrp="1"/>
          </p:cNvSpPr>
          <p:nvPr>
            <p:ph type="body" idx="1"/>
          </p:nvPr>
        </p:nvSpPr>
        <p:spPr/>
        <p:txBody>
          <a:bodyPr/>
          <a:lstStyle/>
          <a:p>
            <a:r>
              <a:rPr lang="fi-FI" dirty="0"/>
              <a:t>Tasoristeysmerkit sekä pitkäkestoiset tasoristeysten ylitykset</a:t>
            </a:r>
          </a:p>
        </p:txBody>
      </p:sp>
      <p:sp>
        <p:nvSpPr>
          <p:cNvPr id="4" name="Tekstin paikkamerkki 3">
            <a:extLst>
              <a:ext uri="{FF2B5EF4-FFF2-40B4-BE49-F238E27FC236}">
                <a16:creationId xmlns:a16="http://schemas.microsoft.com/office/drawing/2014/main" id="{5412F306-A3AB-C104-E147-4E0186B6AAD9}"/>
              </a:ext>
            </a:extLst>
          </p:cNvPr>
          <p:cNvSpPr>
            <a:spLocks noGrp="1"/>
          </p:cNvSpPr>
          <p:nvPr>
            <p:ph type="body" idx="10"/>
          </p:nvPr>
        </p:nvSpPr>
        <p:spPr>
          <a:xfrm>
            <a:off x="0" y="3509338"/>
            <a:ext cx="12192000" cy="1080000"/>
          </a:xfrm>
        </p:spPr>
        <p:txBody>
          <a:bodyPr/>
          <a:lstStyle/>
          <a:p>
            <a:r>
              <a:rPr lang="fi-FI" dirty="0"/>
              <a:t>Muuta ohjeistusta</a:t>
            </a:r>
          </a:p>
        </p:txBody>
      </p:sp>
    </p:spTree>
    <p:extLst>
      <p:ext uri="{BB962C8B-B14F-4D97-AF65-F5344CB8AC3E}">
        <p14:creationId xmlns:p14="http://schemas.microsoft.com/office/powerpoint/2010/main" val="1428214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9C76F7-26C3-A7B1-A111-27911FA3D333}"/>
              </a:ext>
            </a:extLst>
          </p:cNvPr>
          <p:cNvSpPr>
            <a:spLocks noGrp="1"/>
          </p:cNvSpPr>
          <p:nvPr>
            <p:ph type="title"/>
          </p:nvPr>
        </p:nvSpPr>
        <p:spPr/>
        <p:txBody>
          <a:bodyPr/>
          <a:lstStyle/>
          <a:p>
            <a:r>
              <a:rPr lang="fi-FI" dirty="0"/>
              <a:t>Tasoristeysmerkit 1/3</a:t>
            </a:r>
          </a:p>
        </p:txBody>
      </p:sp>
      <p:sp>
        <p:nvSpPr>
          <p:cNvPr id="4" name="Dian numeron paikkamerkki 3">
            <a:extLst>
              <a:ext uri="{FF2B5EF4-FFF2-40B4-BE49-F238E27FC236}">
                <a16:creationId xmlns:a16="http://schemas.microsoft.com/office/drawing/2014/main" id="{634DB269-D00E-FCE5-92B0-CDCA1F47B29B}"/>
              </a:ext>
            </a:extLst>
          </p:cNvPr>
          <p:cNvSpPr>
            <a:spLocks noGrp="1"/>
          </p:cNvSpPr>
          <p:nvPr>
            <p:ph type="sldNum" sz="quarter" idx="12"/>
          </p:nvPr>
        </p:nvSpPr>
        <p:spPr/>
        <p:txBody>
          <a:bodyPr/>
          <a:lstStyle/>
          <a:p>
            <a:fld id="{6BD4A0EF-951A-4343-A672-F31B58E6828E}" type="slidenum">
              <a:rPr lang="en-US" smtClean="0"/>
              <a:pPr/>
              <a:t>29</a:t>
            </a:fld>
            <a:endParaRPr lang="en-US"/>
          </a:p>
        </p:txBody>
      </p:sp>
      <p:pic>
        <p:nvPicPr>
          <p:cNvPr id="6" name="Kuva 5" descr="Kuva liikennemerkistä, jossa höyryveturisymboli. Liikennemerkki kuvaa rautatien tasoristeystä, jossa ei ole puomeja.">
            <a:extLst>
              <a:ext uri="{FF2B5EF4-FFF2-40B4-BE49-F238E27FC236}">
                <a16:creationId xmlns:a16="http://schemas.microsoft.com/office/drawing/2014/main" id="{A7A495E9-D6A7-8D25-96A2-55BE408B83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680" y="1927780"/>
            <a:ext cx="3640094" cy="3191907"/>
          </a:xfrm>
          <a:prstGeom prst="rect">
            <a:avLst/>
          </a:prstGeom>
        </p:spPr>
      </p:pic>
      <p:sp>
        <p:nvSpPr>
          <p:cNvPr id="8" name="Tekstiruutu 7">
            <a:extLst>
              <a:ext uri="{FF2B5EF4-FFF2-40B4-BE49-F238E27FC236}">
                <a16:creationId xmlns:a16="http://schemas.microsoft.com/office/drawing/2014/main" id="{AF144EDB-24C0-79C6-34ED-825C171E3367}"/>
              </a:ext>
            </a:extLst>
          </p:cNvPr>
          <p:cNvSpPr txBox="1"/>
          <p:nvPr/>
        </p:nvSpPr>
        <p:spPr>
          <a:xfrm>
            <a:off x="210538" y="5352574"/>
            <a:ext cx="3887411" cy="369332"/>
          </a:xfrm>
          <a:prstGeom prst="rect">
            <a:avLst/>
          </a:prstGeom>
          <a:noFill/>
        </p:spPr>
        <p:txBody>
          <a:bodyPr wrap="none" rtlCol="0">
            <a:spAutoFit/>
          </a:bodyPr>
          <a:lstStyle/>
          <a:p>
            <a:r>
              <a:rPr lang="fi-FI" dirty="0"/>
              <a:t>Rautatien tasoristeys ilman puomeja</a:t>
            </a:r>
          </a:p>
        </p:txBody>
      </p:sp>
      <p:pic>
        <p:nvPicPr>
          <p:cNvPr id="10" name="Kuva 9" descr="Kuva liikennemerkistä, jossa musta aita. Liikennemerkki kuvaa tasoristeystä, jossa on puomit.">
            <a:extLst>
              <a:ext uri="{FF2B5EF4-FFF2-40B4-BE49-F238E27FC236}">
                <a16:creationId xmlns:a16="http://schemas.microsoft.com/office/drawing/2014/main" id="{D665A4FD-1BAB-566B-205D-A08ED767E4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9342" y="1973499"/>
            <a:ext cx="3640095" cy="3191908"/>
          </a:xfrm>
          <a:prstGeom prst="rect">
            <a:avLst/>
          </a:prstGeom>
        </p:spPr>
      </p:pic>
      <p:sp>
        <p:nvSpPr>
          <p:cNvPr id="11" name="Tekstiruutu 10">
            <a:extLst>
              <a:ext uri="{FF2B5EF4-FFF2-40B4-BE49-F238E27FC236}">
                <a16:creationId xmlns:a16="http://schemas.microsoft.com/office/drawing/2014/main" id="{22CC9ED3-C7E3-9C65-B8F6-47DE26AC694E}"/>
              </a:ext>
            </a:extLst>
          </p:cNvPr>
          <p:cNvSpPr txBox="1"/>
          <p:nvPr/>
        </p:nvSpPr>
        <p:spPr>
          <a:xfrm>
            <a:off x="4542899" y="5352574"/>
            <a:ext cx="3746538" cy="369332"/>
          </a:xfrm>
          <a:prstGeom prst="rect">
            <a:avLst/>
          </a:prstGeom>
          <a:noFill/>
        </p:spPr>
        <p:txBody>
          <a:bodyPr wrap="none" rtlCol="0">
            <a:spAutoFit/>
          </a:bodyPr>
          <a:lstStyle/>
          <a:p>
            <a:r>
              <a:rPr lang="fi-FI" dirty="0"/>
              <a:t>Rautatien tasoristeys, jossa puomit</a:t>
            </a:r>
          </a:p>
        </p:txBody>
      </p:sp>
      <p:pic>
        <p:nvPicPr>
          <p:cNvPr id="13" name="Kuva 12" descr="Kuva liikennemerkistä, jossa keltaisella pohjalla kolme punaista vinoviivaa. Liikennemerkillä osoitetaan, että tienkäyttäjä on lähestymässä tasoristeystä.">
            <a:extLst>
              <a:ext uri="{FF2B5EF4-FFF2-40B4-BE49-F238E27FC236}">
                <a16:creationId xmlns:a16="http://schemas.microsoft.com/office/drawing/2014/main" id="{A451C57F-7389-7065-82E2-68E88B2A4F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97592" y="1690688"/>
            <a:ext cx="1001554" cy="3338512"/>
          </a:xfrm>
          <a:prstGeom prst="rect">
            <a:avLst/>
          </a:prstGeom>
        </p:spPr>
      </p:pic>
      <p:sp>
        <p:nvSpPr>
          <p:cNvPr id="14" name="Tekstiruutu 13">
            <a:extLst>
              <a:ext uri="{FF2B5EF4-FFF2-40B4-BE49-F238E27FC236}">
                <a16:creationId xmlns:a16="http://schemas.microsoft.com/office/drawing/2014/main" id="{66AA2F79-3751-4645-C43F-87880AAF96AC}"/>
              </a:ext>
            </a:extLst>
          </p:cNvPr>
          <p:cNvSpPr txBox="1"/>
          <p:nvPr/>
        </p:nvSpPr>
        <p:spPr>
          <a:xfrm>
            <a:off x="9022080" y="5352574"/>
            <a:ext cx="3166251" cy="923330"/>
          </a:xfrm>
          <a:prstGeom prst="rect">
            <a:avLst/>
          </a:prstGeom>
          <a:noFill/>
        </p:spPr>
        <p:txBody>
          <a:bodyPr wrap="none" rtlCol="0">
            <a:spAutoFit/>
          </a:bodyPr>
          <a:lstStyle/>
          <a:p>
            <a:r>
              <a:rPr lang="fi-FI" dirty="0"/>
              <a:t>Rautatien tasoristeyksen</a:t>
            </a:r>
          </a:p>
          <a:p>
            <a:r>
              <a:rPr lang="fi-FI" dirty="0"/>
              <a:t>Lähestymismerkki</a:t>
            </a:r>
          </a:p>
          <a:p>
            <a:r>
              <a:rPr lang="fi-FI" dirty="0"/>
              <a:t>(kauimpana tasoristeyksestä)</a:t>
            </a:r>
          </a:p>
        </p:txBody>
      </p:sp>
    </p:spTree>
    <p:extLst>
      <p:ext uri="{BB962C8B-B14F-4D97-AF65-F5344CB8AC3E}">
        <p14:creationId xmlns:p14="http://schemas.microsoft.com/office/powerpoint/2010/main" val="102662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ABF5FB-E8F6-2813-DA2E-5D2D4062D48E}"/>
              </a:ext>
            </a:extLst>
          </p:cNvPr>
          <p:cNvSpPr>
            <a:spLocks noGrp="1"/>
          </p:cNvSpPr>
          <p:nvPr>
            <p:ph type="title"/>
          </p:nvPr>
        </p:nvSpPr>
        <p:spPr/>
        <p:txBody>
          <a:bodyPr/>
          <a:lstStyle/>
          <a:p>
            <a:r>
              <a:rPr lang="fi-FI" dirty="0"/>
              <a:t>Tasoristeyksistä yleisesti 1/2</a:t>
            </a:r>
          </a:p>
        </p:txBody>
      </p:sp>
      <p:sp>
        <p:nvSpPr>
          <p:cNvPr id="3" name="Tekstin paikkamerkki 2">
            <a:extLst>
              <a:ext uri="{FF2B5EF4-FFF2-40B4-BE49-F238E27FC236}">
                <a16:creationId xmlns:a16="http://schemas.microsoft.com/office/drawing/2014/main" id="{330980BB-D21D-01E3-2C82-AED443391796}"/>
              </a:ext>
            </a:extLst>
          </p:cNvPr>
          <p:cNvSpPr>
            <a:spLocks noGrp="1"/>
          </p:cNvSpPr>
          <p:nvPr>
            <p:ph type="body" sz="quarter" idx="13"/>
          </p:nvPr>
        </p:nvSpPr>
        <p:spPr>
          <a:xfrm>
            <a:off x="838200" y="1905000"/>
            <a:ext cx="11059160" cy="4191000"/>
          </a:xfrm>
        </p:spPr>
        <p:txBody>
          <a:bodyPr>
            <a:normAutofit/>
          </a:bodyPr>
          <a:lstStyle/>
          <a:p>
            <a:r>
              <a:rPr lang="fi-FI" sz="2400" dirty="0"/>
              <a:t>Suomessa on tiheä tie- ja katuverkko, joiden varrella on paljon tasoristeyksiä.</a:t>
            </a:r>
          </a:p>
          <a:p>
            <a:pPr lvl="1"/>
            <a:r>
              <a:rPr lang="fi-FI" sz="1600" dirty="0"/>
              <a:t>Valtion rataverkolla on edelleen </a:t>
            </a:r>
            <a:r>
              <a:rPr lang="fi-FI" sz="1600" b="1" dirty="0"/>
              <a:t>2 309 </a:t>
            </a:r>
            <a:r>
              <a:rPr lang="fi-FI" sz="1600" dirty="0"/>
              <a:t>tasoristeystä</a:t>
            </a:r>
          </a:p>
          <a:p>
            <a:pPr lvl="1"/>
            <a:r>
              <a:rPr lang="fi-FI" sz="1600" dirty="0"/>
              <a:t>lisäksi yksityisillä rataverkoilla on muutamia satoja tasoristeyksiä ja sivuraiteilla noin 213 tasoristeystä!!</a:t>
            </a:r>
          </a:p>
          <a:p>
            <a:r>
              <a:rPr lang="fi-FI" dirty="0"/>
              <a:t>Suurimmassa osassa (69 %) tasoristeyksistä ei ole tasoristeyslaitosta eli puomeja, valo- tai äänilaitoksia</a:t>
            </a:r>
            <a:endParaRPr lang="fi-FI" sz="2400" dirty="0"/>
          </a:p>
          <a:p>
            <a:r>
              <a:rPr lang="fi-FI" sz="2400" dirty="0"/>
              <a:t>Tasoristeyksiä ei ole vain syrjäisillä teillä ja sivuradoilla, vaan niitä on mm. kaupunkialueilla </a:t>
            </a:r>
            <a:r>
              <a:rPr lang="fi-FI" dirty="0"/>
              <a:t>(esim. Turku ja Vaasa).</a:t>
            </a:r>
            <a:endParaRPr lang="fi-FI" sz="2400" dirty="0"/>
          </a:p>
          <a:p>
            <a:endParaRPr lang="fi-FI" dirty="0"/>
          </a:p>
        </p:txBody>
      </p:sp>
      <p:sp>
        <p:nvSpPr>
          <p:cNvPr id="4" name="Dian numeron paikkamerkki 3">
            <a:extLst>
              <a:ext uri="{FF2B5EF4-FFF2-40B4-BE49-F238E27FC236}">
                <a16:creationId xmlns:a16="http://schemas.microsoft.com/office/drawing/2014/main" id="{27B1C819-D266-5ABA-3B5F-DF9EBCA1375B}"/>
              </a:ext>
            </a:extLst>
          </p:cNvPr>
          <p:cNvSpPr>
            <a:spLocks noGrp="1"/>
          </p:cNvSpPr>
          <p:nvPr>
            <p:ph type="sldNum" sz="quarter" idx="4"/>
          </p:nvPr>
        </p:nvSpPr>
        <p:spPr/>
        <p:txBody>
          <a:bodyPr/>
          <a:lstStyle/>
          <a:p>
            <a:fld id="{6BD4A0EF-951A-4343-A672-F31B58E6828E}" type="slidenum">
              <a:rPr lang="en-US" smtClean="0"/>
              <a:t>3</a:t>
            </a:fld>
            <a:endParaRPr lang="en-US"/>
          </a:p>
        </p:txBody>
      </p:sp>
    </p:spTree>
    <p:extLst>
      <p:ext uri="{BB962C8B-B14F-4D97-AF65-F5344CB8AC3E}">
        <p14:creationId xmlns:p14="http://schemas.microsoft.com/office/powerpoint/2010/main" val="781891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E76166-3478-7439-FBB0-B57D75518FD6}"/>
              </a:ext>
            </a:extLst>
          </p:cNvPr>
          <p:cNvSpPr>
            <a:spLocks noGrp="1"/>
          </p:cNvSpPr>
          <p:nvPr>
            <p:ph type="title"/>
          </p:nvPr>
        </p:nvSpPr>
        <p:spPr>
          <a:xfrm>
            <a:off x="555344" y="136525"/>
            <a:ext cx="8640000" cy="1325563"/>
          </a:xfrm>
        </p:spPr>
        <p:txBody>
          <a:bodyPr/>
          <a:lstStyle/>
          <a:p>
            <a:r>
              <a:rPr lang="fi-FI" dirty="0"/>
              <a:t>Tasoristeysmerkit 2/3</a:t>
            </a:r>
          </a:p>
        </p:txBody>
      </p:sp>
      <p:sp>
        <p:nvSpPr>
          <p:cNvPr id="4" name="Dian numeron paikkamerkki 3">
            <a:extLst>
              <a:ext uri="{FF2B5EF4-FFF2-40B4-BE49-F238E27FC236}">
                <a16:creationId xmlns:a16="http://schemas.microsoft.com/office/drawing/2014/main" id="{46DFB40E-3323-711A-3CC6-5071E03A258A}"/>
              </a:ext>
            </a:extLst>
          </p:cNvPr>
          <p:cNvSpPr>
            <a:spLocks noGrp="1"/>
          </p:cNvSpPr>
          <p:nvPr>
            <p:ph type="sldNum" sz="quarter" idx="12"/>
          </p:nvPr>
        </p:nvSpPr>
        <p:spPr/>
        <p:txBody>
          <a:bodyPr/>
          <a:lstStyle/>
          <a:p>
            <a:fld id="{6BD4A0EF-951A-4343-A672-F31B58E6828E}" type="slidenum">
              <a:rPr lang="en-US" smtClean="0"/>
              <a:pPr/>
              <a:t>30</a:t>
            </a:fld>
            <a:endParaRPr lang="en-US"/>
          </a:p>
        </p:txBody>
      </p:sp>
      <p:sp>
        <p:nvSpPr>
          <p:cNvPr id="5" name="Tekstiruutu 4">
            <a:extLst>
              <a:ext uri="{FF2B5EF4-FFF2-40B4-BE49-F238E27FC236}">
                <a16:creationId xmlns:a16="http://schemas.microsoft.com/office/drawing/2014/main" id="{053F6037-BCE8-4B4E-E91B-CC5D29077E5E}"/>
              </a:ext>
            </a:extLst>
          </p:cNvPr>
          <p:cNvSpPr txBox="1"/>
          <p:nvPr/>
        </p:nvSpPr>
        <p:spPr>
          <a:xfrm>
            <a:off x="452120" y="5344752"/>
            <a:ext cx="1965603" cy="1477328"/>
          </a:xfrm>
          <a:prstGeom prst="rect">
            <a:avLst/>
          </a:prstGeom>
          <a:noFill/>
        </p:spPr>
        <p:txBody>
          <a:bodyPr wrap="none" rtlCol="0">
            <a:spAutoFit/>
          </a:bodyPr>
          <a:lstStyle/>
          <a:p>
            <a:r>
              <a:rPr lang="fi-FI" dirty="0"/>
              <a:t>Rautatien </a:t>
            </a:r>
          </a:p>
          <a:p>
            <a:r>
              <a:rPr lang="fi-FI" dirty="0"/>
              <a:t>tasoristeyksen </a:t>
            </a:r>
          </a:p>
          <a:p>
            <a:r>
              <a:rPr lang="fi-FI" dirty="0"/>
              <a:t>lähestymismerkki</a:t>
            </a:r>
          </a:p>
          <a:p>
            <a:r>
              <a:rPr lang="fi-FI" dirty="0"/>
              <a:t>(toiseksi lähinnä</a:t>
            </a:r>
          </a:p>
          <a:p>
            <a:r>
              <a:rPr lang="fi-FI" dirty="0"/>
              <a:t> tasoristeyksestä)</a:t>
            </a:r>
          </a:p>
        </p:txBody>
      </p:sp>
      <p:sp>
        <p:nvSpPr>
          <p:cNvPr id="6" name="Tekstiruutu 5">
            <a:extLst>
              <a:ext uri="{FF2B5EF4-FFF2-40B4-BE49-F238E27FC236}">
                <a16:creationId xmlns:a16="http://schemas.microsoft.com/office/drawing/2014/main" id="{231E62C4-AB3C-FC60-F77E-8DD224814ADD}"/>
              </a:ext>
            </a:extLst>
          </p:cNvPr>
          <p:cNvSpPr txBox="1"/>
          <p:nvPr/>
        </p:nvSpPr>
        <p:spPr>
          <a:xfrm>
            <a:off x="2551814" y="5344752"/>
            <a:ext cx="2448106" cy="1477328"/>
          </a:xfrm>
          <a:prstGeom prst="rect">
            <a:avLst/>
          </a:prstGeom>
          <a:noFill/>
        </p:spPr>
        <p:txBody>
          <a:bodyPr wrap="none" rtlCol="0">
            <a:spAutoFit/>
          </a:bodyPr>
          <a:lstStyle/>
          <a:p>
            <a:r>
              <a:rPr lang="fi-FI" dirty="0"/>
              <a:t>Rautatien </a:t>
            </a:r>
          </a:p>
          <a:p>
            <a:r>
              <a:rPr lang="fi-FI" dirty="0"/>
              <a:t>tasoristeyksen</a:t>
            </a:r>
          </a:p>
          <a:p>
            <a:r>
              <a:rPr lang="fi-FI" dirty="0"/>
              <a:t>lähestymismerkki</a:t>
            </a:r>
          </a:p>
          <a:p>
            <a:r>
              <a:rPr lang="fi-FI" dirty="0"/>
              <a:t>(lähinnä tasoristeystä)</a:t>
            </a:r>
          </a:p>
          <a:p>
            <a:endParaRPr lang="fi-FI" dirty="0"/>
          </a:p>
        </p:txBody>
      </p:sp>
      <p:pic>
        <p:nvPicPr>
          <p:cNvPr id="7" name="Kuva 6" descr="Kuva liikennemerkistä, joka on tasoristeysmerkki ja tarkoittaa, että tasoristeys ylittää yksiraiteisen radan.">
            <a:extLst>
              <a:ext uri="{FF2B5EF4-FFF2-40B4-BE49-F238E27FC236}">
                <a16:creationId xmlns:a16="http://schemas.microsoft.com/office/drawing/2014/main" id="{EF9D1BF3-428B-100C-7A64-8DC9B5B4A4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574617" y="2964698"/>
            <a:ext cx="3436976" cy="2178184"/>
          </a:xfrm>
          <a:prstGeom prst="rect">
            <a:avLst/>
          </a:prstGeom>
        </p:spPr>
      </p:pic>
      <p:pic>
        <p:nvPicPr>
          <p:cNvPr id="8" name="Kuva 7" descr="Kuva liikennemerkistä, joka on tasoristeysmerkki ja tarkoittaa, että tasoristeys ylittää useampi raiteiden radan.">
            <a:extLst>
              <a:ext uri="{FF2B5EF4-FFF2-40B4-BE49-F238E27FC236}">
                <a16:creationId xmlns:a16="http://schemas.microsoft.com/office/drawing/2014/main" id="{A875F239-BEB5-0837-C4F1-244E76AFDB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195344" y="2584746"/>
            <a:ext cx="2790059" cy="2558136"/>
          </a:xfrm>
          <a:prstGeom prst="rect">
            <a:avLst/>
          </a:prstGeom>
        </p:spPr>
      </p:pic>
      <p:sp>
        <p:nvSpPr>
          <p:cNvPr id="9" name="Tekstiruutu 8">
            <a:extLst>
              <a:ext uri="{FF2B5EF4-FFF2-40B4-BE49-F238E27FC236}">
                <a16:creationId xmlns:a16="http://schemas.microsoft.com/office/drawing/2014/main" id="{EAE97ED8-46DC-853D-C964-1B9B2290F3DC}"/>
              </a:ext>
            </a:extLst>
          </p:cNvPr>
          <p:cNvSpPr txBox="1"/>
          <p:nvPr/>
        </p:nvSpPr>
        <p:spPr>
          <a:xfrm>
            <a:off x="5241118" y="5302792"/>
            <a:ext cx="2103974" cy="646331"/>
          </a:xfrm>
          <a:prstGeom prst="rect">
            <a:avLst/>
          </a:prstGeom>
          <a:noFill/>
        </p:spPr>
        <p:txBody>
          <a:bodyPr wrap="none" rtlCol="0">
            <a:spAutoFit/>
          </a:bodyPr>
          <a:lstStyle/>
          <a:p>
            <a:r>
              <a:rPr lang="fi-FI" dirty="0"/>
              <a:t>Tasoristeysmerkki</a:t>
            </a:r>
          </a:p>
          <a:p>
            <a:r>
              <a:rPr lang="fi-FI" dirty="0"/>
              <a:t>(yksiraiteinen rata)</a:t>
            </a:r>
          </a:p>
        </p:txBody>
      </p:sp>
      <p:sp>
        <p:nvSpPr>
          <p:cNvPr id="10" name="Tekstiruutu 9">
            <a:extLst>
              <a:ext uri="{FF2B5EF4-FFF2-40B4-BE49-F238E27FC236}">
                <a16:creationId xmlns:a16="http://schemas.microsoft.com/office/drawing/2014/main" id="{A0A536B5-84E8-7045-4016-CA36F990571E}"/>
              </a:ext>
            </a:extLst>
          </p:cNvPr>
          <p:cNvSpPr txBox="1"/>
          <p:nvPr/>
        </p:nvSpPr>
        <p:spPr>
          <a:xfrm>
            <a:off x="9270684" y="5302792"/>
            <a:ext cx="2639377" cy="646331"/>
          </a:xfrm>
          <a:prstGeom prst="rect">
            <a:avLst/>
          </a:prstGeom>
          <a:noFill/>
        </p:spPr>
        <p:txBody>
          <a:bodyPr wrap="none" rtlCol="0">
            <a:spAutoFit/>
          </a:bodyPr>
          <a:lstStyle/>
          <a:p>
            <a:r>
              <a:rPr lang="fi-FI" dirty="0"/>
              <a:t>Tasoristeysmerkki</a:t>
            </a:r>
          </a:p>
          <a:p>
            <a:r>
              <a:rPr lang="fi-FI" dirty="0"/>
              <a:t>(useampi raiteinen rata)</a:t>
            </a:r>
          </a:p>
        </p:txBody>
      </p:sp>
      <p:pic>
        <p:nvPicPr>
          <p:cNvPr id="11" name="Kuva 10" descr="Kuva liikennemerkistä, jossa keltaisella pohjalla kaksi punaista vinoviivaa. Liikennemerkillä osoitetaan, että tienkäyttäjä on lähestymässä tasoristeystä.">
            <a:extLst>
              <a:ext uri="{FF2B5EF4-FFF2-40B4-BE49-F238E27FC236}">
                <a16:creationId xmlns:a16="http://schemas.microsoft.com/office/drawing/2014/main" id="{A957F390-6647-0981-A6E3-3439E760CC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 y="1409086"/>
            <a:ext cx="1120139" cy="3733795"/>
          </a:xfrm>
          <a:prstGeom prst="rect">
            <a:avLst/>
          </a:prstGeom>
        </p:spPr>
      </p:pic>
      <p:pic>
        <p:nvPicPr>
          <p:cNvPr id="12" name="Kuva 11" descr="Kuva liikennemerkistä, jossa keltaisella pohjalla yksi punainen vinoviiva. Liikennemerkillä osoitetaan, että tienkäyttäjä on lähestymässä tasoristeystä ja se on jo tosi lähellä.">
            <a:extLst>
              <a:ext uri="{FF2B5EF4-FFF2-40B4-BE49-F238E27FC236}">
                <a16:creationId xmlns:a16="http://schemas.microsoft.com/office/drawing/2014/main" id="{9C17C57D-E700-B53D-05E3-E43531B79F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7029" y="1409086"/>
            <a:ext cx="1120140" cy="3733802"/>
          </a:xfrm>
          <a:prstGeom prst="rect">
            <a:avLst/>
          </a:prstGeom>
        </p:spPr>
      </p:pic>
    </p:spTree>
    <p:extLst>
      <p:ext uri="{BB962C8B-B14F-4D97-AF65-F5344CB8AC3E}">
        <p14:creationId xmlns:p14="http://schemas.microsoft.com/office/powerpoint/2010/main" val="401239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886079-2435-9F0E-2890-2424F566FA10}"/>
              </a:ext>
            </a:extLst>
          </p:cNvPr>
          <p:cNvSpPr>
            <a:spLocks noGrp="1"/>
          </p:cNvSpPr>
          <p:nvPr>
            <p:ph type="title"/>
          </p:nvPr>
        </p:nvSpPr>
        <p:spPr/>
        <p:txBody>
          <a:bodyPr/>
          <a:lstStyle/>
          <a:p>
            <a:r>
              <a:rPr lang="fi-FI" dirty="0"/>
              <a:t>Tasoristeysmerkit 3/3</a:t>
            </a:r>
          </a:p>
        </p:txBody>
      </p:sp>
      <p:sp>
        <p:nvSpPr>
          <p:cNvPr id="4" name="Dian numeron paikkamerkki 3">
            <a:extLst>
              <a:ext uri="{FF2B5EF4-FFF2-40B4-BE49-F238E27FC236}">
                <a16:creationId xmlns:a16="http://schemas.microsoft.com/office/drawing/2014/main" id="{11606F48-AF91-773C-5F82-3F9D7A19DA81}"/>
              </a:ext>
            </a:extLst>
          </p:cNvPr>
          <p:cNvSpPr>
            <a:spLocks noGrp="1"/>
          </p:cNvSpPr>
          <p:nvPr>
            <p:ph type="sldNum" sz="quarter" idx="4"/>
          </p:nvPr>
        </p:nvSpPr>
        <p:spPr/>
        <p:txBody>
          <a:bodyPr/>
          <a:lstStyle/>
          <a:p>
            <a:fld id="{6BD4A0EF-951A-4343-A672-F31B58E6828E}" type="slidenum">
              <a:rPr lang="en-US" smtClean="0"/>
              <a:t>31</a:t>
            </a:fld>
            <a:endParaRPr lang="en-US"/>
          </a:p>
        </p:txBody>
      </p:sp>
      <p:pic>
        <p:nvPicPr>
          <p:cNvPr id="6" name="Kuva 5" descr="Kuva, joka sisältää kohteen Stop-merkki, Liikennemerkki, merkki, pysähdys. Merkki tarkoittaa, että pysähtyminen on pakollista.&#10;&#10;">
            <a:extLst>
              <a:ext uri="{FF2B5EF4-FFF2-40B4-BE49-F238E27FC236}">
                <a16:creationId xmlns:a16="http://schemas.microsoft.com/office/drawing/2014/main" id="{C8766B2C-AF00-09D2-EDE4-ACF4C6F2E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265" y="1988289"/>
            <a:ext cx="3115340" cy="3115340"/>
          </a:xfrm>
          <a:prstGeom prst="rect">
            <a:avLst/>
          </a:prstGeom>
        </p:spPr>
      </p:pic>
      <p:sp>
        <p:nvSpPr>
          <p:cNvPr id="7" name="Tekstiruutu 6">
            <a:extLst>
              <a:ext uri="{FF2B5EF4-FFF2-40B4-BE49-F238E27FC236}">
                <a16:creationId xmlns:a16="http://schemas.microsoft.com/office/drawing/2014/main" id="{48DA3EEC-187C-C489-F33E-8837E3C72DB0}"/>
              </a:ext>
            </a:extLst>
          </p:cNvPr>
          <p:cNvSpPr txBox="1"/>
          <p:nvPr/>
        </p:nvSpPr>
        <p:spPr>
          <a:xfrm>
            <a:off x="609720" y="5578181"/>
            <a:ext cx="2758447" cy="369332"/>
          </a:xfrm>
          <a:prstGeom prst="rect">
            <a:avLst/>
          </a:prstGeom>
          <a:noFill/>
        </p:spPr>
        <p:txBody>
          <a:bodyPr wrap="none" rtlCol="0">
            <a:spAutoFit/>
          </a:bodyPr>
          <a:lstStyle/>
          <a:p>
            <a:r>
              <a:rPr lang="fi-FI" dirty="0"/>
              <a:t>Pakollinen pysäyttäminen</a:t>
            </a:r>
          </a:p>
        </p:txBody>
      </p:sp>
      <p:pic>
        <p:nvPicPr>
          <p:cNvPr id="9" name="Kuva 8" descr="Kuva liikennemerkistä, jossa lukee keskellä 3,5 m. Tämä osoittaa ajoneuvon suurimman sallitun korkeuden.">
            <a:extLst>
              <a:ext uri="{FF2B5EF4-FFF2-40B4-BE49-F238E27FC236}">
                <a16:creationId xmlns:a16="http://schemas.microsoft.com/office/drawing/2014/main" id="{7BB04F7B-A76C-7EBC-83D4-3D2755E539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5827" y="1892595"/>
            <a:ext cx="3211034" cy="3211034"/>
          </a:xfrm>
          <a:prstGeom prst="rect">
            <a:avLst/>
          </a:prstGeom>
        </p:spPr>
      </p:pic>
      <p:sp>
        <p:nvSpPr>
          <p:cNvPr id="10" name="Tekstiruutu 9">
            <a:extLst>
              <a:ext uri="{FF2B5EF4-FFF2-40B4-BE49-F238E27FC236}">
                <a16:creationId xmlns:a16="http://schemas.microsoft.com/office/drawing/2014/main" id="{27BA4FD3-54DB-35FC-A2DF-B09ED2C0D194}"/>
              </a:ext>
            </a:extLst>
          </p:cNvPr>
          <p:cNvSpPr txBox="1"/>
          <p:nvPr/>
        </p:nvSpPr>
        <p:spPr>
          <a:xfrm>
            <a:off x="4335827" y="5556916"/>
            <a:ext cx="3551100" cy="369332"/>
          </a:xfrm>
          <a:prstGeom prst="rect">
            <a:avLst/>
          </a:prstGeom>
          <a:noFill/>
        </p:spPr>
        <p:txBody>
          <a:bodyPr wrap="none" rtlCol="0">
            <a:spAutoFit/>
          </a:bodyPr>
          <a:lstStyle/>
          <a:p>
            <a:r>
              <a:rPr lang="fi-FI" dirty="0"/>
              <a:t>Ajoneuvon suurin sallittu korkeus</a:t>
            </a:r>
          </a:p>
        </p:txBody>
      </p:sp>
      <p:pic>
        <p:nvPicPr>
          <p:cNvPr id="12" name="Kuva 11" descr="Kuva liikennemerkistä, jossa keskellä sähköä symboloiva merkki sekä teksti 4,5 m. Tämä osoittaa, millä korkeudella sähköjohto on.">
            <a:extLst>
              <a:ext uri="{FF2B5EF4-FFF2-40B4-BE49-F238E27FC236}">
                <a16:creationId xmlns:a16="http://schemas.microsoft.com/office/drawing/2014/main" id="{3B639D67-108E-5F94-BD23-E76491D6D8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012" y="2648915"/>
            <a:ext cx="3221567" cy="2146369"/>
          </a:xfrm>
          <a:prstGeom prst="rect">
            <a:avLst/>
          </a:prstGeom>
        </p:spPr>
      </p:pic>
      <p:sp>
        <p:nvSpPr>
          <p:cNvPr id="13" name="Tekstiruutu 12">
            <a:extLst>
              <a:ext uri="{FF2B5EF4-FFF2-40B4-BE49-F238E27FC236}">
                <a16:creationId xmlns:a16="http://schemas.microsoft.com/office/drawing/2014/main" id="{0AFEA2E0-A46F-A7B6-9F3D-D9EFFF3400E7}"/>
              </a:ext>
            </a:extLst>
          </p:cNvPr>
          <p:cNvSpPr txBox="1"/>
          <p:nvPr/>
        </p:nvSpPr>
        <p:spPr>
          <a:xfrm>
            <a:off x="9055886" y="5556916"/>
            <a:ext cx="2363852" cy="369332"/>
          </a:xfrm>
          <a:prstGeom prst="rect">
            <a:avLst/>
          </a:prstGeom>
          <a:noFill/>
        </p:spPr>
        <p:txBody>
          <a:bodyPr wrap="none" rtlCol="0">
            <a:spAutoFit/>
          </a:bodyPr>
          <a:lstStyle/>
          <a:p>
            <a:r>
              <a:rPr lang="fi-FI" dirty="0"/>
              <a:t>Sähköjohdon korkeus</a:t>
            </a:r>
          </a:p>
        </p:txBody>
      </p:sp>
    </p:spTree>
    <p:extLst>
      <p:ext uri="{BB962C8B-B14F-4D97-AF65-F5344CB8AC3E}">
        <p14:creationId xmlns:p14="http://schemas.microsoft.com/office/powerpoint/2010/main" val="2780074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4DCFA3-8544-FF4A-3403-9BA87132CCAD}"/>
              </a:ext>
            </a:extLst>
          </p:cNvPr>
          <p:cNvSpPr>
            <a:spLocks noGrp="1"/>
          </p:cNvSpPr>
          <p:nvPr>
            <p:ph type="title"/>
          </p:nvPr>
        </p:nvSpPr>
        <p:spPr/>
        <p:txBody>
          <a:bodyPr>
            <a:normAutofit/>
          </a:bodyPr>
          <a:lstStyle/>
          <a:p>
            <a:r>
              <a:rPr lang="fi-FI" dirty="0"/>
              <a:t>Tiedossa olevat pitkäkestoiset tasoristeysten ylittämiset</a:t>
            </a:r>
            <a:endParaRPr lang="fi-FI" dirty="0">
              <a:highlight>
                <a:srgbClr val="FFFF00"/>
              </a:highlight>
            </a:endParaRPr>
          </a:p>
        </p:txBody>
      </p:sp>
      <p:sp>
        <p:nvSpPr>
          <p:cNvPr id="3" name="Tekstin paikkamerkki 2">
            <a:extLst>
              <a:ext uri="{FF2B5EF4-FFF2-40B4-BE49-F238E27FC236}">
                <a16:creationId xmlns:a16="http://schemas.microsoft.com/office/drawing/2014/main" id="{2FC64CB5-B65D-F50C-95CF-4B5550405E2E}"/>
              </a:ext>
            </a:extLst>
          </p:cNvPr>
          <p:cNvSpPr>
            <a:spLocks noGrp="1"/>
          </p:cNvSpPr>
          <p:nvPr>
            <p:ph type="body" sz="quarter" idx="13"/>
          </p:nvPr>
        </p:nvSpPr>
        <p:spPr/>
        <p:txBody>
          <a:bodyPr>
            <a:normAutofit fontScale="70000" lnSpcReduction="20000"/>
          </a:bodyPr>
          <a:lstStyle/>
          <a:p>
            <a:r>
              <a:rPr lang="fi-FI" dirty="0"/>
              <a:t>Toisinaan tasoristeyksen käyttö lisääntyy merkittävästi. Näitä tilanteita ovat mm. metsähakkuut, rakennustyömaat, soranottoalueet, louhostyömaat ja vastaavat. Niissä kaikissa käytetään tyypillisesti raskaita ajoneuvoja, joiden tasoristeyksen ylittäminen vie normaalia enemmän aikaa. Tasoristeykseen johtavat tiet voivat samaan aikaan olla pieniä ja huonokuntoisiakin.</a:t>
            </a:r>
          </a:p>
          <a:p>
            <a:r>
              <a:rPr lang="fi-FI" dirty="0"/>
              <a:t>Ennen näiden kuljetusten aloittamista on tärkeää olla yhteydessä </a:t>
            </a:r>
            <a:r>
              <a:rPr lang="fi-FI" dirty="0">
                <a:hlinkClick r:id="rId2"/>
              </a:rPr>
              <a:t>alueen rataverkon kunnossapidon alueisännöitsijään</a:t>
            </a:r>
            <a:r>
              <a:rPr lang="fi-FI" dirty="0"/>
              <a:t>, jotta tasoristeyksen ylityksen turvallisuutta voidaan parantaa.</a:t>
            </a:r>
          </a:p>
          <a:p>
            <a:r>
              <a:rPr lang="fi-FI" dirty="0"/>
              <a:t>Kunnossapidon alueisännöitsijä laatii työlle turvallisuussuunnitelman ja nimeää työhön turvamiehen, joka joko valvoo ylityksiä tai antaa erikseen luvan tasoristeyksen ylittämiseen. </a:t>
            </a:r>
          </a:p>
          <a:p>
            <a:r>
              <a:rPr lang="fi-FI" dirty="0"/>
              <a:t>Rautatiealan ammattilaisen avulla varmistetaan hitaan ajoneuvon turvallinen tasoristeyksen ylitys. Kuljetuksen tilannut yritys maksaa palveluun liittyvät kustannukset.  </a:t>
            </a:r>
            <a:endParaRPr lang="fi-FI" sz="1800" dirty="0">
              <a:effectLst/>
              <a:latin typeface="Arial" panose="020B0604020202020204" pitchFamily="34" charset="0"/>
            </a:endParaRPr>
          </a:p>
          <a:p>
            <a:endParaRPr lang="fi-FI" dirty="0"/>
          </a:p>
        </p:txBody>
      </p:sp>
      <p:sp>
        <p:nvSpPr>
          <p:cNvPr id="4" name="Dian numeron paikkamerkki 3">
            <a:extLst>
              <a:ext uri="{FF2B5EF4-FFF2-40B4-BE49-F238E27FC236}">
                <a16:creationId xmlns:a16="http://schemas.microsoft.com/office/drawing/2014/main" id="{FC146A5A-6A51-1812-AD06-AD829F73D8C6}"/>
              </a:ext>
            </a:extLst>
          </p:cNvPr>
          <p:cNvSpPr>
            <a:spLocks noGrp="1"/>
          </p:cNvSpPr>
          <p:nvPr>
            <p:ph type="sldNum" sz="quarter" idx="4"/>
          </p:nvPr>
        </p:nvSpPr>
        <p:spPr/>
        <p:txBody>
          <a:bodyPr/>
          <a:lstStyle/>
          <a:p>
            <a:fld id="{6BD4A0EF-951A-4343-A672-F31B58E6828E}" type="slidenum">
              <a:rPr lang="en-US" smtClean="0"/>
              <a:t>32</a:t>
            </a:fld>
            <a:endParaRPr lang="en-US"/>
          </a:p>
        </p:txBody>
      </p:sp>
    </p:spTree>
    <p:extLst>
      <p:ext uri="{BB962C8B-B14F-4D97-AF65-F5344CB8AC3E}">
        <p14:creationId xmlns:p14="http://schemas.microsoft.com/office/powerpoint/2010/main" val="2485682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C44214-FF42-B053-81DA-955C1E4E918F}"/>
              </a:ext>
            </a:extLst>
          </p:cNvPr>
          <p:cNvSpPr>
            <a:spLocks noGrp="1"/>
          </p:cNvSpPr>
          <p:nvPr>
            <p:ph type="title"/>
          </p:nvPr>
        </p:nvSpPr>
        <p:spPr/>
        <p:txBody>
          <a:bodyPr/>
          <a:lstStyle/>
          <a:p>
            <a:r>
              <a:rPr lang="fi-FI" dirty="0"/>
              <a:t>Kuvat</a:t>
            </a:r>
          </a:p>
        </p:txBody>
      </p:sp>
      <p:sp>
        <p:nvSpPr>
          <p:cNvPr id="3" name="Tekstin paikkamerkki 2">
            <a:extLst>
              <a:ext uri="{FF2B5EF4-FFF2-40B4-BE49-F238E27FC236}">
                <a16:creationId xmlns:a16="http://schemas.microsoft.com/office/drawing/2014/main" id="{48431CC7-C36C-035E-0B02-CBB3D4A8F49E}"/>
              </a:ext>
            </a:extLst>
          </p:cNvPr>
          <p:cNvSpPr>
            <a:spLocks noGrp="1"/>
          </p:cNvSpPr>
          <p:nvPr>
            <p:ph type="body" sz="quarter" idx="13"/>
          </p:nvPr>
        </p:nvSpPr>
        <p:spPr/>
        <p:txBody>
          <a:bodyPr/>
          <a:lstStyle/>
          <a:p>
            <a:r>
              <a:rPr lang="fi-FI" dirty="0"/>
              <a:t>Kaisa-Elina Porras: diojen 1, 10 ja 28 kuvat </a:t>
            </a:r>
          </a:p>
          <a:p>
            <a:r>
              <a:rPr lang="fi-FI" dirty="0"/>
              <a:t>Pekka Laine: diojen 11 ja 13 kuva</a:t>
            </a:r>
          </a:p>
          <a:p>
            <a:r>
              <a:rPr lang="fi-FI" dirty="0"/>
              <a:t>Väylävirasto: loput kuvat </a:t>
            </a:r>
            <a:r>
              <a:rPr lang="fi-FI" i="1" dirty="0"/>
              <a:t>(Väyläviraston kuvia saa käyttää ilman lupaa omissa esityksissään, mutta ei kaupallisiin tarkoituksiin)</a:t>
            </a:r>
          </a:p>
        </p:txBody>
      </p:sp>
      <p:sp>
        <p:nvSpPr>
          <p:cNvPr id="4" name="Dian numeron paikkamerkki 3">
            <a:extLst>
              <a:ext uri="{FF2B5EF4-FFF2-40B4-BE49-F238E27FC236}">
                <a16:creationId xmlns:a16="http://schemas.microsoft.com/office/drawing/2014/main" id="{6AF3A7BD-2595-B92D-EC2C-C4E9A8802348}"/>
              </a:ext>
            </a:extLst>
          </p:cNvPr>
          <p:cNvSpPr>
            <a:spLocks noGrp="1"/>
          </p:cNvSpPr>
          <p:nvPr>
            <p:ph type="sldNum" sz="quarter" idx="4"/>
          </p:nvPr>
        </p:nvSpPr>
        <p:spPr/>
        <p:txBody>
          <a:bodyPr/>
          <a:lstStyle/>
          <a:p>
            <a:fld id="{6BD4A0EF-951A-4343-A672-F31B58E6828E}" type="slidenum">
              <a:rPr lang="en-US" smtClean="0"/>
              <a:t>33</a:t>
            </a:fld>
            <a:endParaRPr lang="en-US"/>
          </a:p>
        </p:txBody>
      </p:sp>
    </p:spTree>
    <p:extLst>
      <p:ext uri="{BB962C8B-B14F-4D97-AF65-F5344CB8AC3E}">
        <p14:creationId xmlns:p14="http://schemas.microsoft.com/office/powerpoint/2010/main" val="2019711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FEA722B-6B1D-B6EB-4BBB-B98E8F3C8B57}"/>
              </a:ext>
            </a:extLst>
          </p:cNvPr>
          <p:cNvSpPr txBox="1"/>
          <p:nvPr/>
        </p:nvSpPr>
        <p:spPr>
          <a:xfrm>
            <a:off x="3880793" y="883219"/>
            <a:ext cx="4871847" cy="800219"/>
          </a:xfrm>
          <a:prstGeom prst="rect">
            <a:avLst/>
          </a:prstGeom>
          <a:noFill/>
        </p:spPr>
        <p:txBody>
          <a:bodyPr wrap="none" rtlCol="0">
            <a:spAutoFit/>
          </a:bodyPr>
          <a:lstStyle/>
          <a:p>
            <a:r>
              <a:rPr lang="fi-FI" sz="2800" b="1" dirty="0">
                <a:solidFill>
                  <a:schemeClr val="bg1"/>
                </a:solidFill>
              </a:rPr>
              <a:t>Turvallisia ajokilometrejä</a:t>
            </a:r>
            <a:r>
              <a:rPr lang="fi-FI" sz="1800" b="1" dirty="0">
                <a:solidFill>
                  <a:schemeClr val="bg1"/>
                </a:solidFill>
              </a:rPr>
              <a:t>!</a:t>
            </a:r>
            <a:endParaRPr lang="fi-FI" sz="1800" dirty="0"/>
          </a:p>
          <a:p>
            <a:endParaRPr lang="fi-FI" dirty="0"/>
          </a:p>
        </p:txBody>
      </p:sp>
    </p:spTree>
    <p:extLst>
      <p:ext uri="{BB962C8B-B14F-4D97-AF65-F5344CB8AC3E}">
        <p14:creationId xmlns:p14="http://schemas.microsoft.com/office/powerpoint/2010/main" val="349729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51440E-4655-0C94-E811-A4B9F78074A5}"/>
              </a:ext>
            </a:extLst>
          </p:cNvPr>
          <p:cNvSpPr>
            <a:spLocks noGrp="1"/>
          </p:cNvSpPr>
          <p:nvPr>
            <p:ph type="title"/>
          </p:nvPr>
        </p:nvSpPr>
        <p:spPr/>
        <p:txBody>
          <a:bodyPr/>
          <a:lstStyle/>
          <a:p>
            <a:r>
              <a:rPr lang="fi-FI" dirty="0"/>
              <a:t>Tasoristeyksistä yleisesti 2/2</a:t>
            </a:r>
          </a:p>
        </p:txBody>
      </p:sp>
      <p:sp>
        <p:nvSpPr>
          <p:cNvPr id="3" name="Tekstin paikkamerkki 2">
            <a:extLst>
              <a:ext uri="{FF2B5EF4-FFF2-40B4-BE49-F238E27FC236}">
                <a16:creationId xmlns:a16="http://schemas.microsoft.com/office/drawing/2014/main" id="{7034A4E0-FF20-FD57-57DA-44E592581FAB}"/>
              </a:ext>
            </a:extLst>
          </p:cNvPr>
          <p:cNvSpPr>
            <a:spLocks noGrp="1"/>
          </p:cNvSpPr>
          <p:nvPr>
            <p:ph type="body" sz="quarter" idx="13"/>
          </p:nvPr>
        </p:nvSpPr>
        <p:spPr/>
        <p:txBody>
          <a:bodyPr/>
          <a:lstStyle/>
          <a:p>
            <a:r>
              <a:rPr lang="fi-FI" sz="2400" dirty="0"/>
              <a:t>Osa radoista kulkee niin lähellä tieverkkoa, että pitkien ajoneuvojen hännät saattavat jäädä risteävälle maantielle, kun nokka on jo tasoristeyksessä tai päinvastoin.</a:t>
            </a:r>
          </a:p>
          <a:p>
            <a:r>
              <a:rPr lang="fi-FI" dirty="0"/>
              <a:t>Ainoa varmasti turvallinen tasoristeys on poistettu tasoristeys eli tasoristeyksiä pitää kunnioittaa ja niiden ylittäminen kannattaa ottaa vakavasti!</a:t>
            </a:r>
          </a:p>
          <a:p>
            <a:endParaRPr lang="fi-FI" dirty="0"/>
          </a:p>
        </p:txBody>
      </p:sp>
      <p:sp>
        <p:nvSpPr>
          <p:cNvPr id="4" name="Dian numeron paikkamerkki 3">
            <a:extLst>
              <a:ext uri="{FF2B5EF4-FFF2-40B4-BE49-F238E27FC236}">
                <a16:creationId xmlns:a16="http://schemas.microsoft.com/office/drawing/2014/main" id="{A0DA6261-584C-58BF-E81F-D0723F962077}"/>
              </a:ext>
            </a:extLst>
          </p:cNvPr>
          <p:cNvSpPr>
            <a:spLocks noGrp="1"/>
          </p:cNvSpPr>
          <p:nvPr>
            <p:ph type="sldNum" sz="quarter" idx="4"/>
          </p:nvPr>
        </p:nvSpPr>
        <p:spPr/>
        <p:txBody>
          <a:bodyPr/>
          <a:lstStyle/>
          <a:p>
            <a:fld id="{6BD4A0EF-951A-4343-A672-F31B58E6828E}" type="slidenum">
              <a:rPr lang="en-US" smtClean="0"/>
              <a:t>4</a:t>
            </a:fld>
            <a:endParaRPr lang="en-US"/>
          </a:p>
        </p:txBody>
      </p:sp>
    </p:spTree>
    <p:extLst>
      <p:ext uri="{BB962C8B-B14F-4D97-AF65-F5344CB8AC3E}">
        <p14:creationId xmlns:p14="http://schemas.microsoft.com/office/powerpoint/2010/main" val="85358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Ilmakuva, jossa linja-auto ja juna ovat törmänneet. Ympärillä pelastusviranomaisia ja syksyinen maisema.">
            <a:extLst>
              <a:ext uri="{FF2B5EF4-FFF2-40B4-BE49-F238E27FC236}">
                <a16:creationId xmlns:a16="http://schemas.microsoft.com/office/drawing/2014/main" id="{565DC308-F8E5-7C5F-A881-91B63B1AA9B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12" r="1612"/>
          <a:stretch>
            <a:fillRect/>
          </a:stretch>
        </p:blipFill>
        <p:spPr/>
      </p:pic>
      <p:sp>
        <p:nvSpPr>
          <p:cNvPr id="3" name="Tekstin paikkamerkki 2">
            <a:extLst>
              <a:ext uri="{FF2B5EF4-FFF2-40B4-BE49-F238E27FC236}">
                <a16:creationId xmlns:a16="http://schemas.microsoft.com/office/drawing/2014/main" id="{121FB1EC-0892-7A2E-19F8-A429B4405504}"/>
              </a:ext>
            </a:extLst>
          </p:cNvPr>
          <p:cNvSpPr>
            <a:spLocks noGrp="1"/>
          </p:cNvSpPr>
          <p:nvPr>
            <p:ph type="body" idx="1"/>
          </p:nvPr>
        </p:nvSpPr>
        <p:spPr/>
        <p:txBody>
          <a:bodyPr/>
          <a:lstStyle/>
          <a:p>
            <a:r>
              <a:rPr lang="fi-FI" dirty="0"/>
              <a:t> </a:t>
            </a:r>
          </a:p>
        </p:txBody>
      </p:sp>
      <p:sp>
        <p:nvSpPr>
          <p:cNvPr id="4" name="Tekstin paikkamerkki 3">
            <a:extLst>
              <a:ext uri="{FF2B5EF4-FFF2-40B4-BE49-F238E27FC236}">
                <a16:creationId xmlns:a16="http://schemas.microsoft.com/office/drawing/2014/main" id="{EF8C4DA9-687D-313B-7F11-D140D07BB997}"/>
              </a:ext>
            </a:extLst>
          </p:cNvPr>
          <p:cNvSpPr>
            <a:spLocks noGrp="1"/>
          </p:cNvSpPr>
          <p:nvPr>
            <p:ph type="body" idx="10"/>
          </p:nvPr>
        </p:nvSpPr>
        <p:spPr/>
        <p:txBody>
          <a:bodyPr/>
          <a:lstStyle/>
          <a:p>
            <a:r>
              <a:rPr lang="fi-FI" dirty="0"/>
              <a:t>Tasoristeysonnettomuudet</a:t>
            </a:r>
          </a:p>
        </p:txBody>
      </p:sp>
    </p:spTree>
    <p:extLst>
      <p:ext uri="{BB962C8B-B14F-4D97-AF65-F5344CB8AC3E}">
        <p14:creationId xmlns:p14="http://schemas.microsoft.com/office/powerpoint/2010/main" val="258730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08FDA7-F811-D09F-3098-6A262B30AB54}"/>
              </a:ext>
            </a:extLst>
          </p:cNvPr>
          <p:cNvSpPr>
            <a:spLocks noGrp="1"/>
          </p:cNvSpPr>
          <p:nvPr>
            <p:ph type="title"/>
          </p:nvPr>
        </p:nvSpPr>
        <p:spPr>
          <a:xfrm>
            <a:off x="561340" y="365125"/>
            <a:ext cx="9399612" cy="1325563"/>
          </a:xfrm>
        </p:spPr>
        <p:txBody>
          <a:bodyPr/>
          <a:lstStyle/>
          <a:p>
            <a:r>
              <a:rPr lang="fi-FI" dirty="0"/>
              <a:t>Tasoristeysonnettomuudet</a:t>
            </a:r>
          </a:p>
        </p:txBody>
      </p:sp>
      <p:sp>
        <p:nvSpPr>
          <p:cNvPr id="3" name="Tekstin paikkamerkki 2">
            <a:extLst>
              <a:ext uri="{FF2B5EF4-FFF2-40B4-BE49-F238E27FC236}">
                <a16:creationId xmlns:a16="http://schemas.microsoft.com/office/drawing/2014/main" id="{A238871F-E61C-F400-CDB0-98711D4FF5F5}"/>
              </a:ext>
            </a:extLst>
          </p:cNvPr>
          <p:cNvSpPr>
            <a:spLocks noGrp="1"/>
          </p:cNvSpPr>
          <p:nvPr>
            <p:ph type="body" sz="quarter" idx="13"/>
          </p:nvPr>
        </p:nvSpPr>
        <p:spPr>
          <a:xfrm>
            <a:off x="561340" y="1690688"/>
            <a:ext cx="11069320" cy="4333240"/>
          </a:xfrm>
        </p:spPr>
        <p:txBody>
          <a:bodyPr>
            <a:normAutofit fontScale="77500" lnSpcReduction="20000"/>
          </a:bodyPr>
          <a:lstStyle/>
          <a:p>
            <a:r>
              <a:rPr lang="fi-FI" dirty="0"/>
              <a:t>Valtion rataverkolla on viime vuosina tapahtunut keskimäärin 17 tasoristeysonnettomuutta vuosittain </a:t>
            </a:r>
            <a:r>
              <a:rPr lang="fi-FI" i="1" dirty="0"/>
              <a:t>(kymmenen vuoden keskiarvo)</a:t>
            </a:r>
            <a:r>
              <a:rPr lang="fi-FI" dirty="0"/>
              <a:t>.</a:t>
            </a:r>
          </a:p>
          <a:p>
            <a:r>
              <a:rPr lang="fi-FI" dirty="0"/>
              <a:t>Tasoristeyksien puomien kanssa kolaroidaan noin sata kertaa vuodessa ja tämä lukema on kohoamaan päin.</a:t>
            </a:r>
          </a:p>
          <a:p>
            <a:r>
              <a:rPr lang="fi-FI" dirty="0"/>
              <a:t>Tutkimuksien mukaan ainoa yhdistävä tekijä onnettomuuksille on tasoristeyksen ylittäjän keskittymiskyvyn herpaantuminen tai välinpitämättömyys.</a:t>
            </a:r>
          </a:p>
          <a:p>
            <a:pPr lvl="1"/>
            <a:r>
              <a:rPr lang="fi-FI" sz="1900" dirty="0"/>
              <a:t>Tasoristeysonnettomuuksia ei tapahdu vain syrjäisillä ja mahdollisesti huonokuntoisilla yksityisteillä tai kohteissa, joissa ei ole tasoristeyslaitosta, vaan niitä tapahtuu myös tasoristeyksissä, joissa on puomit ja/tai muut varoituslaitteet, hyvä näkyvyys ja hyväkuntoinen tie. </a:t>
            </a:r>
          </a:p>
          <a:p>
            <a:pPr lvl="1"/>
            <a:r>
              <a:rPr lang="fi-FI" sz="1900" dirty="0"/>
              <a:t>Tasoristeysonnettomuuksiin ei joudu vain henkilöautot eikä hitaasti liikkuvat ylittäjät (esim. kuorma-autot), vaan onnettomuuksia sattuu myös pyöräilijöille, kävelijöille jne.</a:t>
            </a:r>
          </a:p>
          <a:p>
            <a:endParaRPr lang="fi-FI" dirty="0"/>
          </a:p>
        </p:txBody>
      </p:sp>
      <p:sp>
        <p:nvSpPr>
          <p:cNvPr id="4" name="Dian numeron paikkamerkki 3">
            <a:extLst>
              <a:ext uri="{FF2B5EF4-FFF2-40B4-BE49-F238E27FC236}">
                <a16:creationId xmlns:a16="http://schemas.microsoft.com/office/drawing/2014/main" id="{8193381A-297F-68B2-62E6-469167374A52}"/>
              </a:ext>
            </a:extLst>
          </p:cNvPr>
          <p:cNvSpPr>
            <a:spLocks noGrp="1"/>
          </p:cNvSpPr>
          <p:nvPr>
            <p:ph type="sldNum" sz="quarter" idx="4"/>
          </p:nvPr>
        </p:nvSpPr>
        <p:spPr/>
        <p:txBody>
          <a:bodyPr/>
          <a:lstStyle/>
          <a:p>
            <a:fld id="{6BD4A0EF-951A-4343-A672-F31B58E6828E}" type="slidenum">
              <a:rPr lang="en-US" smtClean="0"/>
              <a:t>6</a:t>
            </a:fld>
            <a:endParaRPr lang="en-US"/>
          </a:p>
        </p:txBody>
      </p:sp>
    </p:spTree>
    <p:extLst>
      <p:ext uri="{BB962C8B-B14F-4D97-AF65-F5344CB8AC3E}">
        <p14:creationId xmlns:p14="http://schemas.microsoft.com/office/powerpoint/2010/main" val="23768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2CDFB5EC-346D-D8E7-91E7-BE008EF25D6E}"/>
              </a:ext>
            </a:extLst>
          </p:cNvPr>
          <p:cNvSpPr>
            <a:spLocks noGrp="1"/>
          </p:cNvSpPr>
          <p:nvPr>
            <p:ph type="sldNum" sz="quarter" idx="12"/>
          </p:nvPr>
        </p:nvSpPr>
        <p:spPr/>
        <p:txBody>
          <a:bodyPr/>
          <a:lstStyle/>
          <a:p>
            <a:fld id="{6BD4A0EF-951A-4343-A672-F31B58E6828E}" type="slidenum">
              <a:rPr lang="en-US" smtClean="0"/>
              <a:pPr/>
              <a:t>7</a:t>
            </a:fld>
            <a:endParaRPr lang="en-US"/>
          </a:p>
        </p:txBody>
      </p:sp>
      <p:sp>
        <p:nvSpPr>
          <p:cNvPr id="2" name="Tekstiruutu 1">
            <a:extLst>
              <a:ext uri="{FF2B5EF4-FFF2-40B4-BE49-F238E27FC236}">
                <a16:creationId xmlns:a16="http://schemas.microsoft.com/office/drawing/2014/main" id="{CD05C75A-CA48-4088-47C3-85BADBD35806}"/>
              </a:ext>
            </a:extLst>
          </p:cNvPr>
          <p:cNvSpPr txBox="1"/>
          <p:nvPr/>
        </p:nvSpPr>
        <p:spPr>
          <a:xfrm>
            <a:off x="6592700" y="6319465"/>
            <a:ext cx="3646960" cy="369332"/>
          </a:xfrm>
          <a:prstGeom prst="rect">
            <a:avLst/>
          </a:prstGeom>
          <a:noFill/>
        </p:spPr>
        <p:txBody>
          <a:bodyPr wrap="none" rtlCol="0">
            <a:spAutoFit/>
          </a:bodyPr>
          <a:lstStyle/>
          <a:p>
            <a:r>
              <a:rPr lang="fi-FI" dirty="0"/>
              <a:t>(kaikki tasoristeysonnettomuudet)</a:t>
            </a:r>
          </a:p>
        </p:txBody>
      </p:sp>
      <p:pic>
        <p:nvPicPr>
          <p:cNvPr id="4" name="Kuva 3" descr="kuvan taulukossa tasoristeysonnettomuuksien määrä vuosina 2000-2025.">
            <a:extLst>
              <a:ext uri="{FF2B5EF4-FFF2-40B4-BE49-F238E27FC236}">
                <a16:creationId xmlns:a16="http://schemas.microsoft.com/office/drawing/2014/main" id="{ADFF844C-917A-69D9-569E-4FD5DAF7641B}"/>
              </a:ext>
            </a:extLst>
          </p:cNvPr>
          <p:cNvPicPr>
            <a:picLocks noChangeAspect="1"/>
          </p:cNvPicPr>
          <p:nvPr/>
        </p:nvPicPr>
        <p:blipFill>
          <a:blip r:embed="rId2"/>
          <a:stretch>
            <a:fillRect/>
          </a:stretch>
        </p:blipFill>
        <p:spPr>
          <a:xfrm>
            <a:off x="857249" y="280176"/>
            <a:ext cx="9586018" cy="5761809"/>
          </a:xfrm>
          <a:prstGeom prst="rect">
            <a:avLst/>
          </a:prstGeom>
        </p:spPr>
      </p:pic>
    </p:spTree>
    <p:extLst>
      <p:ext uri="{BB962C8B-B14F-4D97-AF65-F5344CB8AC3E}">
        <p14:creationId xmlns:p14="http://schemas.microsoft.com/office/powerpoint/2010/main" val="204456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2CDFB5EC-346D-D8E7-91E7-BE008EF25D6E}"/>
              </a:ext>
            </a:extLst>
          </p:cNvPr>
          <p:cNvSpPr>
            <a:spLocks noGrp="1"/>
          </p:cNvSpPr>
          <p:nvPr>
            <p:ph type="sldNum" sz="quarter" idx="12"/>
          </p:nvPr>
        </p:nvSpPr>
        <p:spPr/>
        <p:txBody>
          <a:bodyPr/>
          <a:lstStyle/>
          <a:p>
            <a:fld id="{6BD4A0EF-951A-4343-A672-F31B58E6828E}" type="slidenum">
              <a:rPr lang="en-US" smtClean="0"/>
              <a:pPr/>
              <a:t>8</a:t>
            </a:fld>
            <a:endParaRPr lang="en-US"/>
          </a:p>
        </p:txBody>
      </p:sp>
      <p:sp>
        <p:nvSpPr>
          <p:cNvPr id="3" name="Tekstiruutu 2">
            <a:extLst>
              <a:ext uri="{FF2B5EF4-FFF2-40B4-BE49-F238E27FC236}">
                <a16:creationId xmlns:a16="http://schemas.microsoft.com/office/drawing/2014/main" id="{AFE5DD71-2BCE-9E36-1B3C-DFC7822DA91D}"/>
              </a:ext>
            </a:extLst>
          </p:cNvPr>
          <p:cNvSpPr txBox="1"/>
          <p:nvPr/>
        </p:nvSpPr>
        <p:spPr>
          <a:xfrm>
            <a:off x="6634480" y="6144424"/>
            <a:ext cx="3646960" cy="369332"/>
          </a:xfrm>
          <a:prstGeom prst="rect">
            <a:avLst/>
          </a:prstGeom>
          <a:noFill/>
        </p:spPr>
        <p:txBody>
          <a:bodyPr wrap="none" rtlCol="0">
            <a:spAutoFit/>
          </a:bodyPr>
          <a:lstStyle/>
          <a:p>
            <a:r>
              <a:rPr lang="fi-FI" dirty="0"/>
              <a:t>(kaikki tasoristeysonnettomuudet)</a:t>
            </a:r>
          </a:p>
        </p:txBody>
      </p:sp>
      <p:pic>
        <p:nvPicPr>
          <p:cNvPr id="4" name="Kuva 3" descr="kuvan taulukossa tasoristeysonnettomuuksissa kuolleiden ja loukkaantuneiden määrät vuosina 2000-2025.">
            <a:extLst>
              <a:ext uri="{FF2B5EF4-FFF2-40B4-BE49-F238E27FC236}">
                <a16:creationId xmlns:a16="http://schemas.microsoft.com/office/drawing/2014/main" id="{31D1CDA6-5013-48E8-F13D-9D04DBEDFC9F}"/>
              </a:ext>
            </a:extLst>
          </p:cNvPr>
          <p:cNvPicPr>
            <a:picLocks noChangeAspect="1"/>
          </p:cNvPicPr>
          <p:nvPr/>
        </p:nvPicPr>
        <p:blipFill>
          <a:blip r:embed="rId2"/>
          <a:stretch>
            <a:fillRect/>
          </a:stretch>
        </p:blipFill>
        <p:spPr>
          <a:xfrm>
            <a:off x="857249" y="280176"/>
            <a:ext cx="9508990" cy="5715510"/>
          </a:xfrm>
          <a:prstGeom prst="rect">
            <a:avLst/>
          </a:prstGeom>
        </p:spPr>
      </p:pic>
    </p:spTree>
    <p:extLst>
      <p:ext uri="{BB962C8B-B14F-4D97-AF65-F5344CB8AC3E}">
        <p14:creationId xmlns:p14="http://schemas.microsoft.com/office/powerpoint/2010/main" val="3235645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92CC3D9-CAFF-85D6-A77B-D59978EC2768}"/>
              </a:ext>
            </a:extLst>
          </p:cNvPr>
          <p:cNvSpPr>
            <a:spLocks noGrp="1"/>
          </p:cNvSpPr>
          <p:nvPr>
            <p:ph type="body" sz="quarter" idx="13"/>
          </p:nvPr>
        </p:nvSpPr>
        <p:spPr>
          <a:xfrm>
            <a:off x="9103360" y="1737360"/>
            <a:ext cx="3188516" cy="4370939"/>
          </a:xfrm>
        </p:spPr>
        <p:txBody>
          <a:bodyPr>
            <a:normAutofit fontScale="77500" lnSpcReduction="20000"/>
          </a:bodyPr>
          <a:lstStyle/>
          <a:p>
            <a:pPr marL="0" indent="0">
              <a:buNone/>
            </a:pPr>
            <a:r>
              <a:rPr lang="fi-FI" dirty="0"/>
              <a:t>Hitaasti liikkuvat tarkoittavat tässä yhteydessä hitaasti tasoristeyksiä ylittäviä ajoneuvoja:</a:t>
            </a:r>
          </a:p>
          <a:p>
            <a:r>
              <a:rPr lang="fi-FI" dirty="0"/>
              <a:t>Katerpillari</a:t>
            </a:r>
          </a:p>
          <a:p>
            <a:r>
              <a:rPr lang="fi-FI" dirty="0"/>
              <a:t>Kaivinkone</a:t>
            </a:r>
          </a:p>
          <a:p>
            <a:r>
              <a:rPr lang="fi-FI" dirty="0"/>
              <a:t>Kauhakuormaaja</a:t>
            </a:r>
          </a:p>
          <a:p>
            <a:r>
              <a:rPr lang="fi-FI" dirty="0"/>
              <a:t>Kurottaja</a:t>
            </a:r>
          </a:p>
          <a:p>
            <a:r>
              <a:rPr lang="fi-FI" dirty="0"/>
              <a:t>Traktori</a:t>
            </a:r>
          </a:p>
          <a:p>
            <a:r>
              <a:rPr lang="fi-FI" dirty="0"/>
              <a:t>Pakettiauto</a:t>
            </a:r>
          </a:p>
          <a:p>
            <a:r>
              <a:rPr lang="fi-FI" dirty="0"/>
              <a:t>Kuorma-auto</a:t>
            </a:r>
          </a:p>
          <a:p>
            <a:r>
              <a:rPr lang="fi-FI" dirty="0"/>
              <a:t>Rekka-auto</a:t>
            </a:r>
          </a:p>
          <a:p>
            <a:r>
              <a:rPr lang="fi-FI" dirty="0"/>
              <a:t>Linja-auto</a:t>
            </a:r>
          </a:p>
        </p:txBody>
      </p:sp>
      <p:sp>
        <p:nvSpPr>
          <p:cNvPr id="5" name="Dian numeron paikkamerkki 4">
            <a:extLst>
              <a:ext uri="{FF2B5EF4-FFF2-40B4-BE49-F238E27FC236}">
                <a16:creationId xmlns:a16="http://schemas.microsoft.com/office/drawing/2014/main" id="{D84CDE7A-8B46-599B-E72E-1921134674C8}"/>
              </a:ext>
            </a:extLst>
          </p:cNvPr>
          <p:cNvSpPr>
            <a:spLocks noGrp="1"/>
          </p:cNvSpPr>
          <p:nvPr>
            <p:ph type="sldNum" sz="quarter" idx="12"/>
          </p:nvPr>
        </p:nvSpPr>
        <p:spPr/>
        <p:txBody>
          <a:bodyPr/>
          <a:lstStyle/>
          <a:p>
            <a:fld id="{6BD4A0EF-951A-4343-A672-F31B58E6828E}" type="slidenum">
              <a:rPr lang="en-US" smtClean="0"/>
              <a:pPr/>
              <a:t>9</a:t>
            </a:fld>
            <a:endParaRPr lang="en-US"/>
          </a:p>
        </p:txBody>
      </p:sp>
      <p:sp>
        <p:nvSpPr>
          <p:cNvPr id="4" name="Tekstiruutu 3">
            <a:extLst>
              <a:ext uri="{FF2B5EF4-FFF2-40B4-BE49-F238E27FC236}">
                <a16:creationId xmlns:a16="http://schemas.microsoft.com/office/drawing/2014/main" id="{8AB62810-743F-2DE6-4BD3-3D3021E4F698}"/>
              </a:ext>
            </a:extLst>
          </p:cNvPr>
          <p:cNvSpPr txBox="1"/>
          <p:nvPr/>
        </p:nvSpPr>
        <p:spPr>
          <a:xfrm>
            <a:off x="520576" y="5987018"/>
            <a:ext cx="8447505" cy="369332"/>
          </a:xfrm>
          <a:prstGeom prst="rect">
            <a:avLst/>
          </a:prstGeom>
          <a:noFill/>
        </p:spPr>
        <p:txBody>
          <a:bodyPr wrap="none" rtlCol="0">
            <a:spAutoFit/>
          </a:bodyPr>
          <a:lstStyle/>
          <a:p>
            <a:r>
              <a:rPr lang="fi-FI" dirty="0"/>
              <a:t>Vuosina 2000-2025 hitaasti liikkuvien tasoristeysonnettomuuksia yhteensä 154. </a:t>
            </a:r>
          </a:p>
        </p:txBody>
      </p:sp>
      <p:pic>
        <p:nvPicPr>
          <p:cNvPr id="6" name="Kuva 5" descr="Kuvan taulukossa hitaasti liikkuville tapahtuneiden onnettomuuksien määrät vuosina 2000-2025.">
            <a:extLst>
              <a:ext uri="{FF2B5EF4-FFF2-40B4-BE49-F238E27FC236}">
                <a16:creationId xmlns:a16="http://schemas.microsoft.com/office/drawing/2014/main" id="{896E88BF-8146-F9D9-3B79-D4F9DB05FD04}"/>
              </a:ext>
            </a:extLst>
          </p:cNvPr>
          <p:cNvPicPr>
            <a:picLocks noChangeAspect="1"/>
          </p:cNvPicPr>
          <p:nvPr/>
        </p:nvPicPr>
        <p:blipFill>
          <a:blip r:embed="rId2"/>
          <a:stretch>
            <a:fillRect/>
          </a:stretch>
        </p:blipFill>
        <p:spPr>
          <a:xfrm>
            <a:off x="395316" y="799980"/>
            <a:ext cx="8222591" cy="4942303"/>
          </a:xfrm>
          <a:prstGeom prst="rect">
            <a:avLst/>
          </a:prstGeom>
        </p:spPr>
      </p:pic>
    </p:spTree>
    <p:extLst>
      <p:ext uri="{BB962C8B-B14F-4D97-AF65-F5344CB8AC3E}">
        <p14:creationId xmlns:p14="http://schemas.microsoft.com/office/powerpoint/2010/main" val="2577865076"/>
      </p:ext>
    </p:extLst>
  </p:cSld>
  <p:clrMapOvr>
    <a:masterClrMapping/>
  </p:clrMapOvr>
</p:sld>
</file>

<file path=ppt/theme/theme1.xml><?xml version="1.0" encoding="utf-8"?>
<a:theme xmlns:a="http://schemas.openxmlformats.org/drawingml/2006/main" name="vayla_uusi2023">
  <a:themeElements>
    <a:clrScheme name="Vayla_PP">
      <a:dk1>
        <a:srgbClr val="000000"/>
      </a:dk1>
      <a:lt1>
        <a:srgbClr val="FFFFFF"/>
      </a:lt1>
      <a:dk2>
        <a:srgbClr val="0065AF"/>
      </a:dk2>
      <a:lt2>
        <a:srgbClr val="8DCB6D"/>
      </a:lt2>
      <a:accent1>
        <a:srgbClr val="009BFF"/>
      </a:accent1>
      <a:accent2>
        <a:srgbClr val="00AFCB"/>
      </a:accent2>
      <a:accent3>
        <a:srgbClr val="FF5100"/>
      </a:accent3>
      <a:accent4>
        <a:srgbClr val="228848"/>
      </a:accent4>
      <a:accent5>
        <a:srgbClr val="E50083"/>
      </a:accent5>
      <a:accent6>
        <a:srgbClr val="FFC300"/>
      </a:accent6>
      <a:hlink>
        <a:srgbClr val="00AFCB"/>
      </a:hlink>
      <a:folHlink>
        <a:srgbClr val="49C2EF"/>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yla_ilmeella_fi_uusi.potx" id="{80698CA2-84C0-4D32-B3B9-691308C5EB39}" vid="{19AC9EDE-3C74-46E3-BEC0-1BF2A3623E5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xml_kameleon>
  <dlevelofprotection/>
  <dconfidentiality/>
  <dsecrecy/>
  <ddecree/>
  <subtitle/>
</xml_kameleon>
</file>

<file path=customXml/item2.xml><?xml version="1.0" encoding="utf-8"?>
<livi_kameleon xmlns="" xmlns:xsi="http://www.w3.org/2001/XMLSchema-instance">
  <tyyppi>Esitys</tyyppi>
  <title/>
  <author>Joonas Tielinen</author>
  <paivays>6.2.2023</paivays>
</livi_kameleon>
</file>

<file path=customXml/itemProps1.xml><?xml version="1.0" encoding="utf-8"?>
<ds:datastoreItem xmlns:ds="http://schemas.openxmlformats.org/officeDocument/2006/customXml" ds:itemID="{8C4AF360-723A-475F-9F8A-BCFED25519E4}">
  <ds:schemaRefs/>
</ds:datastoreItem>
</file>

<file path=customXml/itemProps2.xml><?xml version="1.0" encoding="utf-8"?>
<ds:datastoreItem xmlns:ds="http://schemas.openxmlformats.org/officeDocument/2006/customXml" ds:itemID="{7BD16A64-FE8E-4234-BF14-32262FD440DD}">
  <ds:schemaRefs>
    <ds:schemaRef ds:uri=""/>
  </ds:schemaRefs>
</ds:datastoreItem>
</file>

<file path=docProps/app.xml><?xml version="1.0" encoding="utf-8"?>
<Properties xmlns="http://schemas.openxmlformats.org/officeDocument/2006/extended-properties" xmlns:vt="http://schemas.openxmlformats.org/officeDocument/2006/docPropsVTypes">
  <Template>vayla_ilmeella_fi_uusi</Template>
  <TotalTime>2460</TotalTime>
  <Words>1641</Words>
  <Application>Microsoft Office PowerPoint</Application>
  <PresentationFormat>Laajakuva</PresentationFormat>
  <Paragraphs>193</Paragraphs>
  <Slides>34</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34</vt:i4>
      </vt:variant>
    </vt:vector>
  </HeadingPairs>
  <TitlesOfParts>
    <vt:vector size="39" baseType="lpstr">
      <vt:lpstr>Arial</vt:lpstr>
      <vt:lpstr>Calibri</vt:lpstr>
      <vt:lpstr>Felbridge Pro</vt:lpstr>
      <vt:lpstr>Tahoma</vt:lpstr>
      <vt:lpstr>vayla_uusi2023</vt:lpstr>
      <vt:lpstr>Tasoristeykset ja tasoristeysturvallisuus valtion rataverkolla</vt:lpstr>
      <vt:lpstr>Johdanto</vt:lpstr>
      <vt:lpstr>Tasoristeyksistä yleisesti 1/2</vt:lpstr>
      <vt:lpstr>Tasoristeyksistä yleisesti 2/2</vt:lpstr>
      <vt:lpstr>PowerPoint-esitys</vt:lpstr>
      <vt:lpstr>Tasoristeysonnettomuudet</vt:lpstr>
      <vt:lpstr>PowerPoint-esitys</vt:lpstr>
      <vt:lpstr>PowerPoint-esitys</vt:lpstr>
      <vt:lpstr>PowerPoint-esitys</vt:lpstr>
      <vt:lpstr>Hitaasti liikkuvien ajoneuvojen tasoristeysonnettomuuksista tarkemmin</vt:lpstr>
      <vt:lpstr>PowerPoint-esitys</vt:lpstr>
      <vt:lpstr>Johdanto</vt:lpstr>
      <vt:lpstr>Tasoristeyksen puomin irti ajaminen</vt:lpstr>
      <vt:lpstr>Tasoristeys, johon johtaa monta väylää</vt:lpstr>
      <vt:lpstr>Tasoristeys, johon johtava tie kaartaa ja ratakin kaartaa</vt:lpstr>
      <vt:lpstr>Tasoristeykseen johtava tie kaartaa</vt:lpstr>
      <vt:lpstr>Tasoristeys, jossa tien risteys lähellä</vt:lpstr>
      <vt:lpstr>Tasoristeys, jossa risteys lähellä sekä liikennevalot</vt:lpstr>
      <vt:lpstr>Tasoristeyslaitos, jossa ei ole puomeja tai muita varoituslaitoksia</vt:lpstr>
      <vt:lpstr>Muita tasoristeyksen ylittämiseen liittyviä riskitekijöitä</vt:lpstr>
      <vt:lpstr>PowerPoint-esitys</vt:lpstr>
      <vt:lpstr>Riskien vähentäminen 1/4</vt:lpstr>
      <vt:lpstr>Riskien vähentäminen 2/4</vt:lpstr>
      <vt:lpstr>Riskien vähentäminen 3/4</vt:lpstr>
      <vt:lpstr>Riskien vähentäminen 4/4</vt:lpstr>
      <vt:lpstr>Poikkeustilanteet 1/2</vt:lpstr>
      <vt:lpstr>Poikkeustilanteet 2/2</vt:lpstr>
      <vt:lpstr>PowerPoint-esitys</vt:lpstr>
      <vt:lpstr>Tasoristeysmerkit 1/3</vt:lpstr>
      <vt:lpstr>Tasoristeysmerkit 2/3</vt:lpstr>
      <vt:lpstr>Tasoristeysmerkit 3/3</vt:lpstr>
      <vt:lpstr>Tiedossa olevat pitkäkestoiset tasoristeysten ylittämiset</vt:lpstr>
      <vt:lpstr>Kuvat</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Ammattiautoilijoiden pätevyyskoulutus_tasoristeykset</dc:title>
  <dc:creator>Joonas Tielinen</dc:creator>
  <cp:keywords>Esitys</cp:keywords>
  <cp:lastModifiedBy>Porras Kaisa-Elina</cp:lastModifiedBy>
  <cp:revision>46</cp:revision>
  <dcterms:created xsi:type="dcterms:W3CDTF">2023-02-06T07:42:19Z</dcterms:created>
  <dcterms:modified xsi:type="dcterms:W3CDTF">2026-02-02T10:49:31Z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473.707.02.001</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vayla_ilmeella_fi_uusi.potx</vt:lpwstr>
  </property>
  <property fmtid="{D5CDD505-2E9C-101B-9397-08002B2CF9AE}" pid="6" name="dvDefinition">
    <vt:lpwstr>707 (dd_default.xml)</vt:lpwstr>
  </property>
  <property fmtid="{D5CDD505-2E9C-101B-9397-08002B2CF9AE}" pid="7" name="dvDefinitionID">
    <vt:lpwstr>707</vt:lpwstr>
  </property>
  <property fmtid="{D5CDD505-2E9C-101B-9397-08002B2CF9AE}" pid="8" name="dvContentFile">
    <vt:lpwstr>dd_default.xml</vt:lpwstr>
  </property>
  <property fmtid="{D5CDD505-2E9C-101B-9397-08002B2CF9AE}" pid="9" name="dvGlobalVerID">
    <vt:lpwstr>473.85.02.257</vt:lpwstr>
  </property>
  <property fmtid="{D5CDD505-2E9C-101B-9397-08002B2CF9AE}" pid="10" name="dvDefinitionVersion">
    <vt:lpwstr>02.001 / 30.1.2023</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2</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VAYL</vt:lpwstr>
  </property>
  <property fmtid="{D5CDD505-2E9C-101B-9397-08002B2CF9AE}" pid="21" name="dvSite">
    <vt:lpwstr>Helsinki</vt:lpwstr>
  </property>
  <property fmtid="{D5CDD505-2E9C-101B-9397-08002B2CF9AE}" pid="22" name="dvNumbering">
    <vt:lpwstr>0</vt:lpwstr>
  </property>
  <property fmtid="{D5CDD505-2E9C-101B-9397-08002B2CF9AE}" pid="23" name="dvDUname">
    <vt:lpwstr>Joonas Tielinen</vt:lpwstr>
  </property>
  <property fmtid="{D5CDD505-2E9C-101B-9397-08002B2CF9AE}" pid="24" name="dvDUFname">
    <vt:lpwstr>Joonas</vt:lpwstr>
  </property>
  <property fmtid="{D5CDD505-2E9C-101B-9397-08002B2CF9AE}" pid="25" name="dvDULname">
    <vt:lpwstr>Tielinen</vt:lpwstr>
  </property>
  <property fmtid="{D5CDD505-2E9C-101B-9397-08002B2CF9AE}" pid="26" name="dvDUBusinessarea">
    <vt:lpwstr>Pääjohtajan alaiset toiminnot</vt:lpwstr>
  </property>
  <property fmtid="{D5CDD505-2E9C-101B-9397-08002B2CF9AE}" pid="27" name="dvDUdepartment">
    <vt:lpwstr>Yhteiskuntasuhteet ja henkilöstö</vt:lpwstr>
  </property>
  <property fmtid="{D5CDD505-2E9C-101B-9397-08002B2CF9AE}" pid="28" name="dvLogoExist">
    <vt:lpwstr>0</vt:lpwstr>
  </property>
  <property fmtid="{D5CDD505-2E9C-101B-9397-08002B2CF9AE}" pid="29" name="dvCurrentlogo">
    <vt:lpwstr>vayla_fi.jpg</vt:lpwstr>
  </property>
  <property fmtid="{D5CDD505-2E9C-101B-9397-08002B2CF9AE}" pid="30" name="dvEULogoExist">
    <vt:lpwstr>0</vt:lpwstr>
  </property>
  <property fmtid="{D5CDD505-2E9C-101B-9397-08002B2CF9AE}" pid="31" name="dvCurrentEUListLogo">
    <vt:lpwstr/>
  </property>
  <property fmtid="{D5CDD505-2E9C-101B-9397-08002B2CF9AE}" pid="32" name="dvCurrentEUlogo">
    <vt:lpwstr/>
  </property>
  <property fmtid="{D5CDD505-2E9C-101B-9397-08002B2CF9AE}" pid="33" name="dlevelofprotection">
    <vt:lpwstr/>
  </property>
  <property fmtid="{D5CDD505-2E9C-101B-9397-08002B2CF9AE}" pid="34" name="tyyppi">
    <vt:lpwstr>Esitys</vt:lpwstr>
  </property>
  <property fmtid="{D5CDD505-2E9C-101B-9397-08002B2CF9AE}" pid="35" name="dconfidentiality">
    <vt:lpwstr/>
  </property>
  <property fmtid="{D5CDD505-2E9C-101B-9397-08002B2CF9AE}" pid="36" name="dsecrecy">
    <vt:lpwstr/>
  </property>
  <property fmtid="{D5CDD505-2E9C-101B-9397-08002B2CF9AE}" pid="37" name="ddecree">
    <vt:lpwstr/>
  </property>
  <property fmtid="{D5CDD505-2E9C-101B-9397-08002B2CF9AE}" pid="38" name="author">
    <vt:lpwstr>Joonas Tielinen</vt:lpwstr>
  </property>
  <property fmtid="{D5CDD505-2E9C-101B-9397-08002B2CF9AE}" pid="39" name="paivays">
    <vt:filetime>2023-02-05T22:00:00Z</vt:filetime>
  </property>
</Properties>
</file>