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357" r:id="rId2"/>
    <p:sldId id="358" r:id="rId3"/>
    <p:sldId id="359" r:id="rId4"/>
    <p:sldId id="360" r:id="rId5"/>
    <p:sldId id="361" r:id="rId6"/>
    <p:sldId id="362" r:id="rId7"/>
    <p:sldId id="336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</p:sldIdLst>
  <p:sldSz cx="9144000" cy="6858000" type="screen4x3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63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F46EF-3393-418A-87D5-D0FD0EDADC7C}" type="datetimeFigureOut">
              <a:rPr lang="fi-FI" smtClean="0"/>
              <a:t>19.5.2015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9591A-E519-4A66-87CC-81D54FA79DB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889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i-FI" altLang="fi-F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00" y="4723200"/>
            <a:ext cx="5029050" cy="9144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00" y="5639025"/>
            <a:ext cx="5029050" cy="504000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429" y="6163052"/>
            <a:ext cx="2057400" cy="365125"/>
          </a:xfrm>
        </p:spPr>
        <p:txBody>
          <a:bodyPr/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F172A025-89C5-40D3-BA29-CB2FF2948AEB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2" y="83674"/>
            <a:ext cx="2175461" cy="1050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11" name="Kuva 1" descr="Pitkät_nuolet_cmy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0" r="-1620"/>
          <a:stretch>
            <a:fillRect/>
          </a:stretch>
        </p:blipFill>
        <p:spPr bwMode="auto">
          <a:xfrm>
            <a:off x="0" y="493200"/>
            <a:ext cx="9145675" cy="41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va 7" descr="UUSI_Liikennevirasto_Tapahtumat_vaaka_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>
            <a:fillRect/>
          </a:stretch>
        </p:blipFill>
        <p:spPr bwMode="auto">
          <a:xfrm>
            <a:off x="324000" y="190800"/>
            <a:ext cx="1203882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iito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51271" y="5852160"/>
            <a:ext cx="4266000" cy="1005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13" name="Kuva 1" descr="Pitkät_nuolet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r="-1755"/>
          <a:stretch>
            <a:fillRect/>
          </a:stretch>
        </p:blipFill>
        <p:spPr bwMode="auto">
          <a:xfrm rot="16200000">
            <a:off x="3130551" y="1095375"/>
            <a:ext cx="6742112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283200"/>
            <a:ext cx="4095042" cy="609600"/>
          </a:xfrm>
        </p:spPr>
        <p:txBody>
          <a:bodyPr anchor="b">
            <a:noAutofit/>
          </a:bodyPr>
          <a:lstStyle>
            <a:lvl1pPr algn="l"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4224000"/>
            <a:ext cx="3750038" cy="1233600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2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5" y="83674"/>
            <a:ext cx="2095948" cy="13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14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324000" y="190800"/>
            <a:ext cx="1203919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87658-F603-4B98-BF67-AB42E46A18E8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21200" y="1684800"/>
            <a:ext cx="3801600" cy="4352400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97200" y="1684800"/>
            <a:ext cx="3801600" cy="4352400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7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B3730-B0C1-4182-A013-9358270D9F92}" type="datetime1">
              <a:rPr lang="fi-FI" smtClean="0"/>
              <a:t>19.5.2015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9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sityksen blan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5CDA4-988F-4E9E-BDF5-125070DB1B35}" type="datetime1">
              <a:rPr lang="fi-FI" smtClean="0"/>
              <a:t>19.5.2015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06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422976" cy="6096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533400" y="1268760"/>
            <a:ext cx="742297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2.9.2011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 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BA6D-E856-4C39-95B4-67BA3D32F7C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309065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618392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7" descr="Pitkät_nuolet_cmyk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9" r="-1753"/>
          <a:stretch/>
        </p:blipFill>
        <p:spPr>
          <a:xfrm rot="10800000">
            <a:off x="2685398" y="416941"/>
            <a:ext cx="6458603" cy="4149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4387200"/>
            <a:ext cx="5018400" cy="9744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5387604"/>
            <a:ext cx="5018400" cy="504000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5927358"/>
            <a:ext cx="2057400" cy="365125"/>
          </a:xfrm>
        </p:spPr>
        <p:txBody>
          <a:bodyPr/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15E0F579-B3D4-4918-8CA6-833932277D15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5" y="83674"/>
            <a:ext cx="2095948" cy="13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324000" y="190800"/>
            <a:ext cx="1203919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sityksen kan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1" descr="Pitkät_nuolet_cmy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r="-1755"/>
          <a:stretch>
            <a:fillRect/>
          </a:stretch>
        </p:blipFill>
        <p:spPr bwMode="auto">
          <a:xfrm rot="16200000">
            <a:off x="3130551" y="1095375"/>
            <a:ext cx="6742112" cy="478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2257200"/>
            <a:ext cx="4608000" cy="885600"/>
          </a:xfrm>
        </p:spPr>
        <p:txBody>
          <a:bodyPr anchor="b">
            <a:noAutofit/>
          </a:bodyPr>
          <a:lstStyle>
            <a:lvl1pPr algn="l">
              <a:defRPr sz="2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3200625"/>
            <a:ext cx="4608000" cy="504000"/>
          </a:xfrm>
        </p:spPr>
        <p:txBody>
          <a:bodyPr>
            <a:normAutofit/>
          </a:bodyPr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1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895" indent="0" algn="ctr">
              <a:buNone/>
              <a:defRPr sz="1500"/>
            </a:lvl2pPr>
            <a:lvl3pPr marL="685791" indent="0" algn="ctr">
              <a:buNone/>
              <a:defRPr sz="1351"/>
            </a:lvl3pPr>
            <a:lvl4pPr marL="1028688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71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4579" y="3724652"/>
            <a:ext cx="2057400" cy="365125"/>
          </a:xfrm>
        </p:spPr>
        <p:txBody>
          <a:bodyPr/>
          <a:lstStyle>
            <a:lvl1pPr marL="0" indent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  <a:defRPr lang="fi-FI" sz="1200" b="0" kern="1200" baseline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B00837AC-C620-4510-8656-64237BE94755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8615" y="83674"/>
            <a:ext cx="2095948" cy="131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/>
          </a:p>
        </p:txBody>
      </p:sp>
      <p:pic>
        <p:nvPicPr>
          <p:cNvPr id="8" name="Kuva 10" descr="UUSI_Liikennevirasto_Tapahtumat_vaaka_cmyk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6" b="18364"/>
          <a:stretch/>
        </p:blipFill>
        <p:spPr>
          <a:xfrm>
            <a:off x="324000" y="190800"/>
            <a:ext cx="1203919" cy="1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ityksen per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34937" indent="-134937">
              <a:buSzPct val="120000"/>
              <a:buFont typeface="Arial" panose="020B0604020202020204" pitchFamily="34" charset="0"/>
              <a:buChar char="●"/>
              <a:defRPr/>
            </a:lvl1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57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Esityksen kaksipalstainen peru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200" y="2367524"/>
            <a:ext cx="3801600" cy="3820626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7200" y="1784264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lang="en-US" sz="1400" b="1" kern="1200" baseline="0" dirty="0" smtClean="0">
                <a:solidFill>
                  <a:srgbClr val="00B0CA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marL="0" lvl="0" indent="0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40000"/>
              <a:buFont typeface="Arial" panose="020B0604020202020204" pitchFamily="34" charset="0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7200" y="2378157"/>
            <a:ext cx="3801600" cy="3809994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2487D-F777-4327-A1AC-2CDAF483B9F0}" type="datetime1">
              <a:rPr lang="fi-FI" smtClean="0"/>
              <a:t>19.5.2015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70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yhdellä 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7F036-A15B-4656-B98C-60E0FA0410EE}" type="datetime1">
              <a:rPr lang="fi-FI" smtClean="0"/>
              <a:t>19.5.2015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644000" y="1800000"/>
            <a:ext cx="4118400" cy="4536000"/>
          </a:xfrm>
        </p:spPr>
        <p:txBody>
          <a:bodyPr/>
          <a:lstStyle>
            <a:lvl1pPr marL="0" indent="0">
              <a:buNone/>
              <a:defRPr sz="2400"/>
            </a:lvl1pPr>
            <a:lvl2pPr marL="342895" indent="0">
              <a:buNone/>
              <a:defRPr sz="2100"/>
            </a:lvl2pPr>
            <a:lvl3pPr marL="685791" indent="0">
              <a:buNone/>
              <a:defRPr sz="1800"/>
            </a:lvl3pPr>
            <a:lvl4pPr marL="1028688" indent="0">
              <a:buNone/>
              <a:defRPr sz="1500"/>
            </a:lvl4pPr>
            <a:lvl5pPr marL="1371583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71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21200" y="2367524"/>
            <a:ext cx="3801600" cy="3820626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4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kahdella vaaka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DB43-D2A9-4424-993D-D6674AB0983D}" type="datetime1">
              <a:rPr lang="fi-FI" smtClean="0"/>
              <a:t>19.5.2015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640323" y="1800000"/>
            <a:ext cx="4118400" cy="2203200"/>
          </a:xfrm>
        </p:spPr>
        <p:txBody>
          <a:bodyPr/>
          <a:lstStyle>
            <a:lvl1pPr marL="0" indent="0">
              <a:buNone/>
              <a:defRPr sz="2400"/>
            </a:lvl1pPr>
            <a:lvl2pPr marL="342895" indent="0">
              <a:buNone/>
              <a:defRPr sz="2100"/>
            </a:lvl2pPr>
            <a:lvl3pPr marL="685791" indent="0">
              <a:buNone/>
              <a:defRPr sz="1800"/>
            </a:lvl3pPr>
            <a:lvl4pPr marL="1028688" indent="0">
              <a:buNone/>
              <a:defRPr sz="1500"/>
            </a:lvl4pPr>
            <a:lvl5pPr marL="1371583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71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644000" y="4129200"/>
            <a:ext cx="4118400" cy="2203200"/>
          </a:xfrm>
        </p:spPr>
        <p:txBody>
          <a:bodyPr/>
          <a:lstStyle>
            <a:lvl1pPr marL="0" indent="0">
              <a:buNone/>
              <a:defRPr sz="2400"/>
            </a:lvl1pPr>
            <a:lvl2pPr marL="342895" indent="0">
              <a:buNone/>
              <a:defRPr sz="2100"/>
            </a:lvl2pPr>
            <a:lvl3pPr marL="685791" indent="0">
              <a:buNone/>
              <a:defRPr sz="1800"/>
            </a:lvl3pPr>
            <a:lvl4pPr marL="1028688" indent="0">
              <a:buNone/>
              <a:defRPr sz="1500"/>
            </a:lvl4pPr>
            <a:lvl5pPr marL="1371583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71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21200" y="2367524"/>
            <a:ext cx="3801600" cy="3820626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122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sivu kahdella pystykuvalla j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46F42-3436-4084-92D9-1CE69D60D2E3}" type="datetime1">
              <a:rPr lang="fi-FI" smtClean="0"/>
              <a:t>19.5.2015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4392000" y="1795200"/>
            <a:ext cx="2124000" cy="4456744"/>
          </a:xfrm>
        </p:spPr>
        <p:txBody>
          <a:bodyPr/>
          <a:lstStyle>
            <a:lvl1pPr marL="0" indent="0">
              <a:buNone/>
              <a:defRPr sz="2400"/>
            </a:lvl1pPr>
            <a:lvl2pPr marL="342895" indent="0">
              <a:buNone/>
              <a:defRPr sz="2100"/>
            </a:lvl2pPr>
            <a:lvl3pPr marL="685791" indent="0">
              <a:buNone/>
              <a:defRPr sz="1800"/>
            </a:lvl3pPr>
            <a:lvl4pPr marL="1028688" indent="0">
              <a:buNone/>
              <a:defRPr sz="1500"/>
            </a:lvl4pPr>
            <a:lvl5pPr marL="1371583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71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6696000" y="1795200"/>
            <a:ext cx="2124000" cy="4456744"/>
          </a:xfrm>
        </p:spPr>
        <p:txBody>
          <a:bodyPr/>
          <a:lstStyle>
            <a:lvl1pPr marL="0" indent="0">
              <a:buNone/>
              <a:defRPr sz="2400"/>
            </a:lvl1pPr>
            <a:lvl2pPr marL="342895" indent="0">
              <a:buNone/>
              <a:defRPr sz="2100"/>
            </a:lvl2pPr>
            <a:lvl3pPr marL="685791" indent="0">
              <a:buNone/>
              <a:defRPr sz="1800"/>
            </a:lvl3pPr>
            <a:lvl4pPr marL="1028688" indent="0">
              <a:buNone/>
              <a:defRPr sz="1500"/>
            </a:lvl4pPr>
            <a:lvl5pPr marL="1371583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71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3801600" cy="58325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="1" i="0" baseline="0">
                <a:solidFill>
                  <a:srgbClr val="00B0CA"/>
                </a:solidFill>
              </a:defRPr>
            </a:lvl1pPr>
            <a:lvl2pPr marL="342895" indent="0">
              <a:buNone/>
              <a:defRPr sz="1500" b="1"/>
            </a:lvl2pPr>
            <a:lvl3pPr marL="685791" indent="0">
              <a:buNone/>
              <a:defRPr sz="1351" b="1"/>
            </a:lvl3pPr>
            <a:lvl4pPr marL="1028688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71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21200" y="2367524"/>
            <a:ext cx="3801600" cy="3820626"/>
          </a:xfrm>
        </p:spPr>
        <p:txBody>
          <a:bodyPr>
            <a:normAutofit/>
          </a:bodyPr>
          <a:lstStyle>
            <a:lvl1pPr marL="92074" indent="-92074">
              <a:buSzPct val="120000"/>
              <a:buFont typeface="Arial" panose="020B0604020202020204" pitchFamily="34" charset="0"/>
              <a:buChar char="●"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204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väliotsikko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astakkaisista kulmista pyöristetty suorakulmio 1"/>
          <p:cNvSpPr/>
          <p:nvPr userDrawn="1"/>
        </p:nvSpPr>
        <p:spPr>
          <a:xfrm flipH="1">
            <a:off x="288000" y="2348921"/>
            <a:ext cx="8604000" cy="2880320"/>
          </a:xfrm>
          <a:prstGeom prst="round2DiagRect">
            <a:avLst>
              <a:gd name="adj1" fmla="val 25354"/>
              <a:gd name="adj2" fmla="val 0"/>
            </a:avLst>
          </a:prstGeom>
          <a:solidFill>
            <a:srgbClr val="00B0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C2E18-0544-4F85-8DE4-31B75E8D1625}" type="datetime1">
              <a:rPr lang="fi-FI" smtClean="0"/>
              <a:t>19.5.2015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6396" y="3059957"/>
            <a:ext cx="6624000" cy="1601692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11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200" y="1785600"/>
            <a:ext cx="7970400" cy="44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68703" y="6356351"/>
            <a:ext cx="828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A41475-2BDD-4A76-9050-E99E1560EB0E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8045" y="6356351"/>
            <a:ext cx="29173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526" y="6356351"/>
            <a:ext cx="373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7F47F-A4DF-4926-BB4C-9F1DAEA89B9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14" descr="UUSI_Liikennevirasto_Tapahtumat_vaaka_cmyk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259199"/>
            <a:ext cx="1774131" cy="8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67" r:id="rId10"/>
    <p:sldLayoutId id="2147483652" r:id="rId11"/>
    <p:sldLayoutId id="2147483654" r:id="rId12"/>
    <p:sldLayoutId id="2147483665" r:id="rId13"/>
    <p:sldLayoutId id="2147483668" r:id="rId14"/>
    <p:sldLayoutId id="214748366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/>
  <p:txStyles>
    <p:titleStyle>
      <a:lvl1pPr marL="0" algn="l" defTabSz="685791" rtl="0" eaLnBrk="1" latinLnBrk="0" hangingPunct="1">
        <a:lnSpc>
          <a:spcPct val="90000"/>
        </a:lnSpc>
        <a:spcBef>
          <a:spcPct val="0"/>
        </a:spcBef>
        <a:buNone/>
        <a:defRPr lang="fi-FI" sz="2800" kern="1200" baseline="0" dirty="0">
          <a:solidFill>
            <a:srgbClr val="00B0CA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34937" indent="-134937" algn="l" defTabSz="685791" rtl="0" eaLnBrk="1" latinLnBrk="0" hangingPunct="1">
        <a:lnSpc>
          <a:spcPct val="90000"/>
        </a:lnSpc>
        <a:spcBef>
          <a:spcPts val="751"/>
        </a:spcBef>
        <a:buClr>
          <a:srgbClr val="00B0CA"/>
        </a:buClr>
        <a:buSzPct val="120000"/>
        <a:buFont typeface="Arial" panose="020B0604020202020204" pitchFamily="34" charset="0"/>
        <a:buChar char="●"/>
        <a:defRPr lang="en-US" sz="1600" b="0" kern="1200" dirty="0" smtClean="0">
          <a:solidFill>
            <a:srgbClr val="000000"/>
          </a:solidFill>
          <a:latin typeface="Arial" charset="0"/>
          <a:ea typeface="+mn-ea"/>
          <a:cs typeface="Arial" panose="020B0604020202020204" pitchFamily="34" charset="0"/>
        </a:defRPr>
      </a:lvl1pPr>
      <a:lvl2pPr marL="449257" indent="-90487" algn="l" defTabSz="685791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17542" indent="-109537" algn="l" defTabSz="685791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6312" indent="-133349" algn="l" defTabSz="685791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184" indent="-131761" algn="l" defTabSz="685791" rtl="0" eaLnBrk="1" latinLnBrk="0" hangingPunct="1">
        <a:lnSpc>
          <a:spcPct val="90000"/>
        </a:lnSpc>
        <a:spcBef>
          <a:spcPts val="375"/>
        </a:spcBef>
        <a:buClr>
          <a:srgbClr val="A59D95"/>
        </a:buClr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28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3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4" indent="-171449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5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8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1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685791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Mikko.heiskanen@liikennevirasto.fi" TargetMode="External"/><Relationship Id="rId4" Type="http://schemas.openxmlformats.org/officeDocument/2006/relationships/hyperlink" Target="mailto:mikko.nyha@vr.fi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slide" Target="slide9.xml"/><Relationship Id="rId4" Type="http://schemas.openxmlformats.org/officeDocument/2006/relationships/slide" Target="slide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90525" y="2076449"/>
            <a:ext cx="8648701" cy="1712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2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fi-FI" sz="4100" b="1" dirty="0" smtClean="0"/>
              <a:t>Lielahti–Kokemäki </a:t>
            </a:r>
            <a:r>
              <a:rPr lang="fi-FI" sz="4100" b="1" dirty="0" err="1" smtClean="0"/>
              <a:t>project</a:t>
            </a:r>
            <a:r>
              <a:rPr lang="fi-FI" sz="4100" b="1" dirty="0" smtClean="0"/>
              <a:t> </a:t>
            </a:r>
            <a:r>
              <a:rPr lang="fi-FI" sz="4100" b="1" dirty="0" err="1" smtClean="0"/>
              <a:t>alliance</a:t>
            </a:r>
            <a:r>
              <a:rPr lang="fi-FI" sz="4100" b="1" dirty="0" smtClean="0"/>
              <a:t/>
            </a:r>
            <a:br>
              <a:rPr lang="fi-FI" sz="4100" b="1" dirty="0" smtClean="0"/>
            </a:br>
            <a:r>
              <a:rPr lang="fi-FI" sz="4100" b="1" dirty="0" err="1"/>
              <a:t>O</a:t>
            </a:r>
            <a:r>
              <a:rPr lang="fi-FI" sz="4100" b="1" dirty="0" err="1" smtClean="0"/>
              <a:t>utcomes</a:t>
            </a:r>
            <a:r>
              <a:rPr lang="fi-FI" sz="4100" b="1" dirty="0" smtClean="0"/>
              <a:t> 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90524" y="3334792"/>
            <a:ext cx="5883275" cy="50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937" indent="-134937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6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49257" indent="-9048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7542" indent="-10953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12" indent="-1333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184" indent="-131761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2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0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rPr>
              <a:t>Mikko A. Heiskanen, </a:t>
            </a:r>
            <a:r>
              <a:rPr lang="fi-FI" sz="20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rPr>
              <a:t>Finnish</a:t>
            </a:r>
            <a:r>
              <a:rPr lang="fi-FI" sz="20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rPr>
              <a:t> Transport </a:t>
            </a:r>
            <a:r>
              <a:rPr lang="fi-FI" sz="20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rPr>
              <a:t>Agency</a:t>
            </a:r>
            <a:endParaRPr lang="fi-FI" sz="2000" dirty="0">
              <a:solidFill>
                <a:srgbClr val="00B0CA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fi-FI" sz="20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rPr>
              <a:t>19.5.2015</a:t>
            </a:r>
            <a:endParaRPr lang="fi-FI" sz="2000" dirty="0">
              <a:solidFill>
                <a:srgbClr val="00B0CA"/>
              </a:solidFill>
              <a:latin typeface="Arial" panose="020B0604020202020204" pitchFamily="34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92" y="493611"/>
            <a:ext cx="2852212" cy="3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03" y="4371975"/>
            <a:ext cx="4016081" cy="16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1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25802" y="6379477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10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2414364" y="421282"/>
            <a:ext cx="662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New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railway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bridges</a:t>
            </a:r>
            <a:endParaRPr lang="fi-FI" dirty="0">
              <a:solidFill>
                <a:srgbClr val="08B0CA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0"/>
          <a:stretch/>
        </p:blipFill>
        <p:spPr>
          <a:xfrm>
            <a:off x="228129" y="3846030"/>
            <a:ext cx="3934493" cy="2533447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" y="1115754"/>
            <a:ext cx="3934494" cy="2605721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250541" y="3846030"/>
            <a:ext cx="3934493" cy="29406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Putajanjoki</a:t>
            </a:r>
            <a:r>
              <a:rPr lang="fi-FI" sz="2000" b="1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bridge </a:t>
            </a:r>
            <a:r>
              <a:rPr lang="fi-FI" sz="2000" b="1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before</a:t>
            </a:r>
            <a:endParaRPr lang="fi-FI" sz="2000" dirty="0">
              <a:solidFill>
                <a:srgbClr val="08B0CA"/>
              </a:solidFill>
            </a:endParaRPr>
          </a:p>
        </p:txBody>
      </p:sp>
      <p:grpSp>
        <p:nvGrpSpPr>
          <p:cNvPr id="5" name="Ryhmä 4"/>
          <p:cNvGrpSpPr/>
          <p:nvPr/>
        </p:nvGrpSpPr>
        <p:grpSpPr>
          <a:xfrm>
            <a:off x="4386861" y="3846029"/>
            <a:ext cx="4579915" cy="2533447"/>
            <a:chOff x="4386861" y="3846029"/>
            <a:chExt cx="4579915" cy="2533447"/>
          </a:xfrm>
        </p:grpSpPr>
        <p:pic>
          <p:nvPicPr>
            <p:cNvPr id="3" name="Kuva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70" y="3846029"/>
              <a:ext cx="4503906" cy="2533447"/>
            </a:xfrm>
            <a:prstGeom prst="rect">
              <a:avLst/>
            </a:prstGeom>
          </p:spPr>
        </p:pic>
        <p:sp>
          <p:nvSpPr>
            <p:cNvPr id="14" name="Suorakulmio 13"/>
            <p:cNvSpPr/>
            <p:nvPr/>
          </p:nvSpPr>
          <p:spPr>
            <a:xfrm>
              <a:off x="4386861" y="3848678"/>
              <a:ext cx="4579915" cy="294060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fi-FI" sz="2000" b="1" dirty="0" smtClean="0">
                  <a:solidFill>
                    <a:srgbClr val="08B0CA"/>
                  </a:solidFill>
                  <a:latin typeface="Arial" charset="0"/>
                  <a:ea typeface="ヒラギノ角ゴ Pro W3" charset="0"/>
                </a:rPr>
                <a:t>…and </a:t>
              </a:r>
              <a:r>
                <a:rPr lang="fi-FI" sz="2000" b="1" dirty="0" err="1" smtClean="0">
                  <a:solidFill>
                    <a:srgbClr val="08B0CA"/>
                  </a:solidFill>
                  <a:latin typeface="Arial" charset="0"/>
                  <a:ea typeface="ヒラギノ角ゴ Pro W3" charset="0"/>
                </a:rPr>
                <a:t>after</a:t>
              </a:r>
              <a:endParaRPr lang="fi-FI" sz="2000" dirty="0">
                <a:solidFill>
                  <a:srgbClr val="08B0CA"/>
                </a:solidFill>
              </a:endParaRPr>
            </a:p>
          </p:txBody>
        </p:sp>
      </p:grpSp>
      <p:sp>
        <p:nvSpPr>
          <p:cNvPr id="15" name="Suorakulmio 14"/>
          <p:cNvSpPr/>
          <p:nvPr/>
        </p:nvSpPr>
        <p:spPr>
          <a:xfrm>
            <a:off x="201203" y="1107481"/>
            <a:ext cx="3987790" cy="360041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Siuronkoski</a:t>
            </a:r>
            <a:r>
              <a:rPr lang="fi-FI" sz="2000" b="1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bridge </a:t>
            </a:r>
            <a:r>
              <a:rPr lang="fi-FI" sz="2000" b="1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before</a:t>
            </a:r>
            <a:endParaRPr lang="fi-FI" sz="2000" dirty="0">
              <a:solidFill>
                <a:srgbClr val="08B0CA"/>
              </a:solidFill>
            </a:endParaRPr>
          </a:p>
        </p:txBody>
      </p:sp>
      <p:grpSp>
        <p:nvGrpSpPr>
          <p:cNvPr id="2" name="Ryhmä 1"/>
          <p:cNvGrpSpPr/>
          <p:nvPr/>
        </p:nvGrpSpPr>
        <p:grpSpPr>
          <a:xfrm>
            <a:off x="4462870" y="1115754"/>
            <a:ext cx="4619007" cy="2605720"/>
            <a:chOff x="4462870" y="1115754"/>
            <a:chExt cx="4619007" cy="2605720"/>
          </a:xfrm>
        </p:grpSpPr>
        <p:pic>
          <p:nvPicPr>
            <p:cNvPr id="17" name="Kuva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2870" y="1144999"/>
              <a:ext cx="4503906" cy="2576475"/>
            </a:xfrm>
            <a:prstGeom prst="rect">
              <a:avLst/>
            </a:prstGeom>
          </p:spPr>
        </p:pic>
        <p:sp>
          <p:nvSpPr>
            <p:cNvPr id="16" name="Suorakulmio 15"/>
            <p:cNvSpPr/>
            <p:nvPr/>
          </p:nvSpPr>
          <p:spPr>
            <a:xfrm>
              <a:off x="4462870" y="1115754"/>
              <a:ext cx="4619007" cy="361633"/>
            </a:xfrm>
            <a:prstGeom prst="rect">
              <a:avLst/>
            </a:prstGeom>
            <a:solidFill>
              <a:srgbClr val="FFFFFF">
                <a:alpha val="6117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fi-FI" sz="2000" b="1" dirty="0" smtClean="0">
                  <a:solidFill>
                    <a:srgbClr val="08B0CA"/>
                  </a:solidFill>
                  <a:latin typeface="Arial" charset="0"/>
                  <a:ea typeface="ヒラギノ角ゴ Pro W3" charset="0"/>
                </a:rPr>
                <a:t>…and </a:t>
              </a:r>
              <a:r>
                <a:rPr lang="fi-FI" sz="2000" b="1" dirty="0" err="1" smtClean="0">
                  <a:solidFill>
                    <a:srgbClr val="08B0CA"/>
                  </a:solidFill>
                  <a:latin typeface="Arial" charset="0"/>
                  <a:ea typeface="ヒラギノ角ゴ Pro W3" charset="0"/>
                </a:rPr>
                <a:t>after</a:t>
              </a:r>
              <a:endParaRPr lang="fi-FI" sz="2000" dirty="0">
                <a:solidFill>
                  <a:srgbClr val="08B0C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5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49979" y="6380102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11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2196000" y="482334"/>
            <a:ext cx="662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Level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crossings</a:t>
            </a:r>
            <a:endParaRPr lang="fi-FI" dirty="0">
              <a:solidFill>
                <a:srgbClr val="08B0CA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5"/>
          <a:stretch/>
        </p:blipFill>
        <p:spPr>
          <a:xfrm>
            <a:off x="5016495" y="3532217"/>
            <a:ext cx="4015422" cy="2733175"/>
          </a:xfrm>
          <a:prstGeom prst="rect">
            <a:avLst/>
          </a:prstGeom>
        </p:spPr>
      </p:pic>
      <p:grpSp>
        <p:nvGrpSpPr>
          <p:cNvPr id="11" name="Ryhmä 10"/>
          <p:cNvGrpSpPr/>
          <p:nvPr/>
        </p:nvGrpSpPr>
        <p:grpSpPr>
          <a:xfrm>
            <a:off x="37606" y="1320425"/>
            <a:ext cx="8905792" cy="3627813"/>
            <a:chOff x="182928" y="1597414"/>
            <a:chExt cx="8905792" cy="3627813"/>
          </a:xfrm>
        </p:grpSpPr>
        <p:sp>
          <p:nvSpPr>
            <p:cNvPr id="12" name="Puolivapaa piirto 5"/>
            <p:cNvSpPr>
              <a:spLocks/>
            </p:cNvSpPr>
            <p:nvPr/>
          </p:nvSpPr>
          <p:spPr bwMode="auto">
            <a:xfrm>
              <a:off x="252413" y="4438650"/>
              <a:ext cx="1228725" cy="479425"/>
            </a:xfrm>
            <a:custGeom>
              <a:avLst/>
              <a:gdLst>
                <a:gd name="T0" fmla="*/ 0 w 1228725"/>
                <a:gd name="T1" fmla="*/ 545973 h 479426"/>
                <a:gd name="T2" fmla="*/ 240030 w 1228725"/>
                <a:gd name="T3" fmla="*/ 678982 h 479426"/>
                <a:gd name="T4" fmla="*/ 397549 w 1228725"/>
                <a:gd name="T5" fmla="*/ 699983 h 479426"/>
                <a:gd name="T6" fmla="*/ 757594 w 1228725"/>
                <a:gd name="T7" fmla="*/ 671981 h 479426"/>
                <a:gd name="T8" fmla="*/ 1140143 w 1228725"/>
                <a:gd name="T9" fmla="*/ 559974 h 479426"/>
                <a:gd name="T10" fmla="*/ 1327665 w 1228725"/>
                <a:gd name="T11" fmla="*/ 447967 h 479426"/>
                <a:gd name="T12" fmla="*/ 1425178 w 1228725"/>
                <a:gd name="T13" fmla="*/ 196012 h 479426"/>
                <a:gd name="T14" fmla="*/ 1507688 w 1228725"/>
                <a:gd name="T15" fmla="*/ 126008 h 479426"/>
                <a:gd name="T16" fmla="*/ 1605201 w 1228725"/>
                <a:gd name="T17" fmla="*/ 126008 h 479426"/>
                <a:gd name="T18" fmla="*/ 1672708 w 1228725"/>
                <a:gd name="T19" fmla="*/ 168010 h 479426"/>
                <a:gd name="T20" fmla="*/ 1762720 w 1228725"/>
                <a:gd name="T21" fmla="*/ 154009 h 479426"/>
                <a:gd name="T22" fmla="*/ 1935242 w 1228725"/>
                <a:gd name="T23" fmla="*/ 0 h 479426"/>
                <a:gd name="T24" fmla="*/ 1935242 w 1228725"/>
                <a:gd name="T25" fmla="*/ 0 h 4794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8725" h="479426">
                  <a:moveTo>
                    <a:pt x="0" y="371475"/>
                  </a:moveTo>
                  <a:cubicBezTo>
                    <a:pt x="55165" y="407988"/>
                    <a:pt x="110331" y="444501"/>
                    <a:pt x="152400" y="461963"/>
                  </a:cubicBezTo>
                  <a:cubicBezTo>
                    <a:pt x="194469" y="479426"/>
                    <a:pt x="197643" y="477044"/>
                    <a:pt x="252412" y="476250"/>
                  </a:cubicBezTo>
                  <a:cubicBezTo>
                    <a:pt x="307181" y="475456"/>
                    <a:pt x="402431" y="473075"/>
                    <a:pt x="481012" y="457200"/>
                  </a:cubicBezTo>
                  <a:cubicBezTo>
                    <a:pt x="559593" y="441325"/>
                    <a:pt x="663575" y="406400"/>
                    <a:pt x="723900" y="381000"/>
                  </a:cubicBezTo>
                  <a:cubicBezTo>
                    <a:pt x="784225" y="355600"/>
                    <a:pt x="812800" y="346075"/>
                    <a:pt x="842962" y="304800"/>
                  </a:cubicBezTo>
                  <a:cubicBezTo>
                    <a:pt x="873124" y="263525"/>
                    <a:pt x="885825" y="169862"/>
                    <a:pt x="904875" y="133350"/>
                  </a:cubicBezTo>
                  <a:cubicBezTo>
                    <a:pt x="923925" y="96838"/>
                    <a:pt x="938212" y="93662"/>
                    <a:pt x="957262" y="85725"/>
                  </a:cubicBezTo>
                  <a:cubicBezTo>
                    <a:pt x="976312" y="77788"/>
                    <a:pt x="1001712" y="80962"/>
                    <a:pt x="1019175" y="85725"/>
                  </a:cubicBezTo>
                  <a:cubicBezTo>
                    <a:pt x="1036638" y="90488"/>
                    <a:pt x="1045368" y="111125"/>
                    <a:pt x="1062037" y="114300"/>
                  </a:cubicBezTo>
                  <a:cubicBezTo>
                    <a:pt x="1078706" y="117475"/>
                    <a:pt x="1091406" y="123825"/>
                    <a:pt x="1119187" y="104775"/>
                  </a:cubicBezTo>
                  <a:cubicBezTo>
                    <a:pt x="1146968" y="85725"/>
                    <a:pt x="1228725" y="0"/>
                    <a:pt x="1228725" y="0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3" name="Puolivapaa piirto 6"/>
            <p:cNvSpPr>
              <a:spLocks/>
            </p:cNvSpPr>
            <p:nvPr/>
          </p:nvSpPr>
          <p:spPr bwMode="auto">
            <a:xfrm>
              <a:off x="1481138" y="4237038"/>
              <a:ext cx="1266825" cy="282575"/>
            </a:xfrm>
            <a:custGeom>
              <a:avLst/>
              <a:gdLst>
                <a:gd name="T0" fmla="*/ 0 w 1266825"/>
                <a:gd name="T1" fmla="*/ 342075 h 281782"/>
                <a:gd name="T2" fmla="*/ 210026 w 1266825"/>
                <a:gd name="T3" fmla="*/ 167575 h 281782"/>
                <a:gd name="T4" fmla="*/ 420052 w 1266825"/>
                <a:gd name="T5" fmla="*/ 26315 h 281782"/>
                <a:gd name="T6" fmla="*/ 540067 w 1266825"/>
                <a:gd name="T7" fmla="*/ 18005 h 281782"/>
                <a:gd name="T8" fmla="*/ 735092 w 1266825"/>
                <a:gd name="T9" fmla="*/ 134335 h 281782"/>
                <a:gd name="T10" fmla="*/ 892611 w 1266825"/>
                <a:gd name="T11" fmla="*/ 209122 h 281782"/>
                <a:gd name="T12" fmla="*/ 1050131 w 1266825"/>
                <a:gd name="T13" fmla="*/ 217431 h 281782"/>
                <a:gd name="T14" fmla="*/ 1155144 w 1266825"/>
                <a:gd name="T15" fmla="*/ 250671 h 281782"/>
                <a:gd name="T16" fmla="*/ 1282659 w 1266825"/>
                <a:gd name="T17" fmla="*/ 350383 h 281782"/>
                <a:gd name="T18" fmla="*/ 1380172 w 1266825"/>
                <a:gd name="T19" fmla="*/ 441785 h 281782"/>
                <a:gd name="T20" fmla="*/ 1492685 w 1266825"/>
                <a:gd name="T21" fmla="*/ 483335 h 281782"/>
                <a:gd name="T22" fmla="*/ 1725215 w 1266825"/>
                <a:gd name="T23" fmla="*/ 475027 h 281782"/>
                <a:gd name="T24" fmla="*/ 1995249 w 1266825"/>
                <a:gd name="T25" fmla="*/ 383627 h 2817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66825" h="281782">
                  <a:moveTo>
                    <a:pt x="0" y="196057"/>
                  </a:moveTo>
                  <a:cubicBezTo>
                    <a:pt x="44450" y="161131"/>
                    <a:pt x="88900" y="126206"/>
                    <a:pt x="133350" y="96044"/>
                  </a:cubicBezTo>
                  <a:cubicBezTo>
                    <a:pt x="177800" y="65882"/>
                    <a:pt x="231775" y="29370"/>
                    <a:pt x="266700" y="15082"/>
                  </a:cubicBezTo>
                  <a:cubicBezTo>
                    <a:pt x="301625" y="795"/>
                    <a:pt x="309563" y="0"/>
                    <a:pt x="342900" y="10319"/>
                  </a:cubicBezTo>
                  <a:cubicBezTo>
                    <a:pt x="376237" y="20638"/>
                    <a:pt x="429419" y="58738"/>
                    <a:pt x="466725" y="76994"/>
                  </a:cubicBezTo>
                  <a:cubicBezTo>
                    <a:pt x="504031" y="95250"/>
                    <a:pt x="533400" y="111920"/>
                    <a:pt x="566737" y="119857"/>
                  </a:cubicBezTo>
                  <a:cubicBezTo>
                    <a:pt x="600074" y="127794"/>
                    <a:pt x="638969" y="120650"/>
                    <a:pt x="666750" y="124619"/>
                  </a:cubicBezTo>
                  <a:cubicBezTo>
                    <a:pt x="694531" y="128588"/>
                    <a:pt x="708819" y="130969"/>
                    <a:pt x="733425" y="143669"/>
                  </a:cubicBezTo>
                  <a:cubicBezTo>
                    <a:pt x="758031" y="156369"/>
                    <a:pt x="790575" y="182563"/>
                    <a:pt x="814387" y="200819"/>
                  </a:cubicBezTo>
                  <a:cubicBezTo>
                    <a:pt x="838199" y="219075"/>
                    <a:pt x="854075" y="240507"/>
                    <a:pt x="876300" y="253207"/>
                  </a:cubicBezTo>
                  <a:cubicBezTo>
                    <a:pt x="898525" y="265907"/>
                    <a:pt x="911225" y="273844"/>
                    <a:pt x="947737" y="277019"/>
                  </a:cubicBezTo>
                  <a:cubicBezTo>
                    <a:pt x="984249" y="280194"/>
                    <a:pt x="1042194" y="281782"/>
                    <a:pt x="1095375" y="272257"/>
                  </a:cubicBezTo>
                  <a:cubicBezTo>
                    <a:pt x="1148556" y="262732"/>
                    <a:pt x="1207690" y="241300"/>
                    <a:pt x="1266825" y="219869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4" name="Puolivapaa piirto 7"/>
            <p:cNvSpPr>
              <a:spLocks/>
            </p:cNvSpPr>
            <p:nvPr/>
          </p:nvSpPr>
          <p:spPr bwMode="auto">
            <a:xfrm>
              <a:off x="2757488" y="3851275"/>
              <a:ext cx="1138237" cy="608013"/>
            </a:xfrm>
            <a:custGeom>
              <a:avLst/>
              <a:gdLst>
                <a:gd name="T0" fmla="*/ 0 w 1138237"/>
                <a:gd name="T1" fmla="*/ 965352 h 607219"/>
                <a:gd name="T2" fmla="*/ 112513 w 1138237"/>
                <a:gd name="T3" fmla="*/ 950189 h 607219"/>
                <a:gd name="T4" fmla="*/ 187523 w 1138237"/>
                <a:gd name="T5" fmla="*/ 866796 h 607219"/>
                <a:gd name="T6" fmla="*/ 307538 w 1138237"/>
                <a:gd name="T7" fmla="*/ 760657 h 607219"/>
                <a:gd name="T8" fmla="*/ 450056 w 1138237"/>
                <a:gd name="T9" fmla="*/ 707588 h 607219"/>
                <a:gd name="T10" fmla="*/ 547568 w 1138237"/>
                <a:gd name="T11" fmla="*/ 707588 h 607219"/>
                <a:gd name="T12" fmla="*/ 682584 w 1138237"/>
                <a:gd name="T13" fmla="*/ 571122 h 607219"/>
                <a:gd name="T14" fmla="*/ 877609 w 1138237"/>
                <a:gd name="T15" fmla="*/ 510475 h 607219"/>
                <a:gd name="T16" fmla="*/ 960120 w 1138237"/>
                <a:gd name="T17" fmla="*/ 427078 h 607219"/>
                <a:gd name="T18" fmla="*/ 1072633 w 1138237"/>
                <a:gd name="T19" fmla="*/ 260293 h 607219"/>
                <a:gd name="T20" fmla="*/ 1177646 w 1138237"/>
                <a:gd name="T21" fmla="*/ 138991 h 607219"/>
                <a:gd name="T22" fmla="*/ 1342667 w 1138237"/>
                <a:gd name="T23" fmla="*/ 63178 h 607219"/>
                <a:gd name="T24" fmla="*/ 1417676 w 1138237"/>
                <a:gd name="T25" fmla="*/ 32855 h 607219"/>
                <a:gd name="T26" fmla="*/ 1440180 w 1138237"/>
                <a:gd name="T27" fmla="*/ 2517 h 607219"/>
                <a:gd name="T28" fmla="*/ 1620202 w 1138237"/>
                <a:gd name="T29" fmla="*/ 17692 h 607219"/>
                <a:gd name="T30" fmla="*/ 1725215 w 1138237"/>
                <a:gd name="T31" fmla="*/ 55596 h 607219"/>
                <a:gd name="T32" fmla="*/ 1792723 w 1138237"/>
                <a:gd name="T33" fmla="*/ 55596 h 6072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8237" h="607219">
                  <a:moveTo>
                    <a:pt x="0" y="606425"/>
                  </a:moveTo>
                  <a:cubicBezTo>
                    <a:pt x="25796" y="606822"/>
                    <a:pt x="51593" y="607219"/>
                    <a:pt x="71437" y="596900"/>
                  </a:cubicBezTo>
                  <a:cubicBezTo>
                    <a:pt x="91281" y="586581"/>
                    <a:pt x="98425" y="564357"/>
                    <a:pt x="119062" y="544513"/>
                  </a:cubicBezTo>
                  <a:cubicBezTo>
                    <a:pt x="139699" y="524669"/>
                    <a:pt x="167481" y="494507"/>
                    <a:pt x="195262" y="477838"/>
                  </a:cubicBezTo>
                  <a:cubicBezTo>
                    <a:pt x="223043" y="461169"/>
                    <a:pt x="260350" y="450056"/>
                    <a:pt x="285750" y="444500"/>
                  </a:cubicBezTo>
                  <a:cubicBezTo>
                    <a:pt x="311150" y="438944"/>
                    <a:pt x="323056" y="458788"/>
                    <a:pt x="347662" y="444500"/>
                  </a:cubicBezTo>
                  <a:cubicBezTo>
                    <a:pt x="372268" y="430212"/>
                    <a:pt x="398462" y="379413"/>
                    <a:pt x="433387" y="358775"/>
                  </a:cubicBezTo>
                  <a:cubicBezTo>
                    <a:pt x="468312" y="338137"/>
                    <a:pt x="527843" y="335756"/>
                    <a:pt x="557212" y="320675"/>
                  </a:cubicBezTo>
                  <a:cubicBezTo>
                    <a:pt x="586581" y="305594"/>
                    <a:pt x="588963" y="294482"/>
                    <a:pt x="609600" y="268288"/>
                  </a:cubicBezTo>
                  <a:cubicBezTo>
                    <a:pt x="630238" y="242094"/>
                    <a:pt x="658018" y="193675"/>
                    <a:pt x="681037" y="163513"/>
                  </a:cubicBezTo>
                  <a:cubicBezTo>
                    <a:pt x="704056" y="133351"/>
                    <a:pt x="719137" y="107950"/>
                    <a:pt x="747712" y="87313"/>
                  </a:cubicBezTo>
                  <a:cubicBezTo>
                    <a:pt x="776287" y="66676"/>
                    <a:pt x="827087" y="50800"/>
                    <a:pt x="852487" y="39688"/>
                  </a:cubicBezTo>
                  <a:cubicBezTo>
                    <a:pt x="877887" y="28576"/>
                    <a:pt x="889793" y="26988"/>
                    <a:pt x="900112" y="20638"/>
                  </a:cubicBezTo>
                  <a:cubicBezTo>
                    <a:pt x="910431" y="14288"/>
                    <a:pt x="892969" y="3176"/>
                    <a:pt x="914400" y="1588"/>
                  </a:cubicBezTo>
                  <a:cubicBezTo>
                    <a:pt x="935831" y="0"/>
                    <a:pt x="998538" y="5557"/>
                    <a:pt x="1028700" y="11113"/>
                  </a:cubicBezTo>
                  <a:cubicBezTo>
                    <a:pt x="1058863" y="16669"/>
                    <a:pt x="1077119" y="30956"/>
                    <a:pt x="1095375" y="34925"/>
                  </a:cubicBezTo>
                  <a:cubicBezTo>
                    <a:pt x="1113631" y="38894"/>
                    <a:pt x="1125934" y="36909"/>
                    <a:pt x="1138237" y="34925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5" name="Puolivapaa piirto 8"/>
            <p:cNvSpPr>
              <a:spLocks/>
            </p:cNvSpPr>
            <p:nvPr/>
          </p:nvSpPr>
          <p:spPr bwMode="auto">
            <a:xfrm>
              <a:off x="3897313" y="3352800"/>
              <a:ext cx="555625" cy="534988"/>
            </a:xfrm>
            <a:custGeom>
              <a:avLst/>
              <a:gdLst>
                <a:gd name="T0" fmla="*/ 0 w 554832"/>
                <a:gd name="T1" fmla="*/ 719513 h 535781"/>
                <a:gd name="T2" fmla="*/ 184138 w 554832"/>
                <a:gd name="T3" fmla="*/ 665148 h 535781"/>
                <a:gd name="T4" fmla="*/ 446018 w 554832"/>
                <a:gd name="T5" fmla="*/ 530840 h 535781"/>
                <a:gd name="T6" fmla="*/ 585139 w 554832"/>
                <a:gd name="T7" fmla="*/ 422111 h 535781"/>
                <a:gd name="T8" fmla="*/ 724264 w 554832"/>
                <a:gd name="T9" fmla="*/ 390137 h 535781"/>
                <a:gd name="T10" fmla="*/ 855205 w 554832"/>
                <a:gd name="T11" fmla="*/ 230245 h 535781"/>
                <a:gd name="T12" fmla="*/ 920674 w 554832"/>
                <a:gd name="T13" fmla="*/ 89537 h 535781"/>
                <a:gd name="T14" fmla="*/ 953412 w 554832"/>
                <a:gd name="T15" fmla="*/ 0 h 5357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4832" h="535781">
                  <a:moveTo>
                    <a:pt x="0" y="535781"/>
                  </a:moveTo>
                  <a:cubicBezTo>
                    <a:pt x="25003" y="528240"/>
                    <a:pt x="63898" y="518715"/>
                    <a:pt x="107157" y="495300"/>
                  </a:cubicBezTo>
                  <a:cubicBezTo>
                    <a:pt x="150416" y="471885"/>
                    <a:pt x="220663" y="425450"/>
                    <a:pt x="259557" y="395288"/>
                  </a:cubicBezTo>
                  <a:cubicBezTo>
                    <a:pt x="298451" y="365126"/>
                    <a:pt x="313531" y="331788"/>
                    <a:pt x="340519" y="314325"/>
                  </a:cubicBezTo>
                  <a:cubicBezTo>
                    <a:pt x="367507" y="296862"/>
                    <a:pt x="395288" y="314325"/>
                    <a:pt x="421482" y="290513"/>
                  </a:cubicBezTo>
                  <a:cubicBezTo>
                    <a:pt x="447676" y="266701"/>
                    <a:pt x="478632" y="208756"/>
                    <a:pt x="497682" y="171450"/>
                  </a:cubicBezTo>
                  <a:cubicBezTo>
                    <a:pt x="516732" y="134144"/>
                    <a:pt x="526257" y="95250"/>
                    <a:pt x="535782" y="66675"/>
                  </a:cubicBezTo>
                  <a:cubicBezTo>
                    <a:pt x="545307" y="38100"/>
                    <a:pt x="550069" y="19050"/>
                    <a:pt x="554832" y="0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6" name="Puolivapaa piirto 9"/>
            <p:cNvSpPr>
              <a:spLocks/>
            </p:cNvSpPr>
            <p:nvPr/>
          </p:nvSpPr>
          <p:spPr bwMode="auto">
            <a:xfrm>
              <a:off x="4448175" y="2767013"/>
              <a:ext cx="514350" cy="585787"/>
            </a:xfrm>
            <a:custGeom>
              <a:avLst/>
              <a:gdLst>
                <a:gd name="T0" fmla="*/ 0 w 514350"/>
                <a:gd name="T1" fmla="*/ 861053 h 585787"/>
                <a:gd name="T2" fmla="*/ 22504 w 514350"/>
                <a:gd name="T3" fmla="*/ 728045 h 585787"/>
                <a:gd name="T4" fmla="*/ 75009 w 514350"/>
                <a:gd name="T5" fmla="*/ 665041 h 585787"/>
                <a:gd name="T6" fmla="*/ 270034 w 514350"/>
                <a:gd name="T7" fmla="*/ 539033 h 585787"/>
                <a:gd name="T8" fmla="*/ 420052 w 514350"/>
                <a:gd name="T9" fmla="*/ 441027 h 585787"/>
                <a:gd name="T10" fmla="*/ 615077 w 514350"/>
                <a:gd name="T11" fmla="*/ 238015 h 585787"/>
                <a:gd name="T12" fmla="*/ 735092 w 514350"/>
                <a:gd name="T13" fmla="*/ 56003 h 585787"/>
                <a:gd name="T14" fmla="*/ 810101 w 514350"/>
                <a:gd name="T15" fmla="*/ 0 h 5857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4350" h="585787">
                  <a:moveTo>
                    <a:pt x="0" y="585787"/>
                  </a:moveTo>
                  <a:cubicBezTo>
                    <a:pt x="3175" y="551656"/>
                    <a:pt x="6351" y="517525"/>
                    <a:pt x="14288" y="495300"/>
                  </a:cubicBezTo>
                  <a:cubicBezTo>
                    <a:pt x="22226" y="473075"/>
                    <a:pt x="21431" y="473868"/>
                    <a:pt x="47625" y="452437"/>
                  </a:cubicBezTo>
                  <a:cubicBezTo>
                    <a:pt x="73819" y="431006"/>
                    <a:pt x="171450" y="366712"/>
                    <a:pt x="171450" y="366712"/>
                  </a:cubicBezTo>
                  <a:cubicBezTo>
                    <a:pt x="207962" y="341312"/>
                    <a:pt x="230188" y="334168"/>
                    <a:pt x="266700" y="300037"/>
                  </a:cubicBezTo>
                  <a:cubicBezTo>
                    <a:pt x="303212" y="265906"/>
                    <a:pt x="357188" y="205581"/>
                    <a:pt x="390525" y="161925"/>
                  </a:cubicBezTo>
                  <a:cubicBezTo>
                    <a:pt x="423862" y="118269"/>
                    <a:pt x="446087" y="65088"/>
                    <a:pt x="466725" y="38100"/>
                  </a:cubicBezTo>
                  <a:cubicBezTo>
                    <a:pt x="487363" y="11112"/>
                    <a:pt x="500856" y="5556"/>
                    <a:pt x="514350" y="0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7" name="Puolivapaa piirto 10"/>
            <p:cNvSpPr>
              <a:spLocks/>
            </p:cNvSpPr>
            <p:nvPr/>
          </p:nvSpPr>
          <p:spPr bwMode="auto">
            <a:xfrm>
              <a:off x="4967288" y="2541588"/>
              <a:ext cx="966787" cy="220662"/>
            </a:xfrm>
            <a:custGeom>
              <a:avLst/>
              <a:gdLst>
                <a:gd name="T0" fmla="*/ 0 w 966787"/>
                <a:gd name="T1" fmla="*/ 261472 h 221456"/>
                <a:gd name="T2" fmla="*/ 75009 w 966787"/>
                <a:gd name="T3" fmla="*/ 227736 h 221456"/>
                <a:gd name="T4" fmla="*/ 187523 w 966787"/>
                <a:gd name="T5" fmla="*/ 98404 h 221456"/>
                <a:gd name="T6" fmla="*/ 307538 w 966787"/>
                <a:gd name="T7" fmla="*/ 14056 h 221456"/>
                <a:gd name="T8" fmla="*/ 465058 w 966787"/>
                <a:gd name="T9" fmla="*/ 14056 h 221456"/>
                <a:gd name="T10" fmla="*/ 600075 w 966787"/>
                <a:gd name="T11" fmla="*/ 36551 h 221456"/>
                <a:gd name="T12" fmla="*/ 750093 w 966787"/>
                <a:gd name="T13" fmla="*/ 42173 h 221456"/>
                <a:gd name="T14" fmla="*/ 832603 w 966787"/>
                <a:gd name="T15" fmla="*/ 30927 h 221456"/>
                <a:gd name="T16" fmla="*/ 1020127 w 966787"/>
                <a:gd name="T17" fmla="*/ 104027 h 221456"/>
                <a:gd name="T18" fmla="*/ 1110138 w 966787"/>
                <a:gd name="T19" fmla="*/ 120896 h 221456"/>
                <a:gd name="T20" fmla="*/ 1215151 w 966787"/>
                <a:gd name="T21" fmla="*/ 126516 h 221456"/>
                <a:gd name="T22" fmla="*/ 1327665 w 966787"/>
                <a:gd name="T23" fmla="*/ 70284 h 221456"/>
                <a:gd name="T24" fmla="*/ 1522689 w 966787"/>
                <a:gd name="T25" fmla="*/ 25304 h 221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66787" h="221456">
                  <a:moveTo>
                    <a:pt x="0" y="221456"/>
                  </a:moveTo>
                  <a:cubicBezTo>
                    <a:pt x="13890" y="218678"/>
                    <a:pt x="27781" y="215900"/>
                    <a:pt x="47625" y="192881"/>
                  </a:cubicBezTo>
                  <a:cubicBezTo>
                    <a:pt x="67469" y="169862"/>
                    <a:pt x="94456" y="113507"/>
                    <a:pt x="119062" y="83344"/>
                  </a:cubicBezTo>
                  <a:cubicBezTo>
                    <a:pt x="143668" y="53182"/>
                    <a:pt x="165893" y="23812"/>
                    <a:pt x="195262" y="11906"/>
                  </a:cubicBezTo>
                  <a:cubicBezTo>
                    <a:pt x="224631" y="0"/>
                    <a:pt x="264319" y="8731"/>
                    <a:pt x="295275" y="11906"/>
                  </a:cubicBezTo>
                  <a:cubicBezTo>
                    <a:pt x="326231" y="15081"/>
                    <a:pt x="350838" y="26987"/>
                    <a:pt x="381000" y="30956"/>
                  </a:cubicBezTo>
                  <a:cubicBezTo>
                    <a:pt x="411162" y="34925"/>
                    <a:pt x="451644" y="36513"/>
                    <a:pt x="476250" y="35719"/>
                  </a:cubicBezTo>
                  <a:cubicBezTo>
                    <a:pt x="500856" y="34925"/>
                    <a:pt x="500062" y="17463"/>
                    <a:pt x="528637" y="26194"/>
                  </a:cubicBezTo>
                  <a:cubicBezTo>
                    <a:pt x="557212" y="34925"/>
                    <a:pt x="618331" y="75406"/>
                    <a:pt x="647700" y="88106"/>
                  </a:cubicBezTo>
                  <a:cubicBezTo>
                    <a:pt x="677069" y="100806"/>
                    <a:pt x="684213" y="99219"/>
                    <a:pt x="704850" y="102394"/>
                  </a:cubicBezTo>
                  <a:cubicBezTo>
                    <a:pt x="725488" y="105569"/>
                    <a:pt x="748506" y="114300"/>
                    <a:pt x="771525" y="107156"/>
                  </a:cubicBezTo>
                  <a:cubicBezTo>
                    <a:pt x="794544" y="100012"/>
                    <a:pt x="810418" y="73818"/>
                    <a:pt x="842962" y="59531"/>
                  </a:cubicBezTo>
                  <a:cubicBezTo>
                    <a:pt x="875506" y="45244"/>
                    <a:pt x="921146" y="33337"/>
                    <a:pt x="966787" y="21431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18" name="Puolivapaa piirto 17"/>
            <p:cNvSpPr/>
            <p:nvPr/>
          </p:nvSpPr>
          <p:spPr>
            <a:xfrm>
              <a:off x="5938838" y="2462213"/>
              <a:ext cx="771525" cy="109537"/>
            </a:xfrm>
            <a:custGeom>
              <a:avLst/>
              <a:gdLst>
                <a:gd name="connsiteX0" fmla="*/ 0 w 771525"/>
                <a:gd name="connsiteY0" fmla="*/ 109537 h 109537"/>
                <a:gd name="connsiteX1" fmla="*/ 95250 w 771525"/>
                <a:gd name="connsiteY1" fmla="*/ 61912 h 109537"/>
                <a:gd name="connsiteX2" fmla="*/ 171450 w 771525"/>
                <a:gd name="connsiteY2" fmla="*/ 9525 h 109537"/>
                <a:gd name="connsiteX3" fmla="*/ 319087 w 771525"/>
                <a:gd name="connsiteY3" fmla="*/ 4762 h 109537"/>
                <a:gd name="connsiteX4" fmla="*/ 385762 w 771525"/>
                <a:gd name="connsiteY4" fmla="*/ 14287 h 109537"/>
                <a:gd name="connsiteX5" fmla="*/ 485775 w 771525"/>
                <a:gd name="connsiteY5" fmla="*/ 0 h 109537"/>
                <a:gd name="connsiteX6" fmla="*/ 581025 w 771525"/>
                <a:gd name="connsiteY6" fmla="*/ 14287 h 109537"/>
                <a:gd name="connsiteX7" fmla="*/ 623887 w 771525"/>
                <a:gd name="connsiteY7" fmla="*/ 28575 h 109537"/>
                <a:gd name="connsiteX8" fmla="*/ 733425 w 771525"/>
                <a:gd name="connsiteY8" fmla="*/ 23812 h 109537"/>
                <a:gd name="connsiteX9" fmla="*/ 771525 w 771525"/>
                <a:gd name="connsiteY9" fmla="*/ 9525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1525" h="109537">
                  <a:moveTo>
                    <a:pt x="0" y="109537"/>
                  </a:moveTo>
                  <a:cubicBezTo>
                    <a:pt x="33337" y="94059"/>
                    <a:pt x="66675" y="78581"/>
                    <a:pt x="95250" y="61912"/>
                  </a:cubicBezTo>
                  <a:cubicBezTo>
                    <a:pt x="123825" y="45243"/>
                    <a:pt x="134144" y="19050"/>
                    <a:pt x="171450" y="9525"/>
                  </a:cubicBezTo>
                  <a:cubicBezTo>
                    <a:pt x="208756" y="0"/>
                    <a:pt x="283368" y="3968"/>
                    <a:pt x="319087" y="4762"/>
                  </a:cubicBezTo>
                  <a:cubicBezTo>
                    <a:pt x="354806" y="5556"/>
                    <a:pt x="357981" y="15081"/>
                    <a:pt x="385762" y="14287"/>
                  </a:cubicBezTo>
                  <a:cubicBezTo>
                    <a:pt x="413543" y="13493"/>
                    <a:pt x="453231" y="0"/>
                    <a:pt x="485775" y="0"/>
                  </a:cubicBezTo>
                  <a:cubicBezTo>
                    <a:pt x="518319" y="0"/>
                    <a:pt x="558006" y="9525"/>
                    <a:pt x="581025" y="14287"/>
                  </a:cubicBezTo>
                  <a:cubicBezTo>
                    <a:pt x="604044" y="19050"/>
                    <a:pt x="598487" y="26988"/>
                    <a:pt x="623887" y="28575"/>
                  </a:cubicBezTo>
                  <a:cubicBezTo>
                    <a:pt x="649287" y="30163"/>
                    <a:pt x="708819" y="26987"/>
                    <a:pt x="733425" y="23812"/>
                  </a:cubicBezTo>
                  <a:cubicBezTo>
                    <a:pt x="758031" y="20637"/>
                    <a:pt x="764778" y="15081"/>
                    <a:pt x="771525" y="9525"/>
                  </a:cubicBezTo>
                </a:path>
              </a:pathLst>
            </a:cu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39887" tIns="69944" rIns="139887" bIns="69944" anchor="ctr"/>
            <a:lstStyle/>
            <a:p>
              <a:pPr>
                <a:defRPr/>
              </a:pPr>
              <a:endParaRPr lang="fi-FI">
                <a:solidFill>
                  <a:srgbClr val="766A62"/>
                </a:solidFill>
              </a:endParaRPr>
            </a:p>
          </p:txBody>
        </p:sp>
        <p:sp>
          <p:nvSpPr>
            <p:cNvPr id="19" name="Puolivapaa piirto 18"/>
            <p:cNvSpPr/>
            <p:nvPr/>
          </p:nvSpPr>
          <p:spPr>
            <a:xfrm>
              <a:off x="6700838" y="2474913"/>
              <a:ext cx="928687" cy="136525"/>
            </a:xfrm>
            <a:custGeom>
              <a:avLst/>
              <a:gdLst>
                <a:gd name="connsiteX0" fmla="*/ 0 w 914400"/>
                <a:gd name="connsiteY0" fmla="*/ 2381 h 137318"/>
                <a:gd name="connsiteX1" fmla="*/ 66675 w 914400"/>
                <a:gd name="connsiteY1" fmla="*/ 7144 h 137318"/>
                <a:gd name="connsiteX2" fmla="*/ 109538 w 914400"/>
                <a:gd name="connsiteY2" fmla="*/ 45244 h 137318"/>
                <a:gd name="connsiteX3" fmla="*/ 185738 w 914400"/>
                <a:gd name="connsiteY3" fmla="*/ 73819 h 137318"/>
                <a:gd name="connsiteX4" fmla="*/ 252413 w 914400"/>
                <a:gd name="connsiteY4" fmla="*/ 78581 h 137318"/>
                <a:gd name="connsiteX5" fmla="*/ 309563 w 914400"/>
                <a:gd name="connsiteY5" fmla="*/ 102394 h 137318"/>
                <a:gd name="connsiteX6" fmla="*/ 381000 w 914400"/>
                <a:gd name="connsiteY6" fmla="*/ 116681 h 137318"/>
                <a:gd name="connsiteX7" fmla="*/ 495300 w 914400"/>
                <a:gd name="connsiteY7" fmla="*/ 135731 h 137318"/>
                <a:gd name="connsiteX8" fmla="*/ 690563 w 914400"/>
                <a:gd name="connsiteY8" fmla="*/ 126206 h 137318"/>
                <a:gd name="connsiteX9" fmla="*/ 790575 w 914400"/>
                <a:gd name="connsiteY9" fmla="*/ 92869 h 137318"/>
                <a:gd name="connsiteX10" fmla="*/ 833438 w 914400"/>
                <a:gd name="connsiteY10" fmla="*/ 45244 h 137318"/>
                <a:gd name="connsiteX11" fmla="*/ 914400 w 914400"/>
                <a:gd name="connsiteY11" fmla="*/ 26194 h 137318"/>
                <a:gd name="connsiteX0" fmla="*/ 0 w 928687"/>
                <a:gd name="connsiteY0" fmla="*/ 2381 h 137318"/>
                <a:gd name="connsiteX1" fmla="*/ 80962 w 928687"/>
                <a:gd name="connsiteY1" fmla="*/ 7144 h 137318"/>
                <a:gd name="connsiteX2" fmla="*/ 123825 w 928687"/>
                <a:gd name="connsiteY2" fmla="*/ 45244 h 137318"/>
                <a:gd name="connsiteX3" fmla="*/ 200025 w 928687"/>
                <a:gd name="connsiteY3" fmla="*/ 73819 h 137318"/>
                <a:gd name="connsiteX4" fmla="*/ 266700 w 928687"/>
                <a:gd name="connsiteY4" fmla="*/ 78581 h 137318"/>
                <a:gd name="connsiteX5" fmla="*/ 323850 w 928687"/>
                <a:gd name="connsiteY5" fmla="*/ 102394 h 137318"/>
                <a:gd name="connsiteX6" fmla="*/ 395287 w 928687"/>
                <a:gd name="connsiteY6" fmla="*/ 116681 h 137318"/>
                <a:gd name="connsiteX7" fmla="*/ 509587 w 928687"/>
                <a:gd name="connsiteY7" fmla="*/ 135731 h 137318"/>
                <a:gd name="connsiteX8" fmla="*/ 704850 w 928687"/>
                <a:gd name="connsiteY8" fmla="*/ 126206 h 137318"/>
                <a:gd name="connsiteX9" fmla="*/ 804862 w 928687"/>
                <a:gd name="connsiteY9" fmla="*/ 92869 h 137318"/>
                <a:gd name="connsiteX10" fmla="*/ 847725 w 928687"/>
                <a:gd name="connsiteY10" fmla="*/ 45244 h 137318"/>
                <a:gd name="connsiteX11" fmla="*/ 928687 w 928687"/>
                <a:gd name="connsiteY11" fmla="*/ 26194 h 13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8687" h="137318">
                  <a:moveTo>
                    <a:pt x="0" y="2381"/>
                  </a:moveTo>
                  <a:cubicBezTo>
                    <a:pt x="24209" y="1190"/>
                    <a:pt x="60325" y="0"/>
                    <a:pt x="80962" y="7144"/>
                  </a:cubicBezTo>
                  <a:cubicBezTo>
                    <a:pt x="101599" y="14288"/>
                    <a:pt x="103981" y="34132"/>
                    <a:pt x="123825" y="45244"/>
                  </a:cubicBezTo>
                  <a:cubicBezTo>
                    <a:pt x="143669" y="56356"/>
                    <a:pt x="176213" y="68263"/>
                    <a:pt x="200025" y="73819"/>
                  </a:cubicBezTo>
                  <a:cubicBezTo>
                    <a:pt x="223837" y="79375"/>
                    <a:pt x="246063" y="73819"/>
                    <a:pt x="266700" y="78581"/>
                  </a:cubicBezTo>
                  <a:cubicBezTo>
                    <a:pt x="287337" y="83343"/>
                    <a:pt x="302419" y="96044"/>
                    <a:pt x="323850" y="102394"/>
                  </a:cubicBezTo>
                  <a:cubicBezTo>
                    <a:pt x="345281" y="108744"/>
                    <a:pt x="364331" y="111125"/>
                    <a:pt x="395287" y="116681"/>
                  </a:cubicBezTo>
                  <a:cubicBezTo>
                    <a:pt x="426243" y="122237"/>
                    <a:pt x="457993" y="134144"/>
                    <a:pt x="509587" y="135731"/>
                  </a:cubicBezTo>
                  <a:cubicBezTo>
                    <a:pt x="561181" y="137318"/>
                    <a:pt x="655638" y="133350"/>
                    <a:pt x="704850" y="126206"/>
                  </a:cubicBezTo>
                  <a:cubicBezTo>
                    <a:pt x="754062" y="119062"/>
                    <a:pt x="781050" y="106363"/>
                    <a:pt x="804862" y="92869"/>
                  </a:cubicBezTo>
                  <a:cubicBezTo>
                    <a:pt x="828675" y="79375"/>
                    <a:pt x="827088" y="56356"/>
                    <a:pt x="847725" y="45244"/>
                  </a:cubicBezTo>
                  <a:cubicBezTo>
                    <a:pt x="868362" y="34132"/>
                    <a:pt x="898524" y="30163"/>
                    <a:pt x="928687" y="26194"/>
                  </a:cubicBezTo>
                </a:path>
              </a:pathLst>
            </a:cu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39887" tIns="69944" rIns="139887" bIns="69944" anchor="ctr"/>
            <a:lstStyle/>
            <a:p>
              <a:pPr>
                <a:defRPr/>
              </a:pPr>
              <a:endParaRPr lang="fi-FI">
                <a:solidFill>
                  <a:srgbClr val="766A62"/>
                </a:solidFill>
              </a:endParaRPr>
            </a:p>
          </p:txBody>
        </p:sp>
        <p:sp>
          <p:nvSpPr>
            <p:cNvPr id="20" name="Puolivapaa piirto 13"/>
            <p:cNvSpPr>
              <a:spLocks/>
            </p:cNvSpPr>
            <p:nvPr/>
          </p:nvSpPr>
          <p:spPr bwMode="auto">
            <a:xfrm>
              <a:off x="7624763" y="2266950"/>
              <a:ext cx="519112" cy="234950"/>
            </a:xfrm>
            <a:custGeom>
              <a:avLst/>
              <a:gdLst>
                <a:gd name="T0" fmla="*/ 0 w 518393"/>
                <a:gd name="T1" fmla="*/ 206168 h 235471"/>
                <a:gd name="T2" fmla="*/ 87202 w 518393"/>
                <a:gd name="T3" fmla="*/ 162623 h 235471"/>
                <a:gd name="T4" fmla="*/ 154484 w 518393"/>
                <a:gd name="T5" fmla="*/ 83396 h 235471"/>
                <a:gd name="T6" fmla="*/ 206240 w 518393"/>
                <a:gd name="T7" fmla="*/ 58376 h 235471"/>
                <a:gd name="T8" fmla="*/ 314925 w 518393"/>
                <a:gd name="T9" fmla="*/ 45868 h 235471"/>
                <a:gd name="T10" fmla="*/ 423608 w 518393"/>
                <a:gd name="T11" fmla="*/ 50039 h 235471"/>
                <a:gd name="T12" fmla="*/ 563344 w 518393"/>
                <a:gd name="T13" fmla="*/ 0 h 2354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18393" h="235471">
                  <a:moveTo>
                    <a:pt x="0" y="235471"/>
                  </a:moveTo>
                  <a:cubicBezTo>
                    <a:pt x="18653" y="223168"/>
                    <a:pt x="56551" y="209108"/>
                    <a:pt x="80244" y="185738"/>
                  </a:cubicBezTo>
                  <a:cubicBezTo>
                    <a:pt x="103937" y="162368"/>
                    <a:pt x="123901" y="115094"/>
                    <a:pt x="142157" y="95250"/>
                  </a:cubicBezTo>
                  <a:cubicBezTo>
                    <a:pt x="160413" y="75406"/>
                    <a:pt x="165176" y="73819"/>
                    <a:pt x="189782" y="66675"/>
                  </a:cubicBezTo>
                  <a:cubicBezTo>
                    <a:pt x="214388" y="59531"/>
                    <a:pt x="256457" y="53975"/>
                    <a:pt x="289794" y="52388"/>
                  </a:cubicBezTo>
                  <a:cubicBezTo>
                    <a:pt x="323131" y="50801"/>
                    <a:pt x="351707" y="65881"/>
                    <a:pt x="389807" y="57150"/>
                  </a:cubicBezTo>
                  <a:cubicBezTo>
                    <a:pt x="427907" y="48419"/>
                    <a:pt x="481087" y="16272"/>
                    <a:pt x="518393" y="0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21" name="Puolivapaa piirto 14"/>
            <p:cNvSpPr>
              <a:spLocks/>
            </p:cNvSpPr>
            <p:nvPr/>
          </p:nvSpPr>
          <p:spPr bwMode="auto">
            <a:xfrm>
              <a:off x="8129588" y="2143125"/>
              <a:ext cx="657225" cy="138113"/>
            </a:xfrm>
            <a:custGeom>
              <a:avLst/>
              <a:gdLst>
                <a:gd name="T0" fmla="*/ 0 w 657225"/>
                <a:gd name="T1" fmla="*/ 98525 h 138906"/>
                <a:gd name="T2" fmla="*/ 80962 w 657225"/>
                <a:gd name="T3" fmla="*/ 71501 h 138906"/>
                <a:gd name="T4" fmla="*/ 185737 w 657225"/>
                <a:gd name="T5" fmla="*/ 57983 h 138906"/>
                <a:gd name="T6" fmla="*/ 333375 w 657225"/>
                <a:gd name="T7" fmla="*/ 54605 h 138906"/>
                <a:gd name="T8" fmla="*/ 452437 w 657225"/>
                <a:gd name="T9" fmla="*/ 41097 h 138906"/>
                <a:gd name="T10" fmla="*/ 514350 w 657225"/>
                <a:gd name="T11" fmla="*/ 27580 h 138906"/>
                <a:gd name="T12" fmla="*/ 590550 w 657225"/>
                <a:gd name="T13" fmla="*/ 3940 h 138906"/>
                <a:gd name="T14" fmla="*/ 657225 w 657225"/>
                <a:gd name="T15" fmla="*/ 3940 h 1389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7225" h="138906">
                  <a:moveTo>
                    <a:pt x="0" y="138906"/>
                  </a:moveTo>
                  <a:cubicBezTo>
                    <a:pt x="25003" y="124618"/>
                    <a:pt x="50006" y="110331"/>
                    <a:pt x="80962" y="100806"/>
                  </a:cubicBezTo>
                  <a:cubicBezTo>
                    <a:pt x="111918" y="91281"/>
                    <a:pt x="143668" y="85725"/>
                    <a:pt x="185737" y="81756"/>
                  </a:cubicBezTo>
                  <a:cubicBezTo>
                    <a:pt x="227806" y="77787"/>
                    <a:pt x="288925" y="80962"/>
                    <a:pt x="333375" y="76993"/>
                  </a:cubicBezTo>
                  <a:cubicBezTo>
                    <a:pt x="377825" y="73024"/>
                    <a:pt x="422275" y="64293"/>
                    <a:pt x="452437" y="57943"/>
                  </a:cubicBezTo>
                  <a:cubicBezTo>
                    <a:pt x="482599" y="51593"/>
                    <a:pt x="491331" y="47624"/>
                    <a:pt x="514350" y="38893"/>
                  </a:cubicBezTo>
                  <a:cubicBezTo>
                    <a:pt x="537369" y="30162"/>
                    <a:pt x="566738" y="11112"/>
                    <a:pt x="590550" y="5556"/>
                  </a:cubicBezTo>
                  <a:cubicBezTo>
                    <a:pt x="614362" y="0"/>
                    <a:pt x="635793" y="2778"/>
                    <a:pt x="657225" y="5556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9887" tIns="69944" rIns="139887" bIns="69944" anchor="ctr"/>
            <a:lstStyle/>
            <a:p>
              <a:pPr algn="ctr" defTabSz="457200" eaLnBrk="0" fontAlgn="base" hangingPunct="0">
                <a:spcBef>
                  <a:spcPts val="1000"/>
                </a:spcBef>
                <a:spcAft>
                  <a:spcPct val="0"/>
                </a:spcAft>
              </a:pPr>
              <a:endParaRPr lang="fi-FI" sz="1000" smtClean="0">
                <a:solidFill>
                  <a:srgbClr val="000000"/>
                </a:solidFill>
                <a:latin typeface="Arial" pitchFamily="34" charset="0"/>
                <a:ea typeface="ヒラギノ角ゴ Pro W3" charset="-128"/>
              </a:endParaRPr>
            </a:p>
          </p:txBody>
        </p:sp>
        <p:sp>
          <p:nvSpPr>
            <p:cNvPr id="22" name="Ellipsi 21"/>
            <p:cNvSpPr>
              <a:spLocks noChangeArrowheads="1"/>
            </p:cNvSpPr>
            <p:nvPr/>
          </p:nvSpPr>
          <p:spPr bwMode="auto">
            <a:xfrm>
              <a:off x="234950" y="4789488"/>
              <a:ext cx="84138" cy="841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23" name="Ellipsi 22"/>
            <p:cNvSpPr>
              <a:spLocks noChangeArrowheads="1"/>
            </p:cNvSpPr>
            <p:nvPr/>
          </p:nvSpPr>
          <p:spPr bwMode="auto">
            <a:xfrm>
              <a:off x="3844925" y="3841750"/>
              <a:ext cx="84138" cy="8413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24" name="Ellipsi 23"/>
            <p:cNvSpPr>
              <a:spLocks noChangeArrowheads="1"/>
            </p:cNvSpPr>
            <p:nvPr/>
          </p:nvSpPr>
          <p:spPr bwMode="auto">
            <a:xfrm>
              <a:off x="4914900" y="2725738"/>
              <a:ext cx="84138" cy="841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25" name="Ellipsi 24"/>
            <p:cNvSpPr>
              <a:spLocks noChangeArrowheads="1"/>
            </p:cNvSpPr>
            <p:nvPr/>
          </p:nvSpPr>
          <p:spPr bwMode="auto">
            <a:xfrm>
              <a:off x="7650163" y="2413000"/>
              <a:ext cx="84137" cy="8413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26" name="Tekstikehys 28"/>
            <p:cNvSpPr txBox="1">
              <a:spLocks noChangeArrowheads="1"/>
            </p:cNvSpPr>
            <p:nvPr/>
          </p:nvSpPr>
          <p:spPr bwMode="auto">
            <a:xfrm>
              <a:off x="182928" y="4948238"/>
              <a:ext cx="789298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200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Kokemäki</a:t>
              </a:r>
            </a:p>
          </p:txBody>
        </p:sp>
        <p:sp>
          <p:nvSpPr>
            <p:cNvPr id="27" name="Tekstikehys 29"/>
            <p:cNvSpPr txBox="1">
              <a:spLocks noChangeArrowheads="1"/>
            </p:cNvSpPr>
            <p:nvPr/>
          </p:nvSpPr>
          <p:spPr bwMode="auto">
            <a:xfrm>
              <a:off x="3948113" y="3887788"/>
              <a:ext cx="765959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smtClean="0"/>
                <a:t>Vammala</a:t>
              </a:r>
              <a:endParaRPr lang="fi-FI" dirty="0"/>
            </a:p>
          </p:txBody>
        </p:sp>
        <p:sp>
          <p:nvSpPr>
            <p:cNvPr id="28" name="Tekstikehys 30"/>
            <p:cNvSpPr txBox="1">
              <a:spLocks noChangeArrowheads="1"/>
            </p:cNvSpPr>
            <p:nvPr/>
          </p:nvSpPr>
          <p:spPr bwMode="auto">
            <a:xfrm>
              <a:off x="5067300" y="2705100"/>
              <a:ext cx="608160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200" dirty="0" err="1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Karkku</a:t>
              </a:r>
              <a:endParaRPr lang="fi-FI" sz="1200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9" name="Tekstikehys 31"/>
            <p:cNvSpPr txBox="1">
              <a:spLocks noChangeArrowheads="1"/>
            </p:cNvSpPr>
            <p:nvPr/>
          </p:nvSpPr>
          <p:spPr bwMode="auto">
            <a:xfrm>
              <a:off x="7643813" y="2520950"/>
              <a:ext cx="545322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200" dirty="0" smtClean="0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rPr>
                <a:t>Nokia</a:t>
              </a:r>
            </a:p>
          </p:txBody>
        </p:sp>
        <p:sp>
          <p:nvSpPr>
            <p:cNvPr id="30" name="Ellipsi 29"/>
            <p:cNvSpPr>
              <a:spLocks noChangeArrowheads="1"/>
            </p:cNvSpPr>
            <p:nvPr/>
          </p:nvSpPr>
          <p:spPr bwMode="auto">
            <a:xfrm>
              <a:off x="599058" y="2028234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1" name="Tekstikehys 40"/>
            <p:cNvSpPr txBox="1">
              <a:spLocks noChangeArrowheads="1"/>
            </p:cNvSpPr>
            <p:nvPr/>
          </p:nvSpPr>
          <p:spPr bwMode="auto">
            <a:xfrm>
              <a:off x="724977" y="1885642"/>
              <a:ext cx="3335866" cy="36932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800" dirty="0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17 </a:t>
              </a:r>
              <a:r>
                <a:rPr lang="fi-FI" sz="1800" dirty="0" err="1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upgraded</a:t>
              </a:r>
              <a:r>
                <a:rPr lang="fi-FI" sz="1800" dirty="0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level</a:t>
              </a:r>
              <a:r>
                <a:rPr lang="fi-FI" sz="1800" dirty="0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crossings</a:t>
              </a:r>
              <a:endParaRPr lang="fi-FI" sz="180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2" name="Tekstikehys 40"/>
            <p:cNvSpPr txBox="1">
              <a:spLocks noChangeArrowheads="1"/>
            </p:cNvSpPr>
            <p:nvPr/>
          </p:nvSpPr>
          <p:spPr bwMode="auto">
            <a:xfrm>
              <a:off x="740028" y="1597414"/>
              <a:ext cx="3231358" cy="36932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800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11 </a:t>
              </a:r>
              <a:r>
                <a:rPr lang="fi-FI" sz="1800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r</a:t>
              </a:r>
              <a:r>
                <a:rPr lang="fi-FI" sz="1800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emoved</a:t>
              </a:r>
              <a:r>
                <a:rPr lang="fi-FI" sz="1800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level</a:t>
              </a:r>
              <a:r>
                <a:rPr lang="fi-FI" sz="1800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crossings</a:t>
              </a:r>
              <a:endParaRPr lang="fi-FI" sz="18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33" name="Ellipsi 32"/>
            <p:cNvSpPr>
              <a:spLocks noChangeArrowheads="1"/>
            </p:cNvSpPr>
            <p:nvPr/>
          </p:nvSpPr>
          <p:spPr bwMode="auto">
            <a:xfrm>
              <a:off x="2113635" y="4321176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4" name="Ellipsi 33"/>
            <p:cNvSpPr>
              <a:spLocks noChangeArrowheads="1"/>
            </p:cNvSpPr>
            <p:nvPr/>
          </p:nvSpPr>
          <p:spPr bwMode="auto">
            <a:xfrm>
              <a:off x="7508266" y="2494961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5" name="Ellipsi 34"/>
            <p:cNvSpPr>
              <a:spLocks noChangeArrowheads="1"/>
            </p:cNvSpPr>
            <p:nvPr/>
          </p:nvSpPr>
          <p:spPr bwMode="auto">
            <a:xfrm>
              <a:off x="7310664" y="2553121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6" name="Ellipsi 35"/>
            <p:cNvSpPr>
              <a:spLocks noChangeArrowheads="1"/>
            </p:cNvSpPr>
            <p:nvPr/>
          </p:nvSpPr>
          <p:spPr bwMode="auto">
            <a:xfrm>
              <a:off x="7041356" y="2537030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7" name="Ellipsi 21"/>
            <p:cNvSpPr>
              <a:spLocks noChangeArrowheads="1"/>
            </p:cNvSpPr>
            <p:nvPr/>
          </p:nvSpPr>
          <p:spPr bwMode="auto">
            <a:xfrm>
              <a:off x="5892800" y="2517775"/>
              <a:ext cx="82550" cy="841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8" name="Ellipsi 22"/>
            <p:cNvSpPr>
              <a:spLocks noChangeArrowheads="1"/>
            </p:cNvSpPr>
            <p:nvPr/>
          </p:nvSpPr>
          <p:spPr bwMode="auto">
            <a:xfrm>
              <a:off x="6672263" y="2436813"/>
              <a:ext cx="82550" cy="841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39" name="Ellipsi 23"/>
            <p:cNvSpPr>
              <a:spLocks noChangeArrowheads="1"/>
            </p:cNvSpPr>
            <p:nvPr/>
          </p:nvSpPr>
          <p:spPr bwMode="auto">
            <a:xfrm>
              <a:off x="8086725" y="2232025"/>
              <a:ext cx="82550" cy="841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0" name="Ellipsi 24"/>
            <p:cNvSpPr>
              <a:spLocks noChangeArrowheads="1"/>
            </p:cNvSpPr>
            <p:nvPr/>
          </p:nvSpPr>
          <p:spPr bwMode="auto">
            <a:xfrm>
              <a:off x="8740775" y="2100263"/>
              <a:ext cx="82550" cy="841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1" name="Ellipsi 25"/>
            <p:cNvSpPr>
              <a:spLocks noChangeArrowheads="1"/>
            </p:cNvSpPr>
            <p:nvPr/>
          </p:nvSpPr>
          <p:spPr bwMode="auto">
            <a:xfrm>
              <a:off x="4408488" y="3311525"/>
              <a:ext cx="82550" cy="841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2" name="Ellipsi 26"/>
            <p:cNvSpPr>
              <a:spLocks noChangeArrowheads="1"/>
            </p:cNvSpPr>
            <p:nvPr/>
          </p:nvSpPr>
          <p:spPr bwMode="auto">
            <a:xfrm>
              <a:off x="2709863" y="4422775"/>
              <a:ext cx="82550" cy="841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3" name="Ellipsi 27"/>
            <p:cNvSpPr>
              <a:spLocks noChangeArrowheads="1"/>
            </p:cNvSpPr>
            <p:nvPr/>
          </p:nvSpPr>
          <p:spPr bwMode="auto">
            <a:xfrm>
              <a:off x="1447800" y="4398963"/>
              <a:ext cx="82550" cy="841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4" name="Ellipsi 43"/>
            <p:cNvSpPr>
              <a:spLocks noChangeArrowheads="1"/>
            </p:cNvSpPr>
            <p:nvPr/>
          </p:nvSpPr>
          <p:spPr bwMode="auto">
            <a:xfrm>
              <a:off x="5197003" y="2487612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5" name="Ellipsi 44"/>
            <p:cNvSpPr>
              <a:spLocks noChangeArrowheads="1"/>
            </p:cNvSpPr>
            <p:nvPr/>
          </p:nvSpPr>
          <p:spPr bwMode="auto">
            <a:xfrm>
              <a:off x="5457075" y="2541588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6" name="Ellipsi 45"/>
            <p:cNvSpPr>
              <a:spLocks noChangeArrowheads="1"/>
            </p:cNvSpPr>
            <p:nvPr/>
          </p:nvSpPr>
          <p:spPr bwMode="auto">
            <a:xfrm>
              <a:off x="5026025" y="2578668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7" name="Ellipsi 46"/>
            <p:cNvSpPr>
              <a:spLocks noChangeArrowheads="1"/>
            </p:cNvSpPr>
            <p:nvPr/>
          </p:nvSpPr>
          <p:spPr bwMode="auto">
            <a:xfrm>
              <a:off x="4831055" y="2843594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8" name="Ellipsi 47"/>
            <p:cNvSpPr>
              <a:spLocks noChangeArrowheads="1"/>
            </p:cNvSpPr>
            <p:nvPr/>
          </p:nvSpPr>
          <p:spPr bwMode="auto">
            <a:xfrm>
              <a:off x="4672797" y="3017837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49" name="Ellipsi 48"/>
            <p:cNvSpPr>
              <a:spLocks noChangeArrowheads="1"/>
            </p:cNvSpPr>
            <p:nvPr/>
          </p:nvSpPr>
          <p:spPr bwMode="auto">
            <a:xfrm>
              <a:off x="4576023" y="3102908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0" name="Ellipsi 49"/>
            <p:cNvSpPr>
              <a:spLocks noChangeArrowheads="1"/>
            </p:cNvSpPr>
            <p:nvPr/>
          </p:nvSpPr>
          <p:spPr bwMode="auto">
            <a:xfrm>
              <a:off x="4356176" y="3469601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1" name="Ellipsi 50"/>
            <p:cNvSpPr>
              <a:spLocks noChangeArrowheads="1"/>
            </p:cNvSpPr>
            <p:nvPr/>
          </p:nvSpPr>
          <p:spPr bwMode="auto">
            <a:xfrm>
              <a:off x="4207267" y="3618516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2" name="Ellipsi 51"/>
            <p:cNvSpPr>
              <a:spLocks noChangeArrowheads="1"/>
            </p:cNvSpPr>
            <p:nvPr/>
          </p:nvSpPr>
          <p:spPr bwMode="auto">
            <a:xfrm>
              <a:off x="4304919" y="3578225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3" name="Ellipsi 52"/>
            <p:cNvSpPr>
              <a:spLocks noChangeArrowheads="1"/>
            </p:cNvSpPr>
            <p:nvPr/>
          </p:nvSpPr>
          <p:spPr bwMode="auto">
            <a:xfrm>
              <a:off x="3766401" y="3837852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4" name="Ellipsi 53"/>
            <p:cNvSpPr>
              <a:spLocks noChangeArrowheads="1"/>
            </p:cNvSpPr>
            <p:nvPr/>
          </p:nvSpPr>
          <p:spPr bwMode="auto">
            <a:xfrm>
              <a:off x="3661940" y="3809206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5" name="Ellipsi 54"/>
            <p:cNvSpPr>
              <a:spLocks noChangeArrowheads="1"/>
            </p:cNvSpPr>
            <p:nvPr/>
          </p:nvSpPr>
          <p:spPr bwMode="auto">
            <a:xfrm>
              <a:off x="3592369" y="3851275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6" name="Ellipsi 55"/>
            <p:cNvSpPr>
              <a:spLocks noChangeArrowheads="1"/>
            </p:cNvSpPr>
            <p:nvPr/>
          </p:nvSpPr>
          <p:spPr bwMode="auto">
            <a:xfrm>
              <a:off x="3505070" y="3887788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7" name="Ellipsi 56"/>
            <p:cNvSpPr>
              <a:spLocks noChangeArrowheads="1"/>
            </p:cNvSpPr>
            <p:nvPr/>
          </p:nvSpPr>
          <p:spPr bwMode="auto">
            <a:xfrm>
              <a:off x="3339970" y="4031923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8" name="Ellipsi 57"/>
            <p:cNvSpPr>
              <a:spLocks noChangeArrowheads="1"/>
            </p:cNvSpPr>
            <p:nvPr/>
          </p:nvSpPr>
          <p:spPr bwMode="auto">
            <a:xfrm>
              <a:off x="2541394" y="4464844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59" name="Ellipsi 58"/>
            <p:cNvSpPr>
              <a:spLocks noChangeArrowheads="1"/>
            </p:cNvSpPr>
            <p:nvPr/>
          </p:nvSpPr>
          <p:spPr bwMode="auto">
            <a:xfrm>
              <a:off x="1855265" y="4237038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60" name="Ellipsi 59"/>
            <p:cNvSpPr>
              <a:spLocks noChangeArrowheads="1"/>
            </p:cNvSpPr>
            <p:nvPr/>
          </p:nvSpPr>
          <p:spPr bwMode="auto">
            <a:xfrm>
              <a:off x="1305060" y="4504036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61" name="Ellipsi 60"/>
            <p:cNvSpPr>
              <a:spLocks noChangeArrowheads="1"/>
            </p:cNvSpPr>
            <p:nvPr/>
          </p:nvSpPr>
          <p:spPr bwMode="auto">
            <a:xfrm>
              <a:off x="786123" y="4833937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62" name="Tekstikehys 32"/>
            <p:cNvSpPr txBox="1">
              <a:spLocks noChangeArrowheads="1"/>
            </p:cNvSpPr>
            <p:nvPr/>
          </p:nvSpPr>
          <p:spPr bwMode="auto">
            <a:xfrm>
              <a:off x="1420813" y="4518025"/>
              <a:ext cx="717612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err="1" smtClean="0"/>
                <a:t>Ahvenus</a:t>
              </a:r>
              <a:endParaRPr lang="fi-FI" dirty="0"/>
            </a:p>
          </p:txBody>
        </p:sp>
        <p:sp>
          <p:nvSpPr>
            <p:cNvPr id="63" name="Tekstikehys 33"/>
            <p:cNvSpPr txBox="1">
              <a:spLocks noChangeArrowheads="1"/>
            </p:cNvSpPr>
            <p:nvPr/>
          </p:nvSpPr>
          <p:spPr bwMode="auto">
            <a:xfrm>
              <a:off x="2355707" y="4086256"/>
              <a:ext cx="536473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smtClean="0"/>
                <a:t>Äetsä</a:t>
              </a:r>
              <a:endParaRPr lang="fi-FI" dirty="0"/>
            </a:p>
          </p:txBody>
        </p:sp>
        <p:sp>
          <p:nvSpPr>
            <p:cNvPr id="64" name="Tekstikehys 34"/>
            <p:cNvSpPr txBox="1">
              <a:spLocks noChangeArrowheads="1"/>
            </p:cNvSpPr>
            <p:nvPr/>
          </p:nvSpPr>
          <p:spPr bwMode="auto">
            <a:xfrm>
              <a:off x="4516438" y="3278188"/>
              <a:ext cx="636693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err="1" smtClean="0"/>
                <a:t>Heinoo</a:t>
              </a:r>
              <a:endParaRPr lang="fi-FI" dirty="0"/>
            </a:p>
          </p:txBody>
        </p:sp>
        <p:sp>
          <p:nvSpPr>
            <p:cNvPr id="65" name="Tekstikehys 35"/>
            <p:cNvSpPr txBox="1">
              <a:spLocks noChangeArrowheads="1"/>
            </p:cNvSpPr>
            <p:nvPr/>
          </p:nvSpPr>
          <p:spPr bwMode="auto">
            <a:xfrm>
              <a:off x="5550005" y="2121127"/>
              <a:ext cx="768139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smtClean="0"/>
                <a:t>Suoniemi</a:t>
              </a:r>
              <a:endParaRPr lang="fi-FI" dirty="0"/>
            </a:p>
          </p:txBody>
        </p:sp>
        <p:sp>
          <p:nvSpPr>
            <p:cNvPr id="66" name="Tekstikehys 36"/>
            <p:cNvSpPr txBox="1">
              <a:spLocks noChangeArrowheads="1"/>
            </p:cNvSpPr>
            <p:nvPr/>
          </p:nvSpPr>
          <p:spPr bwMode="auto">
            <a:xfrm>
              <a:off x="6442212" y="2608238"/>
              <a:ext cx="502746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err="1" smtClean="0"/>
                <a:t>Siuro</a:t>
              </a:r>
              <a:endParaRPr lang="fi-FI" dirty="0"/>
            </a:p>
          </p:txBody>
        </p:sp>
        <p:sp>
          <p:nvSpPr>
            <p:cNvPr id="67" name="Tekstikehys 37"/>
            <p:cNvSpPr txBox="1">
              <a:spLocks noChangeArrowheads="1"/>
            </p:cNvSpPr>
            <p:nvPr/>
          </p:nvSpPr>
          <p:spPr bwMode="auto">
            <a:xfrm>
              <a:off x="7848612" y="1907411"/>
              <a:ext cx="590526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smtClean="0"/>
                <a:t>Kalkku</a:t>
              </a:r>
              <a:endParaRPr lang="fi-FI" dirty="0"/>
            </a:p>
          </p:txBody>
        </p:sp>
        <p:sp>
          <p:nvSpPr>
            <p:cNvPr id="68" name="Tekstikehys 38"/>
            <p:cNvSpPr txBox="1">
              <a:spLocks noChangeArrowheads="1"/>
            </p:cNvSpPr>
            <p:nvPr/>
          </p:nvSpPr>
          <p:spPr bwMode="auto">
            <a:xfrm>
              <a:off x="8453438" y="2274888"/>
              <a:ext cx="635282" cy="27698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1430" tIns="45715" rIns="91430" bIns="45715">
              <a:spAutoFit/>
            </a:bodyPr>
            <a:lstStyle>
              <a:defPPr>
                <a:defRPr lang="fi-FI"/>
              </a:defPPr>
              <a:lvl1pPr defTabSz="596900">
                <a:spcBef>
                  <a:spcPct val="0"/>
                </a:spcBef>
                <a:defRPr sz="1200">
                  <a:latin typeface="Calibri" pitchFamily="34" charset="0"/>
                  <a:ea typeface="ヒラギノ角ゴ Pro W3" charset="-128"/>
                  <a:cs typeface="Arial" pitchFamily="34" charset="0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r>
                <a:rPr lang="fi-FI" dirty="0" smtClean="0"/>
                <a:t>Lielahti</a:t>
              </a:r>
              <a:endParaRPr lang="fi-FI" dirty="0"/>
            </a:p>
          </p:txBody>
        </p:sp>
        <p:sp>
          <p:nvSpPr>
            <p:cNvPr id="69" name="Ellipsi 68"/>
            <p:cNvSpPr>
              <a:spLocks noChangeArrowheads="1"/>
            </p:cNvSpPr>
            <p:nvPr/>
          </p:nvSpPr>
          <p:spPr bwMode="auto">
            <a:xfrm>
              <a:off x="6373492" y="2445543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0" name="Ellipsi 69"/>
            <p:cNvSpPr>
              <a:spLocks noChangeArrowheads="1"/>
            </p:cNvSpPr>
            <p:nvPr/>
          </p:nvSpPr>
          <p:spPr bwMode="auto">
            <a:xfrm>
              <a:off x="6173699" y="2432843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1" name="Ellipsi 70"/>
            <p:cNvSpPr>
              <a:spLocks noChangeArrowheads="1"/>
            </p:cNvSpPr>
            <p:nvPr/>
          </p:nvSpPr>
          <p:spPr bwMode="auto">
            <a:xfrm>
              <a:off x="6283325" y="2444768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2" name="Ellipsi 71"/>
            <p:cNvSpPr>
              <a:spLocks noChangeArrowheads="1"/>
            </p:cNvSpPr>
            <p:nvPr/>
          </p:nvSpPr>
          <p:spPr bwMode="auto">
            <a:xfrm>
              <a:off x="1080902" y="4598173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3" name="Ellipsi 72"/>
            <p:cNvSpPr>
              <a:spLocks noChangeArrowheads="1"/>
            </p:cNvSpPr>
            <p:nvPr/>
          </p:nvSpPr>
          <p:spPr bwMode="auto">
            <a:xfrm>
              <a:off x="266085" y="4819433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4" name="Ellipsi 73"/>
            <p:cNvSpPr>
              <a:spLocks noChangeArrowheads="1"/>
            </p:cNvSpPr>
            <p:nvPr/>
          </p:nvSpPr>
          <p:spPr bwMode="auto">
            <a:xfrm>
              <a:off x="304865" y="4833937"/>
              <a:ext cx="82550" cy="841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algn="ctr">
              <a:solidFill>
                <a:schemeClr val="accent1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5" name="Ellipsi 74"/>
            <p:cNvSpPr>
              <a:spLocks noChangeArrowheads="1"/>
            </p:cNvSpPr>
            <p:nvPr/>
          </p:nvSpPr>
          <p:spPr bwMode="auto">
            <a:xfrm>
              <a:off x="598564" y="1759294"/>
              <a:ext cx="82550" cy="84138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407048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6" name="Ellipsi 75"/>
            <p:cNvSpPr>
              <a:spLocks noChangeArrowheads="1"/>
            </p:cNvSpPr>
            <p:nvPr/>
          </p:nvSpPr>
          <p:spPr bwMode="auto">
            <a:xfrm>
              <a:off x="599058" y="2316163"/>
              <a:ext cx="82550" cy="84138"/>
            </a:xfrm>
            <a:prstGeom prst="ellipse">
              <a:avLst/>
            </a:prstGeom>
            <a:solidFill>
              <a:srgbClr val="B17ABC"/>
            </a:solidFill>
            <a:ln w="25400" algn="ctr">
              <a:solidFill>
                <a:srgbClr val="7030A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7" name="Tekstikehys 40"/>
            <p:cNvSpPr txBox="1">
              <a:spLocks noChangeArrowheads="1"/>
            </p:cNvSpPr>
            <p:nvPr/>
          </p:nvSpPr>
          <p:spPr bwMode="auto">
            <a:xfrm>
              <a:off x="724977" y="2171800"/>
              <a:ext cx="3458371" cy="64632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1430" tIns="45715" rIns="91430" bIns="45715">
              <a:spAutoFit/>
            </a:bodyPr>
            <a:lstStyle>
              <a:lvl1pPr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1pPr>
              <a:lvl2pPr marL="742950" indent="-28575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2pPr>
              <a:lvl3pPr marL="11430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3pPr>
              <a:lvl4pPr marL="16002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4pPr>
              <a:lvl5pPr marL="2057400" indent="-228600" defTabSz="596900"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5pPr>
              <a:lvl6pPr marL="25146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6pPr>
              <a:lvl7pPr marL="29718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7pPr>
              <a:lvl8pPr marL="34290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8pPr>
              <a:lvl9pPr marL="3886200" indent="-228600" algn="ctr" defTabSz="596900" eaLnBrk="0" fontAlgn="base" hangingPunct="0">
                <a:spcBef>
                  <a:spcPts val="1000"/>
                </a:spcBef>
                <a:spcAft>
                  <a:spcPct val="0"/>
                </a:spcAft>
                <a:defRPr sz="1000">
                  <a:solidFill>
                    <a:srgbClr val="000000"/>
                  </a:solidFill>
                  <a:latin typeface="Arial" pitchFamily="34" charset="0"/>
                  <a:ea typeface="ヒラギノ角ゴ Pro W3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i-FI" sz="1800" dirty="0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4 </a:t>
              </a:r>
              <a:r>
                <a:rPr lang="fi-FI" sz="1800" dirty="0" err="1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upgraded</a:t>
              </a:r>
              <a:r>
                <a:rPr lang="fi-FI" sz="1800" dirty="0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level</a:t>
              </a:r>
              <a:r>
                <a:rPr lang="fi-FI" sz="1800" dirty="0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crossings</a:t>
              </a:r>
              <a:r>
                <a:rPr lang="fi-FI" sz="1800" dirty="0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 with new </a:t>
              </a:r>
              <a:r>
                <a:rPr lang="fi-FI" sz="1800" dirty="0" err="1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boom</a:t>
              </a:r>
              <a:r>
                <a:rPr lang="fi-FI" sz="1800" dirty="0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fi-FI" sz="1800" dirty="0" err="1" smtClean="0">
                  <a:solidFill>
                    <a:srgbClr val="7030A0"/>
                  </a:solidFill>
                  <a:latin typeface="Calibri" pitchFamily="34" charset="0"/>
                  <a:cs typeface="Arial" pitchFamily="34" charset="0"/>
                </a:rPr>
                <a:t>barriers</a:t>
              </a:r>
              <a:endParaRPr lang="fi-FI" sz="1800" dirty="0" smtClean="0">
                <a:solidFill>
                  <a:srgbClr val="7030A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8" name="Ellipsi 77"/>
            <p:cNvSpPr>
              <a:spLocks noChangeArrowheads="1"/>
            </p:cNvSpPr>
            <p:nvPr/>
          </p:nvSpPr>
          <p:spPr bwMode="auto">
            <a:xfrm>
              <a:off x="6582458" y="2444768"/>
              <a:ext cx="82550" cy="84138"/>
            </a:xfrm>
            <a:prstGeom prst="ellipse">
              <a:avLst/>
            </a:prstGeom>
            <a:solidFill>
              <a:srgbClr val="B17ABC"/>
            </a:solidFill>
            <a:ln w="25400" algn="ctr">
              <a:solidFill>
                <a:srgbClr val="7030A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79" name="Ellipsi 78"/>
            <p:cNvSpPr>
              <a:spLocks noChangeArrowheads="1"/>
            </p:cNvSpPr>
            <p:nvPr/>
          </p:nvSpPr>
          <p:spPr bwMode="auto">
            <a:xfrm>
              <a:off x="6494851" y="2443218"/>
              <a:ext cx="82550" cy="84138"/>
            </a:xfrm>
            <a:prstGeom prst="ellipse">
              <a:avLst/>
            </a:prstGeom>
            <a:solidFill>
              <a:srgbClr val="B17ABC"/>
            </a:solidFill>
            <a:ln w="25400" algn="ctr">
              <a:solidFill>
                <a:srgbClr val="7030A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80" name="Ellipsi 79"/>
            <p:cNvSpPr>
              <a:spLocks noChangeArrowheads="1"/>
            </p:cNvSpPr>
            <p:nvPr/>
          </p:nvSpPr>
          <p:spPr bwMode="auto">
            <a:xfrm>
              <a:off x="6032599" y="2458856"/>
              <a:ext cx="82550" cy="84138"/>
            </a:xfrm>
            <a:prstGeom prst="ellipse">
              <a:avLst/>
            </a:prstGeom>
            <a:solidFill>
              <a:srgbClr val="B17ABC"/>
            </a:solidFill>
            <a:ln w="25400" algn="ctr">
              <a:solidFill>
                <a:srgbClr val="7030A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  <p:sp>
          <p:nvSpPr>
            <p:cNvPr id="81" name="Ellipsi 80"/>
            <p:cNvSpPr>
              <a:spLocks noChangeArrowheads="1"/>
            </p:cNvSpPr>
            <p:nvPr/>
          </p:nvSpPr>
          <p:spPr bwMode="auto">
            <a:xfrm>
              <a:off x="1585391" y="4279107"/>
              <a:ext cx="82550" cy="84138"/>
            </a:xfrm>
            <a:prstGeom prst="ellipse">
              <a:avLst/>
            </a:prstGeom>
            <a:solidFill>
              <a:srgbClr val="B17ABC"/>
            </a:solidFill>
            <a:ln w="25400" algn="ctr">
              <a:solidFill>
                <a:srgbClr val="7030A0"/>
              </a:solidFill>
              <a:round/>
              <a:headEnd/>
              <a:tailEnd/>
            </a:ln>
          </p:spPr>
          <p:txBody>
            <a:bodyPr lIns="91430" tIns="45715" rIns="91430" bIns="45715" anchor="ctr"/>
            <a:lstStyle/>
            <a:p>
              <a:pPr defTabSz="596900" fontAlgn="base">
                <a:spcBef>
                  <a:spcPct val="0"/>
                </a:spcBef>
                <a:spcAft>
                  <a:spcPct val="0"/>
                </a:spcAft>
              </a:pPr>
              <a:endParaRPr lang="fi-FI" sz="120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endParaRPr>
            </a:p>
          </p:txBody>
        </p:sp>
      </p:grpSp>
      <p:sp>
        <p:nvSpPr>
          <p:cNvPr id="82" name="Nuoli oikealle 81"/>
          <p:cNvSpPr/>
          <p:nvPr/>
        </p:nvSpPr>
        <p:spPr>
          <a:xfrm flipV="1">
            <a:off x="220337" y="5587697"/>
            <a:ext cx="548360" cy="358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3" name="Sisällön paikkamerkki 2"/>
          <p:cNvSpPr>
            <a:spLocks noGrp="1"/>
          </p:cNvSpPr>
          <p:nvPr>
            <p:ph idx="1"/>
          </p:nvPr>
        </p:nvSpPr>
        <p:spPr>
          <a:xfrm>
            <a:off x="796828" y="5373425"/>
            <a:ext cx="4083875" cy="891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800" b="1" dirty="0" err="1" smtClean="0"/>
              <a:t>Significant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improvements</a:t>
            </a:r>
            <a:r>
              <a:rPr lang="fi-FI" sz="1800" b="1" dirty="0" smtClean="0"/>
              <a:t> in </a:t>
            </a:r>
            <a:r>
              <a:rPr lang="fi-FI" sz="1800" b="1" dirty="0" err="1" smtClean="0"/>
              <a:t>both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road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traffic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safety</a:t>
            </a:r>
            <a:r>
              <a:rPr lang="fi-FI" sz="1800" b="1" dirty="0" smtClean="0"/>
              <a:t> and </a:t>
            </a:r>
            <a:r>
              <a:rPr lang="fi-FI" sz="1800" b="1" dirty="0" err="1" smtClean="0"/>
              <a:t>railroad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safety</a:t>
            </a:r>
            <a:r>
              <a:rPr lang="fi-FI" sz="1800" b="1" dirty="0" smtClean="0"/>
              <a:t>  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14944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32537" y="6356351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12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2196000" y="482334"/>
            <a:ext cx="662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Expanding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a rock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cutting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20 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000 m³</a:t>
            </a:r>
            <a:endParaRPr lang="fi-FI" dirty="0">
              <a:solidFill>
                <a:srgbClr val="08B0CA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r="20922" b="11285"/>
          <a:stretch/>
        </p:blipFill>
        <p:spPr>
          <a:xfrm>
            <a:off x="218364" y="1601455"/>
            <a:ext cx="4306096" cy="4461689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25821"/>
          <a:stretch/>
        </p:blipFill>
        <p:spPr>
          <a:xfrm>
            <a:off x="4646346" y="1589030"/>
            <a:ext cx="4261910" cy="44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6000" y="417600"/>
            <a:ext cx="6624000" cy="820650"/>
          </a:xfrm>
        </p:spPr>
        <p:txBody>
          <a:bodyPr/>
          <a:lstStyle/>
          <a:p>
            <a:r>
              <a:rPr lang="fi-FI" dirty="0" smtClean="0"/>
              <a:t>Common </a:t>
            </a:r>
            <a:r>
              <a:rPr lang="fi-FI" dirty="0" err="1" smtClean="0"/>
              <a:t>goals</a:t>
            </a:r>
            <a:endParaRPr lang="fi-FI" dirty="0"/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9542672"/>
              </p:ext>
            </p:extLst>
          </p:nvPr>
        </p:nvGraphicFramePr>
        <p:xfrm>
          <a:off x="428639" y="1857500"/>
          <a:ext cx="7856620" cy="2934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694"/>
                <a:gridCol w="1016000"/>
                <a:gridCol w="1193800"/>
                <a:gridCol w="1117600"/>
                <a:gridCol w="1041400"/>
                <a:gridCol w="953126"/>
              </a:tblGrid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Indicator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Poor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performace</a:t>
                      </a:r>
                      <a:endParaRPr lang="fi-FI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Minimum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conditions</a:t>
                      </a:r>
                      <a:r>
                        <a:rPr lang="fi-FI" baseline="0" dirty="0" smtClean="0"/>
                        <a:t> of </a:t>
                      </a:r>
                      <a:r>
                        <a:rPr lang="fi-FI" baseline="0" dirty="0" err="1" smtClean="0"/>
                        <a:t>satisfaction</a:t>
                      </a:r>
                      <a:endParaRPr lang="fi-FI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Outstanding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performance</a:t>
                      </a:r>
                      <a:endParaRPr lang="fi-FI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KRA </a:t>
                      </a:r>
                      <a:r>
                        <a:rPr lang="fi-FI" dirty="0" err="1" smtClean="0"/>
                        <a:t>results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KRA </a:t>
                      </a:r>
                      <a:r>
                        <a:rPr lang="fi-FI" dirty="0" err="1" smtClean="0"/>
                        <a:t>score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Passenger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train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punctuality</a:t>
                      </a:r>
                      <a:r>
                        <a:rPr lang="fi-FI" dirty="0" smtClean="0"/>
                        <a:t> </a:t>
                      </a:r>
                      <a:r>
                        <a:rPr lang="fi-FI" baseline="0" dirty="0" smtClean="0"/>
                        <a:t>[%]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70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85-90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99,65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26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Freight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train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punctuality</a:t>
                      </a:r>
                      <a:r>
                        <a:rPr lang="fi-FI" baseline="0" dirty="0" smtClean="0"/>
                        <a:t> [%]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70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85-90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99,93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Projec</a:t>
                      </a:r>
                      <a:r>
                        <a:rPr lang="fi-FI" baseline="0" dirty="0" smtClean="0"/>
                        <a:t>t </a:t>
                      </a:r>
                      <a:r>
                        <a:rPr lang="fi-FI" baseline="0" dirty="0" err="1" smtClean="0"/>
                        <a:t>completion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date</a:t>
                      </a:r>
                      <a:r>
                        <a:rPr lang="fi-FI" baseline="0" dirty="0" smtClean="0"/>
                        <a:t> 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31.5.2016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31.5.2015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28.2.2015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>
                          <a:solidFill>
                            <a:schemeClr val="tx1"/>
                          </a:solidFill>
                        </a:rPr>
                        <a:t>28.2.2015</a:t>
                      </a:r>
                      <a:endParaRPr lang="fi-F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smtClean="0"/>
                        <a:t>Railroad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safety</a:t>
                      </a:r>
                      <a:r>
                        <a:rPr lang="fi-FI" baseline="0" dirty="0" smtClean="0"/>
                        <a:t> </a:t>
                      </a:r>
                      <a:r>
                        <a:rPr lang="fi-FI" baseline="0" dirty="0" err="1" smtClean="0"/>
                        <a:t>defects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6-10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2,5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Worksite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safety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level</a:t>
                      </a:r>
                      <a:r>
                        <a:rPr lang="fi-FI" baseline="0" dirty="0" smtClean="0"/>
                        <a:t> [%]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75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100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95,8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7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i-FI" dirty="0" err="1" smtClean="0"/>
                        <a:t>Accident</a:t>
                      </a:r>
                      <a:r>
                        <a:rPr lang="fi-FI" dirty="0" smtClean="0"/>
                        <a:t> </a:t>
                      </a:r>
                      <a:r>
                        <a:rPr lang="fi-FI" dirty="0" err="1" smtClean="0"/>
                        <a:t>frequency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100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6,2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12</a:t>
                      </a:r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13</a:t>
            </a:fld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6603999" y="4802588"/>
            <a:ext cx="1681259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chemeClr val="bg1"/>
                </a:solidFill>
              </a:rPr>
              <a:t>  </a:t>
            </a:r>
            <a:r>
              <a:rPr lang="fi-FI" b="1" dirty="0" err="1" smtClean="0">
                <a:solidFill>
                  <a:schemeClr val="bg1"/>
                </a:solidFill>
              </a:rPr>
              <a:t>Tot</a:t>
            </a:r>
            <a:r>
              <a:rPr lang="fi-FI" b="1" dirty="0" smtClean="0">
                <a:solidFill>
                  <a:schemeClr val="bg1"/>
                </a:solidFill>
              </a:rPr>
              <a:t>.    79</a:t>
            </a:r>
            <a:endParaRPr lang="fi-FI" b="1" dirty="0">
              <a:solidFill>
                <a:schemeClr val="bg1"/>
              </a:solidFill>
            </a:endParaRPr>
          </a:p>
        </p:txBody>
      </p:sp>
      <p:cxnSp>
        <p:nvCxnSpPr>
          <p:cNvPr id="10" name="Suora nuoliyhdysviiva 9"/>
          <p:cNvCxnSpPr/>
          <p:nvPr/>
        </p:nvCxnSpPr>
        <p:spPr>
          <a:xfrm>
            <a:off x="875070" y="5400309"/>
            <a:ext cx="4243076" cy="0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/>
          <p:cNvCxnSpPr/>
          <p:nvPr/>
        </p:nvCxnSpPr>
        <p:spPr>
          <a:xfrm>
            <a:off x="2996606" y="5216243"/>
            <a:ext cx="2" cy="36813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/>
          <p:cNvCxnSpPr/>
          <p:nvPr/>
        </p:nvCxnSpPr>
        <p:spPr>
          <a:xfrm>
            <a:off x="5118146" y="5216243"/>
            <a:ext cx="2" cy="36813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/>
          <p:cNvCxnSpPr/>
          <p:nvPr/>
        </p:nvCxnSpPr>
        <p:spPr>
          <a:xfrm>
            <a:off x="875070" y="5222164"/>
            <a:ext cx="2" cy="36813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iruutu 24"/>
          <p:cNvSpPr txBox="1"/>
          <p:nvPr/>
        </p:nvSpPr>
        <p:spPr>
          <a:xfrm>
            <a:off x="2845765" y="587019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0</a:t>
            </a:r>
            <a:endParaRPr lang="fi-FI" sz="1400" dirty="0"/>
          </a:p>
        </p:txBody>
      </p:sp>
      <p:sp>
        <p:nvSpPr>
          <p:cNvPr id="26" name="Tekstiruutu 25"/>
          <p:cNvSpPr txBox="1"/>
          <p:nvPr/>
        </p:nvSpPr>
        <p:spPr>
          <a:xfrm>
            <a:off x="4892073" y="587019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+100</a:t>
            </a:r>
            <a:endParaRPr lang="fi-FI" sz="1400" dirty="0"/>
          </a:p>
        </p:txBody>
      </p:sp>
      <p:sp>
        <p:nvSpPr>
          <p:cNvPr id="28" name="Tekstiruutu 27"/>
          <p:cNvSpPr txBox="1"/>
          <p:nvPr/>
        </p:nvSpPr>
        <p:spPr>
          <a:xfrm>
            <a:off x="4473369" y="587019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79</a:t>
            </a:r>
            <a:endParaRPr lang="fi-FI" sz="1400" dirty="0"/>
          </a:p>
        </p:txBody>
      </p:sp>
      <p:sp>
        <p:nvSpPr>
          <p:cNvPr id="29" name="Tekstiruutu 28"/>
          <p:cNvSpPr txBox="1"/>
          <p:nvPr/>
        </p:nvSpPr>
        <p:spPr>
          <a:xfrm>
            <a:off x="571942" y="582243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-</a:t>
            </a:r>
            <a:r>
              <a:rPr lang="fi-FI" sz="1400" dirty="0" smtClean="0"/>
              <a:t>100</a:t>
            </a:r>
            <a:endParaRPr lang="fi-FI" sz="1400" dirty="0"/>
          </a:p>
        </p:txBody>
      </p:sp>
      <p:cxnSp>
        <p:nvCxnSpPr>
          <p:cNvPr id="30" name="Suora nuoliyhdysviiva 29"/>
          <p:cNvCxnSpPr/>
          <p:nvPr/>
        </p:nvCxnSpPr>
        <p:spPr>
          <a:xfrm>
            <a:off x="4682719" y="5216243"/>
            <a:ext cx="2" cy="368132"/>
          </a:xfrm>
          <a:prstGeom prst="straightConnector1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ikea aaltosulje 32"/>
          <p:cNvSpPr/>
          <p:nvPr/>
        </p:nvSpPr>
        <p:spPr>
          <a:xfrm rot="5400000">
            <a:off x="3631576" y="4978359"/>
            <a:ext cx="416173" cy="1686115"/>
          </a:xfrm>
          <a:prstGeom prst="rightBrace">
            <a:avLst>
              <a:gd name="adj1" fmla="val 8333"/>
              <a:gd name="adj2" fmla="val 52083"/>
            </a:avLst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/>
          <p:cNvSpPr txBox="1"/>
          <p:nvPr/>
        </p:nvSpPr>
        <p:spPr>
          <a:xfrm>
            <a:off x="3093376" y="6085636"/>
            <a:ext cx="137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smtClean="0"/>
              <a:t>Value for money</a:t>
            </a:r>
            <a:endParaRPr lang="fi-FI" sz="1400" dirty="0"/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18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67745" y="6372680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6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5999" y="417600"/>
            <a:ext cx="6710934" cy="609600"/>
          </a:xfrm>
        </p:spPr>
        <p:txBody>
          <a:bodyPr/>
          <a:lstStyle/>
          <a:p>
            <a:r>
              <a:rPr lang="fi-FI" dirty="0" err="1" smtClean="0"/>
              <a:t>Usability</a:t>
            </a:r>
            <a:r>
              <a:rPr lang="fi-FI" dirty="0" smtClean="0"/>
              <a:t> of the </a:t>
            </a:r>
            <a:r>
              <a:rPr lang="fi-FI" dirty="0" err="1" smtClean="0"/>
              <a:t>railway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the </a:t>
            </a:r>
            <a:r>
              <a:rPr lang="fi-FI" dirty="0" err="1" smtClean="0"/>
              <a:t>alliance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21200" y="1562100"/>
            <a:ext cx="7970400" cy="4639500"/>
          </a:xfrm>
        </p:spPr>
        <p:txBody>
          <a:bodyPr>
            <a:normAutofit/>
          </a:bodyPr>
          <a:lstStyle/>
          <a:p>
            <a:r>
              <a:rPr lang="fi-FI" sz="1800" dirty="0" smtClean="0"/>
              <a:t>27 000 </a:t>
            </a:r>
            <a:r>
              <a:rPr lang="fi-FI" sz="1800" dirty="0" err="1" smtClean="0"/>
              <a:t>trains</a:t>
            </a:r>
            <a:r>
              <a:rPr lang="fi-FI" sz="1800" dirty="0" smtClean="0"/>
              <a:t> </a:t>
            </a:r>
            <a:r>
              <a:rPr lang="fi-FI" sz="1800" dirty="0" err="1" smtClean="0"/>
              <a:t>passed</a:t>
            </a:r>
            <a:r>
              <a:rPr lang="fi-FI" sz="1800" dirty="0" smtClean="0"/>
              <a:t> the </a:t>
            </a:r>
            <a:r>
              <a:rPr lang="fi-FI" sz="1800" dirty="0" err="1" smtClean="0"/>
              <a:t>project</a:t>
            </a:r>
            <a:r>
              <a:rPr lang="fi-FI" sz="1800" dirty="0" smtClean="0"/>
              <a:t> </a:t>
            </a:r>
            <a:r>
              <a:rPr lang="fi-FI" sz="1800" dirty="0" err="1" smtClean="0"/>
              <a:t>area</a:t>
            </a:r>
            <a:r>
              <a:rPr lang="fi-FI" sz="1800" dirty="0" smtClean="0"/>
              <a:t> </a:t>
            </a:r>
            <a:r>
              <a:rPr lang="fi-FI" sz="1800" dirty="0" err="1" smtClean="0"/>
              <a:t>during</a:t>
            </a:r>
            <a:r>
              <a:rPr lang="fi-FI" sz="1800" dirty="0" smtClean="0"/>
              <a:t> </a:t>
            </a:r>
            <a:r>
              <a:rPr lang="fi-FI" sz="1800" dirty="0" err="1" smtClean="0"/>
              <a:t>three</a:t>
            </a:r>
            <a:r>
              <a:rPr lang="fi-FI" sz="1800" dirty="0" smtClean="0"/>
              <a:t> </a:t>
            </a:r>
            <a:r>
              <a:rPr lang="fi-FI" sz="1800" dirty="0" err="1" smtClean="0"/>
              <a:t>years</a:t>
            </a:r>
            <a:r>
              <a:rPr lang="fi-FI" sz="1800" dirty="0" smtClean="0"/>
              <a:t> of </a:t>
            </a:r>
            <a:r>
              <a:rPr lang="fi-FI" sz="1800" dirty="0" err="1" smtClean="0"/>
              <a:t>construction</a:t>
            </a:r>
            <a:r>
              <a:rPr lang="fi-FI" sz="1800" dirty="0" smtClean="0"/>
              <a:t>. </a:t>
            </a:r>
            <a:r>
              <a:rPr lang="fi-FI" sz="1800" dirty="0" err="1" smtClean="0"/>
              <a:t>Only</a:t>
            </a:r>
            <a:r>
              <a:rPr lang="fi-FI" sz="1800" dirty="0" smtClean="0"/>
              <a:t> 42 of </a:t>
            </a:r>
            <a:r>
              <a:rPr lang="fi-FI" sz="1800" dirty="0" err="1" smtClean="0"/>
              <a:t>these</a:t>
            </a:r>
            <a:r>
              <a:rPr lang="fi-FI" sz="1800" dirty="0" smtClean="0"/>
              <a:t> </a:t>
            </a:r>
            <a:r>
              <a:rPr lang="fi-FI" sz="1800" dirty="0" err="1" smtClean="0"/>
              <a:t>were</a:t>
            </a:r>
            <a:r>
              <a:rPr lang="fi-FI" sz="1800" dirty="0" smtClean="0"/>
              <a:t> </a:t>
            </a:r>
            <a:r>
              <a:rPr lang="fi-FI" sz="1800" dirty="0" err="1" smtClean="0"/>
              <a:t>late</a:t>
            </a:r>
            <a:r>
              <a:rPr lang="fi-FI" sz="1800" dirty="0" smtClean="0"/>
              <a:t> </a:t>
            </a:r>
            <a:r>
              <a:rPr lang="fi-FI" sz="1800" dirty="0" err="1" smtClean="0"/>
              <a:t>or</a:t>
            </a:r>
            <a:r>
              <a:rPr lang="fi-FI" sz="1800" dirty="0" smtClean="0"/>
              <a:t> </a:t>
            </a:r>
            <a:r>
              <a:rPr lang="fi-FI" sz="1800" dirty="0" err="1" smtClean="0"/>
              <a:t>cancelled</a:t>
            </a:r>
            <a:r>
              <a:rPr lang="fi-FI" sz="1800" dirty="0" smtClean="0"/>
              <a:t> </a:t>
            </a:r>
            <a:r>
              <a:rPr lang="fi-FI" sz="1800" dirty="0" err="1" smtClean="0"/>
              <a:t>because</a:t>
            </a:r>
            <a:r>
              <a:rPr lang="fi-FI" sz="1800" dirty="0" smtClean="0"/>
              <a:t> of the </a:t>
            </a:r>
            <a:r>
              <a:rPr lang="fi-FI" sz="1800" dirty="0" err="1" smtClean="0"/>
              <a:t>construction</a:t>
            </a:r>
            <a:r>
              <a:rPr lang="fi-FI" sz="1800" dirty="0" smtClean="0"/>
              <a:t> </a:t>
            </a:r>
            <a:r>
              <a:rPr lang="fi-FI" sz="1800" dirty="0" err="1" smtClean="0"/>
              <a:t>works</a:t>
            </a:r>
            <a:r>
              <a:rPr lang="fi-FI" sz="1800" dirty="0" smtClean="0"/>
              <a:t>. </a:t>
            </a:r>
          </a:p>
          <a:p>
            <a:r>
              <a:rPr lang="fi-FI" sz="1800" dirty="0" err="1" smtClean="0"/>
              <a:t>Punctuality</a:t>
            </a:r>
            <a:r>
              <a:rPr lang="fi-FI" sz="1800" dirty="0" smtClean="0"/>
              <a:t> of the </a:t>
            </a:r>
            <a:r>
              <a:rPr lang="fi-FI" sz="1800" dirty="0" err="1" smtClean="0"/>
              <a:t>train</a:t>
            </a:r>
            <a:r>
              <a:rPr lang="fi-FI" sz="1800" dirty="0" smtClean="0"/>
              <a:t> </a:t>
            </a:r>
            <a:r>
              <a:rPr lang="fi-FI" sz="1800" dirty="0" err="1" smtClean="0"/>
              <a:t>traffic</a:t>
            </a:r>
            <a:r>
              <a:rPr lang="fi-FI" sz="1800" dirty="0" smtClean="0"/>
              <a:t> </a:t>
            </a:r>
            <a:r>
              <a:rPr lang="fi-FI" sz="1800" dirty="0" err="1" smtClean="0"/>
              <a:t>considering</a:t>
            </a:r>
            <a:r>
              <a:rPr lang="fi-FI" sz="1800" dirty="0" smtClean="0"/>
              <a:t> the </a:t>
            </a:r>
            <a:r>
              <a:rPr lang="fi-FI" sz="1800" dirty="0" err="1" smtClean="0"/>
              <a:t>effect</a:t>
            </a:r>
            <a:r>
              <a:rPr lang="fi-FI" sz="1800" dirty="0" smtClean="0"/>
              <a:t> of the </a:t>
            </a:r>
            <a:r>
              <a:rPr lang="fi-FI" sz="1800" dirty="0" err="1" smtClean="0"/>
              <a:t>construction</a:t>
            </a:r>
            <a:r>
              <a:rPr lang="fi-FI" sz="1800" dirty="0" smtClean="0"/>
              <a:t> </a:t>
            </a:r>
            <a:r>
              <a:rPr lang="fi-FI" sz="1800" dirty="0" err="1" smtClean="0"/>
              <a:t>works</a:t>
            </a:r>
            <a:r>
              <a:rPr lang="fi-FI" sz="1800" dirty="0" smtClean="0"/>
              <a:t>:</a:t>
            </a:r>
          </a:p>
          <a:p>
            <a:pPr marL="0" indent="0">
              <a:buNone/>
            </a:pPr>
            <a:endParaRPr lang="fi-FI" sz="1800" dirty="0" smtClean="0"/>
          </a:p>
          <a:p>
            <a:pPr marL="0" indent="0">
              <a:buNone/>
            </a:pPr>
            <a:r>
              <a:rPr lang="fi-FI" sz="1800" b="1" dirty="0" smtClean="0"/>
              <a:t>	</a:t>
            </a:r>
            <a:r>
              <a:rPr lang="fi-FI" sz="1800" b="1" dirty="0" err="1" smtClean="0"/>
              <a:t>Freight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traffic</a:t>
            </a:r>
            <a:endParaRPr lang="fi-FI" sz="1800" b="1" dirty="0" smtClean="0"/>
          </a:p>
          <a:p>
            <a:pPr marL="0" indent="0">
              <a:buNone/>
            </a:pPr>
            <a:r>
              <a:rPr lang="fi-FI" sz="1800" b="1" dirty="0" smtClean="0"/>
              <a:t>	99,93%</a:t>
            </a:r>
          </a:p>
          <a:p>
            <a:endParaRPr lang="fi-FI" sz="1800" b="1" dirty="0"/>
          </a:p>
          <a:p>
            <a:pPr marL="0" indent="0">
              <a:buNone/>
            </a:pPr>
            <a:r>
              <a:rPr lang="fi-FI" sz="1800" b="1" dirty="0" smtClean="0"/>
              <a:t>	</a:t>
            </a:r>
            <a:r>
              <a:rPr lang="fi-FI" sz="1800" b="1" dirty="0" err="1" smtClean="0"/>
              <a:t>Passenger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traffic</a:t>
            </a:r>
            <a:endParaRPr lang="fi-FI" sz="1800" b="1" dirty="0" smtClean="0"/>
          </a:p>
          <a:p>
            <a:pPr marL="0" indent="0">
              <a:buNone/>
            </a:pPr>
            <a:r>
              <a:rPr lang="fi-FI" sz="1800" b="1" dirty="0" smtClean="0"/>
              <a:t>	99,65%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67745" y="6372680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14</a:t>
            </a:fld>
            <a:endParaRPr lang="fi-FI"/>
          </a:p>
        </p:txBody>
      </p:sp>
      <p:sp>
        <p:nvSpPr>
          <p:cNvPr id="7" name="Nuoli oikealle 6"/>
          <p:cNvSpPr/>
          <p:nvPr/>
        </p:nvSpPr>
        <p:spPr>
          <a:xfrm>
            <a:off x="627483" y="5497030"/>
            <a:ext cx="489204" cy="33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1116687" y="5371140"/>
            <a:ext cx="58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Coordination</a:t>
            </a:r>
            <a:r>
              <a:rPr lang="fi-FI" b="1" dirty="0" smtClean="0"/>
              <a:t> </a:t>
            </a:r>
            <a:r>
              <a:rPr lang="fi-FI" b="1" dirty="0" err="1" smtClean="0"/>
              <a:t>between</a:t>
            </a:r>
            <a:r>
              <a:rPr lang="fi-FI" b="1" dirty="0" smtClean="0"/>
              <a:t> </a:t>
            </a:r>
            <a:r>
              <a:rPr lang="fi-FI" b="1" dirty="0" err="1" smtClean="0"/>
              <a:t>rail</a:t>
            </a:r>
            <a:r>
              <a:rPr lang="fi-FI" b="1" dirty="0" smtClean="0"/>
              <a:t> </a:t>
            </a:r>
            <a:r>
              <a:rPr lang="fi-FI" b="1" dirty="0" err="1" smtClean="0"/>
              <a:t>traffic</a:t>
            </a:r>
            <a:r>
              <a:rPr lang="fi-FI" b="1" dirty="0" smtClean="0"/>
              <a:t> and the </a:t>
            </a:r>
            <a:r>
              <a:rPr lang="fi-FI" b="1" dirty="0" err="1" smtClean="0"/>
              <a:t>construction</a:t>
            </a:r>
            <a:r>
              <a:rPr lang="fi-FI" b="1" dirty="0" smtClean="0"/>
              <a:t> </a:t>
            </a:r>
            <a:r>
              <a:rPr lang="fi-FI" b="1" dirty="0" err="1" smtClean="0"/>
              <a:t>works</a:t>
            </a:r>
            <a:r>
              <a:rPr lang="fi-FI" b="1" dirty="0" smtClean="0"/>
              <a:t> </a:t>
            </a:r>
            <a:r>
              <a:rPr lang="fi-FI" b="1" dirty="0" err="1" smtClean="0"/>
              <a:t>has</a:t>
            </a:r>
            <a:r>
              <a:rPr lang="fi-FI" b="1" dirty="0" smtClean="0"/>
              <a:t> </a:t>
            </a:r>
            <a:r>
              <a:rPr lang="fi-FI" b="1" dirty="0" err="1" smtClean="0"/>
              <a:t>been</a:t>
            </a:r>
            <a:r>
              <a:rPr lang="fi-FI" b="1" dirty="0" smtClean="0"/>
              <a:t> </a:t>
            </a:r>
            <a:r>
              <a:rPr lang="fi-FI" b="1" dirty="0" err="1" smtClean="0"/>
              <a:t>excellent</a:t>
            </a:r>
            <a:endParaRPr lang="fi-FI" b="1" dirty="0"/>
          </a:p>
          <a:p>
            <a:endParaRPr lang="fi-FI" dirty="0"/>
          </a:p>
        </p:txBody>
      </p:sp>
      <p:pic>
        <p:nvPicPr>
          <p:cNvPr id="11" name="Kuva 10" descr="kartta-liikennepaikoista-3-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4268" y="2886075"/>
            <a:ext cx="5141501" cy="23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Safety</a:t>
            </a:r>
            <a:r>
              <a:rPr lang="fi-FI" dirty="0" smtClean="0"/>
              <a:t> as a </a:t>
            </a:r>
            <a:r>
              <a:rPr lang="fi-FI" dirty="0" err="1" smtClean="0"/>
              <a:t>key</a:t>
            </a:r>
            <a:r>
              <a:rPr lang="fi-FI" dirty="0" smtClean="0"/>
              <a:t> </a:t>
            </a:r>
            <a:r>
              <a:rPr lang="fi-FI" dirty="0" err="1" smtClean="0"/>
              <a:t>result</a:t>
            </a:r>
            <a:r>
              <a:rPr lang="fi-FI" dirty="0" smtClean="0"/>
              <a:t> </a:t>
            </a:r>
            <a:r>
              <a:rPr lang="fi-FI" dirty="0" err="1" smtClean="0"/>
              <a:t>area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21200" y="1307806"/>
            <a:ext cx="7970400" cy="873419"/>
          </a:xfrm>
        </p:spPr>
        <p:txBody>
          <a:bodyPr>
            <a:noAutofit/>
          </a:bodyPr>
          <a:lstStyle/>
          <a:p>
            <a:r>
              <a:rPr lang="fi-FI" sz="1800" dirty="0" err="1" smtClean="0"/>
              <a:t>Safety</a:t>
            </a:r>
            <a:r>
              <a:rPr lang="fi-FI" sz="1800" dirty="0" smtClean="0"/>
              <a:t> </a:t>
            </a:r>
            <a:r>
              <a:rPr lang="fi-FI" sz="1800" dirty="0" err="1" smtClean="0"/>
              <a:t>has</a:t>
            </a:r>
            <a:r>
              <a:rPr lang="fi-FI" sz="1800" dirty="0" smtClean="0"/>
              <a:t> </a:t>
            </a:r>
            <a:r>
              <a:rPr lang="fi-FI" sz="1800" dirty="0" err="1" smtClean="0"/>
              <a:t>been</a:t>
            </a:r>
            <a:r>
              <a:rPr lang="fi-FI" sz="1800" dirty="0" smtClean="0"/>
              <a:t> on </a:t>
            </a:r>
            <a:r>
              <a:rPr lang="fi-FI" sz="1800" dirty="0" err="1" smtClean="0"/>
              <a:t>very</a:t>
            </a:r>
            <a:r>
              <a:rPr lang="fi-FI" sz="1800" dirty="0" smtClean="0"/>
              <a:t> </a:t>
            </a:r>
            <a:r>
              <a:rPr lang="fi-FI" sz="1800" dirty="0" err="1" smtClean="0"/>
              <a:t>high</a:t>
            </a:r>
            <a:r>
              <a:rPr lang="fi-FI" sz="1800" dirty="0" smtClean="0"/>
              <a:t> </a:t>
            </a:r>
            <a:r>
              <a:rPr lang="fi-FI" sz="1800" dirty="0" err="1" smtClean="0"/>
              <a:t>level</a:t>
            </a:r>
            <a:r>
              <a:rPr lang="fi-FI" sz="1800" dirty="0" smtClean="0"/>
              <a:t> </a:t>
            </a:r>
            <a:r>
              <a:rPr lang="fi-FI" sz="1800" dirty="0" err="1" smtClean="0"/>
              <a:t>throughout</a:t>
            </a:r>
            <a:r>
              <a:rPr lang="fi-FI" sz="1800" dirty="0" smtClean="0"/>
              <a:t> the </a:t>
            </a:r>
            <a:r>
              <a:rPr lang="fi-FI" sz="1800" dirty="0" err="1" smtClean="0"/>
              <a:t>project</a:t>
            </a:r>
            <a:endParaRPr lang="fi-FI" sz="1800" dirty="0" smtClean="0"/>
          </a:p>
          <a:p>
            <a:r>
              <a:rPr lang="fi-FI" sz="1800" dirty="0" smtClean="0"/>
              <a:t>Alliance </a:t>
            </a:r>
            <a:r>
              <a:rPr lang="fi-FI" sz="1800" dirty="0" err="1" smtClean="0"/>
              <a:t>has</a:t>
            </a:r>
            <a:r>
              <a:rPr lang="fi-FI" sz="1800" dirty="0" smtClean="0"/>
              <a:t> </a:t>
            </a:r>
            <a:r>
              <a:rPr lang="fi-FI" sz="1800" dirty="0" err="1" smtClean="0"/>
              <a:t>been</a:t>
            </a:r>
            <a:r>
              <a:rPr lang="fi-FI" sz="1800" dirty="0" smtClean="0"/>
              <a:t> </a:t>
            </a:r>
            <a:r>
              <a:rPr lang="fi-FI" sz="1800" dirty="0" err="1" smtClean="0"/>
              <a:t>able</a:t>
            </a:r>
            <a:r>
              <a:rPr lang="fi-FI" sz="1800" dirty="0" smtClean="0"/>
              <a:t> to </a:t>
            </a:r>
            <a:r>
              <a:rPr lang="fi-FI" sz="1800" dirty="0" err="1" smtClean="0"/>
              <a:t>create</a:t>
            </a:r>
            <a:r>
              <a:rPr lang="fi-FI" sz="1800" dirty="0" smtClean="0"/>
              <a:t> </a:t>
            </a:r>
            <a:r>
              <a:rPr lang="fi-FI" sz="1800" dirty="0" err="1" smtClean="0"/>
              <a:t>processes</a:t>
            </a:r>
            <a:r>
              <a:rPr lang="fi-FI" sz="1800" dirty="0" smtClean="0"/>
              <a:t> for </a:t>
            </a:r>
            <a:r>
              <a:rPr lang="fi-FI" sz="1800" dirty="0" err="1" smtClean="0"/>
              <a:t>safety</a:t>
            </a:r>
            <a:r>
              <a:rPr lang="fi-FI" sz="1800" dirty="0" smtClean="0"/>
              <a:t>, </a:t>
            </a:r>
            <a:r>
              <a:rPr lang="fi-FI" sz="1800" dirty="0" err="1" smtClean="0"/>
              <a:t>that</a:t>
            </a:r>
            <a:r>
              <a:rPr lang="fi-FI" sz="1800" dirty="0" smtClean="0"/>
              <a:t> </a:t>
            </a:r>
            <a:r>
              <a:rPr lang="fi-FI" sz="1800" dirty="0" err="1" smtClean="0"/>
              <a:t>work</a:t>
            </a:r>
            <a:r>
              <a:rPr lang="fi-FI" sz="1800" dirty="0" smtClean="0"/>
              <a:t> as a </a:t>
            </a:r>
            <a:r>
              <a:rPr lang="fi-FI" sz="1800" dirty="0" err="1" smtClean="0"/>
              <a:t>natural</a:t>
            </a:r>
            <a:r>
              <a:rPr lang="fi-FI" sz="1800" dirty="0" smtClean="0"/>
              <a:t> </a:t>
            </a:r>
            <a:r>
              <a:rPr lang="fi-FI" sz="1800" dirty="0" err="1" smtClean="0"/>
              <a:t>part</a:t>
            </a:r>
            <a:r>
              <a:rPr lang="fi-FI" sz="1800" dirty="0" smtClean="0"/>
              <a:t> of </a:t>
            </a:r>
            <a:r>
              <a:rPr lang="fi-FI" sz="1800" dirty="0" err="1" smtClean="0"/>
              <a:t>everyday</a:t>
            </a:r>
            <a:r>
              <a:rPr lang="fi-FI" sz="1800" dirty="0"/>
              <a:t> </a:t>
            </a:r>
            <a:r>
              <a:rPr lang="fi-FI" sz="1800" dirty="0" err="1" smtClean="0"/>
              <a:t>work</a:t>
            </a:r>
            <a:endParaRPr lang="fi-FI" sz="1800" dirty="0" smtClean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64996" y="6380844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15</a:t>
            </a:fld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390524" y="2485139"/>
            <a:ext cx="6867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 </a:t>
            </a:r>
            <a:r>
              <a:rPr lang="fi-FI" dirty="0" err="1" smtClean="0"/>
              <a:t>total</a:t>
            </a:r>
            <a:r>
              <a:rPr lang="fi-FI" dirty="0" smtClean="0"/>
              <a:t> of 12 000 </a:t>
            </a:r>
            <a:r>
              <a:rPr lang="fi-FI" dirty="0" err="1" smtClean="0"/>
              <a:t>notes</a:t>
            </a:r>
            <a:r>
              <a:rPr lang="fi-FI" dirty="0" smtClean="0"/>
              <a:t> on </a:t>
            </a:r>
            <a:r>
              <a:rPr lang="fi-FI" dirty="0" err="1" smtClean="0"/>
              <a:t>weekly</a:t>
            </a:r>
            <a:r>
              <a:rPr lang="fi-FI" dirty="0" smtClean="0"/>
              <a:t> </a:t>
            </a:r>
            <a:r>
              <a:rPr lang="fi-FI" dirty="0" err="1" smtClean="0"/>
              <a:t>safety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r>
              <a:rPr lang="fi-FI" dirty="0" smtClean="0"/>
              <a:t> </a:t>
            </a:r>
            <a:r>
              <a:rPr lang="fi-FI" dirty="0" err="1" smtClean="0"/>
              <a:t>measurings</a:t>
            </a:r>
            <a:endParaRPr lang="fi-FI" dirty="0"/>
          </a:p>
          <a:p>
            <a:r>
              <a:rPr lang="fi-FI" b="1" dirty="0"/>
              <a:t>	</a:t>
            </a:r>
            <a:r>
              <a:rPr lang="fi-FI" b="1" dirty="0" err="1" smtClean="0"/>
              <a:t>Safety</a:t>
            </a:r>
            <a:r>
              <a:rPr lang="fi-FI" b="1" dirty="0" smtClean="0"/>
              <a:t> </a:t>
            </a:r>
            <a:r>
              <a:rPr lang="fi-FI" b="1" dirty="0" err="1" smtClean="0"/>
              <a:t>level</a:t>
            </a:r>
            <a:r>
              <a:rPr lang="fi-FI" b="1" dirty="0" smtClean="0"/>
              <a:t> at the </a:t>
            </a:r>
            <a:r>
              <a:rPr lang="fi-FI" b="1" dirty="0" err="1" smtClean="0"/>
              <a:t>work</a:t>
            </a:r>
            <a:r>
              <a:rPr lang="fi-FI" b="1" dirty="0" smtClean="0"/>
              <a:t> </a:t>
            </a:r>
            <a:r>
              <a:rPr lang="fi-FI" b="1" dirty="0" err="1" smtClean="0"/>
              <a:t>site</a:t>
            </a:r>
            <a:r>
              <a:rPr lang="fi-FI" b="1" dirty="0" smtClean="0"/>
              <a:t> 95,8</a:t>
            </a:r>
            <a:r>
              <a:rPr lang="fi-FI" b="1" dirty="0"/>
              <a:t>%</a:t>
            </a:r>
          </a:p>
          <a:p>
            <a:endParaRPr lang="fi-FI" dirty="0"/>
          </a:p>
        </p:txBody>
      </p:sp>
      <p:sp>
        <p:nvSpPr>
          <p:cNvPr id="10" name="Tekstiruutu 9"/>
          <p:cNvSpPr txBox="1"/>
          <p:nvPr/>
        </p:nvSpPr>
        <p:spPr>
          <a:xfrm>
            <a:off x="390525" y="3200625"/>
            <a:ext cx="646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Total </a:t>
            </a:r>
            <a:r>
              <a:rPr lang="fi-FI" dirty="0" err="1" smtClean="0"/>
              <a:t>hours</a:t>
            </a:r>
            <a:r>
              <a:rPr lang="fi-FI" dirty="0" smtClean="0"/>
              <a:t> of </a:t>
            </a:r>
            <a:r>
              <a:rPr lang="fi-FI" dirty="0" err="1" smtClean="0"/>
              <a:t>work</a:t>
            </a:r>
            <a:r>
              <a:rPr lang="fi-FI" dirty="0" smtClean="0"/>
              <a:t>: 640 </a:t>
            </a:r>
            <a:r>
              <a:rPr lang="fi-FI" dirty="0"/>
              <a:t>000 h</a:t>
            </a:r>
          </a:p>
          <a:p>
            <a:r>
              <a:rPr lang="fi-FI" dirty="0" smtClean="0"/>
              <a:t>4 </a:t>
            </a:r>
            <a:r>
              <a:rPr lang="fi-FI" dirty="0" err="1" smtClean="0"/>
              <a:t>accidents</a:t>
            </a:r>
            <a:r>
              <a:rPr lang="fi-FI" dirty="0" smtClean="0"/>
              <a:t>, in </a:t>
            </a:r>
            <a:r>
              <a:rPr lang="fi-FI" dirty="0" err="1" smtClean="0"/>
              <a:t>which</a:t>
            </a:r>
            <a:r>
              <a:rPr lang="fi-FI" dirty="0" smtClean="0"/>
              <a:t> </a:t>
            </a:r>
            <a:r>
              <a:rPr lang="fi-FI" dirty="0" err="1" smtClean="0"/>
              <a:t>only</a:t>
            </a:r>
            <a:r>
              <a:rPr lang="fi-FI" dirty="0" smtClean="0"/>
              <a:t> 19 </a:t>
            </a:r>
            <a:r>
              <a:rPr lang="fi-FI" dirty="0" err="1" smtClean="0"/>
              <a:t>man-days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lost</a:t>
            </a:r>
            <a:endParaRPr lang="fi-FI" dirty="0"/>
          </a:p>
          <a:p>
            <a:r>
              <a:rPr lang="fi-FI" b="1" dirty="0"/>
              <a:t>	</a:t>
            </a:r>
            <a:r>
              <a:rPr lang="fi-FI" b="1" dirty="0" err="1" smtClean="0"/>
              <a:t>Accident</a:t>
            </a:r>
            <a:r>
              <a:rPr lang="fi-FI" b="1" dirty="0" smtClean="0"/>
              <a:t> </a:t>
            </a:r>
            <a:r>
              <a:rPr lang="fi-FI" b="1" dirty="0" err="1" smtClean="0"/>
              <a:t>frequency</a:t>
            </a:r>
            <a:r>
              <a:rPr lang="fi-FI" b="1" dirty="0" smtClean="0"/>
              <a:t> 6,2</a:t>
            </a:r>
            <a:endParaRPr lang="fi-FI" b="1" dirty="0"/>
          </a:p>
          <a:p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90525" y="4286967"/>
            <a:ext cx="6867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3 </a:t>
            </a:r>
            <a:r>
              <a:rPr lang="fi-FI" dirty="0" err="1" smtClean="0"/>
              <a:t>railroad</a:t>
            </a:r>
            <a:r>
              <a:rPr lang="fi-FI" dirty="0" smtClean="0"/>
              <a:t> </a:t>
            </a:r>
            <a:r>
              <a:rPr lang="fi-FI" dirty="0" err="1" smtClean="0"/>
              <a:t>safety</a:t>
            </a:r>
            <a:r>
              <a:rPr lang="fi-FI" dirty="0" smtClean="0"/>
              <a:t> </a:t>
            </a:r>
            <a:r>
              <a:rPr lang="fi-FI" dirty="0" err="1" smtClean="0"/>
              <a:t>defects</a:t>
            </a:r>
            <a:r>
              <a:rPr lang="fi-FI" dirty="0" smtClean="0"/>
              <a:t>:</a:t>
            </a:r>
            <a:endParaRPr lang="fi-FI" dirty="0"/>
          </a:p>
          <a:p>
            <a:pPr lvl="1"/>
            <a:r>
              <a:rPr lang="fi-FI" dirty="0" err="1" smtClean="0"/>
              <a:t>Communication</a:t>
            </a:r>
            <a:r>
              <a:rPr lang="fi-FI" dirty="0"/>
              <a:t> </a:t>
            </a:r>
            <a:r>
              <a:rPr lang="fi-FI" dirty="0" err="1" smtClean="0"/>
              <a:t>between</a:t>
            </a:r>
            <a:r>
              <a:rPr lang="fi-FI" dirty="0" smtClean="0"/>
              <a:t> the </a:t>
            </a:r>
            <a:r>
              <a:rPr lang="fi-FI" dirty="0" err="1" smtClean="0"/>
              <a:t>worksite</a:t>
            </a:r>
            <a:r>
              <a:rPr lang="fi-FI" dirty="0" smtClean="0"/>
              <a:t> and </a:t>
            </a:r>
            <a:r>
              <a:rPr lang="fi-FI" dirty="0" err="1" smtClean="0"/>
              <a:t>traffic</a:t>
            </a:r>
            <a:r>
              <a:rPr lang="fi-FI" dirty="0" smtClean="0"/>
              <a:t> </a:t>
            </a:r>
            <a:r>
              <a:rPr lang="fi-FI" dirty="0" err="1" smtClean="0"/>
              <a:t>control</a:t>
            </a:r>
            <a:endParaRPr lang="fi-FI" dirty="0"/>
          </a:p>
          <a:p>
            <a:pPr lvl="1"/>
            <a:r>
              <a:rPr lang="fi-FI" dirty="0" err="1" smtClean="0"/>
              <a:t>Securing</a:t>
            </a:r>
            <a:r>
              <a:rPr lang="fi-FI" dirty="0" smtClean="0"/>
              <a:t> the </a:t>
            </a:r>
            <a:r>
              <a:rPr lang="fi-FI" dirty="0" err="1" smtClean="0"/>
              <a:t>road</a:t>
            </a:r>
            <a:r>
              <a:rPr lang="fi-FI" dirty="0" smtClean="0"/>
              <a:t> </a:t>
            </a:r>
            <a:r>
              <a:rPr lang="fi-FI" dirty="0" err="1" smtClean="0"/>
              <a:t>traffic</a:t>
            </a:r>
            <a:r>
              <a:rPr lang="fi-FI" dirty="0" smtClean="0"/>
              <a:t> at </a:t>
            </a:r>
            <a:r>
              <a:rPr lang="fi-FI" dirty="0" err="1" smtClean="0"/>
              <a:t>level</a:t>
            </a:r>
            <a:r>
              <a:rPr lang="fi-FI" dirty="0" smtClean="0"/>
              <a:t> </a:t>
            </a:r>
            <a:r>
              <a:rPr lang="fi-FI" dirty="0" err="1" smtClean="0"/>
              <a:t>crossing</a:t>
            </a:r>
            <a:endParaRPr lang="fi-FI" dirty="0" smtClean="0"/>
          </a:p>
          <a:p>
            <a:pPr lvl="1"/>
            <a:r>
              <a:rPr lang="fi-FI" dirty="0" err="1" smtClean="0"/>
              <a:t>Working</a:t>
            </a:r>
            <a:r>
              <a:rPr lang="fi-FI" dirty="0" smtClean="0"/>
              <a:t> in </a:t>
            </a:r>
            <a:r>
              <a:rPr lang="fi-FI" dirty="0" err="1" smtClean="0"/>
              <a:t>safety</a:t>
            </a:r>
            <a:r>
              <a:rPr lang="fi-FI" dirty="0" smtClean="0"/>
              <a:t> </a:t>
            </a:r>
            <a:r>
              <a:rPr lang="fi-FI" dirty="0" err="1" smtClean="0"/>
              <a:t>device</a:t>
            </a:r>
            <a:r>
              <a:rPr lang="fi-FI" dirty="0" smtClean="0"/>
              <a:t> </a:t>
            </a:r>
            <a:r>
              <a:rPr lang="fi-FI" dirty="0" err="1" smtClean="0"/>
              <a:t>premises</a:t>
            </a:r>
            <a:r>
              <a:rPr lang="fi-FI" dirty="0" smtClean="0"/>
              <a:t> </a:t>
            </a:r>
            <a:r>
              <a:rPr lang="fi-FI" dirty="0" err="1" smtClean="0"/>
              <a:t>without</a:t>
            </a:r>
            <a:r>
              <a:rPr lang="fi-FI" dirty="0" smtClean="0"/>
              <a:t> a </a:t>
            </a:r>
            <a:r>
              <a:rPr lang="fi-FI" dirty="0" err="1" smtClean="0"/>
              <a:t>permission</a:t>
            </a:r>
            <a:endParaRPr lang="fi-FI" dirty="0"/>
          </a:p>
          <a:p>
            <a:pPr lvl="1"/>
            <a:r>
              <a:rPr lang="fi-FI" dirty="0"/>
              <a:t>	</a:t>
            </a:r>
            <a:r>
              <a:rPr lang="fi-FI" b="1" dirty="0" smtClean="0"/>
              <a:t>Railroad </a:t>
            </a:r>
            <a:r>
              <a:rPr lang="fi-FI" b="1" dirty="0" err="1" smtClean="0"/>
              <a:t>safety</a:t>
            </a:r>
            <a:r>
              <a:rPr lang="fi-FI" b="1" dirty="0" smtClean="0"/>
              <a:t> on a </a:t>
            </a:r>
            <a:r>
              <a:rPr lang="fi-FI" b="1" dirty="0" err="1" smtClean="0"/>
              <a:t>good</a:t>
            </a:r>
            <a:r>
              <a:rPr lang="fi-FI" b="1" dirty="0" smtClean="0"/>
              <a:t> </a:t>
            </a:r>
            <a:r>
              <a:rPr lang="fi-FI" b="1" dirty="0" err="1" smtClean="0"/>
              <a:t>level</a:t>
            </a:r>
            <a:endParaRPr lang="fi-FI" b="1" dirty="0"/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12" name="Nuoli oikealle 11"/>
          <p:cNvSpPr/>
          <p:nvPr/>
        </p:nvSpPr>
        <p:spPr>
          <a:xfrm>
            <a:off x="659649" y="3798792"/>
            <a:ext cx="489204" cy="33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Nuoli oikealle 12"/>
          <p:cNvSpPr/>
          <p:nvPr/>
        </p:nvSpPr>
        <p:spPr>
          <a:xfrm>
            <a:off x="633498" y="5428520"/>
            <a:ext cx="489204" cy="33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Nuoli oikealle 13"/>
          <p:cNvSpPr/>
          <p:nvPr/>
        </p:nvSpPr>
        <p:spPr>
          <a:xfrm>
            <a:off x="659649" y="2796361"/>
            <a:ext cx="489204" cy="33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Outcomes</a:t>
            </a:r>
            <a:r>
              <a:rPr lang="fi-FI" dirty="0" smtClean="0"/>
              <a:t> of the </a:t>
            </a:r>
            <a:r>
              <a:rPr lang="fi-FI" dirty="0" err="1" smtClean="0"/>
              <a:t>commercial</a:t>
            </a:r>
            <a:r>
              <a:rPr lang="fi-FI" dirty="0" smtClean="0"/>
              <a:t> </a:t>
            </a:r>
            <a:r>
              <a:rPr lang="fi-FI" dirty="0" err="1" smtClean="0"/>
              <a:t>model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69559" y="6364515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16</a:t>
            </a:fld>
            <a:endParaRPr lang="fi-FI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374511" y="3570479"/>
            <a:ext cx="1776422" cy="22610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Palveluntuottajan</a:t>
            </a:r>
          </a:p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korvattavat</a:t>
            </a:r>
          </a:p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kustannukset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374511" y="2943266"/>
            <a:ext cx="1776422" cy="627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Projektikohtaiset </a:t>
            </a:r>
          </a:p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yhteiskustannukset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374511" y="2071162"/>
            <a:ext cx="1776421" cy="8706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Palkkio korvattaville</a:t>
            </a:r>
          </a:p>
          <a:p>
            <a:pPr algn="ctr"/>
            <a:r>
              <a:rPr lang="fi-FI" sz="1600" b="1" dirty="0">
                <a:solidFill>
                  <a:srgbClr val="000000"/>
                </a:solidFill>
                <a:latin typeface="Arial Narrow" pitchFamily="34" charset="0"/>
              </a:rPr>
              <a:t>kustannuksille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150932" y="2941810"/>
            <a:ext cx="2383229" cy="14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168560" y="2079170"/>
            <a:ext cx="2313921" cy="2063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328847" y="1347107"/>
            <a:ext cx="3046" cy="75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10800000">
            <a:off x="5646446" y="1347107"/>
            <a:ext cx="427782" cy="742381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432" y="0"/>
              </a:cxn>
              <a:cxn ang="0">
                <a:pos x="0" y="624"/>
              </a:cxn>
            </a:cxnLst>
            <a:rect l="0" t="0" r="r" b="b"/>
            <a:pathLst>
              <a:path w="432" h="624">
                <a:moveTo>
                  <a:pt x="0" y="624"/>
                </a:moveTo>
                <a:lnTo>
                  <a:pt x="432" y="624"/>
                </a:lnTo>
                <a:lnTo>
                  <a:pt x="432" y="0"/>
                </a:lnTo>
                <a:lnTo>
                  <a:pt x="0" y="624"/>
                </a:lnTo>
                <a:close/>
              </a:path>
            </a:pathLst>
          </a:custGeom>
          <a:gradFill rotWithShape="1">
            <a:gsLst>
              <a:gs pos="0">
                <a:srgbClr val="FF9900">
                  <a:gamma/>
                  <a:shade val="54510"/>
                  <a:invGamma/>
                </a:srgbClr>
              </a:gs>
              <a:gs pos="100000">
                <a:srgbClr val="FF99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4488992" y="2943266"/>
            <a:ext cx="1" cy="28882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4488992" y="2071163"/>
            <a:ext cx="2" cy="8721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312576" y="4376088"/>
            <a:ext cx="2016271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i-FI" sz="1400" b="1" dirty="0" smtClean="0">
                <a:solidFill>
                  <a:srgbClr val="000000"/>
                </a:solidFill>
              </a:rPr>
              <a:t>Project </a:t>
            </a:r>
            <a:r>
              <a:rPr lang="fi-FI" sz="1400" b="1" dirty="0" err="1" smtClean="0">
                <a:solidFill>
                  <a:srgbClr val="000000"/>
                </a:solidFill>
              </a:rPr>
              <a:t>costs</a:t>
            </a:r>
            <a:endParaRPr lang="fi-FI" sz="1400" b="1" dirty="0" smtClean="0">
              <a:solidFill>
                <a:srgbClr val="000000"/>
              </a:solidFill>
            </a:endParaRPr>
          </a:p>
          <a:p>
            <a:r>
              <a:rPr lang="fi-FI" sz="1400" b="1" dirty="0" smtClean="0">
                <a:solidFill>
                  <a:schemeClr val="tx1"/>
                </a:solidFill>
              </a:rPr>
              <a:t>71,5</a:t>
            </a:r>
            <a:r>
              <a:rPr lang="fi-FI" sz="1400" b="1" dirty="0" smtClean="0">
                <a:solidFill>
                  <a:srgbClr val="000000"/>
                </a:solidFill>
              </a:rPr>
              <a:t> M€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4168561" y="5831488"/>
            <a:ext cx="216333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fi-FI"/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298809" y="1223328"/>
            <a:ext cx="2676951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400" b="1" dirty="0" err="1" smtClean="0">
                <a:solidFill>
                  <a:srgbClr val="000000"/>
                </a:solidFill>
              </a:rPr>
              <a:t>Actual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outturn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cost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prediction</a:t>
            </a:r>
            <a:r>
              <a:rPr lang="fi-FI" sz="1400" b="1" dirty="0" smtClean="0">
                <a:solidFill>
                  <a:srgbClr val="000000"/>
                </a:solidFill>
              </a:rPr>
              <a:t> at the </a:t>
            </a:r>
            <a:r>
              <a:rPr lang="fi-FI" sz="1400" b="1" dirty="0" err="1" smtClean="0">
                <a:solidFill>
                  <a:srgbClr val="000000"/>
                </a:solidFill>
              </a:rPr>
              <a:t>end</a:t>
            </a:r>
            <a:r>
              <a:rPr lang="fi-FI" sz="1400" b="1" dirty="0" smtClean="0">
                <a:solidFill>
                  <a:srgbClr val="000000"/>
                </a:solidFill>
              </a:rPr>
              <a:t> of the </a:t>
            </a:r>
            <a:r>
              <a:rPr lang="fi-FI" sz="1400" b="1" dirty="0" err="1" smtClean="0">
                <a:solidFill>
                  <a:srgbClr val="000000"/>
                </a:solidFill>
              </a:rPr>
              <a:t>construction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period</a:t>
            </a:r>
            <a:r>
              <a:rPr lang="fi-FI" sz="1400" b="1" dirty="0">
                <a:solidFill>
                  <a:srgbClr val="000000"/>
                </a:solidFill>
              </a:rPr>
              <a:t>:</a:t>
            </a:r>
            <a:r>
              <a:rPr lang="fi-FI" sz="1400" b="1" dirty="0" smtClean="0">
                <a:solidFill>
                  <a:srgbClr val="000000"/>
                </a:solidFill>
              </a:rPr>
              <a:t> 80,0 M€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4297175" y="3473773"/>
            <a:ext cx="2975729" cy="6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i-FI" sz="1400" b="1" dirty="0" err="1" smtClean="0">
                <a:solidFill>
                  <a:srgbClr val="000000"/>
                </a:solidFill>
              </a:rPr>
              <a:t>Owner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has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increased</a:t>
            </a:r>
            <a:r>
              <a:rPr lang="fi-FI" sz="1400" b="1" dirty="0" smtClean="0">
                <a:solidFill>
                  <a:srgbClr val="000000"/>
                </a:solidFill>
              </a:rPr>
              <a:t> the </a:t>
            </a:r>
            <a:r>
              <a:rPr lang="fi-FI" sz="1400" b="1" dirty="0" err="1" smtClean="0">
                <a:solidFill>
                  <a:srgbClr val="000000"/>
                </a:solidFill>
              </a:rPr>
              <a:t>project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fi-FI" sz="1400" b="1" dirty="0" err="1" smtClean="0">
                <a:solidFill>
                  <a:srgbClr val="000000"/>
                </a:solidFill>
              </a:rPr>
              <a:t>scope</a:t>
            </a:r>
            <a:r>
              <a:rPr lang="fi-FI" sz="1400" b="1" dirty="0" smtClean="0">
                <a:solidFill>
                  <a:srgbClr val="000000"/>
                </a:solidFill>
              </a:rPr>
              <a:t> with 4,2 M€ </a:t>
            </a:r>
            <a:r>
              <a:rPr lang="fi-FI" sz="1400" b="1" dirty="0" err="1" smtClean="0">
                <a:solidFill>
                  <a:srgbClr val="000000"/>
                </a:solidFill>
              </a:rPr>
              <a:t>gained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during</a:t>
            </a:r>
            <a:endParaRPr lang="fi-FI" sz="1400" b="1" dirty="0">
              <a:solidFill>
                <a:srgbClr val="000000"/>
              </a:solidFill>
            </a:endParaRPr>
          </a:p>
          <a:p>
            <a:pPr algn="ctr"/>
            <a:r>
              <a:rPr lang="fi-FI" sz="1400" b="1" dirty="0">
                <a:solidFill>
                  <a:srgbClr val="000000"/>
                </a:solidFill>
              </a:rPr>
              <a:t>t</a:t>
            </a:r>
            <a:r>
              <a:rPr lang="fi-FI" sz="1400" b="1" dirty="0" smtClean="0">
                <a:solidFill>
                  <a:srgbClr val="000000"/>
                </a:solidFill>
              </a:rPr>
              <a:t>he </a:t>
            </a:r>
            <a:r>
              <a:rPr lang="fi-FI" sz="1400" b="1" dirty="0" err="1" smtClean="0">
                <a:solidFill>
                  <a:srgbClr val="000000"/>
                </a:solidFill>
              </a:rPr>
              <a:t>alliance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6719245" y="1547942"/>
            <a:ext cx="190224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fi-FI"/>
            </a:defPPr>
            <a:lvl1pPr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Forecast</a:t>
            </a:r>
            <a:r>
              <a:rPr lang="fi-FI" dirty="0" smtClean="0"/>
              <a:t>:</a:t>
            </a:r>
          </a:p>
          <a:p>
            <a:r>
              <a:rPr lang="fi-FI" dirty="0" err="1" smtClean="0"/>
              <a:t>Gain</a:t>
            </a:r>
            <a:r>
              <a:rPr lang="fi-FI" dirty="0" smtClean="0"/>
              <a:t> +7,0  M€</a:t>
            </a:r>
            <a:endParaRPr lang="fi-FI" dirty="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374508" y="3570480"/>
            <a:ext cx="1776422" cy="226100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Direct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project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costs</a:t>
            </a:r>
            <a:endParaRPr lang="fi-FI" sz="1600" b="1" dirty="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for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non-owner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participant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374509" y="3179135"/>
            <a:ext cx="1776422" cy="6272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Owner´s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costs</a:t>
            </a:r>
            <a:endParaRPr lang="fi-FI" sz="1600" b="1" dirty="0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374509" y="2071163"/>
            <a:ext cx="1776422" cy="8706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Fee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for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project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algn="ctr"/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specific</a:t>
            </a:r>
            <a:r>
              <a:rPr lang="fi-FI" sz="16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fi-FI" sz="1600" b="1" dirty="0" err="1" smtClean="0">
                <a:solidFill>
                  <a:srgbClr val="000000"/>
                </a:solidFill>
                <a:latin typeface="Arial Narrow" pitchFamily="34" charset="0"/>
              </a:rPr>
              <a:t>costs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2374508" y="2943268"/>
            <a:ext cx="1776422" cy="235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</a:rPr>
              <a:t>Risks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54992" y="2353325"/>
            <a:ext cx="182749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sz="1400" b="1" dirty="0" err="1" smtClean="0">
                <a:solidFill>
                  <a:srgbClr val="000000"/>
                </a:solidFill>
              </a:rPr>
              <a:t>Goals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are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achieved</a:t>
            </a:r>
            <a:r>
              <a:rPr lang="fi-FI" sz="1400" b="1" dirty="0" smtClean="0">
                <a:solidFill>
                  <a:srgbClr val="000000"/>
                </a:solidFill>
              </a:rPr>
              <a:t> and the </a:t>
            </a:r>
            <a:r>
              <a:rPr lang="fi-FI" sz="1400" b="1" dirty="0" err="1" smtClean="0">
                <a:solidFill>
                  <a:srgbClr val="000000"/>
                </a:solidFill>
              </a:rPr>
              <a:t>success</a:t>
            </a:r>
            <a:r>
              <a:rPr lang="fi-FI" sz="1400" b="1" dirty="0" smtClean="0">
                <a:solidFill>
                  <a:srgbClr val="000000"/>
                </a:solidFill>
              </a:rPr>
              <a:t> of the </a:t>
            </a:r>
            <a:r>
              <a:rPr lang="fi-FI" sz="1400" b="1" dirty="0" err="1" smtClean="0">
                <a:solidFill>
                  <a:srgbClr val="000000"/>
                </a:solidFill>
              </a:rPr>
              <a:t>project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can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be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well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  <a:r>
              <a:rPr lang="fi-FI" sz="1400" b="1" dirty="0" err="1" smtClean="0">
                <a:solidFill>
                  <a:srgbClr val="000000"/>
                </a:solidFill>
              </a:rPr>
              <a:t>demonstrated</a:t>
            </a:r>
            <a:r>
              <a:rPr lang="fi-FI" sz="1400" b="1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1" name="Kuva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4188280" y="2353325"/>
            <a:ext cx="1061947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i-FI" sz="1400" b="1" dirty="0" smtClean="0">
                <a:solidFill>
                  <a:srgbClr val="000000"/>
                </a:solidFill>
              </a:rPr>
              <a:t>12%/25,6%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48375" y="334765"/>
            <a:ext cx="6882848" cy="609600"/>
          </a:xfrm>
        </p:spPr>
        <p:txBody>
          <a:bodyPr/>
          <a:lstStyle/>
          <a:p>
            <a:r>
              <a:rPr lang="fi-FI" dirty="0" err="1" smtClean="0"/>
              <a:t>Positive</a:t>
            </a:r>
            <a:r>
              <a:rPr lang="fi-FI" dirty="0" smtClean="0"/>
              <a:t> </a:t>
            </a:r>
            <a:r>
              <a:rPr lang="fi-FI" dirty="0" err="1" smtClean="0"/>
              <a:t>publicity</a:t>
            </a:r>
            <a:r>
              <a:rPr lang="fi-FI" dirty="0" smtClean="0"/>
              <a:t> is </a:t>
            </a:r>
            <a:r>
              <a:rPr lang="fi-FI" dirty="0" err="1" smtClean="0"/>
              <a:t>part</a:t>
            </a:r>
            <a:r>
              <a:rPr lang="fi-FI" dirty="0" smtClean="0"/>
              <a:t> of the </a:t>
            </a:r>
            <a:r>
              <a:rPr lang="fi-FI" dirty="0" err="1" smtClean="0"/>
              <a:t>success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08474" y="6372680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17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3" y="1183175"/>
            <a:ext cx="2039013" cy="271868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048363"/>
            <a:ext cx="2065240" cy="28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910" y="944365"/>
            <a:ext cx="3440564" cy="30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73" y="1183175"/>
            <a:ext cx="1878050" cy="33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85" y="4027927"/>
            <a:ext cx="2452688" cy="245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73" y="3550125"/>
            <a:ext cx="3139402" cy="2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3" y="3837008"/>
            <a:ext cx="2335692" cy="302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 err="1" smtClean="0"/>
              <a:t>site</a:t>
            </a:r>
            <a:r>
              <a:rPr lang="fi-FI" dirty="0" smtClean="0"/>
              <a:t> of the </a:t>
            </a:r>
            <a:r>
              <a:rPr lang="fi-FI" dirty="0" err="1" smtClean="0"/>
              <a:t>year</a:t>
            </a:r>
            <a:r>
              <a:rPr lang="fi-FI" dirty="0" smtClean="0"/>
              <a:t> in </a:t>
            </a:r>
            <a:r>
              <a:rPr lang="fi-FI" dirty="0" smtClean="0"/>
              <a:t>2012 !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30268" y="6350830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18</a:t>
            </a:fld>
            <a:endParaRPr lang="fi-FI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6" y="1239445"/>
            <a:ext cx="3404228" cy="503283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87" y="2208810"/>
            <a:ext cx="4665792" cy="333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5999" y="417600"/>
            <a:ext cx="6829247" cy="609600"/>
          </a:xfrm>
        </p:spPr>
        <p:txBody>
          <a:bodyPr/>
          <a:lstStyle/>
          <a:p>
            <a:r>
              <a:rPr lang="fi-FI" dirty="0" err="1" smtClean="0"/>
              <a:t>IPD-Projects</a:t>
            </a:r>
            <a:r>
              <a:rPr lang="fi-FI" dirty="0" smtClean="0"/>
              <a:t> in Finland: </a:t>
            </a:r>
            <a:r>
              <a:rPr lang="fi-FI" dirty="0" smtClean="0"/>
              <a:t>23 </a:t>
            </a:r>
            <a:r>
              <a:rPr lang="fi-FI" dirty="0" err="1" smtClean="0"/>
              <a:t>projects</a:t>
            </a:r>
            <a:r>
              <a:rPr lang="fi-FI" dirty="0" smtClean="0"/>
              <a:t>, </a:t>
            </a:r>
            <a:r>
              <a:rPr lang="fi-FI" dirty="0" err="1" smtClean="0"/>
              <a:t>total</a:t>
            </a:r>
            <a:r>
              <a:rPr lang="fi-FI" dirty="0" smtClean="0"/>
              <a:t> </a:t>
            </a:r>
            <a:r>
              <a:rPr lang="fi-FI" dirty="0" err="1" smtClean="0"/>
              <a:t>worth</a:t>
            </a:r>
            <a:r>
              <a:rPr lang="fi-FI" dirty="0" smtClean="0"/>
              <a:t> of 1,2 </a:t>
            </a:r>
            <a:r>
              <a:rPr lang="fi-FI" dirty="0" err="1" smtClean="0"/>
              <a:t>billion</a:t>
            </a:r>
            <a:r>
              <a:rPr lang="fi-FI" dirty="0" smtClean="0"/>
              <a:t> €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47360" y="6369999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19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0" y="1399503"/>
            <a:ext cx="9074320" cy="4401001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6057900" y="5800504"/>
            <a:ext cx="3378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 err="1" smtClean="0"/>
              <a:t>Source</a:t>
            </a:r>
            <a:r>
              <a:rPr lang="fi-FI" sz="1000" dirty="0" smtClean="0"/>
              <a:t>: </a:t>
            </a:r>
            <a:r>
              <a:rPr lang="fi-FI" sz="1000" dirty="0" err="1" smtClean="0"/>
              <a:t>Vison</a:t>
            </a:r>
            <a:r>
              <a:rPr lang="fi-FI" sz="1000" dirty="0" smtClean="0"/>
              <a:t> Alliance </a:t>
            </a:r>
            <a:r>
              <a:rPr lang="fi-FI" sz="1000" dirty="0" err="1" smtClean="0"/>
              <a:t>Partners</a:t>
            </a:r>
            <a:r>
              <a:rPr lang="fi-FI" sz="1000" dirty="0" smtClean="0"/>
              <a:t> Oy, Lauri </a:t>
            </a:r>
            <a:r>
              <a:rPr lang="fi-FI" sz="1000" dirty="0" err="1" smtClean="0"/>
              <a:t>Merikalliio</a:t>
            </a:r>
            <a:endParaRPr lang="fi-FI" sz="1000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242163" y="393324"/>
            <a:ext cx="5755156" cy="609600"/>
          </a:xfrm>
        </p:spPr>
        <p:txBody>
          <a:bodyPr>
            <a:normAutofit/>
          </a:bodyPr>
          <a:lstStyle/>
          <a:p>
            <a:r>
              <a:rPr lang="fi-FI" dirty="0" smtClean="0"/>
              <a:t>Lielahti-Kokemäki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alliance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519752" y="1555843"/>
            <a:ext cx="7914564" cy="4517411"/>
          </a:xfrm>
        </p:spPr>
        <p:txBody>
          <a:bodyPr>
            <a:normAutofit/>
          </a:bodyPr>
          <a:lstStyle/>
          <a:p>
            <a:r>
              <a:rPr lang="fi-FI" sz="1800" dirty="0" err="1" smtClean="0">
                <a:latin typeface="Arial" panose="020B0604020202020204" pitchFamily="34" charset="0"/>
              </a:rPr>
              <a:t>First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public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sector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project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alliance</a:t>
            </a:r>
            <a:r>
              <a:rPr lang="fi-FI" sz="1800" dirty="0" smtClean="0">
                <a:latin typeface="Arial" panose="020B0604020202020204" pitchFamily="34" charset="0"/>
              </a:rPr>
              <a:t> in Europe</a:t>
            </a:r>
          </a:p>
          <a:p>
            <a:r>
              <a:rPr lang="fi-FI" sz="1800" dirty="0" err="1" smtClean="0">
                <a:latin typeface="Arial" panose="020B0604020202020204" pitchFamily="34" charset="0"/>
              </a:rPr>
              <a:t>Renovation</a:t>
            </a:r>
            <a:r>
              <a:rPr lang="fi-FI" sz="1800" dirty="0" smtClean="0">
                <a:latin typeface="Arial" panose="020B0604020202020204" pitchFamily="34" charset="0"/>
              </a:rPr>
              <a:t> of </a:t>
            </a:r>
            <a:r>
              <a:rPr lang="fi-FI" sz="1800" dirty="0" err="1" smtClean="0">
                <a:latin typeface="Arial" panose="020B0604020202020204" pitchFamily="34" charset="0"/>
              </a:rPr>
              <a:t>Tampere</a:t>
            </a:r>
            <a:r>
              <a:rPr lang="fi-FI" sz="1800" dirty="0" err="1" smtClean="0">
                <a:latin typeface="Arial" panose="020B0604020202020204" pitchFamily="34" charset="0"/>
                <a:sym typeface="Symbol"/>
              </a:rPr>
              <a:t></a:t>
            </a:r>
            <a:r>
              <a:rPr lang="fi-FI" sz="1800" dirty="0" err="1" smtClean="0">
                <a:latin typeface="Arial" panose="020B0604020202020204" pitchFamily="34" charset="0"/>
              </a:rPr>
              <a:t>Pori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railway</a:t>
            </a:r>
            <a:r>
              <a:rPr lang="fi-FI" sz="1800" dirty="0" smtClean="0">
                <a:latin typeface="Arial" panose="020B0604020202020204" pitchFamily="34" charset="0"/>
              </a:rPr>
              <a:t>, </a:t>
            </a:r>
            <a:r>
              <a:rPr lang="fi-FI" sz="1800" dirty="0" err="1" smtClean="0">
                <a:latin typeface="Arial" panose="020B0604020202020204" pitchFamily="34" charset="0"/>
              </a:rPr>
              <a:t>ca</a:t>
            </a:r>
            <a:r>
              <a:rPr lang="fi-FI" sz="1800" dirty="0" smtClean="0">
                <a:latin typeface="Arial" panose="020B0604020202020204" pitchFamily="34" charset="0"/>
              </a:rPr>
              <a:t>. 90 km</a:t>
            </a:r>
          </a:p>
          <a:p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Project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developement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phase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and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construction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phase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were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executed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in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less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than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four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years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(August 2011–</a:t>
            </a:r>
            <a:r>
              <a:rPr lang="fi-FI" sz="1800" dirty="0" err="1" smtClean="0">
                <a:latin typeface="Arial" panose="020B0604020202020204" pitchFamily="34" charset="0"/>
                <a:ea typeface="ヒラギノ角ゴ Pro W3"/>
              </a:rPr>
              <a:t>February</a:t>
            </a:r>
            <a:r>
              <a:rPr lang="fi-FI" sz="1800" dirty="0" smtClean="0">
                <a:latin typeface="Arial" panose="020B0604020202020204" pitchFamily="34" charset="0"/>
                <a:ea typeface="ヒラギノ角ゴ Pro W3"/>
              </a:rPr>
              <a:t> 2015)</a:t>
            </a:r>
          </a:p>
          <a:p>
            <a:r>
              <a:rPr lang="fi-FI" sz="1800" dirty="0" smtClean="0">
                <a:latin typeface="Arial" panose="020B0604020202020204" pitchFamily="34" charset="0"/>
              </a:rPr>
              <a:t>Alliance </a:t>
            </a:r>
            <a:r>
              <a:rPr lang="fi-FI" sz="1800" dirty="0" err="1" smtClean="0">
                <a:latin typeface="Arial" panose="020B0604020202020204" pitchFamily="34" charset="0"/>
              </a:rPr>
              <a:t>participants</a:t>
            </a:r>
            <a:endParaRPr lang="fi-FI" sz="1800" dirty="0" smtClean="0">
              <a:latin typeface="Arial" panose="020B0604020202020204" pitchFamily="34" charset="0"/>
            </a:endParaRPr>
          </a:p>
          <a:p>
            <a:pPr lvl="1"/>
            <a:r>
              <a:rPr lang="fi-FI" sz="1800" dirty="0" err="1" smtClean="0">
                <a:solidFill>
                  <a:srgbClr val="000000"/>
                </a:solidFill>
              </a:rPr>
              <a:t>Owner</a:t>
            </a:r>
            <a:r>
              <a:rPr lang="fi-FI" sz="1800" dirty="0" smtClean="0">
                <a:solidFill>
                  <a:srgbClr val="000000"/>
                </a:solidFill>
              </a:rPr>
              <a:t> </a:t>
            </a:r>
            <a:r>
              <a:rPr lang="fi-FI" sz="1800" dirty="0" err="1" smtClean="0">
                <a:solidFill>
                  <a:srgbClr val="000000"/>
                </a:solidFill>
              </a:rPr>
              <a:t>participant</a:t>
            </a:r>
            <a:r>
              <a:rPr lang="fi-FI" sz="1800" dirty="0" smtClean="0">
                <a:solidFill>
                  <a:srgbClr val="000000"/>
                </a:solidFill>
              </a:rPr>
              <a:t>: </a:t>
            </a:r>
            <a:r>
              <a:rPr lang="fi-FI" sz="1800" dirty="0" err="1" smtClean="0">
                <a:solidFill>
                  <a:srgbClr val="000000"/>
                </a:solidFill>
              </a:rPr>
              <a:t>Finnish</a:t>
            </a:r>
            <a:r>
              <a:rPr lang="fi-FI" sz="1800" dirty="0" smtClean="0">
                <a:solidFill>
                  <a:srgbClr val="000000"/>
                </a:solidFill>
              </a:rPr>
              <a:t> Transport </a:t>
            </a:r>
            <a:r>
              <a:rPr lang="fi-FI" sz="1800" dirty="0" err="1" smtClean="0">
                <a:solidFill>
                  <a:srgbClr val="000000"/>
                </a:solidFill>
              </a:rPr>
              <a:t>Agency</a:t>
            </a:r>
            <a:endParaRPr lang="fi-FI" sz="1800" dirty="0" smtClean="0">
              <a:solidFill>
                <a:srgbClr val="000000"/>
              </a:solidFill>
            </a:endParaRPr>
          </a:p>
          <a:p>
            <a:pPr lvl="1"/>
            <a:r>
              <a:rPr lang="fi-FI" sz="1800" dirty="0" err="1" smtClean="0">
                <a:solidFill>
                  <a:srgbClr val="000000"/>
                </a:solidFill>
              </a:rPr>
              <a:t>Non-owner</a:t>
            </a:r>
            <a:r>
              <a:rPr lang="fi-FI" sz="1800" dirty="0" smtClean="0">
                <a:solidFill>
                  <a:srgbClr val="000000"/>
                </a:solidFill>
              </a:rPr>
              <a:t> </a:t>
            </a:r>
            <a:r>
              <a:rPr lang="fi-FI" sz="1800" dirty="0" err="1" smtClean="0">
                <a:solidFill>
                  <a:srgbClr val="000000"/>
                </a:solidFill>
              </a:rPr>
              <a:t>participant</a:t>
            </a:r>
            <a:r>
              <a:rPr lang="fi-FI" sz="1800" dirty="0" smtClean="0">
                <a:solidFill>
                  <a:srgbClr val="000000"/>
                </a:solidFill>
              </a:rPr>
              <a:t>: VR Track</a:t>
            </a:r>
          </a:p>
          <a:p>
            <a:r>
              <a:rPr lang="fi-FI" sz="1800" dirty="0" smtClean="0">
                <a:latin typeface="Arial" panose="020B0604020202020204" pitchFamily="34" charset="0"/>
              </a:rPr>
              <a:t>The </a:t>
            </a:r>
            <a:r>
              <a:rPr lang="fi-FI" sz="1800" dirty="0" err="1" smtClean="0">
                <a:latin typeface="Arial" panose="020B0604020202020204" pitchFamily="34" charset="0"/>
              </a:rPr>
              <a:t>alliance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was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responsible</a:t>
            </a:r>
            <a:r>
              <a:rPr lang="fi-FI" sz="1800" dirty="0" smtClean="0">
                <a:latin typeface="Arial" panose="020B0604020202020204" pitchFamily="34" charset="0"/>
              </a:rPr>
              <a:t> for </a:t>
            </a:r>
            <a:r>
              <a:rPr lang="fi-FI" sz="1800" dirty="0" err="1" smtClean="0">
                <a:latin typeface="Arial" panose="020B0604020202020204" pitchFamily="34" charset="0"/>
              </a:rPr>
              <a:t>executing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all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sectors</a:t>
            </a:r>
            <a:r>
              <a:rPr lang="fi-FI" sz="1800" dirty="0" smtClean="0">
                <a:latin typeface="Arial" panose="020B0604020202020204" pitchFamily="34" charset="0"/>
              </a:rPr>
              <a:t> of the </a:t>
            </a:r>
            <a:r>
              <a:rPr lang="fi-FI" sz="1800" dirty="0" err="1" smtClean="0">
                <a:latin typeface="Arial" panose="020B0604020202020204" pitchFamily="34" charset="0"/>
              </a:rPr>
              <a:t>project</a:t>
            </a:r>
            <a:endParaRPr lang="fi-FI" sz="1800" dirty="0" smtClean="0">
              <a:latin typeface="Arial" panose="020B0604020202020204" pitchFamily="34" charset="0"/>
            </a:endParaRPr>
          </a:p>
          <a:p>
            <a:r>
              <a:rPr lang="fi-FI" sz="1800" dirty="0" smtClean="0">
                <a:latin typeface="Arial" panose="020B0604020202020204" pitchFamily="34" charset="0"/>
              </a:rPr>
              <a:t>Total </a:t>
            </a:r>
            <a:r>
              <a:rPr lang="fi-FI" sz="1800" dirty="0" err="1" smtClean="0">
                <a:latin typeface="Arial" panose="020B0604020202020204" pitchFamily="34" charset="0"/>
              </a:rPr>
              <a:t>budget</a:t>
            </a:r>
            <a:r>
              <a:rPr lang="fi-FI" sz="1800" dirty="0" smtClean="0">
                <a:latin typeface="Arial" panose="020B0604020202020204" pitchFamily="34" charset="0"/>
              </a:rPr>
              <a:t> of the </a:t>
            </a:r>
            <a:r>
              <a:rPr lang="fi-FI" sz="1800" dirty="0" err="1" smtClean="0">
                <a:latin typeface="Arial" panose="020B0604020202020204" pitchFamily="34" charset="0"/>
              </a:rPr>
              <a:t>project</a:t>
            </a:r>
            <a:r>
              <a:rPr lang="fi-FI" sz="1800" dirty="0" smtClean="0">
                <a:latin typeface="Arial" panose="020B0604020202020204" pitchFamily="34" charset="0"/>
              </a:rPr>
              <a:t> is 106,4 M€, </a:t>
            </a:r>
            <a:r>
              <a:rPr lang="fi-FI" sz="1800" dirty="0" err="1" smtClean="0">
                <a:latin typeface="Arial" panose="020B0604020202020204" pitchFamily="34" charset="0"/>
              </a:rPr>
              <a:t>which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includes</a:t>
            </a:r>
            <a:endParaRPr lang="fi-FI" sz="1800" dirty="0" smtClean="0">
              <a:latin typeface="Arial" panose="020B0604020202020204" pitchFamily="34" charset="0"/>
            </a:endParaRPr>
          </a:p>
          <a:p>
            <a:pPr lvl="1"/>
            <a:r>
              <a:rPr lang="fi-FI" sz="1800" dirty="0" err="1" smtClean="0"/>
              <a:t>costs</a:t>
            </a:r>
            <a:r>
              <a:rPr lang="fi-FI" sz="1800" dirty="0" smtClean="0"/>
              <a:t> for </a:t>
            </a:r>
            <a:r>
              <a:rPr lang="fi-FI" sz="1800" dirty="0" err="1" smtClean="0"/>
              <a:t>procurement</a:t>
            </a:r>
            <a:r>
              <a:rPr lang="fi-FI" sz="1800" dirty="0" smtClean="0"/>
              <a:t> </a:t>
            </a:r>
            <a:r>
              <a:rPr lang="fi-FI" sz="1800" dirty="0" err="1" smtClean="0"/>
              <a:t>phase</a:t>
            </a:r>
            <a:r>
              <a:rPr lang="fi-FI" sz="1800" dirty="0" smtClean="0"/>
              <a:t>, </a:t>
            </a:r>
            <a:r>
              <a:rPr lang="fi-FI" sz="1800" dirty="0" err="1" smtClean="0"/>
              <a:t>development</a:t>
            </a:r>
            <a:r>
              <a:rPr lang="fi-FI" sz="1800" dirty="0" smtClean="0"/>
              <a:t> </a:t>
            </a:r>
            <a:r>
              <a:rPr lang="fi-FI" sz="1800" dirty="0" err="1" smtClean="0"/>
              <a:t>phase</a:t>
            </a:r>
            <a:r>
              <a:rPr lang="fi-FI" sz="1800" dirty="0" smtClean="0"/>
              <a:t> and </a:t>
            </a:r>
            <a:r>
              <a:rPr lang="fi-FI" sz="1800" dirty="0" err="1" smtClean="0"/>
              <a:t>delivery</a:t>
            </a:r>
            <a:r>
              <a:rPr lang="fi-FI" sz="1800" dirty="0" smtClean="0"/>
              <a:t> </a:t>
            </a:r>
            <a:r>
              <a:rPr lang="fi-FI" sz="1800" dirty="0" err="1" smtClean="0"/>
              <a:t>phase</a:t>
            </a:r>
            <a:r>
              <a:rPr lang="fi-FI" sz="1800" dirty="0" smtClean="0"/>
              <a:t> </a:t>
            </a:r>
            <a:r>
              <a:rPr lang="fi-FI" sz="1800" dirty="0" err="1" smtClean="0"/>
              <a:t>including</a:t>
            </a:r>
            <a:r>
              <a:rPr lang="fi-FI" sz="1800" dirty="0" smtClean="0"/>
              <a:t> </a:t>
            </a:r>
            <a:r>
              <a:rPr lang="fi-FI" sz="1800" dirty="0" err="1" smtClean="0"/>
              <a:t>materials</a:t>
            </a:r>
            <a:r>
              <a:rPr lang="fi-FI" sz="1800" dirty="0" smtClean="0"/>
              <a:t> </a:t>
            </a:r>
            <a:r>
              <a:rPr lang="fi-FI" sz="1800" dirty="0" err="1" smtClean="0"/>
              <a:t>supplied</a:t>
            </a:r>
            <a:r>
              <a:rPr lang="fi-FI" sz="1800" dirty="0" smtClean="0"/>
              <a:t> </a:t>
            </a:r>
            <a:r>
              <a:rPr lang="fi-FI" sz="1800" dirty="0" err="1" smtClean="0"/>
              <a:t>by</a:t>
            </a:r>
            <a:r>
              <a:rPr lang="fi-FI" sz="1800" dirty="0" smtClean="0"/>
              <a:t> the </a:t>
            </a:r>
            <a:r>
              <a:rPr lang="fi-FI" sz="1800" dirty="0" err="1" smtClean="0"/>
              <a:t>owner</a:t>
            </a:r>
            <a:r>
              <a:rPr lang="fi-FI" sz="1800" dirty="0" smtClean="0"/>
              <a:t> </a:t>
            </a:r>
          </a:p>
          <a:p>
            <a:pPr lvl="1"/>
            <a:r>
              <a:rPr lang="fi-FI" sz="1800" dirty="0" err="1"/>
              <a:t>c</a:t>
            </a:r>
            <a:r>
              <a:rPr lang="fi-FI" sz="1800" dirty="0" err="1" smtClean="0"/>
              <a:t>osts</a:t>
            </a:r>
            <a:r>
              <a:rPr lang="fi-FI" sz="1800" dirty="0" smtClean="0"/>
              <a:t> for </a:t>
            </a:r>
            <a:r>
              <a:rPr lang="fi-FI" sz="1800" dirty="0" err="1" smtClean="0"/>
              <a:t>g</a:t>
            </a:r>
            <a:r>
              <a:rPr lang="fi-FI" sz="1800" dirty="0" err="1" smtClean="0">
                <a:latin typeface="Arial" panose="020B0604020202020204" pitchFamily="34" charset="0"/>
              </a:rPr>
              <a:t>uarantee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period</a:t>
            </a:r>
            <a:r>
              <a:rPr lang="fi-FI" sz="1800" dirty="0" smtClean="0">
                <a:latin typeface="Arial" panose="020B0604020202020204" pitchFamily="34" charset="0"/>
              </a:rPr>
              <a:t> (5 </a:t>
            </a:r>
            <a:r>
              <a:rPr lang="fi-FI" sz="1800" dirty="0" err="1" smtClean="0">
                <a:latin typeface="Arial" panose="020B0604020202020204" pitchFamily="34" charset="0"/>
              </a:rPr>
              <a:t>years</a:t>
            </a:r>
            <a:r>
              <a:rPr lang="fi-FI" sz="1800" dirty="0" smtClean="0">
                <a:latin typeface="Arial" panose="020B0604020202020204" pitchFamily="34" charset="0"/>
              </a:rPr>
              <a:t>)</a:t>
            </a:r>
          </a:p>
          <a:p>
            <a:r>
              <a:rPr lang="fi-FI" sz="1800" dirty="0" smtClean="0">
                <a:latin typeface="Arial" panose="020B0604020202020204" pitchFamily="34" charset="0"/>
              </a:rPr>
              <a:t>Total </a:t>
            </a:r>
            <a:r>
              <a:rPr lang="fi-FI" sz="1800" dirty="0" err="1" smtClean="0">
                <a:latin typeface="Arial" panose="020B0604020202020204" pitchFamily="34" charset="0"/>
              </a:rPr>
              <a:t>budget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was</a:t>
            </a:r>
            <a:r>
              <a:rPr lang="fi-FI" sz="1800" dirty="0" smtClean="0">
                <a:latin typeface="Arial" panose="020B0604020202020204" pitchFamily="34" charset="0"/>
              </a:rPr>
              <a:t> set in </a:t>
            </a:r>
            <a:r>
              <a:rPr lang="fi-FI" sz="1800" dirty="0" err="1" smtClean="0">
                <a:latin typeface="Arial" panose="020B0604020202020204" pitchFamily="34" charset="0"/>
              </a:rPr>
              <a:t>May</a:t>
            </a:r>
            <a:r>
              <a:rPr lang="fi-FI" sz="1800" dirty="0" smtClean="0">
                <a:latin typeface="Arial" panose="020B0604020202020204" pitchFamily="34" charset="0"/>
              </a:rPr>
              <a:t> 2011, and </a:t>
            </a:r>
            <a:r>
              <a:rPr lang="fi-FI" sz="1800" dirty="0" err="1" smtClean="0">
                <a:latin typeface="Arial" panose="020B0604020202020204" pitchFamily="34" charset="0"/>
              </a:rPr>
              <a:t>it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includes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all</a:t>
            </a:r>
            <a:r>
              <a:rPr lang="fi-FI" sz="1800" dirty="0" smtClean="0">
                <a:latin typeface="Arial" panose="020B0604020202020204" pitchFamily="34" charset="0"/>
              </a:rPr>
              <a:t> the </a:t>
            </a:r>
            <a:r>
              <a:rPr lang="fi-FI" sz="1800" dirty="0" err="1" smtClean="0">
                <a:latin typeface="Arial" panose="020B0604020202020204" pitchFamily="34" charset="0"/>
              </a:rPr>
              <a:t>cost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level</a:t>
            </a:r>
            <a:r>
              <a:rPr lang="fi-FI" sz="1800" dirty="0" smtClean="0">
                <a:latin typeface="Arial" panose="020B0604020202020204" pitchFamily="34" charset="0"/>
              </a:rPr>
              <a:t> </a:t>
            </a:r>
            <a:r>
              <a:rPr lang="fi-FI" sz="1800" dirty="0" err="1" smtClean="0">
                <a:latin typeface="Arial" panose="020B0604020202020204" pitchFamily="34" charset="0"/>
              </a:rPr>
              <a:t>changes</a:t>
            </a:r>
            <a:r>
              <a:rPr lang="fi-FI" sz="1800" dirty="0" smtClean="0">
                <a:latin typeface="Arial" panose="020B0604020202020204" pitchFamily="34" charset="0"/>
              </a:rPr>
              <a:t> of the </a:t>
            </a:r>
            <a:r>
              <a:rPr lang="fi-FI" sz="1800" dirty="0" err="1" smtClean="0">
                <a:latin typeface="Arial" panose="020B0604020202020204" pitchFamily="34" charset="0"/>
              </a:rPr>
              <a:t>project</a:t>
            </a:r>
            <a:r>
              <a:rPr lang="fi-FI" sz="1800" dirty="0" smtClean="0">
                <a:latin typeface="Arial" panose="020B0604020202020204" pitchFamily="34" charset="0"/>
              </a:rPr>
              <a:t> and </a:t>
            </a:r>
            <a:r>
              <a:rPr lang="fi-FI" sz="1800" dirty="0" err="1" smtClean="0">
                <a:latin typeface="Arial" panose="020B0604020202020204" pitchFamily="34" charset="0"/>
              </a:rPr>
              <a:t>risks</a:t>
            </a:r>
            <a:endParaRPr lang="fi-FI" sz="1800" dirty="0" smtClean="0">
              <a:latin typeface="Arial" panose="020B0604020202020204" pitchFamily="34" charset="0"/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FBA6D-E856-4C39-95B4-67BA3D32F7C0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>
          <a:xfrm>
            <a:off x="7808787" y="6344476"/>
            <a:ext cx="828024" cy="365125"/>
          </a:xfrm>
        </p:spPr>
        <p:txBody>
          <a:bodyPr/>
          <a:lstStyle/>
          <a:p>
            <a:r>
              <a:rPr lang="fi-FI" dirty="0" smtClean="0"/>
              <a:t>19.5.2015</a:t>
            </a:r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8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39449" y="6353293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20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019" y="1145000"/>
            <a:ext cx="3275759" cy="4914900"/>
          </a:xfrm>
          <a:prstGeom prst="rect">
            <a:avLst/>
          </a:prstGeom>
          <a:gradFill>
            <a:gsLst>
              <a:gs pos="62000">
                <a:schemeClr val="accent1">
                  <a:tint val="100000"/>
                  <a:shade val="100000"/>
                  <a:satMod val="130000"/>
                  <a:lumMod val="24000"/>
                  <a:lumOff val="76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12" name="Alaotsikko 2"/>
          <p:cNvSpPr txBox="1">
            <a:spLocks/>
          </p:cNvSpPr>
          <p:nvPr/>
        </p:nvSpPr>
        <p:spPr>
          <a:xfrm>
            <a:off x="578727" y="2460184"/>
            <a:ext cx="4266228" cy="3959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34937" indent="-134937" algn="l" defTabSz="685791" rtl="0" eaLnBrk="1" latinLnBrk="0" hangingPunct="1">
              <a:lnSpc>
                <a:spcPct val="90000"/>
              </a:lnSpc>
              <a:spcBef>
                <a:spcPts val="751"/>
              </a:spcBef>
              <a:buClr>
                <a:srgbClr val="00B0CA"/>
              </a:buClr>
              <a:buSzPct val="120000"/>
              <a:buFont typeface="Arial" panose="020B0604020202020204" pitchFamily="34" charset="0"/>
              <a:buChar char="●"/>
              <a:defRPr lang="en-US" sz="1600" b="0" kern="1200">
                <a:solidFill>
                  <a:srgbClr val="000000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49257" indent="-9048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7542" indent="-10953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76312" indent="-1333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46184" indent="-131761" algn="l" defTabSz="685791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59D95"/>
              </a:buClr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2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3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8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4" indent="-171449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fi-FI" sz="2000" b="1" dirty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fi-FI" sz="2000" b="1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Alliance </a:t>
            </a:r>
            <a:r>
              <a:rPr lang="fi-FI" sz="2000" b="1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project</a:t>
            </a:r>
            <a:r>
              <a:rPr lang="fi-FI" sz="2000" b="1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 </a:t>
            </a:r>
            <a:r>
              <a:rPr lang="fi-FI" sz="2000" b="1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manager</a:t>
            </a:r>
            <a:r>
              <a:rPr lang="fi-FI" sz="2000" b="1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:</a:t>
            </a:r>
            <a:r>
              <a:rPr lang="fi-FI" sz="2000" b="1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/>
            </a:r>
            <a:br>
              <a:rPr lang="fi-FI" sz="2000" b="1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</a:br>
            <a:endParaRPr lang="fi-FI" sz="2000" b="1" dirty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fi-FI" sz="2000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Mikko Nyhä, VR </a:t>
            </a:r>
            <a:r>
              <a:rPr lang="fi-FI" sz="20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Track</a:t>
            </a:r>
            <a:r>
              <a:rPr lang="fi-FI" sz="2000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/>
            </a:r>
            <a:br>
              <a:rPr lang="fi-FI" sz="2000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</a:br>
            <a:r>
              <a:rPr lang="fi-FI" sz="2000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p. 040 863 0450</a:t>
            </a:r>
            <a:br>
              <a:rPr lang="fi-FI" sz="2000" dirty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</a:br>
            <a:r>
              <a:rPr lang="fi-FI" sz="20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hlinkClick r:id="rId4"/>
              </a:rPr>
              <a:t>mikko.nyha@vr.fi</a:t>
            </a:r>
            <a:endParaRPr lang="fi-FI" sz="2000" dirty="0" smtClean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endParaRPr lang="fi-FI" sz="2000" dirty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fi-FI" sz="20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Mikko A. Heiskanen, FTA</a:t>
            </a:r>
          </a:p>
          <a:p>
            <a:pPr marL="0" indent="0">
              <a:spcBef>
                <a:spcPct val="0"/>
              </a:spcBef>
              <a:buNone/>
            </a:pPr>
            <a:r>
              <a:rPr lang="fi-FI" sz="20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</a:rPr>
              <a:t>p. 029 534 3808</a:t>
            </a:r>
          </a:p>
          <a:p>
            <a:pPr marL="0" indent="0">
              <a:spcBef>
                <a:spcPct val="0"/>
              </a:spcBef>
              <a:buNone/>
            </a:pPr>
            <a:r>
              <a:rPr lang="fi-FI" sz="2000" dirty="0" err="1">
                <a:solidFill>
                  <a:srgbClr val="00B0CA"/>
                </a:solidFill>
                <a:latin typeface="Arial" panose="020B0604020202020204" pitchFamily="34" charset="0"/>
                <a:ea typeface="+mj-ea"/>
                <a:hlinkClick r:id="rId5"/>
              </a:rPr>
              <a:t>m</a:t>
            </a:r>
            <a:r>
              <a:rPr lang="fi-FI" sz="20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hlinkClick r:id="rId5"/>
              </a:rPr>
              <a:t>ikko.heiskanen@liikennevirasto.fi</a:t>
            </a:r>
            <a:endParaRPr lang="fi-FI" sz="2000" dirty="0" smtClean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pPr marL="0" indent="0">
              <a:spcBef>
                <a:spcPct val="0"/>
              </a:spcBef>
              <a:buNone/>
            </a:pPr>
            <a:endParaRPr lang="fi-FI" sz="2000" dirty="0">
              <a:solidFill>
                <a:srgbClr val="00B0CA"/>
              </a:solidFill>
              <a:latin typeface="Arial" panose="020B0604020202020204" pitchFamily="34" charset="0"/>
              <a:ea typeface="+mj-ea"/>
            </a:endParaRPr>
          </a:p>
          <a:p>
            <a:endParaRPr lang="fi-FI" sz="2000" dirty="0" smtClean="0"/>
          </a:p>
          <a:p>
            <a:endParaRPr lang="fi-FI" sz="2000" dirty="0"/>
          </a:p>
        </p:txBody>
      </p:sp>
      <p:sp>
        <p:nvSpPr>
          <p:cNvPr id="13" name="Otsikko 12"/>
          <p:cNvSpPr txBox="1">
            <a:spLocks noGrp="1"/>
          </p:cNvSpPr>
          <p:nvPr>
            <p:ph type="title"/>
          </p:nvPr>
        </p:nvSpPr>
        <p:spPr>
          <a:xfrm>
            <a:off x="578727" y="1346607"/>
            <a:ext cx="6624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More</a:t>
            </a:r>
            <a:r>
              <a:rPr lang="fi-FI" sz="24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i-FI" sz="2400" dirty="0" err="1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information</a:t>
            </a:r>
            <a:r>
              <a:rPr lang="fi-FI" sz="2400" dirty="0">
                <a:cs typeface="Arial" panose="020B0604020202020204" pitchFamily="34" charset="0"/>
              </a:rPr>
              <a:t> </a:t>
            </a:r>
            <a:r>
              <a:rPr lang="fi-FI" sz="2400" dirty="0" smtClean="0">
                <a:cs typeface="Arial" panose="020B0604020202020204" pitchFamily="34" charset="0"/>
              </a:rPr>
              <a:t>on the </a:t>
            </a:r>
            <a:r>
              <a:rPr lang="fi-FI" sz="2400" dirty="0" err="1" smtClean="0">
                <a:cs typeface="Arial" panose="020B0604020202020204" pitchFamily="34" charset="0"/>
              </a:rPr>
              <a:t>project</a:t>
            </a:r>
            <a:r>
              <a:rPr lang="fi-FI" sz="2400" dirty="0" smtClean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fi-FI" sz="2400" dirty="0">
              <a:solidFill>
                <a:srgbClr val="00B0CA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Otsikko 1"/>
          <p:cNvSpPr txBox="1">
            <a:spLocks/>
          </p:cNvSpPr>
          <p:nvPr/>
        </p:nvSpPr>
        <p:spPr>
          <a:xfrm>
            <a:off x="578727" y="1714172"/>
            <a:ext cx="5844209" cy="5758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l" defTabSz="6857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2800" kern="1200" baseline="0" dirty="0">
                <a:solidFill>
                  <a:srgbClr val="00B0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fi-FI" sz="2400" dirty="0" err="1" smtClean="0"/>
              <a:t>liikennevirasto.fi/lielahti-kokemaki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927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1725" y="417600"/>
            <a:ext cx="6624000" cy="609600"/>
          </a:xfrm>
        </p:spPr>
        <p:txBody>
          <a:bodyPr/>
          <a:lstStyle/>
          <a:p>
            <a:r>
              <a:rPr lang="fi-FI" dirty="0" err="1" smtClean="0"/>
              <a:t>Efficien</a:t>
            </a:r>
            <a:r>
              <a:rPr lang="fi-FI" dirty="0" err="1" smtClean="0"/>
              <a:t>t</a:t>
            </a:r>
            <a:r>
              <a:rPr lang="fi-FI" dirty="0" smtClean="0"/>
              <a:t> </a:t>
            </a:r>
            <a:r>
              <a:rPr lang="fi-FI" dirty="0" err="1" smtClean="0"/>
              <a:t>lead</a:t>
            </a:r>
            <a:r>
              <a:rPr lang="fi-FI" dirty="0" smtClean="0"/>
              <a:t> </a:t>
            </a:r>
            <a:r>
              <a:rPr lang="fi-FI" dirty="0" err="1" smtClean="0"/>
              <a:t>time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788160" y="6340023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3</a:t>
            </a:fld>
            <a:endParaRPr lang="fi-FI"/>
          </a:p>
        </p:txBody>
      </p:sp>
      <p:sp>
        <p:nvSpPr>
          <p:cNvPr id="8" name="Tasakylkinen kolmio 7"/>
          <p:cNvSpPr/>
          <p:nvPr/>
        </p:nvSpPr>
        <p:spPr>
          <a:xfrm rot="5400000">
            <a:off x="8664934" y="4079589"/>
            <a:ext cx="167059" cy="144016"/>
          </a:xfrm>
          <a:prstGeom prst="triangle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695072" y="4445496"/>
            <a:ext cx="9829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1.6.2012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5822438" y="4432528"/>
            <a:ext cx="10021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13.2.2015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318667" y="4458424"/>
            <a:ext cx="5950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2020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Alanuoli 11"/>
          <p:cNvSpPr/>
          <p:nvPr/>
        </p:nvSpPr>
        <p:spPr>
          <a:xfrm>
            <a:off x="6533850" y="1810178"/>
            <a:ext cx="207241" cy="4750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044014" y="4437112"/>
            <a:ext cx="971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1.4.2011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kstiruutu 13"/>
          <p:cNvSpPr txBox="1"/>
          <p:nvPr/>
        </p:nvSpPr>
        <p:spPr>
          <a:xfrm>
            <a:off x="496126" y="2930545"/>
            <a:ext cx="1033694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STRATEGY</a:t>
            </a:r>
          </a:p>
          <a:p>
            <a:endParaRPr lang="fi-FI" baseline="30000" dirty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4275418" y="3667966"/>
            <a:ext cx="2045641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CONSTRUCTION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6323536" y="3667965"/>
            <a:ext cx="227794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>
              <a:solidFill>
                <a:srgbClr val="000000"/>
              </a:solidFill>
              <a:latin typeface="Felbridge Pro"/>
              <a:cs typeface="Felbridge Pro"/>
            </a:endParaRP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GUARANTEE PERIOD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741091" y="1810178"/>
            <a:ext cx="796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err="1" smtClean="0">
                <a:solidFill>
                  <a:schemeClr val="accent1"/>
                </a:solidFill>
                <a:latin typeface="+mj-lt"/>
              </a:rPr>
              <a:t>Present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354592" y="4437112"/>
            <a:ext cx="1127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r>
              <a:rPr lang="fi-FI" sz="1600" b="1" dirty="0" smtClean="0">
                <a:solidFill>
                  <a:schemeClr val="accent1"/>
                </a:solidFill>
                <a:latin typeface="+mj-lt"/>
              </a:rPr>
              <a:t>13.8.2011</a:t>
            </a:r>
            <a:endParaRPr lang="fi-FI" sz="16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Tekstiruutu 21"/>
          <p:cNvSpPr txBox="1"/>
          <p:nvPr/>
        </p:nvSpPr>
        <p:spPr>
          <a:xfrm>
            <a:off x="2843808" y="2929302"/>
            <a:ext cx="1448792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PROJECT</a:t>
            </a: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DEVELOPEMENT PHASE</a:t>
            </a: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cxnSp>
        <p:nvCxnSpPr>
          <p:cNvPr id="7" name="Suora yhdysviiva 6"/>
          <p:cNvCxnSpPr/>
          <p:nvPr/>
        </p:nvCxnSpPr>
        <p:spPr>
          <a:xfrm>
            <a:off x="510011" y="4149080"/>
            <a:ext cx="8166444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8616184" y="2930544"/>
            <a:ext cx="1" cy="121853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6321058" y="2930544"/>
            <a:ext cx="2477" cy="1200329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8" name="Tekstiruutu 27"/>
          <p:cNvSpPr txBox="1"/>
          <p:nvPr/>
        </p:nvSpPr>
        <p:spPr>
          <a:xfrm>
            <a:off x="4275418" y="2928336"/>
            <a:ext cx="4323585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>
              <a:solidFill>
                <a:srgbClr val="000000"/>
              </a:solidFill>
              <a:latin typeface="Felbridge Pro"/>
              <a:cs typeface="Felbridge Pro"/>
            </a:endParaRPr>
          </a:p>
          <a:p>
            <a:pPr algn="ctr"/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PROJECT DELIVERY PHASE</a:t>
            </a: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27" name="Kuva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30" name="Tekstiruutu 29"/>
          <p:cNvSpPr txBox="1"/>
          <p:nvPr/>
        </p:nvSpPr>
        <p:spPr>
          <a:xfrm>
            <a:off x="1529821" y="2929302"/>
            <a:ext cx="1313987" cy="120032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r>
              <a:rPr lang="fi-FI" baseline="30000" dirty="0" smtClean="0">
                <a:solidFill>
                  <a:srgbClr val="000000"/>
                </a:solidFill>
                <a:latin typeface="Felbridge Pro"/>
                <a:cs typeface="Felbridge Pro"/>
              </a:rPr>
              <a:t>FORMING THE ALLIANCE</a:t>
            </a:r>
          </a:p>
          <a:p>
            <a:endParaRPr lang="fi-FI" baseline="30000" dirty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  <a:p>
            <a:endParaRPr lang="fi-FI" baseline="30000" dirty="0" smtClean="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4275418" y="2928336"/>
            <a:ext cx="0" cy="1223261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843808" y="2930544"/>
            <a:ext cx="0" cy="121853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H="1">
            <a:off x="1529820" y="2928336"/>
            <a:ext cx="0" cy="1220744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4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yöristetty suorakulmio 7">
            <a:hlinkClick r:id="rId3" action="ppaction://hlinksldjump"/>
          </p:cNvPr>
          <p:cNvSpPr/>
          <p:nvPr/>
        </p:nvSpPr>
        <p:spPr>
          <a:xfrm>
            <a:off x="3257550" y="981075"/>
            <a:ext cx="2587625" cy="687388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ALLIANCE LEADERSHIP TEAM (ALT)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61" name="Pyöristetty suorakulmio 60">
            <a:hlinkClick r:id="rId4" action="ppaction://hlinksldjump"/>
          </p:cNvPr>
          <p:cNvSpPr/>
          <p:nvPr/>
        </p:nvSpPr>
        <p:spPr>
          <a:xfrm>
            <a:off x="900113" y="3709988"/>
            <a:ext cx="2663825" cy="687387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CONSTRUCTION TEAM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62" name="Pyöristetty suorakulmio 61">
            <a:hlinkClick r:id="" action="ppaction://noaction"/>
          </p:cNvPr>
          <p:cNvSpPr/>
          <p:nvPr/>
        </p:nvSpPr>
        <p:spPr>
          <a:xfrm>
            <a:off x="5580063" y="4267200"/>
            <a:ext cx="2520950" cy="687388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SPECIALISTS AND CONSTULTANTS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63" name="Pyöristetty suorakulmio 62">
            <a:hlinkClick r:id="" action="ppaction://noaction"/>
          </p:cNvPr>
          <p:cNvSpPr/>
          <p:nvPr/>
        </p:nvSpPr>
        <p:spPr>
          <a:xfrm>
            <a:off x="5580063" y="3367088"/>
            <a:ext cx="2520950" cy="687387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WORKSHOP TEAMS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7" name="Pyöristetty suorakulmio 6">
            <a:hlinkClick r:id="" action="ppaction://noaction"/>
          </p:cNvPr>
          <p:cNvSpPr/>
          <p:nvPr/>
        </p:nvSpPr>
        <p:spPr>
          <a:xfrm>
            <a:off x="5580063" y="5167313"/>
            <a:ext cx="2520950" cy="687387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PLANNING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9" name="Pyöristetty suorakulmio 8">
            <a:hlinkClick r:id="" action="ppaction://noaction"/>
          </p:cNvPr>
          <p:cNvSpPr/>
          <p:nvPr/>
        </p:nvSpPr>
        <p:spPr>
          <a:xfrm>
            <a:off x="900113" y="4721225"/>
            <a:ext cx="2663825" cy="687388"/>
          </a:xfrm>
          <a:prstGeom prst="roundRect">
            <a:avLst/>
          </a:prstGeom>
          <a:effectLst>
            <a:outerShdw blurRad="50800" dist="63500" dir="16200000" sx="101000" sy="101000" rotWithShape="0">
              <a:prstClr val="black">
                <a:alpha val="4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CONSTRUCTION</a:t>
            </a:r>
            <a:endParaRPr lang="fi-FI" sz="1200" dirty="0">
              <a:cs typeface="Calibri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5938" y="476250"/>
            <a:ext cx="806450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fi-FI" sz="2000" b="1" dirty="0" err="1" smtClean="0"/>
              <a:t>Efficient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decision</a:t>
            </a:r>
            <a:r>
              <a:rPr lang="fi-FI" sz="2000" b="1" dirty="0" smtClean="0"/>
              <a:t> </a:t>
            </a:r>
            <a:r>
              <a:rPr lang="fi-FI" sz="2000" b="1" dirty="0" err="1" smtClean="0"/>
              <a:t>making</a:t>
            </a:r>
            <a:endParaRPr lang="fi-FI" sz="2000" b="1" dirty="0"/>
          </a:p>
        </p:txBody>
      </p:sp>
      <p:cxnSp>
        <p:nvCxnSpPr>
          <p:cNvPr id="19" name="Suora yhdysviiva 18"/>
          <p:cNvCxnSpPr>
            <a:stCxn id="7" idx="1"/>
          </p:cNvCxnSpPr>
          <p:nvPr/>
        </p:nvCxnSpPr>
        <p:spPr>
          <a:xfrm flipH="1">
            <a:off x="4549775" y="5510213"/>
            <a:ext cx="10302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>
            <a:stCxn id="61" idx="3"/>
          </p:cNvCxnSpPr>
          <p:nvPr/>
        </p:nvCxnSpPr>
        <p:spPr>
          <a:xfrm>
            <a:off x="3563938" y="4052888"/>
            <a:ext cx="9858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22"/>
          <p:cNvCxnSpPr>
            <a:stCxn id="9" idx="3"/>
          </p:cNvCxnSpPr>
          <p:nvPr/>
        </p:nvCxnSpPr>
        <p:spPr>
          <a:xfrm>
            <a:off x="3563938" y="5064125"/>
            <a:ext cx="9858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/>
          <p:cNvCxnSpPr>
            <a:stCxn id="63" idx="1"/>
          </p:cNvCxnSpPr>
          <p:nvPr/>
        </p:nvCxnSpPr>
        <p:spPr>
          <a:xfrm flipH="1">
            <a:off x="4549775" y="3709988"/>
            <a:ext cx="10302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uora yhdysviiva 26"/>
          <p:cNvCxnSpPr>
            <a:stCxn id="62" idx="1"/>
          </p:cNvCxnSpPr>
          <p:nvPr/>
        </p:nvCxnSpPr>
        <p:spPr>
          <a:xfrm flipH="1">
            <a:off x="4549775" y="4610100"/>
            <a:ext cx="10302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yöristetty suorakulmio 17">
            <a:hlinkClick r:id="rId5" action="ppaction://hlinksldjump"/>
          </p:cNvPr>
          <p:cNvSpPr/>
          <p:nvPr/>
        </p:nvSpPr>
        <p:spPr>
          <a:xfrm>
            <a:off x="3268663" y="2060575"/>
            <a:ext cx="2587625" cy="649288"/>
          </a:xfrm>
          <a:prstGeom prst="round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i-FI" sz="1200" dirty="0" smtClean="0">
                <a:cs typeface="Calibri" pitchFamily="34" charset="0"/>
              </a:rPr>
              <a:t>ALLIANCE MANAGEMENT TEAM </a:t>
            </a:r>
            <a:r>
              <a:rPr lang="fi-FI" sz="1200" dirty="0">
                <a:cs typeface="Calibri" pitchFamily="34" charset="0"/>
              </a:rPr>
              <a:t>(</a:t>
            </a:r>
            <a:r>
              <a:rPr lang="fi-FI" sz="1200" dirty="0" smtClean="0">
                <a:cs typeface="Calibri" pitchFamily="34" charset="0"/>
              </a:rPr>
              <a:t>AMT)</a:t>
            </a:r>
            <a:endParaRPr lang="fi-FI" sz="1200" dirty="0">
              <a:cs typeface="Calibri" pitchFamily="34" charset="0"/>
            </a:endParaRPr>
          </a:p>
        </p:txBody>
      </p:sp>
      <p:cxnSp>
        <p:nvCxnSpPr>
          <p:cNvPr id="26" name="Suora yhdysviiva 25"/>
          <p:cNvCxnSpPr>
            <a:stCxn id="8" idx="2"/>
            <a:endCxn id="18" idx="0"/>
          </p:cNvCxnSpPr>
          <p:nvPr/>
        </p:nvCxnSpPr>
        <p:spPr>
          <a:xfrm>
            <a:off x="4551363" y="1668463"/>
            <a:ext cx="11112" cy="392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uora yhdysviiva 4"/>
          <p:cNvCxnSpPr>
            <a:stCxn id="18" idx="2"/>
          </p:cNvCxnSpPr>
          <p:nvPr/>
        </p:nvCxnSpPr>
        <p:spPr>
          <a:xfrm>
            <a:off x="4562475" y="2709863"/>
            <a:ext cx="3175" cy="2800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Kuva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20" name="Dian numeron paikkamerkki 5"/>
          <p:cNvSpPr txBox="1">
            <a:spLocks/>
          </p:cNvSpPr>
          <p:nvPr/>
        </p:nvSpPr>
        <p:spPr>
          <a:xfrm>
            <a:off x="8564526" y="6356351"/>
            <a:ext cx="373469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7F47F-A4DF-4926-BB4C-9F1DAEA89B92}" type="slidenum">
              <a:rPr lang="fi-FI" sz="7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i-FI" sz="7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äivämäärän paikkamerkki 3"/>
          <p:cNvSpPr txBox="1">
            <a:spLocks/>
          </p:cNvSpPr>
          <p:nvPr/>
        </p:nvSpPr>
        <p:spPr>
          <a:xfrm>
            <a:off x="7923236" y="6356351"/>
            <a:ext cx="828024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8BA0A82-9A34-4074-BAED-A3269BFD28D3}" type="datetime1">
              <a:rPr lang="fi-FI" sz="7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19.5.2015</a:t>
            </a:fld>
            <a:endParaRPr lang="fi-FI" sz="7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110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Collaboration in </a:t>
            </a:r>
            <a:r>
              <a:rPr lang="fi-FI" dirty="0" err="1" smtClean="0"/>
              <a:t>project</a:t>
            </a:r>
            <a:r>
              <a:rPr lang="fi-FI" dirty="0" smtClean="0"/>
              <a:t> management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00293" y="6348187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5</a:t>
            </a:fld>
            <a:endParaRPr lang="fi-FI" dirty="0"/>
          </a:p>
        </p:txBody>
      </p:sp>
      <p:sp>
        <p:nvSpPr>
          <p:cNvPr id="33" name="Tekstiruutu 32"/>
          <p:cNvSpPr txBox="1"/>
          <p:nvPr/>
        </p:nvSpPr>
        <p:spPr>
          <a:xfrm>
            <a:off x="505938" y="1704300"/>
            <a:ext cx="2668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fi-FI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procurement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Ryhmä 6"/>
          <p:cNvGrpSpPr/>
          <p:nvPr/>
        </p:nvGrpSpPr>
        <p:grpSpPr>
          <a:xfrm>
            <a:off x="349974" y="2042854"/>
            <a:ext cx="8128636" cy="3585622"/>
            <a:chOff x="342994" y="2099497"/>
            <a:chExt cx="8128636" cy="3585622"/>
          </a:xfrm>
        </p:grpSpPr>
        <p:grpSp>
          <p:nvGrpSpPr>
            <p:cNvPr id="34" name="Ryhmä 19474"/>
            <p:cNvGrpSpPr>
              <a:grpSpLocks/>
            </p:cNvGrpSpPr>
            <p:nvPr/>
          </p:nvGrpSpPr>
          <p:grpSpPr bwMode="auto">
            <a:xfrm>
              <a:off x="342994" y="2099497"/>
              <a:ext cx="8125145" cy="1508196"/>
              <a:chOff x="494289" y="2103340"/>
              <a:chExt cx="8308456" cy="2288560"/>
            </a:xfrm>
          </p:grpSpPr>
          <p:grpSp>
            <p:nvGrpSpPr>
              <p:cNvPr id="35" name="Ryhmä 34"/>
              <p:cNvGrpSpPr>
                <a:grpSpLocks/>
              </p:cNvGrpSpPr>
              <p:nvPr/>
            </p:nvGrpSpPr>
            <p:grpSpPr bwMode="auto">
              <a:xfrm>
                <a:off x="4147845" y="2193318"/>
                <a:ext cx="4654900" cy="2178321"/>
                <a:chOff x="3934800" y="1969747"/>
                <a:chExt cx="4654900" cy="2111667"/>
              </a:xfrm>
            </p:grpSpPr>
            <p:sp>
              <p:nvSpPr>
                <p:cNvPr id="47" name="Suorakulmio 46"/>
                <p:cNvSpPr/>
                <p:nvPr/>
              </p:nvSpPr>
              <p:spPr bwMode="auto">
                <a:xfrm>
                  <a:off x="3940581" y="1969747"/>
                  <a:ext cx="4378851" cy="211166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8" name="Suorakulmio 47"/>
                <p:cNvSpPr/>
                <p:nvPr/>
              </p:nvSpPr>
              <p:spPr bwMode="auto">
                <a:xfrm>
                  <a:off x="4523807" y="1974365"/>
                  <a:ext cx="576306" cy="210704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9" name="Suorakulmio 48"/>
                <p:cNvSpPr/>
                <p:nvPr/>
              </p:nvSpPr>
              <p:spPr bwMode="auto">
                <a:xfrm>
                  <a:off x="5693883" y="1969747"/>
                  <a:ext cx="576305" cy="21070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0" name="Suorakulmio 49"/>
                <p:cNvSpPr/>
                <p:nvPr/>
              </p:nvSpPr>
              <p:spPr bwMode="auto">
                <a:xfrm>
                  <a:off x="6854432" y="1974365"/>
                  <a:ext cx="576306" cy="210704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1" name="Suorakulmio 50"/>
                <p:cNvSpPr/>
                <p:nvPr/>
              </p:nvSpPr>
              <p:spPr bwMode="auto">
                <a:xfrm>
                  <a:off x="7999106" y="1969747"/>
                  <a:ext cx="576305" cy="21116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2" name="Tekstiruutu 51"/>
                <p:cNvSpPr txBox="1"/>
                <p:nvPr/>
              </p:nvSpPr>
              <p:spPr>
                <a:xfrm>
                  <a:off x="3934800" y="1988217"/>
                  <a:ext cx="5890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2011</a:t>
                  </a:r>
                </a:p>
              </p:txBody>
            </p:sp>
            <p:sp>
              <p:nvSpPr>
                <p:cNvPr id="53" name="Tekstiruutu 52"/>
                <p:cNvSpPr txBox="1"/>
                <p:nvPr/>
              </p:nvSpPr>
              <p:spPr>
                <a:xfrm>
                  <a:off x="4523806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2012</a:t>
                  </a:r>
                </a:p>
              </p:txBody>
            </p:sp>
            <p:sp>
              <p:nvSpPr>
                <p:cNvPr id="54" name="Tekstiruutu 53"/>
                <p:cNvSpPr txBox="1"/>
                <p:nvPr/>
              </p:nvSpPr>
              <p:spPr>
                <a:xfrm>
                  <a:off x="5109638" y="1994373"/>
                  <a:ext cx="576305" cy="3786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2013</a:t>
                  </a:r>
                </a:p>
              </p:txBody>
            </p:sp>
            <p:sp>
              <p:nvSpPr>
                <p:cNvPr id="55" name="Tekstiruutu 54"/>
                <p:cNvSpPr txBox="1"/>
                <p:nvPr/>
              </p:nvSpPr>
              <p:spPr>
                <a:xfrm>
                  <a:off x="5698645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2014</a:t>
                  </a:r>
                </a:p>
              </p:txBody>
            </p:sp>
            <p:sp>
              <p:nvSpPr>
                <p:cNvPr id="56" name="Tekstiruutu 55"/>
                <p:cNvSpPr txBox="1"/>
                <p:nvPr/>
              </p:nvSpPr>
              <p:spPr>
                <a:xfrm>
                  <a:off x="6271776" y="1988217"/>
                  <a:ext cx="576305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2015</a:t>
                  </a:r>
                </a:p>
              </p:txBody>
            </p:sp>
            <p:sp>
              <p:nvSpPr>
                <p:cNvPr id="57" name="Tekstiruutu 56"/>
                <p:cNvSpPr txBox="1"/>
                <p:nvPr/>
              </p:nvSpPr>
              <p:spPr>
                <a:xfrm>
                  <a:off x="6857607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2016</a:t>
                  </a:r>
                </a:p>
              </p:txBody>
            </p:sp>
            <p:sp>
              <p:nvSpPr>
                <p:cNvPr id="58" name="Tekstiruutu 57"/>
                <p:cNvSpPr txBox="1"/>
                <p:nvPr/>
              </p:nvSpPr>
              <p:spPr>
                <a:xfrm>
                  <a:off x="7437088" y="1988217"/>
                  <a:ext cx="576305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2017</a:t>
                  </a:r>
                </a:p>
              </p:txBody>
            </p:sp>
            <p:sp>
              <p:nvSpPr>
                <p:cNvPr id="59" name="Tekstiruutu 58"/>
                <p:cNvSpPr txBox="1"/>
                <p:nvPr/>
              </p:nvSpPr>
              <p:spPr>
                <a:xfrm>
                  <a:off x="8013394" y="1983600"/>
                  <a:ext cx="576306" cy="3801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2018</a:t>
                  </a:r>
                </a:p>
              </p:txBody>
            </p:sp>
          </p:grpSp>
          <p:sp>
            <p:nvSpPr>
              <p:cNvPr id="36" name="Suorakulmio 35"/>
              <p:cNvSpPr/>
              <p:nvPr/>
            </p:nvSpPr>
            <p:spPr bwMode="auto">
              <a:xfrm>
                <a:off x="683661" y="2185380"/>
                <a:ext cx="8109558" cy="217990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1"/>
              <a:lstStyle/>
              <a:p>
                <a:pPr algn="ctr" eaLnBrk="0" hangingPunct="0">
                  <a:buClr>
                    <a:schemeClr val="accent1"/>
                  </a:buClr>
                  <a:defRPr/>
                </a:pPr>
                <a:endParaRPr lang="fi-FI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37" name="Suora yhdysviiva 51"/>
              <p:cNvCxnSpPr>
                <a:cxnSpLocks noChangeShapeType="1"/>
              </p:cNvCxnSpPr>
              <p:nvPr/>
            </p:nvCxnSpPr>
            <p:spPr bwMode="auto">
              <a:xfrm>
                <a:off x="683460" y="3004782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Suora yhdysviiva 56"/>
              <p:cNvCxnSpPr>
                <a:cxnSpLocks noChangeShapeType="1"/>
              </p:cNvCxnSpPr>
              <p:nvPr/>
            </p:nvCxnSpPr>
            <p:spPr bwMode="auto">
              <a:xfrm>
                <a:off x="683460" y="2564880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Suora yhdysviiva 57"/>
              <p:cNvCxnSpPr>
                <a:cxnSpLocks noChangeShapeType="1"/>
              </p:cNvCxnSpPr>
              <p:nvPr/>
            </p:nvCxnSpPr>
            <p:spPr bwMode="auto">
              <a:xfrm>
                <a:off x="683460" y="3436620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Suora yhdysviiva 58"/>
              <p:cNvCxnSpPr>
                <a:cxnSpLocks noChangeShapeType="1"/>
              </p:cNvCxnSpPr>
              <p:nvPr/>
            </p:nvCxnSpPr>
            <p:spPr bwMode="auto">
              <a:xfrm>
                <a:off x="683460" y="3867499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" name="Tekstiruutu 40"/>
              <p:cNvSpPr txBox="1"/>
              <p:nvPr/>
            </p:nvSpPr>
            <p:spPr>
              <a:xfrm>
                <a:off x="519634" y="2103340"/>
                <a:ext cx="2472818" cy="5763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 anchorCtr="1"/>
              <a:lstStyle/>
              <a:p>
                <a:pPr>
                  <a:buClr>
                    <a:schemeClr val="accent1"/>
                  </a:buClr>
                  <a:buFont typeface="Arial" pitchFamily="34" charset="0"/>
                  <a:buNone/>
                  <a:defRPr/>
                </a:pPr>
                <a:r>
                  <a:rPr lang="fi-FI" sz="1400" dirty="0" smtClean="0">
                    <a:solidFill>
                      <a:schemeClr val="accent1"/>
                    </a:solidFill>
                    <a:latin typeface="+mn-lt"/>
                  </a:rPr>
                  <a:t>Project </a:t>
                </a:r>
                <a:r>
                  <a:rPr lang="fi-FI" sz="1400" dirty="0" err="1" smtClean="0">
                    <a:solidFill>
                      <a:schemeClr val="accent1"/>
                    </a:solidFill>
                    <a:latin typeface="+mn-lt"/>
                  </a:rPr>
                  <a:t>schedule</a:t>
                </a:r>
                <a:endParaRPr lang="fi-FI" sz="1400" dirty="0">
                  <a:solidFill>
                    <a:schemeClr val="accent1"/>
                  </a:solidFill>
                  <a:latin typeface="+mn-lt"/>
                </a:endParaRPr>
              </a:p>
            </p:txBody>
          </p:sp>
          <p:sp>
            <p:nvSpPr>
              <p:cNvPr id="42" name="Tekstiruutu 19468"/>
              <p:cNvSpPr txBox="1"/>
              <p:nvPr/>
            </p:nvSpPr>
            <p:spPr>
              <a:xfrm>
                <a:off x="612217" y="2523559"/>
                <a:ext cx="2376666" cy="5763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 anchorCtr="1"/>
              <a:lstStyle/>
              <a:p>
                <a:pPr>
                  <a:buClr>
                    <a:schemeClr val="accent1"/>
                  </a:buClr>
                  <a:buFont typeface="Arial" pitchFamily="34" charset="0"/>
                  <a:buNone/>
                  <a:defRPr/>
                </a:pPr>
                <a:r>
                  <a:rPr lang="fi-FI" sz="1400" dirty="0" smtClean="0">
                    <a:solidFill>
                      <a:srgbClr val="000000"/>
                    </a:solidFill>
                    <a:latin typeface="+mn-lt"/>
                  </a:rPr>
                  <a:t>Railway </a:t>
                </a:r>
                <a:r>
                  <a:rPr lang="fi-FI" sz="1400" dirty="0" err="1" smtClean="0">
                    <a:solidFill>
                      <a:srgbClr val="000000"/>
                    </a:solidFill>
                    <a:latin typeface="+mn-lt"/>
                  </a:rPr>
                  <a:t>plans</a:t>
                </a:r>
                <a:endParaRPr lang="fi-FI" sz="14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43" name="Tekstiruutu 42"/>
              <p:cNvSpPr txBox="1"/>
              <p:nvPr/>
            </p:nvSpPr>
            <p:spPr>
              <a:xfrm>
                <a:off x="519634" y="2949062"/>
                <a:ext cx="2935900" cy="57633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 anchorCtr="1"/>
              <a:lstStyle/>
              <a:p>
                <a:pPr>
                  <a:buClr>
                    <a:schemeClr val="accent1"/>
                  </a:buClr>
                  <a:buFont typeface="Arial" pitchFamily="34" charset="0"/>
                  <a:buNone/>
                  <a:defRPr/>
                </a:pPr>
                <a:r>
                  <a:rPr lang="fi-FI" sz="1400" dirty="0" smtClean="0">
                    <a:solidFill>
                      <a:srgbClr val="000000"/>
                    </a:solidFill>
                    <a:latin typeface="+mn-lt"/>
                  </a:rPr>
                  <a:t>Construction </a:t>
                </a:r>
                <a:r>
                  <a:rPr lang="fi-FI" sz="1400" dirty="0" err="1" smtClean="0">
                    <a:solidFill>
                      <a:srgbClr val="000000"/>
                    </a:solidFill>
                    <a:latin typeface="+mn-lt"/>
                  </a:rPr>
                  <a:t>plans</a:t>
                </a:r>
                <a:endParaRPr lang="fi-FI" sz="14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44" name="Tekstiruutu 43"/>
              <p:cNvSpPr txBox="1"/>
              <p:nvPr/>
            </p:nvSpPr>
            <p:spPr>
              <a:xfrm>
                <a:off x="497858" y="3357253"/>
                <a:ext cx="2564858" cy="5763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 anchorCtr="1"/>
              <a:lstStyle/>
              <a:p>
                <a:pPr>
                  <a:buClr>
                    <a:schemeClr val="accent1"/>
                  </a:buClr>
                  <a:buFont typeface="Arial" pitchFamily="34" charset="0"/>
                  <a:buNone/>
                  <a:defRPr/>
                </a:pPr>
                <a:r>
                  <a:rPr lang="fi-FI" sz="1400" dirty="0" smtClean="0">
                    <a:solidFill>
                      <a:srgbClr val="000000"/>
                    </a:solidFill>
                  </a:rPr>
                  <a:t>Construction</a:t>
                </a:r>
                <a:endParaRPr lang="fi-FI" sz="14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sp>
            <p:nvSpPr>
              <p:cNvPr id="45" name="Tekstiruutu 44"/>
              <p:cNvSpPr txBox="1"/>
              <p:nvPr/>
            </p:nvSpPr>
            <p:spPr>
              <a:xfrm>
                <a:off x="494289" y="3815566"/>
                <a:ext cx="2698292" cy="5763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anchor="ctr" anchorCtr="1"/>
              <a:lstStyle/>
              <a:p>
                <a:pPr>
                  <a:buClr>
                    <a:schemeClr val="accent1"/>
                  </a:buClr>
                  <a:buFont typeface="Arial" pitchFamily="34" charset="0"/>
                  <a:buNone/>
                  <a:defRPr/>
                </a:pPr>
                <a:r>
                  <a:rPr lang="fi-FI" sz="1400" dirty="0" err="1" smtClean="0">
                    <a:solidFill>
                      <a:srgbClr val="000000"/>
                    </a:solidFill>
                    <a:latin typeface="+mn-lt"/>
                  </a:rPr>
                  <a:t>Commissioning</a:t>
                </a:r>
                <a:endParaRPr lang="fi-FI" sz="1400" dirty="0">
                  <a:solidFill>
                    <a:srgbClr val="000000"/>
                  </a:solidFill>
                  <a:latin typeface="+mn-lt"/>
                </a:endParaRPr>
              </a:p>
            </p:txBody>
          </p:sp>
          <p:cxnSp>
            <p:nvCxnSpPr>
              <p:cNvPr id="46" name="Suora yhdysviiva 19472"/>
              <p:cNvCxnSpPr>
                <a:cxnSpLocks noChangeShapeType="1"/>
              </p:cNvCxnSpPr>
              <p:nvPr/>
            </p:nvCxnSpPr>
            <p:spPr bwMode="auto">
              <a:xfrm>
                <a:off x="4161341" y="2193293"/>
                <a:ext cx="0" cy="2171837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60" name="Suorakulmio 59"/>
            <p:cNvSpPr/>
            <p:nvPr/>
          </p:nvSpPr>
          <p:spPr bwMode="auto">
            <a:xfrm>
              <a:off x="4203946" y="2432929"/>
              <a:ext cx="1217376" cy="22691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1" name="Suorakulmio 60"/>
            <p:cNvSpPr/>
            <p:nvPr/>
          </p:nvSpPr>
          <p:spPr bwMode="auto">
            <a:xfrm>
              <a:off x="5101126" y="2733290"/>
              <a:ext cx="1633763" cy="226916"/>
            </a:xfrm>
            <a:prstGeom prst="rect">
              <a:avLst/>
            </a:prstGeom>
            <a:solidFill>
              <a:schemeClr val="accent4">
                <a:alpha val="75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2" name="Suorakulmio 61"/>
            <p:cNvSpPr/>
            <p:nvPr/>
          </p:nvSpPr>
          <p:spPr bwMode="auto">
            <a:xfrm>
              <a:off x="5886222" y="3002293"/>
              <a:ext cx="1697334" cy="22691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Suorakulmio 62"/>
            <p:cNvSpPr/>
            <p:nvPr/>
          </p:nvSpPr>
          <p:spPr bwMode="auto">
            <a:xfrm>
              <a:off x="7143185" y="3305658"/>
              <a:ext cx="677027" cy="226916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65" name="Ryhmä 19474"/>
            <p:cNvGrpSpPr>
              <a:grpSpLocks/>
            </p:cNvGrpSpPr>
            <p:nvPr/>
          </p:nvGrpSpPr>
          <p:grpSpPr bwMode="auto">
            <a:xfrm>
              <a:off x="531482" y="4244341"/>
              <a:ext cx="7940148" cy="1440778"/>
              <a:chOff x="683460" y="2185380"/>
              <a:chExt cx="8119285" cy="2186259"/>
            </a:xfrm>
          </p:grpSpPr>
          <p:grpSp>
            <p:nvGrpSpPr>
              <p:cNvPr id="66" name="Ryhmä 65"/>
              <p:cNvGrpSpPr>
                <a:grpSpLocks/>
              </p:cNvGrpSpPr>
              <p:nvPr/>
            </p:nvGrpSpPr>
            <p:grpSpPr bwMode="auto">
              <a:xfrm>
                <a:off x="4147845" y="2193318"/>
                <a:ext cx="4654900" cy="2178321"/>
                <a:chOff x="3934800" y="1969747"/>
                <a:chExt cx="4654900" cy="2111667"/>
              </a:xfrm>
            </p:grpSpPr>
            <p:sp>
              <p:nvSpPr>
                <p:cNvPr id="78" name="Suorakulmio 77"/>
                <p:cNvSpPr/>
                <p:nvPr/>
              </p:nvSpPr>
              <p:spPr bwMode="auto">
                <a:xfrm>
                  <a:off x="3940581" y="1969747"/>
                  <a:ext cx="4378851" cy="211166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9" name="Suorakulmio 78"/>
                <p:cNvSpPr/>
                <p:nvPr/>
              </p:nvSpPr>
              <p:spPr bwMode="auto">
                <a:xfrm>
                  <a:off x="4523807" y="1974365"/>
                  <a:ext cx="576306" cy="210704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0" name="Suorakulmio 79"/>
                <p:cNvSpPr/>
                <p:nvPr/>
              </p:nvSpPr>
              <p:spPr bwMode="auto">
                <a:xfrm>
                  <a:off x="5693883" y="1969747"/>
                  <a:ext cx="576305" cy="21070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1" name="Suorakulmio 80"/>
                <p:cNvSpPr/>
                <p:nvPr/>
              </p:nvSpPr>
              <p:spPr bwMode="auto">
                <a:xfrm>
                  <a:off x="6854432" y="1974365"/>
                  <a:ext cx="576306" cy="210704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2" name="Suorakulmio 81"/>
                <p:cNvSpPr/>
                <p:nvPr/>
              </p:nvSpPr>
              <p:spPr bwMode="auto">
                <a:xfrm>
                  <a:off x="7999106" y="1969747"/>
                  <a:ext cx="576305" cy="21116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 anchorCtr="1"/>
                <a:lstStyle/>
                <a:p>
                  <a:pPr algn="ctr" eaLnBrk="0" hangingPunct="0">
                    <a:buClr>
                      <a:schemeClr val="accent1"/>
                    </a:buClr>
                    <a:defRPr/>
                  </a:pPr>
                  <a:endParaRPr lang="fi-FI" sz="16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3" name="Tekstiruutu 82"/>
                <p:cNvSpPr txBox="1"/>
                <p:nvPr/>
              </p:nvSpPr>
              <p:spPr>
                <a:xfrm>
                  <a:off x="3934800" y="1988217"/>
                  <a:ext cx="5890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2011</a:t>
                  </a:r>
                </a:p>
              </p:txBody>
            </p:sp>
            <p:sp>
              <p:nvSpPr>
                <p:cNvPr id="84" name="Tekstiruutu 83"/>
                <p:cNvSpPr txBox="1"/>
                <p:nvPr/>
              </p:nvSpPr>
              <p:spPr>
                <a:xfrm>
                  <a:off x="4523806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2012</a:t>
                  </a:r>
                </a:p>
              </p:txBody>
            </p:sp>
            <p:sp>
              <p:nvSpPr>
                <p:cNvPr id="85" name="Tekstiruutu 84"/>
                <p:cNvSpPr txBox="1"/>
                <p:nvPr/>
              </p:nvSpPr>
              <p:spPr>
                <a:xfrm>
                  <a:off x="5109638" y="1994373"/>
                  <a:ext cx="576305" cy="3786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2013</a:t>
                  </a:r>
                </a:p>
              </p:txBody>
            </p:sp>
            <p:sp>
              <p:nvSpPr>
                <p:cNvPr id="86" name="Tekstiruutu 85"/>
                <p:cNvSpPr txBox="1"/>
                <p:nvPr/>
              </p:nvSpPr>
              <p:spPr>
                <a:xfrm>
                  <a:off x="5698645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2014</a:t>
                  </a:r>
                </a:p>
              </p:txBody>
            </p:sp>
            <p:sp>
              <p:nvSpPr>
                <p:cNvPr id="87" name="Tekstiruutu 86"/>
                <p:cNvSpPr txBox="1"/>
                <p:nvPr/>
              </p:nvSpPr>
              <p:spPr>
                <a:xfrm>
                  <a:off x="6271776" y="1988217"/>
                  <a:ext cx="576305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2015</a:t>
                  </a:r>
                </a:p>
              </p:txBody>
            </p:sp>
            <p:sp>
              <p:nvSpPr>
                <p:cNvPr id="88" name="Tekstiruutu 87"/>
                <p:cNvSpPr txBox="1"/>
                <p:nvPr/>
              </p:nvSpPr>
              <p:spPr>
                <a:xfrm>
                  <a:off x="6857607" y="1988217"/>
                  <a:ext cx="576306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2016</a:t>
                  </a:r>
                </a:p>
              </p:txBody>
            </p:sp>
            <p:sp>
              <p:nvSpPr>
                <p:cNvPr id="89" name="Tekstiruutu 88"/>
                <p:cNvSpPr txBox="1"/>
                <p:nvPr/>
              </p:nvSpPr>
              <p:spPr>
                <a:xfrm>
                  <a:off x="7437088" y="1988217"/>
                  <a:ext cx="576305" cy="380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2017</a:t>
                  </a:r>
                </a:p>
              </p:txBody>
            </p:sp>
            <p:sp>
              <p:nvSpPr>
                <p:cNvPr id="90" name="Tekstiruutu 89"/>
                <p:cNvSpPr txBox="1"/>
                <p:nvPr/>
              </p:nvSpPr>
              <p:spPr>
                <a:xfrm>
                  <a:off x="8013394" y="1983600"/>
                  <a:ext cx="576306" cy="3801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anchor="ctr" anchorCtr="1"/>
                <a:lstStyle/>
                <a:p>
                  <a:pPr algn="ctr">
                    <a:buClr>
                      <a:schemeClr val="accent1"/>
                    </a:buClr>
                    <a:buFont typeface="Arial" pitchFamily="34" charset="0"/>
                    <a:buNone/>
                    <a:defRPr/>
                  </a:pPr>
                  <a:r>
                    <a:rPr lang="fi-FI" sz="1200" dirty="0">
                      <a:solidFill>
                        <a:schemeClr val="accent1"/>
                      </a:solidFill>
                      <a:latin typeface="+mn-lt"/>
                    </a:rPr>
                    <a:t>2018</a:t>
                  </a:r>
                </a:p>
              </p:txBody>
            </p:sp>
          </p:grpSp>
          <p:sp>
            <p:nvSpPr>
              <p:cNvPr id="67" name="Suorakulmio 66"/>
              <p:cNvSpPr/>
              <p:nvPr/>
            </p:nvSpPr>
            <p:spPr bwMode="auto">
              <a:xfrm>
                <a:off x="683661" y="2185380"/>
                <a:ext cx="8109558" cy="2179909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 anchorCtr="1"/>
              <a:lstStyle/>
              <a:p>
                <a:pPr algn="ctr" eaLnBrk="0" hangingPunct="0">
                  <a:buClr>
                    <a:schemeClr val="accent1"/>
                  </a:buClr>
                  <a:defRPr/>
                </a:pPr>
                <a:endParaRPr lang="fi-FI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68" name="Suora yhdysviiva 51"/>
              <p:cNvCxnSpPr>
                <a:cxnSpLocks noChangeShapeType="1"/>
              </p:cNvCxnSpPr>
              <p:nvPr/>
            </p:nvCxnSpPr>
            <p:spPr bwMode="auto">
              <a:xfrm>
                <a:off x="683460" y="3004782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Suora yhdysviiva 56"/>
              <p:cNvCxnSpPr>
                <a:cxnSpLocks noChangeShapeType="1"/>
              </p:cNvCxnSpPr>
              <p:nvPr/>
            </p:nvCxnSpPr>
            <p:spPr bwMode="auto">
              <a:xfrm>
                <a:off x="683460" y="2564880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0" name="Suora yhdysviiva 57"/>
              <p:cNvCxnSpPr>
                <a:cxnSpLocks noChangeShapeType="1"/>
              </p:cNvCxnSpPr>
              <p:nvPr/>
            </p:nvCxnSpPr>
            <p:spPr bwMode="auto">
              <a:xfrm>
                <a:off x="683460" y="3436620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uora yhdysviiva 58"/>
              <p:cNvCxnSpPr>
                <a:cxnSpLocks noChangeShapeType="1"/>
              </p:cNvCxnSpPr>
              <p:nvPr/>
            </p:nvCxnSpPr>
            <p:spPr bwMode="auto">
              <a:xfrm>
                <a:off x="683460" y="3867499"/>
                <a:ext cx="8109760" cy="0"/>
              </a:xfrm>
              <a:prstGeom prst="line">
                <a:avLst/>
              </a:prstGeom>
              <a:noFill/>
              <a:ln w="3175" algn="ctr">
                <a:solidFill>
                  <a:schemeClr val="accent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Suora yhdysviiva 19472"/>
              <p:cNvCxnSpPr>
                <a:cxnSpLocks noChangeShapeType="1"/>
              </p:cNvCxnSpPr>
              <p:nvPr/>
            </p:nvCxnSpPr>
            <p:spPr bwMode="auto">
              <a:xfrm>
                <a:off x="4161341" y="2193293"/>
                <a:ext cx="0" cy="2171837"/>
              </a:xfrm>
              <a:prstGeom prst="line">
                <a:avLst/>
              </a:prstGeom>
              <a:noFill/>
              <a:ln w="9525" algn="ctr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91" name="Tekstiruutu 90"/>
            <p:cNvSpPr txBox="1"/>
            <p:nvPr/>
          </p:nvSpPr>
          <p:spPr>
            <a:xfrm>
              <a:off x="536771" y="3855013"/>
              <a:ext cx="4053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Alliance </a:t>
              </a:r>
              <a:r>
                <a:rPr lang="fi-FI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procurement</a:t>
              </a:r>
              <a:endParaRPr lang="fi-FI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Suorakulmio 91"/>
            <p:cNvSpPr/>
            <p:nvPr/>
          </p:nvSpPr>
          <p:spPr bwMode="auto">
            <a:xfrm>
              <a:off x="4194953" y="4523708"/>
              <a:ext cx="1217376" cy="22691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3" name="Suorakulmio 92"/>
            <p:cNvSpPr/>
            <p:nvPr/>
          </p:nvSpPr>
          <p:spPr bwMode="auto">
            <a:xfrm>
              <a:off x="4203946" y="4824069"/>
              <a:ext cx="1633763" cy="226916"/>
            </a:xfrm>
            <a:prstGeom prst="rect">
              <a:avLst/>
            </a:prstGeom>
            <a:solidFill>
              <a:schemeClr val="accent4">
                <a:alpha val="75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4" name="Suorakulmio 93"/>
            <p:cNvSpPr/>
            <p:nvPr/>
          </p:nvSpPr>
          <p:spPr bwMode="auto">
            <a:xfrm>
              <a:off x="4773747" y="5093072"/>
              <a:ext cx="1571394" cy="226916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6" name="Suorakulmio 95"/>
            <p:cNvSpPr/>
            <p:nvPr/>
          </p:nvSpPr>
          <p:spPr bwMode="auto">
            <a:xfrm>
              <a:off x="5544642" y="5396437"/>
              <a:ext cx="926439" cy="226916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anchorCtr="1"/>
            <a:lstStyle/>
            <a:p>
              <a:pPr algn="ctr" eaLnBrk="0" hangingPunct="0">
                <a:buClr>
                  <a:schemeClr val="accent1"/>
                </a:buClr>
                <a:defRPr/>
              </a:pPr>
              <a:endParaRPr lang="fi-FI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95" name="Nuoli oikealle 94"/>
          <p:cNvSpPr/>
          <p:nvPr/>
        </p:nvSpPr>
        <p:spPr>
          <a:xfrm>
            <a:off x="678948" y="5804851"/>
            <a:ext cx="489204" cy="33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7" name="Kuva 9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166791" y="5804851"/>
            <a:ext cx="7287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Total </a:t>
            </a:r>
            <a:r>
              <a:rPr lang="fi-FI" b="1" dirty="0" err="1" smtClean="0"/>
              <a:t>lead</a:t>
            </a:r>
            <a:r>
              <a:rPr lang="fi-FI" b="1" dirty="0" smtClean="0"/>
              <a:t> </a:t>
            </a:r>
            <a:r>
              <a:rPr lang="fi-FI" b="1" dirty="0" err="1" smtClean="0"/>
              <a:t>time</a:t>
            </a:r>
            <a:r>
              <a:rPr lang="fi-FI" b="1" dirty="0" smtClean="0"/>
              <a:t> of the </a:t>
            </a:r>
            <a:r>
              <a:rPr lang="fi-FI" b="1" dirty="0" err="1" smtClean="0"/>
              <a:t>project</a:t>
            </a:r>
            <a:r>
              <a:rPr lang="fi-FI" b="1" dirty="0" smtClean="0"/>
              <a:t> </a:t>
            </a:r>
            <a:r>
              <a:rPr lang="fi-FI" b="1" dirty="0" err="1" smtClean="0"/>
              <a:t>has</a:t>
            </a:r>
            <a:r>
              <a:rPr lang="fi-FI" b="1" dirty="0" smtClean="0"/>
              <a:t> </a:t>
            </a:r>
            <a:r>
              <a:rPr lang="fi-FI" b="1" dirty="0" err="1" smtClean="0"/>
              <a:t>shortened</a:t>
            </a:r>
            <a:r>
              <a:rPr lang="fi-FI" b="1" dirty="0" smtClean="0"/>
              <a:t> </a:t>
            </a:r>
            <a:r>
              <a:rPr lang="fi-FI" b="1" dirty="0" err="1" smtClean="0"/>
              <a:t>ca</a:t>
            </a:r>
            <a:r>
              <a:rPr lang="fi-FI" b="1" dirty="0" smtClean="0"/>
              <a:t>. 2 </a:t>
            </a:r>
            <a:r>
              <a:rPr lang="fi-FI" b="1" dirty="0" err="1" smtClean="0"/>
              <a:t>years</a:t>
            </a:r>
            <a:endParaRPr lang="fi-FI" dirty="0"/>
          </a:p>
        </p:txBody>
      </p:sp>
      <p:sp>
        <p:nvSpPr>
          <p:cNvPr id="98" name="Tekstiruutu 97"/>
          <p:cNvSpPr txBox="1"/>
          <p:nvPr/>
        </p:nvSpPr>
        <p:spPr bwMode="auto">
          <a:xfrm>
            <a:off x="306772" y="4120280"/>
            <a:ext cx="2418260" cy="379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 anchorCtr="1"/>
          <a:lstStyle/>
          <a:p>
            <a:pPr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fi-FI" sz="1400" dirty="0" smtClean="0">
                <a:solidFill>
                  <a:schemeClr val="accent1"/>
                </a:solidFill>
                <a:latin typeface="+mn-lt"/>
              </a:rPr>
              <a:t>Project </a:t>
            </a:r>
            <a:r>
              <a:rPr lang="fi-FI" sz="1400" dirty="0" err="1" smtClean="0">
                <a:solidFill>
                  <a:schemeClr val="accent1"/>
                </a:solidFill>
                <a:latin typeface="+mn-lt"/>
              </a:rPr>
              <a:t>schedule</a:t>
            </a:r>
            <a:endParaRPr lang="fi-FI" sz="14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9" name="Tekstiruutu 19468"/>
          <p:cNvSpPr txBox="1"/>
          <p:nvPr/>
        </p:nvSpPr>
        <p:spPr bwMode="auto">
          <a:xfrm>
            <a:off x="397312" y="4397211"/>
            <a:ext cx="2324229" cy="37981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fi-FI" sz="1400" dirty="0" smtClean="0">
                <a:solidFill>
                  <a:srgbClr val="000000"/>
                </a:solidFill>
                <a:latin typeface="+mn-lt"/>
              </a:rPr>
              <a:t>Railway </a:t>
            </a:r>
            <a:r>
              <a:rPr lang="fi-FI" sz="1400" dirty="0" err="1" smtClean="0">
                <a:solidFill>
                  <a:srgbClr val="000000"/>
                </a:solidFill>
                <a:latin typeface="+mn-lt"/>
              </a:rPr>
              <a:t>plans</a:t>
            </a:r>
            <a:endParaRPr lang="fi-FI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0" name="Tekstiruutu 99"/>
          <p:cNvSpPr txBox="1"/>
          <p:nvPr/>
        </p:nvSpPr>
        <p:spPr bwMode="auto">
          <a:xfrm>
            <a:off x="306772" y="4677624"/>
            <a:ext cx="2871125" cy="37981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fi-FI" sz="1400" dirty="0" smtClean="0">
                <a:solidFill>
                  <a:srgbClr val="000000"/>
                </a:solidFill>
                <a:latin typeface="+mn-lt"/>
              </a:rPr>
              <a:t>Construction </a:t>
            </a:r>
            <a:r>
              <a:rPr lang="fi-FI" sz="1400" dirty="0" err="1" smtClean="0">
                <a:solidFill>
                  <a:srgbClr val="000000"/>
                </a:solidFill>
                <a:latin typeface="+mn-lt"/>
              </a:rPr>
              <a:t>plans</a:t>
            </a:r>
            <a:endParaRPr lang="fi-FI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1" name="Tekstiruutu 100"/>
          <p:cNvSpPr txBox="1"/>
          <p:nvPr/>
        </p:nvSpPr>
        <p:spPr bwMode="auto">
          <a:xfrm>
            <a:off x="285476" y="4946628"/>
            <a:ext cx="2508269" cy="3798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fi-FI" sz="1400" dirty="0" smtClean="0">
                <a:solidFill>
                  <a:srgbClr val="000000"/>
                </a:solidFill>
              </a:rPr>
              <a:t>Construction</a:t>
            </a:r>
            <a:endParaRPr lang="fi-FI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2" name="Tekstiruutu 101"/>
          <p:cNvSpPr txBox="1"/>
          <p:nvPr/>
        </p:nvSpPr>
        <p:spPr bwMode="auto">
          <a:xfrm>
            <a:off x="281986" y="5248663"/>
            <a:ext cx="2638759" cy="3798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1"/>
          <a:lstStyle/>
          <a:p>
            <a:pPr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fi-FI" sz="1400" dirty="0" err="1" smtClean="0">
                <a:solidFill>
                  <a:srgbClr val="000000"/>
                </a:solidFill>
                <a:latin typeface="+mn-lt"/>
              </a:rPr>
              <a:t>Commissioning</a:t>
            </a:r>
            <a:endParaRPr lang="fi-FI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3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12154" y="6356351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6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2196000" y="551583"/>
            <a:ext cx="5173211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800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Collaboration </a:t>
            </a:r>
            <a:r>
              <a:rPr lang="fi-FI" sz="1800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between</a:t>
            </a:r>
            <a:r>
              <a:rPr lang="fi-FI" sz="1800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</a:t>
            </a:r>
            <a:r>
              <a:rPr lang="fi-FI" sz="1800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planning</a:t>
            </a:r>
            <a:r>
              <a:rPr lang="fi-FI" sz="1800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and </a:t>
            </a:r>
            <a:r>
              <a:rPr lang="fi-FI" sz="1800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construction</a:t>
            </a:r>
            <a:endParaRPr lang="fi-FI" sz="1800" dirty="0">
              <a:solidFill>
                <a:srgbClr val="08B0CA"/>
              </a:solidFill>
              <a:latin typeface="Arial" charset="0"/>
              <a:ea typeface="ヒラギノ角ゴ Pro W3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5" t="14303" r="1631" b="8219"/>
          <a:stretch/>
        </p:blipFill>
        <p:spPr bwMode="auto">
          <a:xfrm>
            <a:off x="504392" y="1234835"/>
            <a:ext cx="7596000" cy="478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3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39449" y="6334560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7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14" name="Otsikko 1"/>
          <p:cNvSpPr>
            <a:spLocks noGrp="1"/>
          </p:cNvSpPr>
          <p:nvPr>
            <p:ph type="title"/>
          </p:nvPr>
        </p:nvSpPr>
        <p:spPr>
          <a:xfrm>
            <a:off x="2242163" y="431247"/>
            <a:ext cx="6634101" cy="824347"/>
          </a:xfrm>
        </p:spPr>
        <p:txBody>
          <a:bodyPr>
            <a:noAutofit/>
          </a:bodyPr>
          <a:lstStyle/>
          <a:p>
            <a:r>
              <a:rPr lang="fi-FI" dirty="0" err="1" smtClean="0"/>
              <a:t>Renewing</a:t>
            </a:r>
            <a:r>
              <a:rPr lang="fi-FI" dirty="0" smtClean="0"/>
              <a:t> the </a:t>
            </a:r>
            <a:r>
              <a:rPr lang="fi-FI" dirty="0" err="1" smtClean="0"/>
              <a:t>track</a:t>
            </a:r>
            <a:r>
              <a:rPr lang="fi-FI" dirty="0" smtClean="0"/>
              <a:t> </a:t>
            </a:r>
            <a:r>
              <a:rPr lang="fi-FI" dirty="0" err="1" smtClean="0"/>
              <a:t>superstructure</a:t>
            </a:r>
            <a:endParaRPr lang="fi-FI" dirty="0"/>
          </a:p>
        </p:txBody>
      </p:sp>
      <p:grpSp>
        <p:nvGrpSpPr>
          <p:cNvPr id="15" name="Ryhmä 14"/>
          <p:cNvGrpSpPr/>
          <p:nvPr/>
        </p:nvGrpSpPr>
        <p:grpSpPr>
          <a:xfrm>
            <a:off x="903629" y="1255594"/>
            <a:ext cx="7216790" cy="5125734"/>
            <a:chOff x="903628" y="951304"/>
            <a:chExt cx="7336743" cy="5430024"/>
          </a:xfrm>
        </p:grpSpPr>
        <p:pic>
          <p:nvPicPr>
            <p:cNvPr id="16" name="Kuva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951304"/>
              <a:ext cx="3596933" cy="543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Kuva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628" y="951304"/>
              <a:ext cx="3596934" cy="543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9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29236" y="6383647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8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title"/>
          </p:nvPr>
        </p:nvSpPr>
        <p:spPr>
          <a:xfrm>
            <a:off x="2242163" y="505527"/>
            <a:ext cx="6624000" cy="775951"/>
          </a:xfrm>
        </p:spPr>
        <p:txBody>
          <a:bodyPr>
            <a:noAutofit/>
          </a:bodyPr>
          <a:lstStyle/>
          <a:p>
            <a:r>
              <a:rPr lang="fi-FI" dirty="0" err="1" smtClean="0"/>
              <a:t>Cleaning</a:t>
            </a:r>
            <a:r>
              <a:rPr lang="fi-FI" dirty="0" smtClean="0"/>
              <a:t> the </a:t>
            </a:r>
            <a:r>
              <a:rPr lang="fi-FI" dirty="0" err="1" smtClean="0"/>
              <a:t>ballast</a:t>
            </a:r>
            <a:r>
              <a:rPr lang="fi-FI" dirty="0" smtClean="0"/>
              <a:t> (</a:t>
            </a:r>
            <a:r>
              <a:rPr lang="fi-FI" dirty="0" smtClean="0"/>
              <a:t>90 km)</a:t>
            </a:r>
            <a:br>
              <a:rPr lang="fi-FI" dirty="0" smtClean="0"/>
            </a:br>
            <a:r>
              <a:rPr lang="fi-FI" dirty="0" smtClean="0"/>
              <a:t>and </a:t>
            </a:r>
            <a:r>
              <a:rPr lang="fi-FI" dirty="0" err="1" smtClean="0"/>
              <a:t>frost</a:t>
            </a:r>
            <a:r>
              <a:rPr lang="fi-FI" dirty="0" smtClean="0"/>
              <a:t> </a:t>
            </a:r>
            <a:r>
              <a:rPr lang="fi-FI" dirty="0" err="1" smtClean="0"/>
              <a:t>insulation</a:t>
            </a:r>
            <a:r>
              <a:rPr lang="fi-FI" dirty="0" smtClean="0"/>
              <a:t> (27 </a:t>
            </a:r>
            <a:r>
              <a:rPr lang="fi-FI" dirty="0" smtClean="0"/>
              <a:t>km)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grpSp>
        <p:nvGrpSpPr>
          <p:cNvPr id="9" name="Ryhmä 8"/>
          <p:cNvGrpSpPr/>
          <p:nvPr/>
        </p:nvGrpSpPr>
        <p:grpSpPr>
          <a:xfrm>
            <a:off x="395536" y="1282890"/>
            <a:ext cx="7847712" cy="4995383"/>
            <a:chOff x="395536" y="836712"/>
            <a:chExt cx="8208912" cy="5441561"/>
          </a:xfrm>
        </p:grpSpPr>
        <p:pic>
          <p:nvPicPr>
            <p:cNvPr id="10" name="Kuva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836712"/>
              <a:ext cx="7632848" cy="5086840"/>
            </a:xfrm>
            <a:prstGeom prst="rect">
              <a:avLst/>
            </a:prstGeom>
          </p:spPr>
        </p:pic>
        <p:pic>
          <p:nvPicPr>
            <p:cNvPr id="11" name="Kuva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308245"/>
              <a:ext cx="2627635" cy="197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71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866745" y="6384014"/>
            <a:ext cx="828024" cy="365125"/>
          </a:xfrm>
        </p:spPr>
        <p:txBody>
          <a:bodyPr/>
          <a:lstStyle/>
          <a:p>
            <a:fld id="{58BA0A82-9A34-4074-BAED-A3269BFD28D3}" type="datetime1">
              <a:rPr lang="fi-FI" smtClean="0"/>
              <a:t>19.5.2015</a:t>
            </a:fld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F47F-A4DF-4926-BB4C-9F1DAEA89B92}" type="slidenum">
              <a:rPr lang="fi-FI" smtClean="0"/>
              <a:t>9</a:t>
            </a:fld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" y="251249"/>
            <a:ext cx="2125931" cy="893751"/>
          </a:xfrm>
          <a:prstGeom prst="rect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>
          <a:xfrm>
            <a:off x="2242163" y="445148"/>
            <a:ext cx="662400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Electricity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and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signalling</a:t>
            </a:r>
            <a:r>
              <a:rPr lang="fi-FI" dirty="0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 </a:t>
            </a:r>
            <a:r>
              <a:rPr lang="fi-FI" dirty="0" err="1" smtClean="0">
                <a:solidFill>
                  <a:srgbClr val="08B0CA"/>
                </a:solidFill>
                <a:latin typeface="Arial" charset="0"/>
                <a:ea typeface="ヒラギノ角ゴ Pro W3" charset="0"/>
              </a:rPr>
              <a:t>works</a:t>
            </a:r>
            <a:endParaRPr lang="fi-FI" dirty="0">
              <a:solidFill>
                <a:srgbClr val="08B0CA"/>
              </a:solidFill>
              <a:latin typeface="Arial" charset="0"/>
              <a:ea typeface="ヒラギノ角ゴ Pro W3" charset="0"/>
            </a:endParaRPr>
          </a:p>
          <a:p>
            <a:endParaRPr lang="fi-FI" dirty="0"/>
          </a:p>
        </p:txBody>
      </p:sp>
      <p:grpSp>
        <p:nvGrpSpPr>
          <p:cNvPr id="9" name="Ryhmä 8"/>
          <p:cNvGrpSpPr/>
          <p:nvPr/>
        </p:nvGrpSpPr>
        <p:grpSpPr>
          <a:xfrm>
            <a:off x="563526" y="1268760"/>
            <a:ext cx="7500018" cy="5029738"/>
            <a:chOff x="563526" y="1268760"/>
            <a:chExt cx="7500018" cy="5029738"/>
          </a:xfrm>
        </p:grpSpPr>
        <p:pic>
          <p:nvPicPr>
            <p:cNvPr id="10" name="Kuva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" t="6493" r="27056" b="15306"/>
            <a:stretch/>
          </p:blipFill>
          <p:spPr>
            <a:xfrm>
              <a:off x="563526" y="1291316"/>
              <a:ext cx="3018716" cy="5007182"/>
            </a:xfrm>
            <a:prstGeom prst="rect">
              <a:avLst/>
            </a:prstGeom>
          </p:spPr>
        </p:pic>
        <p:pic>
          <p:nvPicPr>
            <p:cNvPr id="11" name="Kuva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6" b="14128"/>
            <a:stretch/>
          </p:blipFill>
          <p:spPr>
            <a:xfrm>
              <a:off x="3622786" y="1268760"/>
              <a:ext cx="4440758" cy="5013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3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inteinen_Liikennevirasto">
  <a:themeElements>
    <a:clrScheme name="Liikennevirast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6AF"/>
      </a:accent1>
      <a:accent2>
        <a:srgbClr val="0088CE"/>
      </a:accent2>
      <a:accent3>
        <a:srgbClr val="3DB7E4"/>
      </a:accent3>
      <a:accent4>
        <a:srgbClr val="EA8A00"/>
      </a:accent4>
      <a:accent5>
        <a:srgbClr val="84CAC6"/>
      </a:accent5>
      <a:accent6>
        <a:srgbClr val="BCBC7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iikennevirasto.potx" id="{428FB34F-A2ED-491B-A1EF-BD2E998703E0}" vid="{0A2EBF1A-E8C2-49E2-9B8E-159A1BC2A1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perinteinen_Liikennevirasto</Template>
  <TotalTime>2280</TotalTime>
  <Words>709</Words>
  <Application>Microsoft Office PowerPoint</Application>
  <PresentationFormat>Näytössä katseltava diaesitys (4:3)</PresentationFormat>
  <Paragraphs>252</Paragraphs>
  <Slides>20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20</vt:i4>
      </vt:variant>
    </vt:vector>
  </HeadingPairs>
  <TitlesOfParts>
    <vt:vector size="21" baseType="lpstr">
      <vt:lpstr>perinteinen_Liikennevirasto</vt:lpstr>
      <vt:lpstr>PowerPoint-esitys</vt:lpstr>
      <vt:lpstr>Lielahti-Kokemäki project alliance</vt:lpstr>
      <vt:lpstr>Efficient lead time</vt:lpstr>
      <vt:lpstr>Efficient decision making</vt:lpstr>
      <vt:lpstr>Collaboration in project management</vt:lpstr>
      <vt:lpstr>Collaboration between planning and construction</vt:lpstr>
      <vt:lpstr>Renewing the track superstructure</vt:lpstr>
      <vt:lpstr>Cleaning the ballast (90 km) and frost insulation (27 km) </vt:lpstr>
      <vt:lpstr>Electricity and signalling works </vt:lpstr>
      <vt:lpstr>New railway bridges</vt:lpstr>
      <vt:lpstr>Level crossings</vt:lpstr>
      <vt:lpstr>Expanding a rock cutting 20 000 m³</vt:lpstr>
      <vt:lpstr>Common goals</vt:lpstr>
      <vt:lpstr>Usability of the railway during the alliance</vt:lpstr>
      <vt:lpstr>Safety as a key result area</vt:lpstr>
      <vt:lpstr>Outcomes of the commercial model</vt:lpstr>
      <vt:lpstr>Positive publicity is part of the success</vt:lpstr>
      <vt:lpstr>Work site of the year in 2012 !</vt:lpstr>
      <vt:lpstr>IPD-Projects in Finland: 23 projects, total worth of 1,2 billion €</vt:lpstr>
      <vt:lpstr>More information on the project:</vt:lpstr>
    </vt:vector>
  </TitlesOfParts>
  <Company>VR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Pitkänen Maija</dc:creator>
  <cp:lastModifiedBy>Takamaa Jussi</cp:lastModifiedBy>
  <cp:revision>189</cp:revision>
  <dcterms:created xsi:type="dcterms:W3CDTF">2015-01-13T06:35:12Z</dcterms:created>
  <dcterms:modified xsi:type="dcterms:W3CDTF">2015-05-19T10:46:02Z</dcterms:modified>
</cp:coreProperties>
</file>