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29"/>
  </p:notesMasterIdLst>
  <p:sldIdLst>
    <p:sldId id="256" r:id="rId4"/>
    <p:sldId id="267" r:id="rId5"/>
    <p:sldId id="275" r:id="rId6"/>
    <p:sldId id="276" r:id="rId7"/>
    <p:sldId id="277" r:id="rId8"/>
    <p:sldId id="279" r:id="rId9"/>
    <p:sldId id="282" r:id="rId10"/>
    <p:sldId id="281" r:id="rId11"/>
    <p:sldId id="283" r:id="rId12"/>
    <p:sldId id="347" r:id="rId13"/>
    <p:sldId id="338" r:id="rId14"/>
    <p:sldId id="348" r:id="rId15"/>
    <p:sldId id="351" r:id="rId16"/>
    <p:sldId id="352" r:id="rId17"/>
    <p:sldId id="353" r:id="rId18"/>
    <p:sldId id="354" r:id="rId19"/>
    <p:sldId id="355" r:id="rId20"/>
    <p:sldId id="356" r:id="rId21"/>
    <p:sldId id="358" r:id="rId22"/>
    <p:sldId id="359" r:id="rId23"/>
    <p:sldId id="350" r:id="rId24"/>
    <p:sldId id="284" r:id="rId25"/>
    <p:sldId id="334" r:id="rId26"/>
    <p:sldId id="278" r:id="rId27"/>
    <p:sldId id="274" r:id="rId28"/>
  </p:sldIdLst>
  <p:sldSz cx="12192000" cy="6858000"/>
  <p:notesSz cx="7102475" cy="102346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7739" cy="513508"/>
          </a:xfrm>
          <a:prstGeom prst="rect">
            <a:avLst/>
          </a:prstGeom>
        </p:spPr>
        <p:txBody>
          <a:bodyPr vert="horz" lIns="94634" tIns="47316" rIns="94634" bIns="47316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4023092" y="2"/>
            <a:ext cx="3077739" cy="513508"/>
          </a:xfrm>
          <a:prstGeom prst="rect">
            <a:avLst/>
          </a:prstGeom>
        </p:spPr>
        <p:txBody>
          <a:bodyPr vert="horz" lIns="94634" tIns="47316" rIns="94634" bIns="47316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8.4.2020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4" tIns="47316" rIns="94634" bIns="47316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10248" y="4925408"/>
            <a:ext cx="5681980" cy="4029879"/>
          </a:xfrm>
          <a:prstGeom prst="rect">
            <a:avLst/>
          </a:prstGeom>
        </p:spPr>
        <p:txBody>
          <a:bodyPr vert="horz" lIns="94634" tIns="47316" rIns="94634" bIns="47316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7739" cy="513507"/>
          </a:xfrm>
          <a:prstGeom prst="rect">
            <a:avLst/>
          </a:prstGeom>
        </p:spPr>
        <p:txBody>
          <a:bodyPr vert="horz" lIns="94634" tIns="47316" rIns="94634" bIns="47316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4023092" y="9721107"/>
            <a:ext cx="3077739" cy="513507"/>
          </a:xfrm>
          <a:prstGeom prst="rect">
            <a:avLst/>
          </a:prstGeom>
        </p:spPr>
        <p:txBody>
          <a:bodyPr vert="horz" lIns="94634" tIns="47316" rIns="94634" bIns="47316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3" y="4915763"/>
            <a:ext cx="1794727" cy="161597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17.4.2019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463A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DD38F2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C3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23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ihre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8DCB6D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06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rgbClr val="49C2F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49BE2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463A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3" y="4915763"/>
            <a:ext cx="1794727" cy="161597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17.4.2019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DD38F2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C3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36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vihre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8DCB6D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391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49C2F0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9BE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63A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DD38F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3" y="4807430"/>
            <a:ext cx="1794727" cy="1615970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C3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8DCB6D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49C2F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53927"/>
            <a:ext cx="5155670" cy="6737350"/>
          </a:xfrm>
          <a:solidFill>
            <a:srgbClr val="049BE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463A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rgbClr val="DD38F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C3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8DCB6D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76" y="1654055"/>
            <a:ext cx="3577632" cy="32212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095" y="349258"/>
            <a:ext cx="1191433" cy="107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49C2F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r>
              <a:rPr lang="fi-FI" dirty="0"/>
              <a:t> Kuvagalleriasta 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49BE2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17.4.2019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743" r:id="rId25"/>
    <p:sldLayoutId id="2147483726" r:id="rId26"/>
    <p:sldLayoutId id="2147483727" r:id="rId27"/>
    <p:sldLayoutId id="2147483728" r:id="rId28"/>
    <p:sldLayoutId id="2147483729" r:id="rId29"/>
    <p:sldLayoutId id="2147483730" r:id="rId30"/>
    <p:sldLayoutId id="2147483731" r:id="rId31"/>
    <p:sldLayoutId id="2147483732" r:id="rId32"/>
    <p:sldLayoutId id="2147483733" r:id="rId33"/>
    <p:sldLayoutId id="2147483734" r:id="rId34"/>
    <p:sldLayoutId id="2147483735" r:id="rId35"/>
    <p:sldLayoutId id="2147483736" r:id="rId36"/>
    <p:sldLayoutId id="2147483737" r:id="rId37"/>
    <p:sldLayoutId id="2147483738" r:id="rId38"/>
    <p:sldLayoutId id="2147483739" r:id="rId39"/>
    <p:sldLayoutId id="2147483740" r:id="rId40"/>
    <p:sldLayoutId id="2147483741" r:id="rId41"/>
    <p:sldLayoutId id="2147483742" r:id="rId42"/>
    <p:sldLayoutId id="2147483705" r:id="rId43"/>
    <p:sldLayoutId id="2147483708" r:id="rId44"/>
    <p:sldLayoutId id="2147483745" r:id="rId45"/>
    <p:sldLayoutId id="2147483746" r:id="rId4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kaisa.kaaresoja@finnmap-infra.fi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vayla.fi/tasoristeysohjelma/nuuvi-suihkola-suonenjoki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vayla.fi/rataverkko/tasoristeykset/tasoristeysohjelma-2018-2021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841124" cy="1297185"/>
          </a:xfrm>
        </p:spPr>
        <p:txBody>
          <a:bodyPr>
            <a:normAutofit fontScale="90000"/>
          </a:bodyPr>
          <a:lstStyle/>
          <a:p>
            <a:r>
              <a:rPr lang="fi-FI" dirty="0"/>
              <a:t>Yleisötilaisuus</a:t>
            </a:r>
            <a:br>
              <a:rPr lang="fi-FI" dirty="0"/>
            </a:br>
            <a:r>
              <a:rPr lang="fi-FI" sz="2800" dirty="0" err="1"/>
              <a:t>Nuuvi</a:t>
            </a:r>
            <a:r>
              <a:rPr lang="fi-FI" sz="2800" dirty="0"/>
              <a:t> – </a:t>
            </a:r>
            <a:r>
              <a:rPr lang="fi-FI" sz="2800" dirty="0" err="1"/>
              <a:t>Suihkola</a:t>
            </a:r>
            <a:r>
              <a:rPr lang="fi-FI" sz="2800" dirty="0"/>
              <a:t> tasoristeysturvallisuuden</a:t>
            </a:r>
            <a:br>
              <a:rPr lang="fi-FI" sz="2800" dirty="0"/>
            </a:br>
            <a:r>
              <a:rPr lang="fi-FI" sz="2800" dirty="0"/>
              <a:t>parantaminen, ratasuunnitelma, Suonenjoki</a:t>
            </a:r>
            <a:br>
              <a:rPr lang="fi-FI" sz="2800" dirty="0"/>
            </a:br>
            <a:endParaRPr lang="fi-FI" sz="27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16.03.2020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pic>
        <p:nvPicPr>
          <p:cNvPr id="8" name="Kuvan paikkamerkki 7" descr="Kuva, joka sisältää kohteen ruoho, ulko, kenttä, seisominen&#10;&#10;Kuvaus luotu automaattisesti">
            <a:extLst>
              <a:ext uri="{FF2B5EF4-FFF2-40B4-BE49-F238E27FC236}">
                <a16:creationId xmlns:a16="http://schemas.microsoft.com/office/drawing/2014/main" id="{70485E50-25A5-4F15-B147-EA4134412D9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3" b="241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3C934B-79BD-40D8-92D6-D3D2A4388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942565"/>
          </a:xfrm>
        </p:spPr>
        <p:txBody>
          <a:bodyPr/>
          <a:lstStyle/>
          <a:p>
            <a:r>
              <a:rPr lang="en-GB" dirty="0" err="1"/>
              <a:t>Hankkeen</a:t>
            </a:r>
            <a:r>
              <a:rPr lang="en-GB" dirty="0"/>
              <a:t> </a:t>
            </a:r>
            <a:r>
              <a:rPr lang="en-GB" dirty="0" err="1"/>
              <a:t>luontoselvitykset</a:t>
            </a:r>
            <a:endParaRPr lang="en-GB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97A0BE9-6A13-4FF2-BFDF-87F7B8D85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10</a:t>
            </a:fld>
            <a:endParaRPr lang="en-US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F7333839-5AD5-47E2-A589-1EA1B6FA9CB6}"/>
              </a:ext>
            </a:extLst>
          </p:cNvPr>
          <p:cNvSpPr txBox="1">
            <a:spLocks/>
          </p:cNvSpPr>
          <p:nvPr/>
        </p:nvSpPr>
        <p:spPr>
          <a:xfrm>
            <a:off x="600365" y="1306512"/>
            <a:ext cx="8064896" cy="46085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20000"/>
              </a:spcBef>
              <a:buClr>
                <a:srgbClr val="9BBB59">
                  <a:lumMod val="75000"/>
                </a:srgbClr>
              </a:buClr>
              <a:buFont typeface="Wingdings" pitchFamily="2" charset="2"/>
              <a:buChar char="§"/>
            </a:pPr>
            <a:r>
              <a:rPr lang="fi-FI" sz="2000" dirty="0">
                <a:solidFill>
                  <a:prstClr val="black"/>
                </a:solidFill>
              </a:rPr>
              <a:t>Haapakoski-Nuutila ja </a:t>
            </a:r>
            <a:r>
              <a:rPr lang="fi-FI" sz="2000" dirty="0" err="1">
                <a:solidFill>
                  <a:prstClr val="black"/>
                </a:solidFill>
              </a:rPr>
              <a:t>Hiirola</a:t>
            </a:r>
            <a:r>
              <a:rPr lang="fi-FI" sz="2000" dirty="0">
                <a:solidFill>
                  <a:prstClr val="black"/>
                </a:solidFill>
              </a:rPr>
              <a:t>-</a:t>
            </a:r>
            <a:r>
              <a:rPr lang="fi-FI" sz="2000" dirty="0" err="1">
                <a:solidFill>
                  <a:prstClr val="black"/>
                </a:solidFill>
              </a:rPr>
              <a:t>Kalvitsa</a:t>
            </a:r>
            <a:r>
              <a:rPr lang="fi-FI" sz="2000" dirty="0">
                <a:solidFill>
                  <a:prstClr val="black"/>
                </a:solidFill>
              </a:rPr>
              <a:t>-rataosuuksien luontoselvitys</a:t>
            </a:r>
          </a:p>
          <a:p>
            <a:pPr lvl="2">
              <a:spcBef>
                <a:spcPct val="20000"/>
              </a:spcBef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fi-FI" sz="1800" b="0" dirty="0">
                <a:solidFill>
                  <a:prstClr val="black"/>
                </a:solidFill>
              </a:rPr>
              <a:t>  Laadittu vuonna 2009</a:t>
            </a:r>
          </a:p>
          <a:p>
            <a:pPr lvl="2">
              <a:spcBef>
                <a:spcPct val="20000"/>
              </a:spcBef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fi-FI" sz="1800" b="0" dirty="0">
                <a:solidFill>
                  <a:prstClr val="black"/>
                </a:solidFill>
              </a:rPr>
              <a:t>  </a:t>
            </a:r>
            <a:r>
              <a:rPr lang="fi-FI" sz="1800" b="0" dirty="0" err="1">
                <a:solidFill>
                  <a:prstClr val="black"/>
                </a:solidFill>
              </a:rPr>
              <a:t>Laakonlahden</a:t>
            </a:r>
            <a:r>
              <a:rPr lang="fi-FI" sz="1800" b="0" dirty="0">
                <a:solidFill>
                  <a:prstClr val="black"/>
                </a:solidFill>
              </a:rPr>
              <a:t> alueen tarkastaminen</a:t>
            </a:r>
          </a:p>
          <a:p>
            <a:pPr lvl="2">
              <a:spcBef>
                <a:spcPct val="20000"/>
              </a:spcBef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fi-FI" sz="1800" b="0" dirty="0">
                <a:solidFill>
                  <a:prstClr val="black"/>
                </a:solidFill>
              </a:rPr>
              <a:t>  Todennäköinen viitasammakkohavainto vesijättölammessa</a:t>
            </a:r>
          </a:p>
          <a:p>
            <a:pPr lvl="0">
              <a:spcBef>
                <a:spcPct val="20000"/>
              </a:spcBef>
              <a:buClr>
                <a:srgbClr val="9BBB59">
                  <a:lumMod val="75000"/>
                </a:srgbClr>
              </a:buClr>
              <a:buFont typeface="Wingdings" pitchFamily="2" charset="2"/>
              <a:buChar char="§"/>
            </a:pPr>
            <a:r>
              <a:rPr lang="fi-FI" sz="2000" dirty="0" err="1">
                <a:solidFill>
                  <a:prstClr val="black"/>
                </a:solidFill>
              </a:rPr>
              <a:t>Laakonlahden</a:t>
            </a:r>
            <a:r>
              <a:rPr lang="fi-FI" sz="2000" dirty="0">
                <a:solidFill>
                  <a:prstClr val="black"/>
                </a:solidFill>
              </a:rPr>
              <a:t> viitasammakkoselvitys</a:t>
            </a:r>
          </a:p>
          <a:p>
            <a:pPr lvl="2">
              <a:spcBef>
                <a:spcPct val="20000"/>
              </a:spcBef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fi-FI" sz="1800" b="0" dirty="0">
                <a:solidFill>
                  <a:prstClr val="black"/>
                </a:solidFill>
              </a:rPr>
              <a:t>  Laadittu vuonna 2014</a:t>
            </a:r>
          </a:p>
          <a:p>
            <a:pPr lvl="2">
              <a:spcBef>
                <a:spcPct val="20000"/>
              </a:spcBef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fi-FI" sz="1800" b="0" dirty="0">
                <a:solidFill>
                  <a:prstClr val="black"/>
                </a:solidFill>
              </a:rPr>
              <a:t>  </a:t>
            </a:r>
            <a:r>
              <a:rPr lang="fi-FI" sz="1800" b="0" dirty="0" err="1">
                <a:solidFill>
                  <a:prstClr val="black"/>
                </a:solidFill>
              </a:rPr>
              <a:t>Viitasammakkoesiintymäalueen</a:t>
            </a:r>
            <a:r>
              <a:rPr lang="fi-FI" sz="1800" b="0" dirty="0">
                <a:solidFill>
                  <a:prstClr val="black"/>
                </a:solidFill>
              </a:rPr>
              <a:t> varmistaminen</a:t>
            </a:r>
          </a:p>
          <a:p>
            <a:pPr lvl="2">
              <a:spcBef>
                <a:spcPct val="20000"/>
              </a:spcBef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fi-FI" sz="1800" b="0" dirty="0">
                <a:solidFill>
                  <a:prstClr val="black"/>
                </a:solidFill>
              </a:rPr>
              <a:t>  Yksilöitä arvioitiin olevan n. 10 – 20</a:t>
            </a:r>
          </a:p>
          <a:p>
            <a:pPr lvl="2">
              <a:spcBef>
                <a:spcPct val="20000"/>
              </a:spcBef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fi-FI" sz="1800" b="0" dirty="0">
                <a:solidFill>
                  <a:prstClr val="black"/>
                </a:solidFill>
              </a:rPr>
              <a:t>  Lopputulos: alue on </a:t>
            </a:r>
            <a:r>
              <a:rPr lang="fi-FI" sz="1800" b="0" dirty="0" err="1">
                <a:solidFill>
                  <a:prstClr val="black"/>
                </a:solidFill>
              </a:rPr>
              <a:t>lisääntymis</a:t>
            </a:r>
            <a:r>
              <a:rPr lang="fi-FI" sz="1800" b="0" dirty="0">
                <a:solidFill>
                  <a:prstClr val="black"/>
                </a:solidFill>
              </a:rPr>
              <a:t>- ja levähdysaluetta</a:t>
            </a:r>
          </a:p>
          <a:p>
            <a:pPr lvl="0">
              <a:spcBef>
                <a:spcPct val="20000"/>
              </a:spcBef>
              <a:buClr>
                <a:srgbClr val="9BBB59">
                  <a:lumMod val="75000"/>
                </a:srgbClr>
              </a:buClr>
              <a:buFont typeface="Wingdings" pitchFamily="2" charset="2"/>
              <a:buChar char="§"/>
            </a:pPr>
            <a:r>
              <a:rPr lang="fi-FI" sz="2000" dirty="0">
                <a:solidFill>
                  <a:prstClr val="black"/>
                </a:solidFill>
              </a:rPr>
              <a:t>Suonteen osayleiskaavan luontoselvitys</a:t>
            </a:r>
          </a:p>
          <a:p>
            <a:pPr lvl="2">
              <a:spcBef>
                <a:spcPct val="20000"/>
              </a:spcBef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fi-FI" sz="1800" b="0" dirty="0">
                <a:solidFill>
                  <a:prstClr val="black"/>
                </a:solidFill>
              </a:rPr>
              <a:t>  Laadittu vuonna 2019</a:t>
            </a:r>
          </a:p>
          <a:p>
            <a:pPr lvl="2">
              <a:spcBef>
                <a:spcPct val="20000"/>
              </a:spcBef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fi-FI" sz="1800" b="0" dirty="0">
                <a:solidFill>
                  <a:prstClr val="black"/>
                </a:solidFill>
              </a:rPr>
              <a:t>  Viitasammakolla on lisääntymisalue </a:t>
            </a:r>
          </a:p>
          <a:p>
            <a:pPr lvl="2">
              <a:spcBef>
                <a:spcPct val="20000"/>
              </a:spcBef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fi-FI" sz="1800" b="0" dirty="0">
                <a:solidFill>
                  <a:prstClr val="black"/>
                </a:solidFill>
              </a:rPr>
              <a:t>  </a:t>
            </a:r>
            <a:r>
              <a:rPr lang="fi-FI" sz="1800" b="0" dirty="0" err="1">
                <a:solidFill>
                  <a:prstClr val="black"/>
                </a:solidFill>
              </a:rPr>
              <a:t>Laakonlahden</a:t>
            </a:r>
            <a:r>
              <a:rPr lang="fi-FI" sz="1800" b="0" dirty="0">
                <a:solidFill>
                  <a:prstClr val="black"/>
                </a:solidFill>
              </a:rPr>
              <a:t> luhtarannalla</a:t>
            </a:r>
          </a:p>
          <a:p>
            <a:pPr lvl="2">
              <a:spcBef>
                <a:spcPct val="20000"/>
              </a:spcBef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fi-FI" sz="1800" b="0" dirty="0">
                <a:solidFill>
                  <a:prstClr val="black"/>
                </a:solidFill>
              </a:rPr>
              <a:t>  </a:t>
            </a:r>
            <a:r>
              <a:rPr lang="fi-FI" sz="1800" b="0" dirty="0" err="1">
                <a:solidFill>
                  <a:prstClr val="black"/>
                </a:solidFill>
              </a:rPr>
              <a:t>Laakonlahti</a:t>
            </a:r>
            <a:r>
              <a:rPr lang="fi-FI" sz="1800" b="0" dirty="0">
                <a:solidFill>
                  <a:prstClr val="black"/>
                </a:solidFill>
              </a:rPr>
              <a:t> - Linnustoltaan monipuolinen</a:t>
            </a:r>
          </a:p>
          <a:p>
            <a:pPr lvl="2">
              <a:spcBef>
                <a:spcPct val="20000"/>
              </a:spcBef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Ø"/>
            </a:pPr>
            <a:r>
              <a:rPr lang="fi-FI" sz="1800" b="0" dirty="0">
                <a:solidFill>
                  <a:prstClr val="black"/>
                </a:solidFill>
              </a:rPr>
              <a:t>  </a:t>
            </a:r>
            <a:r>
              <a:rPr lang="fi-FI" sz="1800" b="0" dirty="0" err="1">
                <a:solidFill>
                  <a:prstClr val="black"/>
                </a:solidFill>
              </a:rPr>
              <a:t>Laakonlahti</a:t>
            </a:r>
            <a:r>
              <a:rPr lang="fi-FI" sz="1800" b="0" dirty="0">
                <a:solidFill>
                  <a:prstClr val="black"/>
                </a:solidFill>
              </a:rPr>
              <a:t> on luhtana metsälain tarkoittama erityisen tärkeä </a:t>
            </a:r>
          </a:p>
          <a:p>
            <a:pPr marL="237744" lvl="2" indent="0">
              <a:spcBef>
                <a:spcPct val="20000"/>
              </a:spcBef>
              <a:buClr>
                <a:srgbClr val="9BBB59">
                  <a:lumMod val="75000"/>
                </a:srgbClr>
              </a:buClr>
              <a:buNone/>
            </a:pPr>
            <a:r>
              <a:rPr lang="fi-FI" sz="1800" dirty="0">
                <a:solidFill>
                  <a:prstClr val="black"/>
                </a:solidFill>
              </a:rPr>
              <a:t>     </a:t>
            </a:r>
            <a:r>
              <a:rPr lang="fi-FI" sz="1800" b="0" dirty="0">
                <a:solidFill>
                  <a:prstClr val="black"/>
                </a:solidFill>
              </a:rPr>
              <a:t>elinympäristö</a:t>
            </a:r>
          </a:p>
          <a:p>
            <a:pPr marL="1200150" lvl="2" indent="-342900">
              <a:spcBef>
                <a:spcPct val="20000"/>
              </a:spcBef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Ø"/>
            </a:pPr>
            <a:endParaRPr lang="fi-FI" sz="1800" dirty="0">
              <a:solidFill>
                <a:prstClr val="black"/>
              </a:solidFill>
            </a:endParaRPr>
          </a:p>
          <a:p>
            <a:pPr marL="1200150" lvl="2" indent="-342900">
              <a:spcBef>
                <a:spcPct val="20000"/>
              </a:spcBef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Ø"/>
            </a:pPr>
            <a:endParaRPr lang="fi-FI" sz="1800" dirty="0">
              <a:solidFill>
                <a:prstClr val="black"/>
              </a:solidFill>
            </a:endParaRPr>
          </a:p>
          <a:p>
            <a:pPr marL="1200150" lvl="2" indent="-342900">
              <a:spcBef>
                <a:spcPct val="20000"/>
              </a:spcBef>
              <a:buClr>
                <a:srgbClr val="9BBB59">
                  <a:lumMod val="75000"/>
                </a:srgbClr>
              </a:buClr>
              <a:buFont typeface="Wingdings" panose="05000000000000000000" pitchFamily="2" charset="2"/>
              <a:buChar char="Ø"/>
            </a:pPr>
            <a:endParaRPr lang="fi-FI" sz="1800" b="0" dirty="0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A63679-E971-4A78-AA85-DB8F0F6CF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615" y="1306512"/>
            <a:ext cx="1604880" cy="234633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A3A517-055F-4E20-8DB3-AFC3909C7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515" y="2400913"/>
            <a:ext cx="1674746" cy="242088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0098B1-AEB1-4B33-B9BA-A7BACF2F8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4405" y="3893918"/>
            <a:ext cx="1744334" cy="2346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4349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399612" cy="922984"/>
          </a:xfrm>
        </p:spPr>
        <p:txBody>
          <a:bodyPr/>
          <a:lstStyle/>
          <a:p>
            <a:r>
              <a:rPr lang="fi-FI" dirty="0"/>
              <a:t>Alustavat suunnitteluvaihtoehdot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8201" y="1514476"/>
            <a:ext cx="5920408" cy="4714874"/>
          </a:xfrm>
        </p:spPr>
        <p:txBody>
          <a:bodyPr>
            <a:normAutofit/>
          </a:bodyPr>
          <a:lstStyle/>
          <a:p>
            <a:r>
              <a:rPr lang="fi-FI" dirty="0"/>
              <a:t>Uusi yksityistie on pituudeltaan noin 5 km ja sijoittuu radan itäpuolelle</a:t>
            </a:r>
          </a:p>
          <a:p>
            <a:pPr lvl="2"/>
            <a:r>
              <a:rPr lang="fi-FI" dirty="0"/>
              <a:t>Tie alkaa </a:t>
            </a:r>
            <a:r>
              <a:rPr lang="fi-FI" dirty="0" err="1"/>
              <a:t>Lattulan</a:t>
            </a:r>
            <a:r>
              <a:rPr lang="fi-FI" dirty="0"/>
              <a:t> ylikulkusillan eteläpuolella olevalta maantieltä nro 16195 ja ulottuu Rantatielle, jossa sijaitsee Rajakorven alikulkusilta</a:t>
            </a:r>
          </a:p>
          <a:p>
            <a:r>
              <a:rPr lang="fi-FI" dirty="0"/>
              <a:t>Yksityistie 4.5 metriä leveä. (</a:t>
            </a:r>
            <a:r>
              <a:rPr lang="en-GB" dirty="0" err="1"/>
              <a:t>Murske</a:t>
            </a:r>
            <a:r>
              <a:rPr lang="en-GB" dirty="0"/>
              <a:t>, 0—16..25 mm)</a:t>
            </a:r>
            <a:endParaRPr lang="fi-FI" dirty="0"/>
          </a:p>
          <a:p>
            <a:r>
              <a:rPr lang="fi-FI" dirty="0"/>
              <a:t>Mitoitusnopeus on 40 km/h,</a:t>
            </a:r>
          </a:p>
          <a:p>
            <a:r>
              <a:rPr lang="fi-FI" dirty="0"/>
              <a:t>Mitoitusajoneuvo Täysperävaunullinen kuorma-auto.</a:t>
            </a:r>
            <a:endParaRPr lang="en-FI" dirty="0"/>
          </a:p>
          <a:p>
            <a:endParaRPr lang="en-FI" dirty="0"/>
          </a:p>
          <a:p>
            <a:endParaRPr lang="fi-FI" dirty="0"/>
          </a:p>
          <a:p>
            <a:endParaRPr lang="fi-FI" dirty="0"/>
          </a:p>
          <a:p>
            <a:endParaRPr lang="fi-FI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79DBCA-494F-4FFB-BDBD-CFCC9C19A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668" y="2396236"/>
            <a:ext cx="3638095" cy="268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11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399612" cy="922984"/>
          </a:xfrm>
        </p:spPr>
        <p:txBody>
          <a:bodyPr/>
          <a:lstStyle/>
          <a:p>
            <a:r>
              <a:rPr lang="fi-FI" dirty="0"/>
              <a:t>Alustavat suunnitteluvaihtoehdot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8200" y="1514476"/>
            <a:ext cx="6206655" cy="4714874"/>
          </a:xfrm>
        </p:spPr>
        <p:txBody>
          <a:bodyPr>
            <a:normAutofit/>
          </a:bodyPr>
          <a:lstStyle/>
          <a:p>
            <a:r>
              <a:rPr lang="en-GB" sz="2000" dirty="0" err="1"/>
              <a:t>Yleiskartta</a:t>
            </a:r>
            <a:r>
              <a:rPr lang="en-GB" sz="2000" dirty="0"/>
              <a:t> (1/2)	</a:t>
            </a:r>
            <a:endParaRPr lang="fi-FI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193892-A899-47D3-9D89-949006ADD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75" y="2394194"/>
            <a:ext cx="10448624" cy="36877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5486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399612" cy="922984"/>
          </a:xfrm>
        </p:spPr>
        <p:txBody>
          <a:bodyPr/>
          <a:lstStyle/>
          <a:p>
            <a:r>
              <a:rPr lang="fi-FI" dirty="0"/>
              <a:t>Alustavat suunnitteluvaihtoehdot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8200" y="1514476"/>
            <a:ext cx="6206655" cy="4714874"/>
          </a:xfrm>
        </p:spPr>
        <p:txBody>
          <a:bodyPr>
            <a:normAutofit/>
          </a:bodyPr>
          <a:lstStyle/>
          <a:p>
            <a:r>
              <a:rPr lang="en-GB" sz="2000" dirty="0" err="1"/>
              <a:t>Yleiskartta</a:t>
            </a:r>
            <a:r>
              <a:rPr lang="en-GB" sz="2000" dirty="0"/>
              <a:t> (2/2)	</a:t>
            </a:r>
            <a:endParaRPr lang="fi-FI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E2959C-4B82-45E7-A4C9-C7F994E8C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29" y="2382474"/>
            <a:ext cx="10430060" cy="36994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7410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399612" cy="922984"/>
          </a:xfrm>
        </p:spPr>
        <p:txBody>
          <a:bodyPr/>
          <a:lstStyle/>
          <a:p>
            <a:r>
              <a:rPr lang="fi-FI" dirty="0"/>
              <a:t>Alustavat suunnitteluvaihtoehdot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8200" y="1288110"/>
            <a:ext cx="4706923" cy="389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err="1"/>
              <a:t>Suunnitelmakartta</a:t>
            </a:r>
            <a:r>
              <a:rPr lang="en-GB" sz="1600" dirty="0"/>
              <a:t> (1/7), </a:t>
            </a:r>
            <a:r>
              <a:rPr lang="en-GB" sz="1600" dirty="0" err="1"/>
              <a:t>plv</a:t>
            </a:r>
            <a:r>
              <a:rPr lang="en-GB" sz="1600" dirty="0"/>
              <a:t> 0 - 900	</a:t>
            </a:r>
            <a:endParaRPr lang="fi-FI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D54F57-56B8-4718-9A50-310C4DC60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71" y="1677797"/>
            <a:ext cx="8797927" cy="450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0871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399612" cy="922984"/>
          </a:xfrm>
        </p:spPr>
        <p:txBody>
          <a:bodyPr/>
          <a:lstStyle/>
          <a:p>
            <a:r>
              <a:rPr lang="fi-FI" dirty="0"/>
              <a:t>Alustavat suunnitteluvaihtoehdot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8200" y="1312287"/>
            <a:ext cx="4329418" cy="306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 err="1"/>
              <a:t>Suunnitelmakartta</a:t>
            </a:r>
            <a:r>
              <a:rPr lang="en-GB" sz="1600" dirty="0"/>
              <a:t> (2/7), </a:t>
            </a:r>
            <a:r>
              <a:rPr lang="en-GB" sz="1600" dirty="0" err="1"/>
              <a:t>plv</a:t>
            </a:r>
            <a:r>
              <a:rPr lang="en-GB" sz="1600" dirty="0"/>
              <a:t> 900 - 1900</a:t>
            </a:r>
            <a:endParaRPr lang="fi-FI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B1354D-5013-4A56-BE23-8DA74B3B3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79" y="1837779"/>
            <a:ext cx="11164818" cy="37079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5537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399612" cy="922984"/>
          </a:xfrm>
        </p:spPr>
        <p:txBody>
          <a:bodyPr/>
          <a:lstStyle/>
          <a:p>
            <a:r>
              <a:rPr lang="fi-FI" dirty="0"/>
              <a:t>Alustavat suunnitteluvaihtoehdot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8199" y="1288110"/>
            <a:ext cx="3909969" cy="38952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2900" dirty="0" err="1"/>
              <a:t>Suunnitelmakartta</a:t>
            </a:r>
            <a:r>
              <a:rPr lang="en-GB" sz="2900" dirty="0"/>
              <a:t> (3/7), </a:t>
            </a:r>
            <a:r>
              <a:rPr lang="en-GB" sz="2900" dirty="0" err="1"/>
              <a:t>plv</a:t>
            </a:r>
            <a:r>
              <a:rPr lang="en-GB" sz="2900" dirty="0"/>
              <a:t> 1900 </a:t>
            </a:r>
            <a:r>
              <a:rPr lang="en-GB" sz="2600" dirty="0"/>
              <a:t>- </a:t>
            </a:r>
            <a:r>
              <a:rPr lang="en-GB" sz="2900" dirty="0"/>
              <a:t>2400</a:t>
            </a:r>
            <a:r>
              <a:rPr lang="en-GB" sz="2000" dirty="0"/>
              <a:t>	</a:t>
            </a:r>
            <a:endParaRPr lang="fi-FI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A88AAB-3B21-4AF9-9088-99F6A95B2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27" y="1591009"/>
            <a:ext cx="8883978" cy="45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5794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399612" cy="922984"/>
          </a:xfrm>
        </p:spPr>
        <p:txBody>
          <a:bodyPr/>
          <a:lstStyle/>
          <a:p>
            <a:r>
              <a:rPr lang="fi-FI" dirty="0"/>
              <a:t>Alustavat suunnitteluvaihtoehdot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8200" y="1288110"/>
            <a:ext cx="5025705" cy="347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err="1"/>
              <a:t>Suunnitelmakartta</a:t>
            </a:r>
            <a:r>
              <a:rPr lang="en-GB" sz="1600" dirty="0"/>
              <a:t> (4/7), </a:t>
            </a:r>
            <a:r>
              <a:rPr lang="en-GB" sz="1600" dirty="0" err="1"/>
              <a:t>plv</a:t>
            </a:r>
            <a:r>
              <a:rPr lang="en-GB" sz="1600" dirty="0"/>
              <a:t> 2400 - 3000</a:t>
            </a:r>
            <a:endParaRPr lang="fi-FI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634349-649B-4CA5-8544-76C35FF45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42" y="1635990"/>
            <a:ext cx="11160000" cy="44509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5661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399612" cy="922984"/>
          </a:xfrm>
        </p:spPr>
        <p:txBody>
          <a:bodyPr/>
          <a:lstStyle/>
          <a:p>
            <a:r>
              <a:rPr lang="fi-FI" dirty="0"/>
              <a:t>Alustavat suunnitteluvaihtoehdot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8200" y="1247871"/>
            <a:ext cx="5411598" cy="446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err="1"/>
              <a:t>Suunnitelmakartta</a:t>
            </a:r>
            <a:r>
              <a:rPr lang="en-GB" sz="1600" dirty="0"/>
              <a:t> (5/7), </a:t>
            </a:r>
            <a:r>
              <a:rPr lang="en-GB" sz="1600" dirty="0" err="1"/>
              <a:t>plv</a:t>
            </a:r>
            <a:r>
              <a:rPr lang="en-GB" sz="1600" dirty="0"/>
              <a:t> 3000 - 3600</a:t>
            </a:r>
            <a:endParaRPr lang="fi-FI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C90BC1-014F-4769-9D79-3638F11A7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75" y="1632481"/>
            <a:ext cx="11160000" cy="4547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8543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399612" cy="922984"/>
          </a:xfrm>
        </p:spPr>
        <p:txBody>
          <a:bodyPr/>
          <a:lstStyle/>
          <a:p>
            <a:r>
              <a:rPr lang="fi-FI" dirty="0"/>
              <a:t>Alustavat suunnitteluvaihtoehdot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8199" y="1320159"/>
            <a:ext cx="5134761" cy="3828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err="1"/>
              <a:t>Suunnitelmakartta</a:t>
            </a:r>
            <a:r>
              <a:rPr lang="en-GB" sz="1600" dirty="0"/>
              <a:t> (6/7), </a:t>
            </a:r>
            <a:r>
              <a:rPr lang="en-GB" sz="1600" dirty="0" err="1"/>
              <a:t>plv</a:t>
            </a:r>
            <a:r>
              <a:rPr lang="en-GB" sz="1600" dirty="0"/>
              <a:t> 3600 – 4400	</a:t>
            </a:r>
            <a:endParaRPr lang="fi-FI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E647FD-DCBC-49F5-AD14-812AF9257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13" y="1826572"/>
            <a:ext cx="11160000" cy="35257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2932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Yleisötilaisuuden sisältö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69875" lvl="1" indent="-269875">
              <a:spcBef>
                <a:spcPts val="1000"/>
              </a:spcBef>
              <a:buClr>
                <a:srgbClr val="00B0CA"/>
              </a:buClr>
              <a:buSzPct val="120000"/>
            </a:pPr>
            <a:r>
              <a:rPr lang="fi-FI" dirty="0"/>
              <a:t>Väyläviraston rooli ja tehtävät</a:t>
            </a:r>
          </a:p>
          <a:p>
            <a:pPr marL="269875" lvl="1" indent="-269875">
              <a:spcBef>
                <a:spcPts val="1000"/>
              </a:spcBef>
              <a:buClr>
                <a:srgbClr val="00B0CA"/>
              </a:buClr>
              <a:buSzPct val="120000"/>
            </a:pPr>
            <a:r>
              <a:rPr lang="fi-FI" dirty="0"/>
              <a:t>Ratasuunnitelma</a:t>
            </a:r>
          </a:p>
          <a:p>
            <a:pPr marL="269875" lvl="1" indent="-269875">
              <a:spcBef>
                <a:spcPts val="1000"/>
              </a:spcBef>
              <a:buClr>
                <a:srgbClr val="00B0CA"/>
              </a:buClr>
              <a:buSzPct val="120000"/>
            </a:pPr>
            <a:r>
              <a:rPr lang="fi-FI" dirty="0"/>
              <a:t>Hankkeen taustat ja lähtökohdat</a:t>
            </a:r>
          </a:p>
          <a:p>
            <a:pPr marL="269875" lvl="1" indent="-269875">
              <a:spcBef>
                <a:spcPts val="1000"/>
              </a:spcBef>
              <a:buClr>
                <a:srgbClr val="00B0CA"/>
              </a:buClr>
              <a:buSzPct val="120000"/>
            </a:pPr>
            <a:r>
              <a:rPr lang="fi-FI" dirty="0"/>
              <a:t>Kaavoitustilanne</a:t>
            </a:r>
          </a:p>
          <a:p>
            <a:pPr marL="269875" lvl="1" indent="-269875">
              <a:spcBef>
                <a:spcPts val="1000"/>
              </a:spcBef>
              <a:buClr>
                <a:srgbClr val="00B0CA"/>
              </a:buClr>
              <a:buSzPct val="120000"/>
            </a:pPr>
            <a:r>
              <a:rPr lang="fi-FI" dirty="0"/>
              <a:t>Alustavat suunnitelmaratkaisut</a:t>
            </a:r>
          </a:p>
          <a:p>
            <a:pPr marL="269875" lvl="1" indent="-269875">
              <a:spcBef>
                <a:spcPts val="1000"/>
              </a:spcBef>
              <a:buClr>
                <a:srgbClr val="00B0CA"/>
              </a:buClr>
              <a:buSzPct val="120000"/>
            </a:pPr>
            <a:r>
              <a:rPr lang="fi-FI" dirty="0"/>
              <a:t>Hankkeen aikataulu</a:t>
            </a:r>
          </a:p>
          <a:p>
            <a:pPr marL="269875" lvl="1" indent="-269875">
              <a:spcBef>
                <a:spcPts val="1000"/>
              </a:spcBef>
              <a:buClr>
                <a:srgbClr val="00B0CA"/>
              </a:buClr>
              <a:buSzPct val="120000"/>
            </a:pPr>
            <a:r>
              <a:rPr lang="fi-FI" dirty="0"/>
              <a:t>Yhteystiedot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77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399612" cy="922984"/>
          </a:xfrm>
        </p:spPr>
        <p:txBody>
          <a:bodyPr/>
          <a:lstStyle/>
          <a:p>
            <a:r>
              <a:rPr lang="fi-FI" dirty="0"/>
              <a:t>Alustavat suunnitteluvaihtoehdot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8199" y="1288110"/>
            <a:ext cx="6200163" cy="381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err="1"/>
              <a:t>Suunnitelmakartta</a:t>
            </a:r>
            <a:r>
              <a:rPr lang="en-GB" sz="1600" dirty="0"/>
              <a:t> </a:t>
            </a:r>
            <a:r>
              <a:rPr lang="en-GB" sz="1600"/>
              <a:t>(7/7), </a:t>
            </a:r>
            <a:r>
              <a:rPr lang="en-GB" sz="1600" dirty="0" err="1"/>
              <a:t>plv</a:t>
            </a:r>
            <a:r>
              <a:rPr lang="en-GB" sz="1600" dirty="0"/>
              <a:t> 4400 - 4800</a:t>
            </a:r>
            <a:r>
              <a:rPr lang="en-GB" sz="2000" dirty="0"/>
              <a:t>	</a:t>
            </a:r>
            <a:endParaRPr lang="fi-FI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8A9054-195F-4573-9F3C-617A7560E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44" y="1938507"/>
            <a:ext cx="11160000" cy="36189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0511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47008E-4E0B-4B0F-B90D-5645C29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Hankkeen</a:t>
            </a:r>
            <a:r>
              <a:rPr lang="en-GB" dirty="0"/>
              <a:t> </a:t>
            </a:r>
            <a:r>
              <a:rPr lang="en-GB" dirty="0" err="1"/>
              <a:t>vaikutukset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BA7054B-C22E-4B51-BA90-08ADC6A494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52662"/>
            <a:ext cx="10487025" cy="444104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00B0CA"/>
              </a:buClr>
              <a:buSzPct val="120000"/>
            </a:pPr>
            <a:r>
              <a:rPr lang="fi-FI" sz="1800" dirty="0"/>
              <a:t>Kiertohaittaa asukkaille ja maanomistajille</a:t>
            </a:r>
          </a:p>
          <a:p>
            <a:pPr>
              <a:lnSpc>
                <a:spcPct val="110000"/>
              </a:lnSpc>
              <a:buClr>
                <a:srgbClr val="00B0CA"/>
              </a:buClr>
              <a:buSzPct val="120000"/>
            </a:pPr>
            <a:r>
              <a:rPr lang="fi-FI" sz="1800" dirty="0"/>
              <a:t>Kunnossapitovastuu tiekunnalle</a:t>
            </a:r>
          </a:p>
          <a:p>
            <a:pPr>
              <a:lnSpc>
                <a:spcPct val="110000"/>
              </a:lnSpc>
              <a:buClr>
                <a:srgbClr val="00B0CA"/>
              </a:buClr>
              <a:buSzPct val="120000"/>
            </a:pPr>
            <a:r>
              <a:rPr lang="en-GB" sz="1800" dirty="0" err="1"/>
              <a:t>Tasoristeysturvallisuus</a:t>
            </a:r>
            <a:r>
              <a:rPr lang="en-GB" sz="1800" dirty="0"/>
              <a:t> </a:t>
            </a:r>
            <a:r>
              <a:rPr lang="en-GB" sz="1800" dirty="0" err="1"/>
              <a:t>paranee</a:t>
            </a:r>
            <a:r>
              <a:rPr lang="en-GB" sz="1800" dirty="0"/>
              <a:t>, </a:t>
            </a:r>
            <a:r>
              <a:rPr lang="en-GB" sz="1800" dirty="0" err="1"/>
              <a:t>jolloin</a:t>
            </a:r>
            <a:r>
              <a:rPr lang="en-GB" sz="1800" dirty="0"/>
              <a:t> </a:t>
            </a:r>
            <a:r>
              <a:rPr lang="en-GB" sz="1800" dirty="0" err="1"/>
              <a:t>henkilövahinkojen</a:t>
            </a:r>
            <a:r>
              <a:rPr lang="en-GB" sz="1800" dirty="0"/>
              <a:t> </a:t>
            </a:r>
            <a:r>
              <a:rPr lang="en-GB" sz="1800" dirty="0" err="1"/>
              <a:t>määrä</a:t>
            </a:r>
            <a:r>
              <a:rPr lang="en-GB" sz="1800" dirty="0"/>
              <a:t> </a:t>
            </a:r>
            <a:r>
              <a:rPr lang="en-GB" sz="1800" dirty="0" err="1"/>
              <a:t>vähenee</a:t>
            </a:r>
            <a:r>
              <a:rPr lang="en-GB" sz="1800" dirty="0"/>
              <a:t> </a:t>
            </a:r>
            <a:r>
              <a:rPr lang="en-GB" sz="1800" dirty="0" err="1"/>
              <a:t>ja</a:t>
            </a:r>
            <a:r>
              <a:rPr lang="en-GB" sz="1800" dirty="0"/>
              <a:t> </a:t>
            </a:r>
            <a:r>
              <a:rPr lang="en-GB" sz="1800" dirty="0" err="1"/>
              <a:t>onnettomuuskustannukset</a:t>
            </a:r>
            <a:r>
              <a:rPr lang="en-GB" sz="1800" dirty="0"/>
              <a:t> </a:t>
            </a:r>
            <a:r>
              <a:rPr lang="en-GB" sz="1800" dirty="0" err="1"/>
              <a:t>pienenevät</a:t>
            </a:r>
            <a:endParaRPr lang="en-GB" sz="1800" dirty="0"/>
          </a:p>
          <a:p>
            <a:pPr>
              <a:lnSpc>
                <a:spcPct val="110000"/>
              </a:lnSpc>
              <a:buClr>
                <a:srgbClr val="00B0CA"/>
              </a:buClr>
              <a:buSzPct val="120000"/>
            </a:pPr>
            <a:r>
              <a:rPr lang="fi-FI" sz="1800" dirty="0"/>
              <a:t>Mahdollistaa rautatien nopeuden noston yhdessä turvalaitemuutosten </a:t>
            </a:r>
            <a:r>
              <a:rPr lang="en-GB" sz="1800" dirty="0" err="1"/>
              <a:t>kanssa</a:t>
            </a:r>
            <a:endParaRPr lang="en-GB" sz="1800" dirty="0"/>
          </a:p>
          <a:p>
            <a:pPr>
              <a:lnSpc>
                <a:spcPct val="110000"/>
              </a:lnSpc>
              <a:buClr>
                <a:srgbClr val="00B0CA"/>
              </a:buClr>
              <a:buSzPct val="120000"/>
            </a:pPr>
            <a:endParaRPr lang="fi-FI" sz="18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3A6AA63-C1E6-45B3-A615-B2EB25FCB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94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47008E-4E0B-4B0F-B90D-5645C29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Hankkeen</a:t>
            </a:r>
            <a:r>
              <a:rPr lang="en-GB" dirty="0"/>
              <a:t> </a:t>
            </a:r>
            <a:r>
              <a:rPr lang="en-GB" dirty="0" err="1"/>
              <a:t>aikataulu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BA7054B-C22E-4B51-BA90-08ADC6A494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52662"/>
            <a:ext cx="10487025" cy="444104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Clr>
                <a:srgbClr val="00B0CA"/>
              </a:buClr>
              <a:buSzPct val="120000"/>
            </a:pPr>
            <a:r>
              <a:rPr lang="fi-FI" sz="1800" dirty="0"/>
              <a:t>Aloituskuulutus 5.12.2019.</a:t>
            </a:r>
          </a:p>
          <a:p>
            <a:pPr>
              <a:lnSpc>
                <a:spcPct val="110000"/>
              </a:lnSpc>
              <a:buClr>
                <a:srgbClr val="00B0CA"/>
              </a:buClr>
              <a:buSzPct val="120000"/>
            </a:pPr>
            <a:r>
              <a:rPr lang="fi-FI" sz="1800" dirty="0"/>
              <a:t>Yleisötilaisuus 16.3.2020. (peruttu)</a:t>
            </a:r>
          </a:p>
          <a:p>
            <a:pPr>
              <a:lnSpc>
                <a:spcPct val="110000"/>
              </a:lnSpc>
              <a:buClr>
                <a:srgbClr val="00B0CA"/>
              </a:buClr>
              <a:buSzPct val="120000"/>
            </a:pPr>
            <a:r>
              <a:rPr lang="fi-FI" sz="1800" dirty="0"/>
              <a:t>Valmiit suunnitelmat asetetaan nähtäville vähintään 30 päivän ajaksi toukokuussa 2020.</a:t>
            </a:r>
          </a:p>
          <a:p>
            <a:pPr>
              <a:lnSpc>
                <a:spcPct val="110000"/>
              </a:lnSpc>
              <a:buClr>
                <a:srgbClr val="00B0CA"/>
              </a:buClr>
              <a:buSzPct val="120000"/>
            </a:pPr>
            <a:r>
              <a:rPr lang="fi-FI" sz="1800" dirty="0"/>
              <a:t>Sidosryhmiltä pyydetään lausunnot ja asianosaisten on mahdollisuus jättää suunnitelmista muistutuksia.</a:t>
            </a:r>
          </a:p>
          <a:p>
            <a:pPr>
              <a:lnSpc>
                <a:spcPct val="110000"/>
              </a:lnSpc>
              <a:buClr>
                <a:srgbClr val="00B0CA"/>
              </a:buClr>
              <a:buSzPct val="120000"/>
            </a:pPr>
            <a:r>
              <a:rPr lang="fi-FI" sz="1800" dirty="0"/>
              <a:t>Nähtävillä olon jälkeen radanpitäjä (Väylävirasto) ilmoittaa perustellun kannanottonsa suunnitelmaa vastaan tehdyistä muistutuksista. Radanpitäjän perusteltu kannanotto ilmoitetaan suunnitelmaa koskevassa hyväksymispäätöksessä. </a:t>
            </a:r>
          </a:p>
          <a:p>
            <a:pPr>
              <a:lnSpc>
                <a:spcPct val="110000"/>
              </a:lnSpc>
              <a:buClr>
                <a:srgbClr val="00B0CA"/>
              </a:buClr>
              <a:buSzPct val="120000"/>
            </a:pPr>
            <a:r>
              <a:rPr lang="fi-FI" sz="1800" dirty="0"/>
              <a:t>Valmiin ratasuunnitelman hyväksyy Liikenne- ja viestintävirasto </a:t>
            </a:r>
            <a:r>
              <a:rPr lang="fi-FI" sz="1800" dirty="0" err="1"/>
              <a:t>Traficom</a:t>
            </a:r>
            <a:r>
              <a:rPr lang="fi-FI" sz="1800" dirty="0"/>
              <a:t>.</a:t>
            </a:r>
          </a:p>
          <a:p>
            <a:pPr>
              <a:lnSpc>
                <a:spcPct val="110000"/>
              </a:lnSpc>
              <a:buClr>
                <a:srgbClr val="00B0CA"/>
              </a:buClr>
              <a:buSzPct val="120000"/>
            </a:pPr>
            <a:r>
              <a:rPr lang="fi-FI" sz="1800" dirty="0"/>
              <a:t>Ratasuunnitelma pyritään saamaan lainvoimaiseksi syksyllä 2020. </a:t>
            </a:r>
          </a:p>
          <a:p>
            <a:pPr>
              <a:lnSpc>
                <a:spcPct val="110000"/>
              </a:lnSpc>
              <a:buClr>
                <a:srgbClr val="00B0CA"/>
              </a:buClr>
              <a:buSzPct val="120000"/>
            </a:pPr>
            <a:r>
              <a:rPr lang="fi-FI" sz="1800" dirty="0"/>
              <a:t>Toteutuksen aikataulusta ei ole vielä päätöstä, mutta se olisi mahdollista ratasuunnitelman hyväksymisen jälkeen, aikaisintaan vuonna 2020.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3A6AA63-C1E6-45B3-A615-B2EB25FCB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19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47008E-4E0B-4B0F-B90D-5645C29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Palautteen antaminen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BA7054B-C22E-4B51-BA90-08ADC6A494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Clr>
                <a:srgbClr val="00B0CA"/>
              </a:buClr>
              <a:buSzPct val="120000"/>
              <a:buNone/>
            </a:pPr>
            <a:r>
              <a:rPr lang="fi-FI" sz="1800" dirty="0"/>
              <a:t>Palautetta voi antaa 16.3. – </a:t>
            </a:r>
            <a:r>
              <a:rPr lang="fi-FI" sz="1800" dirty="0">
                <a:solidFill>
                  <a:srgbClr val="FF0000"/>
                </a:solidFill>
              </a:rPr>
              <a:t>4.5.2020 (</a:t>
            </a:r>
            <a:r>
              <a:rPr lang="fi-FI" sz="1800" dirty="0" err="1">
                <a:solidFill>
                  <a:srgbClr val="FF0000"/>
                </a:solidFill>
              </a:rPr>
              <a:t>huom</a:t>
            </a:r>
            <a:r>
              <a:rPr lang="fi-FI" sz="1800" dirty="0">
                <a:solidFill>
                  <a:srgbClr val="FF0000"/>
                </a:solidFill>
              </a:rPr>
              <a:t>! Palauteaika pidentynyt)</a:t>
            </a:r>
          </a:p>
          <a:p>
            <a:pPr marL="0" indent="0">
              <a:lnSpc>
                <a:spcPct val="110000"/>
              </a:lnSpc>
              <a:buClr>
                <a:srgbClr val="00B0CA"/>
              </a:buClr>
              <a:buSzPct val="120000"/>
              <a:buNone/>
            </a:pPr>
            <a:endParaRPr lang="fi-FI" sz="1800" dirty="0"/>
          </a:p>
          <a:p>
            <a:pPr>
              <a:lnSpc>
                <a:spcPct val="110000"/>
              </a:lnSpc>
              <a:buClr>
                <a:srgbClr val="00B0CA"/>
              </a:buClr>
              <a:buSzPct val="120000"/>
            </a:pPr>
            <a:r>
              <a:rPr lang="fi-FI" sz="1800" strike="sngStrike" dirty="0"/>
              <a:t>Tässä tilaisuudessa palautelomakkeella tai sanallisesti</a:t>
            </a:r>
          </a:p>
          <a:p>
            <a:pPr>
              <a:lnSpc>
                <a:spcPct val="110000"/>
              </a:lnSpc>
              <a:buClr>
                <a:srgbClr val="00B0CA"/>
              </a:buClr>
              <a:buSzPct val="120000"/>
            </a:pPr>
            <a:r>
              <a:rPr lang="fi-FI" sz="1800" dirty="0"/>
              <a:t>Sähköpostilla osoitteeseen  </a:t>
            </a:r>
            <a:r>
              <a:rPr lang="fi-FI" sz="1800" dirty="0">
                <a:hlinkClick r:id="rId2"/>
              </a:rPr>
              <a:t>kaisa.kaaresoja@finnmap-infra.fi</a:t>
            </a:r>
            <a:endParaRPr lang="fi-FI" sz="1800" dirty="0"/>
          </a:p>
          <a:p>
            <a:pPr>
              <a:lnSpc>
                <a:spcPct val="110000"/>
              </a:lnSpc>
              <a:buClr>
                <a:srgbClr val="00B0CA"/>
              </a:buClr>
              <a:buSzPct val="120000"/>
            </a:pPr>
            <a:r>
              <a:rPr lang="fi-FI" sz="1800" dirty="0"/>
              <a:t>Postittamalla aineistossa oleva palautelomake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3A6AA63-C1E6-45B3-A615-B2EB25FCB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85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47008E-4E0B-4B0F-B90D-5645C29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Lisätietoja</a:t>
            </a:r>
            <a:r>
              <a:rPr lang="en-GB" dirty="0"/>
              <a:t> </a:t>
            </a:r>
            <a:r>
              <a:rPr lang="en-GB" dirty="0" err="1"/>
              <a:t>hankkeesta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BA7054B-C22E-4B51-BA90-08ADC6A494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7109564" cy="40100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/>
              <a:t>Väyläviraston projektipäällikkö</a:t>
            </a:r>
          </a:p>
          <a:p>
            <a:pPr marL="0" indent="0">
              <a:buNone/>
            </a:pPr>
            <a:r>
              <a:rPr lang="fi-FI" dirty="0"/>
              <a:t>Miia Kari, miia.kari@vayla.fi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Suunnitteluttajakonsultin yhteyshenkilö, Ramboll CM Oy</a:t>
            </a:r>
          </a:p>
          <a:p>
            <a:pPr marL="0" indent="0">
              <a:buNone/>
            </a:pPr>
            <a:r>
              <a:rPr lang="fi-FI" dirty="0"/>
              <a:t>Siru Koski, siru.koski@ramboll.fi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Suunnittelijakonsultin projektipäällikkö, </a:t>
            </a:r>
            <a:r>
              <a:rPr lang="fi-FI" dirty="0" err="1"/>
              <a:t>Finnmap</a:t>
            </a:r>
            <a:r>
              <a:rPr lang="fi-FI" dirty="0"/>
              <a:t>-Infra Oy</a:t>
            </a:r>
          </a:p>
          <a:p>
            <a:pPr marL="0" indent="0">
              <a:buNone/>
            </a:pPr>
            <a:r>
              <a:rPr lang="fi-FI" dirty="0"/>
              <a:t>Teemu Tuhkanen, teemu.tuhkanen@finnmap-infra.fi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Hankkeen nettisivut</a:t>
            </a:r>
          </a:p>
          <a:p>
            <a:pPr marL="0" indent="0">
              <a:buNone/>
            </a:pPr>
            <a:r>
              <a:rPr lang="fi-FI" dirty="0">
                <a:hlinkClick r:id="rId2"/>
              </a:rPr>
              <a:t>https://vayla.fi/tasoristeysohjelma/nuuvi-suihkola-suonenjoki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3A6AA63-C1E6-45B3-A615-B2EB25FCB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24</a:t>
            </a:fld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B886978-F296-4B8F-87F9-D1384153B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142" y="1816274"/>
            <a:ext cx="4715176" cy="332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63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17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3C934B-79BD-40D8-92D6-D3D2A4388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Väylävirasto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EBB2CA4-FDFA-4DA9-818B-A639E0D837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pPr marL="269875" lvl="1" indent="-269875">
              <a:spcBef>
                <a:spcPts val="1000"/>
              </a:spcBef>
              <a:buClr>
                <a:srgbClr val="00B0CA"/>
              </a:buClr>
              <a:buSzPct val="120000"/>
            </a:pPr>
            <a:r>
              <a:rPr lang="fi-FI" dirty="0"/>
              <a:t>Liikenne- ja viestintäministeriön hallinnonalalla toimiva keskushallinnon virasto.</a:t>
            </a:r>
          </a:p>
          <a:p>
            <a:pPr marL="269875" lvl="1" indent="-269875">
              <a:spcBef>
                <a:spcPts val="1000"/>
              </a:spcBef>
              <a:buClr>
                <a:srgbClr val="00B0CA"/>
              </a:buClr>
              <a:buSzPct val="120000"/>
            </a:pPr>
            <a:r>
              <a:rPr lang="fi-FI" dirty="0"/>
              <a:t>Väylänpitäjänä vastaa tie-, rata- ja vesiväylien palvelutason ylläpidosta ja kehittämisestä valtion hallinnoimilla liikenneväylillä.</a:t>
            </a:r>
          </a:p>
          <a:p>
            <a:pPr marL="269875" lvl="1" indent="-269875">
              <a:spcBef>
                <a:spcPts val="1000"/>
              </a:spcBef>
              <a:buClr>
                <a:srgbClr val="00B0CA"/>
              </a:buClr>
              <a:buSzPct val="120000"/>
            </a:pPr>
            <a:r>
              <a:rPr lang="fi-FI" dirty="0"/>
              <a:t>Edistää toiminnallaan väyläverkon toimivuutta, automatisaatiota, liikenteen turvallisuutta, kestävää kehitystä osana liikennejärjestelmän kokonaisuutta sekä alueiden ja elinkeinoelämän toimintaedellytyksiä ja tasapainoista kehitystä </a:t>
            </a:r>
          </a:p>
          <a:p>
            <a:pPr marL="269875" lvl="1" indent="-269875">
              <a:spcBef>
                <a:spcPts val="1000"/>
              </a:spcBef>
              <a:buClr>
                <a:srgbClr val="00B0CA"/>
              </a:buClr>
              <a:buSzPct val="120000"/>
            </a:pPr>
            <a:r>
              <a:rPr lang="fi-FI" dirty="0"/>
              <a:t>Väylävirasto toimii radanpitoviranomaisena ja hallinnassaan olevan rataverkon radanpitäjänä.</a:t>
            </a:r>
          </a:p>
          <a:p>
            <a:pPr marL="269875" lvl="1" indent="-269875">
              <a:spcBef>
                <a:spcPts val="1000"/>
              </a:spcBef>
              <a:buClr>
                <a:srgbClr val="00B0CA"/>
              </a:buClr>
              <a:buSzPct val="120000"/>
            </a:pPr>
            <a:r>
              <a:rPr lang="fi-FI" dirty="0"/>
              <a:t>Väylävirasto saa rahoituksensa valtion budjetissa osoitetusta perusväylänpidon rahoituksesta ja erikseen nimetyistä valtuushankkeista.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97A0BE9-6A13-4FF2-BFDF-87F7B8D85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09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0A681B-7A0E-46B1-9DC9-7BA055B20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Ratasuunnitelma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DBA9950-60F6-44D9-8633-833FD59F9E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78478"/>
            <a:ext cx="11095892" cy="5296395"/>
          </a:xfrm>
        </p:spPr>
        <p:txBody>
          <a:bodyPr>
            <a:normAutofit fontScale="40000" lnSpcReduction="20000"/>
          </a:bodyPr>
          <a:lstStyle/>
          <a:p>
            <a:pPr marL="269875" lvl="1" indent="-269875">
              <a:lnSpc>
                <a:spcPct val="110000"/>
              </a:lnSpc>
              <a:spcBef>
                <a:spcPts val="1000"/>
              </a:spcBef>
              <a:buClr>
                <a:srgbClr val="00B0CA"/>
              </a:buClr>
              <a:buSzPct val="120000"/>
            </a:pPr>
            <a:r>
              <a:rPr lang="fi-FI" sz="4000" dirty="0"/>
              <a:t>Perustuu ratalakiin (110/2007).</a:t>
            </a:r>
          </a:p>
          <a:p>
            <a:pPr marL="269875" lvl="1" indent="-269875">
              <a:lnSpc>
                <a:spcPct val="110000"/>
              </a:lnSpc>
              <a:spcBef>
                <a:spcPts val="1000"/>
              </a:spcBef>
              <a:buClr>
                <a:srgbClr val="00B0CA"/>
              </a:buClr>
              <a:buSzPct val="120000"/>
            </a:pPr>
            <a:r>
              <a:rPr lang="fi-FI" sz="4000" dirty="0"/>
              <a:t>Ennen rautatien rakentamista tai lakkauttamista on laadittava ja hyväksyttävä ratasuunnitelma.</a:t>
            </a:r>
          </a:p>
          <a:p>
            <a:pPr marL="269875" lvl="1" indent="-269875">
              <a:lnSpc>
                <a:spcPct val="110000"/>
              </a:lnSpc>
              <a:spcBef>
                <a:spcPts val="1000"/>
              </a:spcBef>
              <a:buClr>
                <a:srgbClr val="00B0CA"/>
              </a:buClr>
              <a:buSzPct val="120000"/>
            </a:pPr>
            <a:r>
              <a:rPr lang="fi-FI" sz="4000" dirty="0"/>
              <a:t>Tie- ja rautatieliikenteen turvallisuuden parantamiseksi ja rautatieliikenteen tehostamiseksi voidaan ratasuunnitelmassa osoittaa tasoristeys poistettavaksi tai tasoristeyksiä järjesteltäviksi sekä osoittaa tasoristeykselle käyttörajoituksia tai tasoristeysten turvallisuuteen liittyviä järjestelmiä ja laitteita. </a:t>
            </a:r>
          </a:p>
          <a:p>
            <a:pPr marL="269875" lvl="1" indent="-269875">
              <a:lnSpc>
                <a:spcPct val="110000"/>
              </a:lnSpc>
              <a:spcBef>
                <a:spcPts val="1000"/>
              </a:spcBef>
              <a:buClr>
                <a:srgbClr val="00B0CA"/>
              </a:buClr>
              <a:buSzPct val="120000"/>
            </a:pPr>
            <a:r>
              <a:rPr lang="fi-FI" sz="4000" dirty="0"/>
              <a:t>Jos ratasuunnitelmassa osoitetaan tasoristeys poistettavaksi, on uuden kulkuyhteyden järjestäminen osoitettava ratasuunnitelmassa. </a:t>
            </a:r>
          </a:p>
          <a:p>
            <a:pPr marL="269875" lvl="1" indent="-269875">
              <a:lnSpc>
                <a:spcPct val="110000"/>
              </a:lnSpc>
              <a:spcBef>
                <a:spcPts val="1000"/>
              </a:spcBef>
              <a:buClr>
                <a:srgbClr val="00B0CA"/>
              </a:buClr>
              <a:buSzPct val="120000"/>
            </a:pPr>
            <a:r>
              <a:rPr lang="fi-FI" sz="4000" dirty="0"/>
              <a:t>Radanpitäjä tekee tarvittavan uuden tien ja tasoristeyksen tai hankkii oikeuden ennestään olevaan tiehen.</a:t>
            </a:r>
          </a:p>
          <a:p>
            <a:pPr marL="269875" lvl="1" indent="-269875">
              <a:lnSpc>
                <a:spcPct val="110000"/>
              </a:lnSpc>
              <a:spcBef>
                <a:spcPts val="1000"/>
              </a:spcBef>
              <a:buClr>
                <a:srgbClr val="00B0CA"/>
              </a:buClr>
              <a:buSzPct val="120000"/>
            </a:pPr>
            <a:r>
              <a:rPr lang="fi-FI" sz="4000" dirty="0"/>
              <a:t>Radanpitäjä voi poistaa ratasuunnitelmassa poistettavaksi osoitetun yksityisen tien tasoristeyksen, kun hyväksytty ja suunnitelman mukainen korvaava kulkuyhteys on järjestetty.</a:t>
            </a:r>
          </a:p>
          <a:p>
            <a:pPr marL="269875" lvl="1" indent="-269875">
              <a:lnSpc>
                <a:spcPct val="110000"/>
              </a:lnSpc>
              <a:spcBef>
                <a:spcPts val="1000"/>
              </a:spcBef>
              <a:buClr>
                <a:srgbClr val="00B0CA"/>
              </a:buClr>
              <a:buSzPct val="120000"/>
            </a:pPr>
            <a:r>
              <a:rPr lang="fi-FI" sz="4000" dirty="0"/>
              <a:t>Ratalaki korostaa vuorovaikutusta</a:t>
            </a:r>
          </a:p>
          <a:p>
            <a:pPr marL="727075" lvl="2" indent="-269875">
              <a:lnSpc>
                <a:spcPct val="110000"/>
              </a:lnSpc>
              <a:spcBef>
                <a:spcPts val="1000"/>
              </a:spcBef>
              <a:buClr>
                <a:srgbClr val="00B0CA"/>
              </a:buClr>
              <a:buSzPct val="120000"/>
            </a:pPr>
            <a:r>
              <a:rPr lang="fi-FI" sz="4000" dirty="0"/>
              <a:t>Varattava mahdollisuus osallistua ratasuunnitelman laatimiseen</a:t>
            </a:r>
          </a:p>
          <a:p>
            <a:pPr marL="269875" lvl="1" indent="-269875">
              <a:lnSpc>
                <a:spcPct val="110000"/>
              </a:lnSpc>
              <a:spcBef>
                <a:spcPts val="1000"/>
              </a:spcBef>
              <a:buClr>
                <a:srgbClr val="00B0CA"/>
              </a:buClr>
              <a:buSzPct val="120000"/>
            </a:pPr>
            <a:r>
              <a:rPr lang="fi-FI" sz="4000" dirty="0"/>
              <a:t>Ratasuunnitelman hyväksyminen ja voimassaoloaika:</a:t>
            </a:r>
          </a:p>
          <a:p>
            <a:pPr marL="727075" lvl="2" indent="-269875">
              <a:lnSpc>
                <a:spcPct val="110000"/>
              </a:lnSpc>
              <a:spcBef>
                <a:spcPts val="1000"/>
              </a:spcBef>
              <a:buClr>
                <a:srgbClr val="00B0CA"/>
              </a:buClr>
              <a:buSzPct val="120000"/>
            </a:pPr>
            <a:r>
              <a:rPr lang="fi-FI" sz="4000" dirty="0"/>
              <a:t>Hyväksyttävä neljän vuoden kuluessa laatimisen aloittamisesta.</a:t>
            </a:r>
          </a:p>
          <a:p>
            <a:pPr marL="727075" lvl="2" indent="-269875">
              <a:lnSpc>
                <a:spcPct val="110000"/>
              </a:lnSpc>
              <a:spcBef>
                <a:spcPts val="1000"/>
              </a:spcBef>
              <a:buClr>
                <a:srgbClr val="00B0CA"/>
              </a:buClr>
              <a:buSzPct val="120000"/>
            </a:pPr>
            <a:r>
              <a:rPr lang="fi-FI" sz="4000" dirty="0"/>
              <a:t>Päätös hyväksymisestä raukeaa, jos rakentamista ei ole aloitettu 8 vuoden kuluessa hyväksymisestä (4 + 4 vuotta).</a:t>
            </a:r>
          </a:p>
          <a:p>
            <a:pPr marL="727075" lvl="2" indent="-269875">
              <a:lnSpc>
                <a:spcPct val="110000"/>
              </a:lnSpc>
              <a:spcBef>
                <a:spcPts val="1000"/>
              </a:spcBef>
              <a:buClr>
                <a:srgbClr val="00B0CA"/>
              </a:buClr>
              <a:buSzPct val="120000"/>
            </a:pPr>
            <a:r>
              <a:rPr lang="fi-FI" sz="4000" dirty="0"/>
              <a:t>Ratasuunnitelmaa ei saa hyväksyä vastoin oikeusvaikutteista kaavaa.</a:t>
            </a:r>
            <a:endParaRPr lang="en-GB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3D51542-D772-4E30-8EF0-FF2D251093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85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3C934B-79BD-40D8-92D6-D3D2A4388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Hankkeen taustat ja lähtökohdat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EBB2CA4-FDFA-4DA9-818B-A639E0D837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9593866" cy="4010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600" u="sng" dirty="0"/>
              <a:t>Tasoristeykset valtion rataverkolla</a:t>
            </a:r>
          </a:p>
          <a:p>
            <a:pPr indent="-269875">
              <a:buClr>
                <a:srgbClr val="00B0CA"/>
              </a:buClr>
              <a:buSzPct val="120000"/>
            </a:pPr>
            <a:r>
              <a:rPr lang="fi-FI" sz="1600" dirty="0"/>
              <a:t>Tasoristeyksessä tie tai kevyen liikenteen väylä risteää rautatien kanssa samassa tasossa. Tasoristeyksiä on valtion rataverkolla, pää- ja sivuradoilla, noin 2 800.</a:t>
            </a:r>
          </a:p>
          <a:p>
            <a:pPr marL="269875" indent="-269875"/>
            <a:endParaRPr lang="fi-FI" sz="1400" dirty="0"/>
          </a:p>
          <a:p>
            <a:pPr marL="0" indent="0">
              <a:buNone/>
            </a:pPr>
            <a:r>
              <a:rPr lang="fi-FI" sz="1600" u="sng" dirty="0"/>
              <a:t>Tasoristeysturvallisuus</a:t>
            </a:r>
          </a:p>
          <a:p>
            <a:pPr indent="-269875">
              <a:buClr>
                <a:srgbClr val="00B0CA"/>
              </a:buClr>
              <a:buSzPct val="120000"/>
            </a:pPr>
            <a:r>
              <a:rPr lang="fi-FI" sz="1600" dirty="0"/>
              <a:t>Tasoristeykset merkitään aina vähintään varoitusmerkillä.</a:t>
            </a:r>
          </a:p>
          <a:p>
            <a:pPr indent="-269875">
              <a:buClr>
                <a:srgbClr val="00B0CA"/>
              </a:buClr>
              <a:buSzPct val="120000"/>
            </a:pPr>
            <a:r>
              <a:rPr lang="fi-FI" sz="1600" dirty="0"/>
              <a:t>Tasoristeyksessä junalle (jokainen </a:t>
            </a:r>
            <a:r>
              <a:rPr lang="fi-FI" sz="1600" dirty="0" err="1"/>
              <a:t>rautatiekiskoilla</a:t>
            </a:r>
            <a:r>
              <a:rPr lang="fi-FI" sz="1600" dirty="0"/>
              <a:t> kulkeva laite) on annettava esteetön kulku. </a:t>
            </a:r>
          </a:p>
          <a:p>
            <a:pPr indent="-269875">
              <a:buClr>
                <a:srgbClr val="00B0CA"/>
              </a:buClr>
              <a:buSzPct val="120000"/>
            </a:pPr>
            <a:r>
              <a:rPr lang="fi-FI" sz="1600" dirty="0"/>
              <a:t>Rautatien tasoristeystä lähestyvän tienkäyttäjän on noudatettava erityistä varovaisuutta ja sovitettava vauhti sellaiseksi, että kulkuvälineen voi pysäyttää ennen radan ylitystä. </a:t>
            </a:r>
          </a:p>
          <a:p>
            <a:pPr indent="-269875">
              <a:buClr>
                <a:srgbClr val="00B0CA"/>
              </a:buClr>
              <a:buSzPct val="120000"/>
            </a:pPr>
            <a:r>
              <a:rPr lang="fi-FI" sz="1600" dirty="0"/>
              <a:t>Vaarallisimpia ovat tasoristeykset, joissa maasto sekä tien kaartuminen aiheuttavat näkemäesteitä ja odotustasanteet puuttuvat (radalle on jyrkkä nousu tai lasku). Usein edellä mainitut haitat ovat samassa tasoristeyksessä.</a:t>
            </a:r>
          </a:p>
          <a:p>
            <a:pPr indent="-269875">
              <a:buClr>
                <a:srgbClr val="00B0CA"/>
              </a:buClr>
              <a:buSzPct val="120000"/>
            </a:pPr>
            <a:r>
              <a:rPr lang="fi-FI" sz="1600" dirty="0"/>
              <a:t>Turvallisen tasoristeyksen tärkein ominaisuus on hyvä näkemä.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97A0BE9-6A13-4FF2-BFDF-87F7B8D85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5</a:t>
            </a:fld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870EE34-6C7D-4256-946F-25D87DC67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2067" y="3276996"/>
            <a:ext cx="1597850" cy="147955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9D47C8F-54F2-4599-873D-D83A1ADFE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578488" y="1437270"/>
            <a:ext cx="1516028" cy="140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60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3C934B-79BD-40D8-92D6-D3D2A4388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Hankkeen taustat ja lähtökohdat</a:t>
            </a:r>
            <a:endParaRPr lang="en-GB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97A0BE9-6A13-4FF2-BFDF-87F7B8D85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6</a:t>
            </a:fld>
            <a:endParaRPr lang="en-US"/>
          </a:p>
        </p:txBody>
      </p:sp>
      <p:sp>
        <p:nvSpPr>
          <p:cNvPr id="7" name="Sisällön paikkamerkki 7">
            <a:extLst>
              <a:ext uri="{FF2B5EF4-FFF2-40B4-BE49-F238E27FC236}">
                <a16:creationId xmlns:a16="http://schemas.microsoft.com/office/drawing/2014/main" id="{204159B9-C4DA-4B62-824D-DC5CA9C9CB5F}"/>
              </a:ext>
            </a:extLst>
          </p:cNvPr>
          <p:cNvSpPr txBox="1">
            <a:spLocks/>
          </p:cNvSpPr>
          <p:nvPr/>
        </p:nvSpPr>
        <p:spPr>
          <a:xfrm>
            <a:off x="1082089" y="1690688"/>
            <a:ext cx="9521434" cy="262340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i-FI" sz="2200" u="sng" dirty="0"/>
              <a:t>Tasoristeysonnettomuudet</a:t>
            </a:r>
          </a:p>
          <a:p>
            <a:pPr indent="-269875">
              <a:lnSpc>
                <a:spcPct val="110000"/>
              </a:lnSpc>
              <a:buClr>
                <a:srgbClr val="00B0CA"/>
              </a:buClr>
              <a:buSzPct val="120000"/>
            </a:pPr>
            <a:r>
              <a:rPr lang="fi-FI" sz="2200" dirty="0">
                <a:ea typeface="Tahoma" panose="020B0604030504040204" pitchFamily="34" charset="0"/>
                <a:cs typeface="Tahoma" panose="020B0604030504040204" pitchFamily="34" charset="0"/>
              </a:rPr>
              <a:t>Henkilövahingot</a:t>
            </a:r>
          </a:p>
          <a:p>
            <a:pPr marL="685800" lvl="2" indent="-269875">
              <a:lnSpc>
                <a:spcPct val="110000"/>
              </a:lnSpc>
              <a:spcBef>
                <a:spcPts val="1000"/>
              </a:spcBef>
              <a:buClr>
                <a:srgbClr val="00B0CA"/>
              </a:buClr>
              <a:buSzPct val="120000"/>
            </a:pPr>
            <a:r>
              <a:rPr lang="fi-FI" sz="2200" dirty="0">
                <a:ea typeface="Tahoma" panose="020B0604030504040204" pitchFamily="34" charset="0"/>
                <a:cs typeface="Tahoma" panose="020B0604030504040204" pitchFamily="34" charset="0"/>
              </a:rPr>
              <a:t>Inhimillisen kärsimyksen ”hintaa” ei voi määrittää</a:t>
            </a:r>
          </a:p>
          <a:p>
            <a:pPr marL="685800" lvl="2" indent="-269875">
              <a:lnSpc>
                <a:spcPct val="110000"/>
              </a:lnSpc>
              <a:spcBef>
                <a:spcPts val="1000"/>
              </a:spcBef>
              <a:buClr>
                <a:srgbClr val="00B0CA"/>
              </a:buClr>
              <a:buSzPct val="120000"/>
            </a:pPr>
            <a:r>
              <a:rPr lang="fi-FI" sz="2200" dirty="0">
                <a:ea typeface="Tahoma" panose="020B0604030504040204" pitchFamily="34" charset="0"/>
                <a:cs typeface="Tahoma" panose="020B0604030504040204" pitchFamily="34" charset="0"/>
              </a:rPr>
              <a:t>Yksi liikennekuolema maksaa yhteiskunnalle n. 2,4 M€</a:t>
            </a:r>
          </a:p>
          <a:p>
            <a:pPr indent="-269875">
              <a:lnSpc>
                <a:spcPct val="110000"/>
              </a:lnSpc>
              <a:buClr>
                <a:srgbClr val="00B0CA"/>
              </a:buClr>
              <a:buSzPct val="120000"/>
            </a:pPr>
            <a:r>
              <a:rPr lang="fi-FI" sz="2200" dirty="0">
                <a:ea typeface="Tahoma" panose="020B0604030504040204" pitchFamily="34" charset="0"/>
                <a:cs typeface="Tahoma" panose="020B0604030504040204" pitchFamily="34" charset="0"/>
              </a:rPr>
              <a:t>Kalustovahingot</a:t>
            </a:r>
          </a:p>
          <a:p>
            <a:pPr indent="-269875">
              <a:lnSpc>
                <a:spcPct val="110000"/>
              </a:lnSpc>
              <a:buClr>
                <a:srgbClr val="00B0CA"/>
              </a:buClr>
              <a:buSzPct val="120000"/>
            </a:pPr>
            <a:r>
              <a:rPr lang="fi-FI" sz="2200" dirty="0">
                <a:ea typeface="Tahoma" panose="020B0604030504040204" pitchFamily="34" charset="0"/>
                <a:cs typeface="Tahoma" panose="020B0604030504040204" pitchFamily="34" charset="0"/>
              </a:rPr>
              <a:t>Myöhästymiset</a:t>
            </a:r>
          </a:p>
          <a:p>
            <a:pPr indent="-269875">
              <a:lnSpc>
                <a:spcPct val="110000"/>
              </a:lnSpc>
              <a:buClr>
                <a:srgbClr val="00B0CA"/>
              </a:buClr>
              <a:buSzPct val="120000"/>
            </a:pPr>
            <a:r>
              <a:rPr lang="fi-FI" sz="2200" dirty="0">
                <a:ea typeface="Tahoma" panose="020B0604030504040204" pitchFamily="34" charset="0"/>
                <a:cs typeface="Tahoma" panose="020B0604030504040204" pitchFamily="34" charset="0"/>
              </a:rPr>
              <a:t>Ympäristövahingot</a:t>
            </a:r>
          </a:p>
          <a:p>
            <a:pPr marL="269875" indent="-269875"/>
            <a:endParaRPr lang="fi-FI" sz="1400" u="sng" dirty="0"/>
          </a:p>
          <a:p>
            <a:pPr marL="0" indent="0">
              <a:buFont typeface="Arial"/>
              <a:buNone/>
            </a:pPr>
            <a:endParaRPr lang="fi-FI" sz="1400" u="sng" dirty="0"/>
          </a:p>
          <a:p>
            <a:pPr marL="269875" indent="-269875"/>
            <a:endParaRPr lang="fi-FI" sz="1400" dirty="0"/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3B260F2-F3D6-422C-964D-52CFA6237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074" y="3311371"/>
            <a:ext cx="6041556" cy="333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86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3C934B-79BD-40D8-92D6-D3D2A4388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Hankkeen taustat ja lähtökohdat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EBB2CA4-FDFA-4DA9-818B-A639E0D837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381" y="1861295"/>
            <a:ext cx="6707819" cy="408036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Clr>
                <a:srgbClr val="00B0CA"/>
              </a:buClr>
              <a:buSzPct val="120000"/>
              <a:buNone/>
            </a:pPr>
            <a:r>
              <a:rPr lang="fi-FI" sz="1600" dirty="0">
                <a:hlinkClick r:id="rId2"/>
              </a:rPr>
              <a:t>Tasoristeysturvallisuuden parantamisohjelma</a:t>
            </a:r>
            <a:endParaRPr lang="fi-FI" sz="1600" dirty="0"/>
          </a:p>
          <a:p>
            <a:pPr indent="-269875">
              <a:lnSpc>
                <a:spcPct val="110000"/>
              </a:lnSpc>
              <a:buClr>
                <a:srgbClr val="00B0CA"/>
              </a:buClr>
              <a:buSzPct val="120000"/>
            </a:pPr>
            <a:r>
              <a:rPr lang="fi-FI" sz="1600" dirty="0"/>
              <a:t>LVM on 20.11.2017 tehnyt päätöksen tasoristeysten turvallisuuden parantamisohjelmasta. Ohjelman seitsemästä linjauksesta tässä hankkeessa ovat mukana :</a:t>
            </a:r>
          </a:p>
          <a:p>
            <a:pPr marL="457200" lvl="1" indent="0">
              <a:lnSpc>
                <a:spcPct val="110000"/>
              </a:lnSpc>
              <a:buClr>
                <a:srgbClr val="00B0CA"/>
              </a:buClr>
              <a:buSzPct val="120000"/>
              <a:buNone/>
            </a:pPr>
            <a:r>
              <a:rPr lang="fi-FI" sz="1600" dirty="0"/>
              <a:t>1. Tasoristeysten poisto ja parantaminen </a:t>
            </a:r>
            <a:r>
              <a:rPr lang="fi-FI" sz="1600" dirty="0" err="1"/>
              <a:t>LVM:n</a:t>
            </a:r>
            <a:r>
              <a:rPr lang="fi-FI" sz="1600" dirty="0"/>
              <a:t> ohjelman mukaisiin TOP65-kohteisiin. </a:t>
            </a:r>
          </a:p>
          <a:p>
            <a:pPr marL="457200" lvl="1" indent="0">
              <a:lnSpc>
                <a:spcPct val="110000"/>
              </a:lnSpc>
              <a:buClr>
                <a:srgbClr val="00B0CA"/>
              </a:buClr>
              <a:buSzPct val="120000"/>
              <a:buNone/>
            </a:pPr>
            <a:r>
              <a:rPr lang="fi-FI" sz="1600" dirty="0"/>
              <a:t>2. Kevyisiin varoituslaitteisiin liittyvän järjestelmän toteuttaminen Lahti-Heinola –välille. </a:t>
            </a:r>
          </a:p>
          <a:p>
            <a:pPr indent="-269875">
              <a:lnSpc>
                <a:spcPct val="110000"/>
              </a:lnSpc>
              <a:buClr>
                <a:srgbClr val="00B0CA"/>
              </a:buClr>
              <a:buSzPct val="120000"/>
            </a:pPr>
            <a:r>
              <a:rPr lang="fi-FI" sz="1600" dirty="0"/>
              <a:t>TOP65-toimenpiteiden toteuttamisesta seuraa se, että samoilla järjestelyillä poistuu 31 ja paranee 4 muuta tasoristeystä (</a:t>
            </a:r>
            <a:r>
              <a:rPr lang="fi-FI" sz="1600" dirty="0" err="1"/>
              <a:t>Spinoff</a:t>
            </a:r>
            <a:r>
              <a:rPr lang="fi-FI" sz="1600" dirty="0"/>
              <a:t>-vaikutus 35 tasoristeykseen).</a:t>
            </a:r>
          </a:p>
          <a:p>
            <a:pPr indent="-269875">
              <a:lnSpc>
                <a:spcPct val="110000"/>
              </a:lnSpc>
              <a:buClr>
                <a:srgbClr val="00B0CA"/>
              </a:buClr>
              <a:buSzPct val="120000"/>
            </a:pPr>
            <a:r>
              <a:rPr lang="fi-FI" sz="1600" dirty="0"/>
              <a:t>Lisäksi ohjelmaan on otettu OTKES-suosituksista tai </a:t>
            </a:r>
            <a:r>
              <a:rPr lang="fi-FI" sz="1600" b="1" dirty="0"/>
              <a:t>muista järkeväksi katsotuista syistä</a:t>
            </a:r>
            <a:r>
              <a:rPr lang="fi-FI" sz="1600" dirty="0"/>
              <a:t> yhteensä 136 tasoristeyksen poistaminen ja 25:n parantaminen</a:t>
            </a:r>
          </a:p>
          <a:p>
            <a:pPr indent="-269875">
              <a:lnSpc>
                <a:spcPct val="110000"/>
              </a:lnSpc>
              <a:buClr>
                <a:srgbClr val="00B0CA"/>
              </a:buClr>
              <a:buSzPct val="120000"/>
            </a:pPr>
            <a:r>
              <a:rPr lang="fi-FI" sz="1600" dirty="0"/>
              <a:t>Kokonaisuudessaan ohjelma vaikuttaa 295:n tasoristeykseen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97A0BE9-6A13-4FF2-BFDF-87F7B8D85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7</a:t>
            </a:fld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0480904-C1DD-4B04-B75D-066556E68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835" y="2299315"/>
            <a:ext cx="4687144" cy="395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33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3C934B-79BD-40D8-92D6-D3D2A4388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Hankkeen taustat ja lähtökohdat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EBB2CA4-FDFA-4DA9-818B-A639E0D837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389042" cy="4010025"/>
          </a:xfrm>
        </p:spPr>
        <p:txBody>
          <a:bodyPr>
            <a:normAutofit/>
          </a:bodyPr>
          <a:lstStyle/>
          <a:p>
            <a:pPr indent="-269875">
              <a:lnSpc>
                <a:spcPct val="100000"/>
              </a:lnSpc>
              <a:buClr>
                <a:srgbClr val="00B0CA"/>
              </a:buClr>
              <a:buSzPct val="120000"/>
            </a:pPr>
            <a:r>
              <a:rPr lang="fi-FI" sz="2000" dirty="0" err="1"/>
              <a:t>Nuuvin</a:t>
            </a:r>
            <a:r>
              <a:rPr lang="fi-FI" sz="2000" dirty="0"/>
              <a:t> tasoristeystä risteävä tie on yksityistie, jonka liikennemäärä (ajon/</a:t>
            </a:r>
            <a:r>
              <a:rPr lang="fi-FI" sz="2000" dirty="0" err="1"/>
              <a:t>kvl</a:t>
            </a:r>
            <a:r>
              <a:rPr lang="fi-FI" sz="2000" dirty="0"/>
              <a:t>) on 5. Tasoristeyksessä ei ole ennakko-, lähestymis- ja STOP- merkkiä. Tasoristeyksessä on turvallisuuspuutteita liian lyhyistä näkemistä johtuen eikä odotustasanteet kunnossa. Tasoristeys kuuluu olosuhdeluokkaan 4.</a:t>
            </a:r>
          </a:p>
          <a:p>
            <a:pPr indent="-269875">
              <a:lnSpc>
                <a:spcPct val="100000"/>
              </a:lnSpc>
              <a:buClr>
                <a:srgbClr val="00B0CA"/>
              </a:buClr>
              <a:buSzPct val="120000"/>
            </a:pPr>
            <a:r>
              <a:rPr lang="fi-FI" sz="2000" dirty="0" err="1"/>
              <a:t>Paansuun</a:t>
            </a:r>
            <a:r>
              <a:rPr lang="fi-FI" sz="2000" dirty="0"/>
              <a:t> tasoristeyksen yli kulkeva tie on viljelystie, jonka liikennemäärä on 10 Tasoristeyksessä ei ole varolaitetta eikä ennakko-, lähestymis- eikä STOP- merkkejä. Odotusanteet eivät ole kunnossa. Tasoristeys kuuluu olosuhdeluokkaan 3. Tasoristeys on jo purettu. </a:t>
            </a:r>
          </a:p>
          <a:p>
            <a:pPr indent="-269875">
              <a:lnSpc>
                <a:spcPct val="100000"/>
              </a:lnSpc>
              <a:buClr>
                <a:srgbClr val="00B0CA"/>
              </a:buClr>
              <a:buSzPct val="120000"/>
            </a:pPr>
            <a:r>
              <a:rPr lang="fi-FI" sz="2000" dirty="0" err="1"/>
              <a:t>Suihkolan</a:t>
            </a:r>
            <a:r>
              <a:rPr lang="fi-FI" sz="2000" dirty="0"/>
              <a:t> tasoristeyksestä risteävä tie, </a:t>
            </a:r>
            <a:r>
              <a:rPr lang="fi-FI" sz="2000" dirty="0" err="1"/>
              <a:t>Suihkolantie</a:t>
            </a:r>
            <a:r>
              <a:rPr lang="fi-FI" sz="2000" dirty="0"/>
              <a:t>, on yksityistie, jonka liikennemäärä on 25. Tasoristeyksessä ei ole varolaitetta eikä ennakko-, lähestymis- eikä STOP- merkkejä.  Odotustasanteet eivät ole kunnossa, eikä näkemävaatimukset täyty. Tasoristeys kuuluu olosuhdeluokkaan 5. </a:t>
            </a:r>
          </a:p>
          <a:p>
            <a:pPr marL="0" indent="0">
              <a:lnSpc>
                <a:spcPct val="100000"/>
              </a:lnSpc>
              <a:buClr>
                <a:srgbClr val="00B0CA"/>
              </a:buClr>
              <a:buSzPct val="120000"/>
              <a:buNone/>
            </a:pPr>
            <a:endParaRPr lang="fi-FI" sz="1800" dirty="0"/>
          </a:p>
          <a:p>
            <a:pPr indent="-269875">
              <a:lnSpc>
                <a:spcPct val="100000"/>
              </a:lnSpc>
              <a:buClr>
                <a:srgbClr val="00B0CA"/>
              </a:buClr>
              <a:buSzPct val="120000"/>
            </a:pPr>
            <a:endParaRPr lang="fi-FI" sz="1800" dirty="0"/>
          </a:p>
          <a:p>
            <a:pPr indent="-269875">
              <a:buClr>
                <a:srgbClr val="00B0CA"/>
              </a:buClr>
              <a:buSzPct val="120000"/>
            </a:pPr>
            <a:endParaRPr lang="fi-FI" sz="16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97A0BE9-6A13-4FF2-BFDF-87F7B8D85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54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3C934B-79BD-40D8-92D6-D3D2A4388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Kaavoitustilanne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EBB2CA4-FDFA-4DA9-818B-A639E0D837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9593866" cy="4010025"/>
          </a:xfrm>
        </p:spPr>
        <p:txBody>
          <a:bodyPr>
            <a:normAutofit/>
          </a:bodyPr>
          <a:lstStyle/>
          <a:p>
            <a:pPr indent="-269875">
              <a:buClr>
                <a:srgbClr val="00B0CA"/>
              </a:buClr>
              <a:buSzPct val="120000"/>
            </a:pPr>
            <a:r>
              <a:rPr lang="fi-FI" dirty="0"/>
              <a:t>Alueella on voimassa maakuntakaava</a:t>
            </a:r>
          </a:p>
          <a:p>
            <a:pPr indent="-269875">
              <a:buClr>
                <a:srgbClr val="00B0CA"/>
              </a:buClr>
              <a:buSzPct val="120000"/>
            </a:pPr>
            <a:r>
              <a:rPr lang="en-GB" dirty="0" err="1"/>
              <a:t>Suonteen</a:t>
            </a:r>
            <a:r>
              <a:rPr lang="en-GB" dirty="0"/>
              <a:t> </a:t>
            </a:r>
            <a:r>
              <a:rPr lang="en-GB" dirty="0" err="1"/>
              <a:t>alueen</a:t>
            </a:r>
            <a:r>
              <a:rPr lang="en-GB" dirty="0"/>
              <a:t> </a:t>
            </a:r>
            <a:r>
              <a:rPr lang="en-GB" dirty="0" err="1"/>
              <a:t>rantaosayleiskaava</a:t>
            </a:r>
            <a:endParaRPr lang="fi-FI" dirty="0"/>
          </a:p>
          <a:p>
            <a:pPr indent="-269875">
              <a:buClr>
                <a:srgbClr val="00B0CA"/>
              </a:buClr>
              <a:buSzPct val="120000"/>
            </a:pPr>
            <a:r>
              <a:rPr lang="fi-FI" dirty="0"/>
              <a:t>Suunnitellut toimenpiteet sijoittuu alueelle, jossa ei ole yleis- tai asemakaavaa</a:t>
            </a:r>
          </a:p>
          <a:p>
            <a:pPr indent="-269875">
              <a:buClr>
                <a:srgbClr val="00B0CA"/>
              </a:buClr>
              <a:buSzPct val="120000"/>
            </a:pPr>
            <a:endParaRPr lang="fi-FI" dirty="0"/>
          </a:p>
          <a:p>
            <a:pPr indent="-269875">
              <a:buClr>
                <a:srgbClr val="00B0CA"/>
              </a:buClr>
              <a:buSzPct val="120000"/>
            </a:pPr>
            <a:endParaRPr lang="fi-FI" dirty="0"/>
          </a:p>
          <a:p>
            <a:pPr indent="-269875">
              <a:buClr>
                <a:srgbClr val="00B0CA"/>
              </a:buClr>
              <a:buSzPct val="120000"/>
            </a:pPr>
            <a:endParaRPr lang="fi-FI" sz="20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97A0BE9-6A13-4FF2-BFDF-87F7B8D85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99650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VÄYLÄ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49C2F0"/>
      </a:accent1>
      <a:accent2>
        <a:srgbClr val="00B0CC"/>
      </a:accent2>
      <a:accent3>
        <a:srgbClr val="009BFF"/>
      </a:accent3>
      <a:accent4>
        <a:srgbClr val="0065AF"/>
      </a:accent4>
      <a:accent5>
        <a:srgbClr val="DD38F2"/>
      </a:accent5>
      <a:accent6>
        <a:srgbClr val="FFC3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AE977343-594A-473B-A14F-8B7E96572D58}" vid="{183630C8-0935-4D2C-BE8D-24D6EBA6C31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xml_kameleon/>
</file>

<file path=customXml/item2.xml><?xml version="1.0" encoding="utf-8"?>
<livi_kameleon xmlns="" xmlns:xsi="http://www.w3.org/2001/XMLSchema-instance">
  <tyyppi>Esitys</tyyppi>
  <title/>
  <author/>
  <paivays>17.4.2019</paivays>
</livi_kameleon>
</file>

<file path=customXml/itemProps1.xml><?xml version="1.0" encoding="utf-8"?>
<ds:datastoreItem xmlns:ds="http://schemas.openxmlformats.org/officeDocument/2006/customXml" ds:itemID="{B7E8A823-D351-4CE2-8A99-1C6D58339C37}">
  <ds:schemaRefs/>
</ds:datastoreItem>
</file>

<file path=customXml/itemProps2.xml><?xml version="1.0" encoding="utf-8"?>
<ds:datastoreItem xmlns:ds="http://schemas.openxmlformats.org/officeDocument/2006/customXml" ds:itemID="{7E8DB7EB-9419-4182-B5E0-589F9A63E3D2}">
  <ds:schemaRefs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8751</TotalTime>
  <Words>1040</Words>
  <Application>Microsoft Office PowerPoint</Application>
  <PresentationFormat>Laajakuva</PresentationFormat>
  <Paragraphs>171</Paragraphs>
  <Slides>25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32" baseType="lpstr">
      <vt:lpstr>Arial</vt:lpstr>
      <vt:lpstr>Calibri</vt:lpstr>
      <vt:lpstr>Exo 2</vt:lpstr>
      <vt:lpstr>Felbridge Pro</vt:lpstr>
      <vt:lpstr>Tahoma</vt:lpstr>
      <vt:lpstr>Wingdings</vt:lpstr>
      <vt:lpstr>vayla</vt:lpstr>
      <vt:lpstr>Yleisötilaisuus Nuuvi – Suihkola tasoristeysturvallisuuden parantaminen, ratasuunnitelma, Suonenjoki </vt:lpstr>
      <vt:lpstr>Yleisötilaisuuden sisältö</vt:lpstr>
      <vt:lpstr>Väylävirasto</vt:lpstr>
      <vt:lpstr>Ratasuunnitelma</vt:lpstr>
      <vt:lpstr>Hankkeen taustat ja lähtökohdat</vt:lpstr>
      <vt:lpstr>Hankkeen taustat ja lähtökohdat</vt:lpstr>
      <vt:lpstr>Hankkeen taustat ja lähtökohdat</vt:lpstr>
      <vt:lpstr>Hankkeen taustat ja lähtökohdat</vt:lpstr>
      <vt:lpstr>Kaavoitustilanne</vt:lpstr>
      <vt:lpstr>Hankkeen luontoselvitykset</vt:lpstr>
      <vt:lpstr>Alustavat suunnitteluvaihtoehdot</vt:lpstr>
      <vt:lpstr>Alustavat suunnitteluvaihtoehdot</vt:lpstr>
      <vt:lpstr>Alustavat suunnitteluvaihtoehdot</vt:lpstr>
      <vt:lpstr>Alustavat suunnitteluvaihtoehdot</vt:lpstr>
      <vt:lpstr>Alustavat suunnitteluvaihtoehdot</vt:lpstr>
      <vt:lpstr>Alustavat suunnitteluvaihtoehdot</vt:lpstr>
      <vt:lpstr>Alustavat suunnitteluvaihtoehdot</vt:lpstr>
      <vt:lpstr>Alustavat suunnitteluvaihtoehdot</vt:lpstr>
      <vt:lpstr>Alustavat suunnitteluvaihtoehdot</vt:lpstr>
      <vt:lpstr>Alustavat suunnitteluvaihtoehdot</vt:lpstr>
      <vt:lpstr>Hankkeen vaikutukset</vt:lpstr>
      <vt:lpstr>Hankkeen aikataulu</vt:lpstr>
      <vt:lpstr>Palautteen antaminen</vt:lpstr>
      <vt:lpstr>Lisätietoja hankkeesta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Yleisötilaisuus</dc:title>
  <dc:creator>Pajunen Jussi</dc:creator>
  <cp:keywords>Esitys</cp:keywords>
  <cp:lastModifiedBy>Siru Koski</cp:lastModifiedBy>
  <cp:revision>179</cp:revision>
  <cp:lastPrinted>2019-05-08T11:50:34Z</cp:lastPrinted>
  <dcterms:created xsi:type="dcterms:W3CDTF">2019-04-17T06:26:33Z</dcterms:created>
  <dcterms:modified xsi:type="dcterms:W3CDTF">2020-04-09T04:56:09Z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0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473.85.02.201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/>
  </property>
  <property fmtid="{D5CDD505-2E9C-101B-9397-08002B2CF9AE}" pid="24" name="dvDUFname">
    <vt:lpwstr/>
  </property>
  <property fmtid="{D5CDD505-2E9C-101B-9397-08002B2CF9AE}" pid="25" name="dvDULname">
    <vt:lpwstr/>
  </property>
  <property fmtid="{D5CDD505-2E9C-101B-9397-08002B2CF9AE}" pid="26" name="dvDUBusinessarea">
    <vt:lpwstr/>
  </property>
  <property fmtid="{D5CDD505-2E9C-101B-9397-08002B2CF9AE}" pid="27" name="dvDUdepartment">
    <vt:lpwstr/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tyyppi">
    <vt:lpwstr>Esitys</vt:lpwstr>
  </property>
  <property fmtid="{D5CDD505-2E9C-101B-9397-08002B2CF9AE}" pid="34" name="author">
    <vt:lpwstr/>
  </property>
  <property fmtid="{D5CDD505-2E9C-101B-9397-08002B2CF9AE}" pid="35" name="paivays">
    <vt:filetime>2019-04-16T21:00:00Z</vt:filetime>
  </property>
</Properties>
</file>