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0.jpg" ContentType="image/jpg"/>
  <Override PartName="/ppt/media/image21.jpg" ContentType="image/jp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  <p:sldMasterId id="2147483747" r:id="rId4"/>
  </p:sldMasterIdLst>
  <p:notesMasterIdLst>
    <p:notesMasterId r:id="rId29"/>
  </p:notesMasterIdLst>
  <p:sldIdLst>
    <p:sldId id="256" r:id="rId5"/>
    <p:sldId id="273" r:id="rId6"/>
    <p:sldId id="276" r:id="rId7"/>
    <p:sldId id="296" r:id="rId8"/>
    <p:sldId id="295" r:id="rId9"/>
    <p:sldId id="278" r:id="rId10"/>
    <p:sldId id="279" r:id="rId11"/>
    <p:sldId id="280" r:id="rId12"/>
    <p:sldId id="281" r:id="rId13"/>
    <p:sldId id="282" r:id="rId14"/>
    <p:sldId id="341" r:id="rId15"/>
    <p:sldId id="344" r:id="rId16"/>
    <p:sldId id="350" r:id="rId17"/>
    <p:sldId id="343" r:id="rId18"/>
    <p:sldId id="345" r:id="rId19"/>
    <p:sldId id="368" r:id="rId20"/>
    <p:sldId id="327" r:id="rId21"/>
    <p:sldId id="361" r:id="rId22"/>
    <p:sldId id="369" r:id="rId23"/>
    <p:sldId id="370" r:id="rId24"/>
    <p:sldId id="371" r:id="rId25"/>
    <p:sldId id="284" r:id="rId26"/>
    <p:sldId id="340" r:id="rId27"/>
    <p:sldId id="274" r:id="rId2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utiainen Marketta" initials="MRu" lastIdx="1" clrIdx="0">
    <p:extLst>
      <p:ext uri="{19B8F6BF-5375-455C-9EA6-DF929625EA0E}">
        <p15:presenceInfo xmlns:p15="http://schemas.microsoft.com/office/powerpoint/2012/main" userId="Ruutiainen Marketta" providerId="None"/>
      </p:ext>
    </p:extLst>
  </p:cmAuthor>
  <p:cmAuthor id="2" name="Nuuja Katri" initials="NK" lastIdx="2" clrIdx="1">
    <p:extLst>
      <p:ext uri="{19B8F6BF-5375-455C-9EA6-DF929625EA0E}">
        <p15:presenceInfo xmlns:p15="http://schemas.microsoft.com/office/powerpoint/2012/main" userId="Nuuja Kat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1C1A"/>
    <a:srgbClr val="82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76" autoAdjust="0"/>
    <p:restoredTop sz="82537" autoAdjust="0"/>
  </p:normalViewPr>
  <p:slideViewPr>
    <p:cSldViewPr snapToGrid="0">
      <p:cViewPr>
        <p:scale>
          <a:sx n="100" d="100"/>
          <a:sy n="100" d="100"/>
        </p:scale>
        <p:origin x="3192" y="139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38" Type="http://schemas.openxmlformats.org/officeDocument/2006/relationships/customXml" Target="../customXml/item5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37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ustomXml" Target="../customXml/item3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4.xml"/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tu Tuominen" userId="cc10fd1d-6507-4de0-af89-076e93fbd264" providerId="ADAL" clId="{B517C2D0-FEA0-4197-BDB7-999848D02B2E}"/>
    <pc:docChg chg="modSld">
      <pc:chgData name="Arttu Tuominen" userId="cc10fd1d-6507-4de0-af89-076e93fbd264" providerId="ADAL" clId="{B517C2D0-FEA0-4197-BDB7-999848D02B2E}" dt="2022-05-03T12:27:52.116" v="56" actId="20577"/>
      <pc:docMkLst>
        <pc:docMk/>
      </pc:docMkLst>
      <pc:sldChg chg="modSp mod">
        <pc:chgData name="Arttu Tuominen" userId="cc10fd1d-6507-4de0-af89-076e93fbd264" providerId="ADAL" clId="{B517C2D0-FEA0-4197-BDB7-999848D02B2E}" dt="2022-05-03T12:27:52.116" v="56" actId="20577"/>
        <pc:sldMkLst>
          <pc:docMk/>
          <pc:sldMk cId="3907819186" sldId="284"/>
        </pc:sldMkLst>
        <pc:spChg chg="mod">
          <ac:chgData name="Arttu Tuominen" userId="cc10fd1d-6507-4de0-af89-076e93fbd264" providerId="ADAL" clId="{B517C2D0-FEA0-4197-BDB7-999848D02B2E}" dt="2022-05-03T12:27:52.116" v="56" actId="20577"/>
          <ac:spMkLst>
            <pc:docMk/>
            <pc:sldMk cId="3907819186" sldId="284"/>
            <ac:spMk id="3" creationId="{FBA7054B-C22E-4B51-BA90-08ADC6A4940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3.5.2022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22.2.2021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Miettinen ja Ruutiainen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dlogoshap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3" y="4915763"/>
            <a:ext cx="1939164" cy="161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463A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DD38F2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rgbClr val="49C2F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49BE2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463A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DD38F2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22.2.2021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Miettinen ja Ruutiainen</a:t>
            </a:r>
            <a:endParaRPr lang="en-US" dirty="0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dlogoshap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3" y="4915763"/>
            <a:ext cx="1939164" cy="161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49C2F0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9BE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63A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DD38F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C3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8DCB6D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3" y="4807430"/>
            <a:ext cx="1794727" cy="1615970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49C2F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53927"/>
            <a:ext cx="5155670" cy="6737350"/>
          </a:xfrm>
          <a:solidFill>
            <a:srgbClr val="049BE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63A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rgbClr val="DD38F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C3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8DCB6D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alkoinen_loppudia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77" y="1654055"/>
            <a:ext cx="3865553" cy="322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ninen_loppudia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Jarno Viljakainen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10.2.2021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01415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Jarno Viljakainen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10.2.2021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67032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911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483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908730845"/>
      </p:ext>
    </p:extLst>
  </p:cSld>
  <p:clrMapOvr>
    <a:masterClrMapping/>
  </p:clrMapOvr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25840"/>
      </p:ext>
    </p:extLst>
  </p:cSld>
  <p:clrMapOvr>
    <a:masterClrMapping/>
  </p:clrMapOvr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8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32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01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58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6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31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34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3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73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81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3" name="dlogoshap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095" y="349259"/>
            <a:ext cx="1592118" cy="132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78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72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69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71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83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19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56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50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06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49C2F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03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72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22327"/>
      </p:ext>
    </p:extLst>
  </p:cSld>
  <p:clrMapOvr>
    <a:masterClrMapping/>
  </p:clrMapOvr>
  <p:hf hd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10653"/>
      </p:ext>
    </p:extLst>
  </p:cSld>
  <p:clrMapOvr>
    <a:masterClrMapping/>
  </p:clrMapOvr>
  <p:hf hd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93087"/>
      </p:ext>
    </p:extLst>
  </p:cSld>
  <p:clrMapOvr>
    <a:masterClrMapping/>
  </p:clrMapOvr>
  <p:hf hd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78951"/>
      </p:ext>
    </p:extLst>
  </p:cSld>
  <p:clrMapOvr>
    <a:masterClrMapping/>
  </p:clrMapOvr>
  <p:hf hd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48859"/>
      </p:ext>
    </p:extLst>
  </p:cSld>
  <p:clrMapOvr>
    <a:masterClrMapping/>
  </p:clrMapOvr>
  <p:hf hd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53859"/>
      </p:ext>
    </p:extLst>
  </p:cSld>
  <p:clrMapOvr>
    <a:masterClrMapping/>
  </p:clrMapOvr>
  <p:hf hd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02200"/>
      </p:ext>
    </p:extLst>
  </p:cSld>
  <p:clrMapOvr>
    <a:masterClrMapping/>
  </p:clrMapOvr>
  <p:hf hd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63343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13904"/>
      </p:ext>
    </p:extLst>
  </p:cSld>
  <p:clrMapOvr>
    <a:masterClrMapping/>
  </p:clrMapOvr>
  <p:hf hd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715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861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56891"/>
      </p:ext>
    </p:extLst>
  </p:cSld>
  <p:clrMapOvr>
    <a:masterClrMapping/>
  </p:clrMapOvr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422889"/>
      </p:ext>
    </p:extLst>
  </p:cSld>
  <p:clrMapOvr>
    <a:masterClrMapping/>
  </p:clrMapOvr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22165" y="393563"/>
            <a:ext cx="4947671" cy="2566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68" b="1" i="0">
                <a:solidFill>
                  <a:srgbClr val="0064A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Jarno Viljakainen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10.2.2021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5300458"/>
      </p:ext>
    </p:extLst>
  </p:cSld>
  <p:clrMapOvr>
    <a:masterClrMapping/>
  </p:clrMapOvr>
  <p:hf hdr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399097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/>
              <a:t>23.4.2021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06018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49BE2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9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76.xml"/><Relationship Id="rId42" Type="http://schemas.openxmlformats.org/officeDocument/2006/relationships/slideLayout" Target="../slideLayouts/slideLayout84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37" Type="http://schemas.openxmlformats.org/officeDocument/2006/relationships/slideLayout" Target="../slideLayouts/slideLayout79.xml"/><Relationship Id="rId40" Type="http://schemas.openxmlformats.org/officeDocument/2006/relationships/slideLayout" Target="../slideLayouts/slideLayout82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36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4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slideLayout" Target="../slideLayouts/slideLayout77.xml"/><Relationship Id="rId43" Type="http://schemas.openxmlformats.org/officeDocument/2006/relationships/slideLayout" Target="../slideLayouts/slideLayout85.xml"/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38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22.2.2021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Miettinen ja Ruutiainen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Jarno Viljakainen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10.2.2021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  <p:sldLayoutId id="2147483771" r:id="rId24"/>
    <p:sldLayoutId id="2147483772" r:id="rId25"/>
    <p:sldLayoutId id="2147483773" r:id="rId26"/>
    <p:sldLayoutId id="2147483774" r:id="rId27"/>
    <p:sldLayoutId id="2147483775" r:id="rId28"/>
    <p:sldLayoutId id="2147483776" r:id="rId29"/>
    <p:sldLayoutId id="2147483777" r:id="rId30"/>
    <p:sldLayoutId id="2147483778" r:id="rId31"/>
    <p:sldLayoutId id="2147483779" r:id="rId32"/>
    <p:sldLayoutId id="2147483780" r:id="rId33"/>
    <p:sldLayoutId id="2147483781" r:id="rId34"/>
    <p:sldLayoutId id="2147483782" r:id="rId35"/>
    <p:sldLayoutId id="2147483783" r:id="rId36"/>
    <p:sldLayoutId id="2147483784" r:id="rId37"/>
    <p:sldLayoutId id="2147483785" r:id="rId38"/>
    <p:sldLayoutId id="2147483786" r:id="rId39"/>
    <p:sldLayoutId id="2147483787" r:id="rId40"/>
    <p:sldLayoutId id="2147483788" r:id="rId41"/>
    <p:sldLayoutId id="2147483789" r:id="rId42"/>
    <p:sldLayoutId id="2147483790" r:id="rId43"/>
    <p:sldLayoutId id="2147483791" r:id="rId4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ayla.fi/vaylista/rataverkko/tasoristeykset/tasoristeysohjelma" TargetMode="External"/><Relationship Id="rId2" Type="http://schemas.openxmlformats.org/officeDocument/2006/relationships/hyperlink" Target="https://www.liikennevirasto.fi/-/yksi-liikennekuolema-maksaa-noin-2-77-milj-euroa#.W7W7nPmEaUk" TargetMode="Externa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vayla.fi/vaylista/rataverkko/tasoristeykset/tasoristeysohjelma" TargetMode="External"/><Relationship Id="rId2" Type="http://schemas.openxmlformats.org/officeDocument/2006/relationships/hyperlink" Target="mailto:tasoristeykset@vayla.fi" TargetMode="External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05176D06-BB04-4332-A34E-0BCB1470522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9" b="20899"/>
          <a:stretch>
            <a:fillRect/>
          </a:stretch>
        </p:blipFill>
        <p:spPr>
          <a:xfrm>
            <a:off x="0" y="-269998"/>
            <a:ext cx="12192000" cy="4720085"/>
          </a:xfrm>
        </p:spPr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07046" y="4791152"/>
            <a:ext cx="9277481" cy="1297185"/>
          </a:xfrm>
        </p:spPr>
        <p:txBody>
          <a:bodyPr>
            <a:noAutofit/>
          </a:bodyPr>
          <a:lstStyle/>
          <a:p>
            <a:r>
              <a:rPr lang="fi-FI" sz="2800" dirty="0"/>
              <a:t>VUOROVAIKUTUSTILAISUUS 10.5.2022, klo 17.30</a:t>
            </a:r>
            <a:br>
              <a:rPr lang="fi-FI" sz="2800" dirty="0"/>
            </a:br>
            <a:r>
              <a:rPr lang="fi-FI" sz="2800" dirty="0"/>
              <a:t>Loimaa, tasoristeykset, ratasuunnitelman laatiminen</a:t>
            </a:r>
            <a:br>
              <a:rPr lang="fi-FI" sz="2800" dirty="0"/>
            </a:br>
            <a:br>
              <a:rPr lang="fi-FI" sz="2800" dirty="0"/>
            </a:b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Ratasuunnitelma, ratatoimitus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/>
              <a:t>Rataverkon haltijalla on oikeus hakea ratatoimitusta, kun ratasuunnitelma on hyväksytty.</a:t>
            </a:r>
          </a:p>
          <a:p>
            <a:r>
              <a:rPr lang="fi-FI"/>
              <a:t>Ratalain mukainen hyväksytty ratasuunnitelma antaa rataverkon haltijalle oikeuden rautatiealueen haltuunottoon ja ratatoimituksen jälkeen rakentamiseen.</a:t>
            </a:r>
          </a:p>
          <a:p>
            <a:r>
              <a:rPr lang="fi-FI"/>
              <a:t>Ratatoimitus käynnistetään ennen rakentamisen aloittamista ja se jatkuu vielä rakentamisen jälkeen.</a:t>
            </a:r>
          </a:p>
          <a:p>
            <a:r>
              <a:rPr lang="fi-FI"/>
              <a:t>Ratatoimituksella lunastetaan alueet ja oikeudet sekä määritellään korvaukset.</a:t>
            </a:r>
          </a:p>
          <a:p>
            <a:r>
              <a:rPr lang="fi-FI"/>
              <a:t>Ratatoimituksessa tehdyistä päätöksiin voi hakea muutosta maaoikeudelta.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4A0EF-951A-4343-A672-F31B58E6828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496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Hankkeen taustat ja lähtökohdat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838201" y="1595033"/>
            <a:ext cx="9677400" cy="489784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u="sng" dirty="0"/>
              <a:t>Tasoristeykset valtion rataverkolla</a:t>
            </a:r>
          </a:p>
          <a:p>
            <a:pPr marL="269875" indent="-269875"/>
            <a:r>
              <a:rPr lang="fi-FI" dirty="0"/>
              <a:t>Tasoristeyksessä tie tai kevyen liikenteen väylä risteää rautatien kanssa samassa tasossa. Tasoristeyksiä on valtion rataverkolla, pää- ja sivuradoilla, noin 2 800.</a:t>
            </a:r>
          </a:p>
          <a:p>
            <a:pPr marL="269875" indent="-269875"/>
            <a:endParaRPr lang="fi-FI" dirty="0"/>
          </a:p>
          <a:p>
            <a:pPr marL="0" indent="0">
              <a:buNone/>
            </a:pPr>
            <a:r>
              <a:rPr lang="fi-FI" u="sng" dirty="0"/>
              <a:t>Tasoristeysturvallisuus</a:t>
            </a:r>
          </a:p>
          <a:p>
            <a:pPr marL="269875" indent="-269875"/>
            <a:r>
              <a:rPr lang="fi-FI" dirty="0"/>
              <a:t>Tasoristeykset merkitään aina vähintään varoitusmerkillä.</a:t>
            </a:r>
          </a:p>
          <a:p>
            <a:pPr marL="269875" indent="-269875"/>
            <a:r>
              <a:rPr lang="fi-FI" dirty="0"/>
              <a:t>Tasoristeyksessä junalle (jokainen rautatiekiskoilla kulkeva laite) on annettava esteetön kulku. </a:t>
            </a:r>
          </a:p>
          <a:p>
            <a:pPr marL="269875" indent="-269875"/>
            <a:r>
              <a:rPr lang="fi-FI" dirty="0"/>
              <a:t>Rautatien tasoristeystä lähestyvän tienkäyttäjän on noudatettava erityistä varovaisuutta ja sovitettava vauhti sellaiseksi, että kulkuvälineen voi pysäyttää ennen radan ylitystä. </a:t>
            </a:r>
          </a:p>
          <a:p>
            <a:pPr marL="269875" indent="-269875"/>
            <a:r>
              <a:rPr lang="fi-FI" dirty="0"/>
              <a:t>Vaarallisimpia ovat tasoristeykset, joissa maasto sekä tien kaartuminen aiheuttavat näkemäesteitä ja odotustasanteet puuttuvat (radalle on jyrkkä nousu tai lasku). Usein edellä mainitut haitat ovat samassa tasoristeyksessä.</a:t>
            </a:r>
          </a:p>
          <a:p>
            <a:pPr marL="269875" indent="-269875"/>
            <a:r>
              <a:rPr lang="fi-FI" dirty="0"/>
              <a:t>Turvallisen tasoristeyksen tärkein ominaisuus on hyvä näkemä.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4A0EF-951A-4343-A672-F31B58E6828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E5CB0A4-7D30-4FE5-A517-6F474A053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460488" y="1937628"/>
            <a:ext cx="1516028" cy="140396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461AA1A-7EA7-4368-8699-946550D31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589" y="3830768"/>
            <a:ext cx="1597290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77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Hankkeen taustat ja lähtökohdat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4A0EF-951A-4343-A672-F31B58E6828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75E65BC2-271B-48E8-ACB9-7FBA49C1D1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1742207"/>
            <a:ext cx="10501312" cy="2490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600" u="sng" dirty="0"/>
              <a:t>Tasoristeysonnettomuudet</a:t>
            </a:r>
          </a:p>
          <a:p>
            <a:pPr marL="269875" indent="-269875"/>
            <a:r>
              <a:rPr lang="fi-FI" sz="1600" dirty="0"/>
              <a:t>Henkilövahingot</a:t>
            </a:r>
          </a:p>
          <a:p>
            <a:pPr marL="584200" lvl="1" indent="-269875"/>
            <a:r>
              <a:rPr lang="fi-FI" sz="1600" dirty="0"/>
              <a:t>Inhimillisen kärsimyksen ”hintaa” ei voi määrittää</a:t>
            </a:r>
          </a:p>
          <a:p>
            <a:pPr marL="584200" lvl="1" indent="-269875"/>
            <a:r>
              <a:rPr lang="fi-FI" sz="1600" dirty="0">
                <a:hlinkClick r:id="rId2"/>
              </a:rPr>
              <a:t>Yksi liikennekuolema maksaa yhteiskunnalle 2,77 M€</a:t>
            </a:r>
            <a:endParaRPr lang="fi-FI" sz="1600" dirty="0"/>
          </a:p>
          <a:p>
            <a:pPr marL="269875" indent="-269875"/>
            <a:r>
              <a:rPr lang="fi-FI" sz="1600" dirty="0"/>
              <a:t>Kalustovahingot</a:t>
            </a:r>
          </a:p>
          <a:p>
            <a:pPr marL="269875" indent="-269875"/>
            <a:r>
              <a:rPr lang="fi-FI" sz="1600" dirty="0"/>
              <a:t>Myöhästymiset</a:t>
            </a:r>
          </a:p>
          <a:p>
            <a:pPr marL="269875" indent="-269875"/>
            <a:r>
              <a:rPr lang="fi-FI" sz="1600" dirty="0"/>
              <a:t>Ympäristövahingot</a:t>
            </a:r>
          </a:p>
          <a:p>
            <a:pPr marL="0" indent="0">
              <a:buNone/>
            </a:pPr>
            <a:endParaRPr lang="fi-FI" sz="1400" u="sng" dirty="0"/>
          </a:p>
          <a:p>
            <a:pPr marL="0" indent="0">
              <a:buNone/>
            </a:pPr>
            <a:endParaRPr lang="fi-FI" sz="1400" u="sng" dirty="0"/>
          </a:p>
          <a:p>
            <a:pPr marL="269875" indent="-269875"/>
            <a:endParaRPr lang="fi-FI" sz="1400" dirty="0"/>
          </a:p>
          <a:p>
            <a:endParaRPr lang="fi-FI" dirty="0"/>
          </a:p>
        </p:txBody>
      </p:sp>
      <p:sp>
        <p:nvSpPr>
          <p:cNvPr id="10" name="Sisällön paikkamerkki 7">
            <a:extLst>
              <a:ext uri="{FF2B5EF4-FFF2-40B4-BE49-F238E27FC236}">
                <a16:creationId xmlns:a16="http://schemas.microsoft.com/office/drawing/2014/main" id="{7F61B1EB-F9E3-473C-9D6D-ECE46B09D9B9}"/>
              </a:ext>
            </a:extLst>
          </p:cNvPr>
          <p:cNvSpPr txBox="1">
            <a:spLocks/>
          </p:cNvSpPr>
          <p:nvPr/>
        </p:nvSpPr>
        <p:spPr>
          <a:xfrm>
            <a:off x="767166" y="5134686"/>
            <a:ext cx="8483520" cy="198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34938" indent="-134938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0CA"/>
              </a:buClr>
              <a:buSzPct val="120000"/>
              <a:buFont typeface="Arial" panose="020B0604020202020204" pitchFamily="34" charset="0"/>
              <a:buChar char="●"/>
              <a:defRPr lang="en-US" sz="1600" b="0" kern="1200">
                <a:solidFill>
                  <a:srgbClr val="000000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449263" indent="-904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17550" indent="-10953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33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u="sng" dirty="0">
                <a:hlinkClick r:id="rId3"/>
              </a:rPr>
              <a:t>Tasoristeysturvallisuuden poisto- ja parantamisohjelma 2020-2021</a:t>
            </a:r>
            <a:r>
              <a:rPr lang="fi-FI" u="sng" dirty="0"/>
              <a:t> </a:t>
            </a:r>
            <a:r>
              <a:rPr lang="fi-FI" dirty="0"/>
              <a:t> </a:t>
            </a:r>
          </a:p>
          <a:p>
            <a:pPr marL="269875" indent="-269875" defTabSz="914400">
              <a:spcBef>
                <a:spcPts val="1000"/>
              </a:spcBef>
              <a:buFont typeface="Arial"/>
              <a:buChar char="•"/>
            </a:pPr>
            <a:r>
              <a:rPr lang="fi-FI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Ohjelma vaikuttaa 300:n tasoristeykseen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A06B3EC0-993F-4A6C-9978-3BBDEE80D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090" y="1742207"/>
            <a:ext cx="5780637" cy="327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48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Hankkeen ja tasoristeyskohteiden sijainti rataosalla Toijala - Turku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4A0EF-951A-4343-A672-F31B58E6828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5E0A73F-1D9F-4F95-87F6-61F615431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1585251"/>
            <a:ext cx="6335806" cy="484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01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Hankkeen tavoitteet ja toimenpiteet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i-FI" dirty="0"/>
              <a:t>Ratasuunnittelun tavoitteena on tasoristeysturvallisuuden parantaminen Loimaalla rataosalla Toijala - Turku ratakilometrivälillä 210+604 - 215+410.</a:t>
            </a:r>
          </a:p>
          <a:p>
            <a:r>
              <a:rPr lang="fi-FI" dirty="0"/>
              <a:t>Suunnitteluosuudella on nykyisin 4 tasoristeystä, joista kaksi on vartioituja ja kaksi vartioimattomia tasoristeyksiä.</a:t>
            </a:r>
          </a:p>
          <a:p>
            <a:r>
              <a:rPr lang="fi-FI" dirty="0"/>
              <a:t>Järjestelyillä esitetään poistettavaksi 3 tasoristeystä (Poikkitie, Kytömaa ja Alhonketo).</a:t>
            </a:r>
          </a:p>
          <a:p>
            <a:r>
              <a:rPr lang="fi-FI" dirty="0" err="1"/>
              <a:t>Piltola</a:t>
            </a:r>
            <a:r>
              <a:rPr lang="fi-FI" dirty="0"/>
              <a:t>, vartioitu tasoristeys, pidetään nykyisellään.</a:t>
            </a:r>
          </a:p>
          <a:p>
            <a:r>
              <a:rPr lang="fi-FI" dirty="0"/>
              <a:t>Ratasuunnitelmassa esitetään myös suoja- ja näkemäalueiden rajat.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4A0EF-951A-4343-A672-F31B58E6828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135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Kaavoitustilanne</a:t>
            </a:r>
            <a:endParaRPr lang="fi-FI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Suunnittelualueella on voimassa oleva Varsinais-Suomen maakuntakaava</a:t>
            </a:r>
          </a:p>
          <a:p>
            <a:r>
              <a:rPr lang="fi-FI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Suunnittelualueella on voimassa Loimaan keskeisten alueiden osayleiskaava, 20.4.2015. Osayleiskaavoja ei ole tällä hetkellä vireillä.</a:t>
            </a:r>
          </a:p>
          <a:p>
            <a:r>
              <a:rPr lang="fi-FI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Suunnittelualueella on Kruununojan pohjoispuolella voimassa oleva asemakaava (D14, 5.4.1984 ja A, 20.11.1948), muualla ei ole voimassa olevaa asemakaavaa.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4A0EF-951A-4343-A672-F31B58E6828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16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3751865-B165-48AB-9D35-82854A42A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583809"/>
          </a:xfrm>
          <a:solidFill>
            <a:schemeClr val="accent2">
              <a:alpha val="75000"/>
            </a:schemeClr>
          </a:solidFill>
        </p:spPr>
        <p:txBody>
          <a:bodyPr anchor="t">
            <a:normAutofit fontScale="90000"/>
          </a:bodyPr>
          <a:lstStyle/>
          <a:p>
            <a:br>
              <a:rPr lang="fi-FI" sz="3200" dirty="0"/>
            </a:br>
            <a:br>
              <a:rPr lang="fi-FI" dirty="0"/>
            </a:b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BD4A0EF-951A-4343-A672-F31B58E6828E}" type="slidenum">
              <a:rPr kumimoji="0" lang="en-US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b="1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/>
          </p:nvPr>
        </p:nvSpPr>
        <p:spPr>
          <a:xfrm>
            <a:off x="5372100" y="922229"/>
            <a:ext cx="6477000" cy="198172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i-FI" b="1" dirty="0"/>
              <a:t>Esitetyt toimenpiteet:</a:t>
            </a:r>
          </a:p>
          <a:p>
            <a:pPr lvl="1"/>
            <a:r>
              <a:rPr lang="fi-FI" b="1" dirty="0"/>
              <a:t>korvaavat tiejärjestelyt</a:t>
            </a:r>
          </a:p>
          <a:p>
            <a:pPr lvl="1"/>
            <a:r>
              <a:rPr lang="fi-FI" b="1" dirty="0"/>
              <a:t>tasoristeyksien poistot</a:t>
            </a:r>
          </a:p>
          <a:p>
            <a:pPr marL="457200" lvl="1" indent="0">
              <a:buNone/>
            </a:pPr>
            <a:endParaRPr lang="fi-FI" sz="2000" b="1" dirty="0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C5C18F42-AF5F-4BCD-9555-F705C074B57E}"/>
              </a:ext>
            </a:extLst>
          </p:cNvPr>
          <p:cNvSpPr txBox="1">
            <a:spLocks/>
          </p:cNvSpPr>
          <p:nvPr/>
        </p:nvSpPr>
        <p:spPr>
          <a:xfrm>
            <a:off x="-552450" y="1020786"/>
            <a:ext cx="6477000" cy="1296537"/>
          </a:xfrm>
          <a:prstGeom prst="rect">
            <a:avLst/>
          </a:prstGeom>
        </p:spPr>
        <p:txBody>
          <a:bodyPr vert="horz" lIns="396000" tIns="46800" rIns="396000" bIns="468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i-FI" b="1" dirty="0"/>
              <a:t>Nykytilanne:</a:t>
            </a:r>
          </a:p>
          <a:p>
            <a:pPr lvl="1"/>
            <a:r>
              <a:rPr lang="fi-FI" b="1" dirty="0"/>
              <a:t>tasoristeykset eivät ole määräysten ja ohjeiden mukaisia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85BC0733-9CAB-4DEC-82D4-7CF872588DF8}"/>
              </a:ext>
            </a:extLst>
          </p:cNvPr>
          <p:cNvSpPr txBox="1">
            <a:spLocks/>
          </p:cNvSpPr>
          <p:nvPr/>
        </p:nvSpPr>
        <p:spPr>
          <a:xfrm>
            <a:off x="2133600" y="180406"/>
            <a:ext cx="6477000" cy="523922"/>
          </a:xfrm>
          <a:prstGeom prst="rect">
            <a:avLst/>
          </a:prstGeom>
        </p:spPr>
        <p:txBody>
          <a:bodyPr vert="horz" lIns="396000" tIns="46800" rIns="396000" bIns="468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i-FI" sz="3600" dirty="0">
              <a:latin typeface="+mj-lt"/>
            </a:endParaRP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746265B2-79C2-4FC2-97F3-1FA331A6CE8A}"/>
              </a:ext>
            </a:extLst>
          </p:cNvPr>
          <p:cNvSpPr txBox="1">
            <a:spLocks/>
          </p:cNvSpPr>
          <p:nvPr/>
        </p:nvSpPr>
        <p:spPr>
          <a:xfrm>
            <a:off x="0" y="180407"/>
            <a:ext cx="12192000" cy="704328"/>
          </a:xfrm>
          <a:prstGeom prst="rect">
            <a:avLst/>
          </a:prstGeom>
        </p:spPr>
        <p:txBody>
          <a:bodyPr vert="horz" lIns="396000" tIns="46800" rIns="396000" bIns="4680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i-FI" sz="3200" b="1" dirty="0">
                <a:latin typeface="+mj-lt"/>
              </a:rPr>
              <a:t>Loimaa, tasoristeykset, ratasuunnitelman laatiminen yleiskartta järjestelyistä</a:t>
            </a:r>
            <a:endParaRPr lang="fi-FI" sz="3200" dirty="0">
              <a:latin typeface="+mj-lt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3033D15-EDAC-4B27-A21D-37F5E5E70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580881"/>
            <a:ext cx="12191999" cy="415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14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Hankkeen toimenpiteet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515599" cy="4451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/>
              <a:t>Suunnittelualueen tasoristeykset ja niille tehtävät toimenpiteet:</a:t>
            </a:r>
          </a:p>
          <a:p>
            <a:pPr marL="0" indent="0">
              <a:buNone/>
            </a:pPr>
            <a:endParaRPr lang="fi-FI" dirty="0"/>
          </a:p>
          <a:p>
            <a:pPr lvl="1"/>
            <a:r>
              <a:rPr lang="fi-FI" sz="1800" dirty="0"/>
              <a:t>Poikkitie, km 210+604, poistetaan</a:t>
            </a:r>
          </a:p>
          <a:p>
            <a:pPr lvl="1"/>
            <a:r>
              <a:rPr lang="fi-FI" sz="1800" dirty="0"/>
              <a:t>Kytömaa, km 212+795, poistetaan</a:t>
            </a:r>
          </a:p>
          <a:p>
            <a:pPr lvl="1"/>
            <a:r>
              <a:rPr lang="fi-FI" sz="1800" dirty="0"/>
              <a:t>Alhonketo, km 214+393, poistetaan </a:t>
            </a:r>
          </a:p>
          <a:p>
            <a:pPr lvl="1"/>
            <a:r>
              <a:rPr lang="fi-FI" sz="1800" dirty="0" err="1"/>
              <a:t>Piltola</a:t>
            </a:r>
            <a:r>
              <a:rPr lang="fi-FI" sz="1800" dirty="0"/>
              <a:t>, km 215+410, pidetään nykyisellään</a:t>
            </a:r>
          </a:p>
          <a:p>
            <a:pPr lvl="1"/>
            <a:endParaRPr lang="fi-FI" sz="7200" b="1" dirty="0"/>
          </a:p>
          <a:p>
            <a:pPr marL="457200" lvl="1" indent="0">
              <a:buNone/>
            </a:pPr>
            <a:endParaRPr lang="fi-FI" sz="7200" b="1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4A0EF-951A-4343-A672-F31B58E6828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675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3751865-B165-48AB-9D35-82854A42A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17323"/>
          </a:xfrm>
          <a:solidFill>
            <a:schemeClr val="accent2">
              <a:alpha val="75000"/>
            </a:schemeClr>
          </a:solidFill>
        </p:spPr>
        <p:txBody>
          <a:bodyPr anchor="t">
            <a:normAutofit fontScale="90000"/>
          </a:bodyPr>
          <a:lstStyle/>
          <a:p>
            <a:br>
              <a:rPr lang="fi-FI" sz="3200" dirty="0"/>
            </a:br>
            <a:br>
              <a:rPr lang="fi-FI" dirty="0"/>
            </a:b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BD4A0EF-951A-4343-A672-F31B58E6828E}" type="slidenum">
              <a:rPr kumimoji="0" lang="en-US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b="1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/>
          </p:nvPr>
        </p:nvSpPr>
        <p:spPr>
          <a:xfrm>
            <a:off x="5372100" y="716608"/>
            <a:ext cx="6477000" cy="198172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i-FI" b="1" dirty="0"/>
              <a:t>Esitetyt toimenpiteet:</a:t>
            </a:r>
          </a:p>
          <a:p>
            <a:pPr lvl="1"/>
            <a:r>
              <a:rPr lang="fi-FI" b="1" dirty="0"/>
              <a:t>tiejärjestelyt noin 1 km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C5C18F42-AF5F-4BCD-9555-F705C074B57E}"/>
              </a:ext>
            </a:extLst>
          </p:cNvPr>
          <p:cNvSpPr txBox="1">
            <a:spLocks/>
          </p:cNvSpPr>
          <p:nvPr/>
        </p:nvSpPr>
        <p:spPr>
          <a:xfrm>
            <a:off x="0" y="759081"/>
            <a:ext cx="6477000" cy="1296537"/>
          </a:xfrm>
          <a:prstGeom prst="rect">
            <a:avLst/>
          </a:prstGeom>
        </p:spPr>
        <p:txBody>
          <a:bodyPr vert="horz" lIns="396000" tIns="46800" rIns="396000" bIns="468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i-FI" b="1" dirty="0"/>
              <a:t>Nykytilanne:</a:t>
            </a:r>
          </a:p>
          <a:p>
            <a:pPr lvl="1"/>
            <a:r>
              <a:rPr lang="fi-FI" b="1" dirty="0"/>
              <a:t>puutteelliset näkemät</a:t>
            </a:r>
          </a:p>
          <a:p>
            <a:pPr lvl="1"/>
            <a:r>
              <a:rPr lang="fi-FI" b="1" dirty="0"/>
              <a:t>puolipuomilaitos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85BC0733-9CAB-4DEC-82D4-7CF872588DF8}"/>
              </a:ext>
            </a:extLst>
          </p:cNvPr>
          <p:cNvSpPr txBox="1">
            <a:spLocks/>
          </p:cNvSpPr>
          <p:nvPr/>
        </p:nvSpPr>
        <p:spPr>
          <a:xfrm>
            <a:off x="2133600" y="180406"/>
            <a:ext cx="6477000" cy="523922"/>
          </a:xfrm>
          <a:prstGeom prst="rect">
            <a:avLst/>
          </a:prstGeom>
        </p:spPr>
        <p:txBody>
          <a:bodyPr vert="horz" lIns="396000" tIns="46800" rIns="396000" bIns="468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i-FI" sz="3600" dirty="0">
              <a:latin typeface="+mj-lt"/>
            </a:endParaRP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746265B2-79C2-4FC2-97F3-1FA331A6CE8A}"/>
              </a:ext>
            </a:extLst>
          </p:cNvPr>
          <p:cNvSpPr txBox="1">
            <a:spLocks/>
          </p:cNvSpPr>
          <p:nvPr/>
        </p:nvSpPr>
        <p:spPr>
          <a:xfrm>
            <a:off x="0" y="180407"/>
            <a:ext cx="12192000" cy="704328"/>
          </a:xfrm>
          <a:prstGeom prst="rect">
            <a:avLst/>
          </a:prstGeom>
        </p:spPr>
        <p:txBody>
          <a:bodyPr vert="horz" lIns="396000" tIns="46800" rIns="396000" bIns="4680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i-FI" sz="3200" b="1" dirty="0">
                <a:latin typeface="+mj-lt"/>
              </a:rPr>
              <a:t>Hankkeen esitetyt toimenpiteet  – Poikkitie (km 210+604)</a:t>
            </a:r>
            <a:endParaRPr lang="fi-FI" sz="3200" dirty="0">
              <a:latin typeface="+mj-lt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C719B32-024D-4F1E-A214-D66BAAB7A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7323"/>
            <a:ext cx="12192000" cy="442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99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3751865-B165-48AB-9D35-82854A42A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17323"/>
          </a:xfrm>
          <a:solidFill>
            <a:schemeClr val="accent2">
              <a:alpha val="75000"/>
            </a:schemeClr>
          </a:solidFill>
        </p:spPr>
        <p:txBody>
          <a:bodyPr anchor="t">
            <a:normAutofit fontScale="90000"/>
          </a:bodyPr>
          <a:lstStyle/>
          <a:p>
            <a:br>
              <a:rPr lang="fi-FI" sz="3200" dirty="0"/>
            </a:br>
            <a:br>
              <a:rPr lang="fi-FI" dirty="0"/>
            </a:b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BD4A0EF-951A-4343-A672-F31B58E6828E}" type="slidenum">
              <a:rPr kumimoji="0" lang="en-US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b="1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/>
          </p:nvPr>
        </p:nvSpPr>
        <p:spPr>
          <a:xfrm>
            <a:off x="5372100" y="704328"/>
            <a:ext cx="6477000" cy="198172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i-FI" b="1" dirty="0"/>
              <a:t>Esitetyt toimenpiteet:</a:t>
            </a:r>
          </a:p>
          <a:p>
            <a:pPr lvl="1"/>
            <a:r>
              <a:rPr lang="fi-FI" b="1" dirty="0"/>
              <a:t>tiejärjestelyt noin 1 km</a:t>
            </a:r>
          </a:p>
          <a:p>
            <a:pPr lvl="1"/>
            <a:r>
              <a:rPr lang="fi-FI" b="1" dirty="0"/>
              <a:t>Nykyisten teiden parantaminen n. 1 km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C5C18F42-AF5F-4BCD-9555-F705C074B57E}"/>
              </a:ext>
            </a:extLst>
          </p:cNvPr>
          <p:cNvSpPr txBox="1">
            <a:spLocks/>
          </p:cNvSpPr>
          <p:nvPr/>
        </p:nvSpPr>
        <p:spPr>
          <a:xfrm>
            <a:off x="0" y="704328"/>
            <a:ext cx="6477000" cy="1296537"/>
          </a:xfrm>
          <a:prstGeom prst="rect">
            <a:avLst/>
          </a:prstGeom>
        </p:spPr>
        <p:txBody>
          <a:bodyPr vert="horz" lIns="396000" tIns="46800" rIns="396000" bIns="468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i-FI" b="1" dirty="0"/>
              <a:t>Nykytilanne:</a:t>
            </a:r>
          </a:p>
          <a:p>
            <a:pPr lvl="1"/>
            <a:r>
              <a:rPr lang="fi-FI" b="1" dirty="0"/>
              <a:t>liittymät liian lähellä tasoristeystä</a:t>
            </a:r>
          </a:p>
          <a:p>
            <a:pPr lvl="1"/>
            <a:r>
              <a:rPr lang="fi-FI" b="1" dirty="0"/>
              <a:t>puutteelliset odotustasanteet</a:t>
            </a:r>
          </a:p>
          <a:p>
            <a:pPr lvl="1"/>
            <a:r>
              <a:rPr lang="fi-FI" b="1" dirty="0"/>
              <a:t>puutteelliset näkemät</a:t>
            </a:r>
          </a:p>
          <a:p>
            <a:pPr marL="457200" lvl="1" indent="0">
              <a:buNone/>
            </a:pPr>
            <a:endParaRPr lang="fi-FI" b="1" dirty="0"/>
          </a:p>
          <a:p>
            <a:pPr lvl="1"/>
            <a:endParaRPr lang="fi-FI" sz="1800" dirty="0"/>
          </a:p>
          <a:p>
            <a:pPr lvl="1"/>
            <a:endParaRPr lang="fi-FI" sz="2000" dirty="0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85BC0733-9CAB-4DEC-82D4-7CF872588DF8}"/>
              </a:ext>
            </a:extLst>
          </p:cNvPr>
          <p:cNvSpPr txBox="1">
            <a:spLocks/>
          </p:cNvSpPr>
          <p:nvPr/>
        </p:nvSpPr>
        <p:spPr>
          <a:xfrm>
            <a:off x="2133600" y="180406"/>
            <a:ext cx="6477000" cy="523922"/>
          </a:xfrm>
          <a:prstGeom prst="rect">
            <a:avLst/>
          </a:prstGeom>
        </p:spPr>
        <p:txBody>
          <a:bodyPr vert="horz" lIns="396000" tIns="46800" rIns="396000" bIns="468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i-FI" sz="3600" dirty="0">
              <a:latin typeface="+mj-lt"/>
            </a:endParaRP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746265B2-79C2-4FC2-97F3-1FA331A6CE8A}"/>
              </a:ext>
            </a:extLst>
          </p:cNvPr>
          <p:cNvSpPr txBox="1">
            <a:spLocks/>
          </p:cNvSpPr>
          <p:nvPr/>
        </p:nvSpPr>
        <p:spPr>
          <a:xfrm>
            <a:off x="0" y="180407"/>
            <a:ext cx="12192000" cy="704328"/>
          </a:xfrm>
          <a:prstGeom prst="rect">
            <a:avLst/>
          </a:prstGeom>
        </p:spPr>
        <p:txBody>
          <a:bodyPr vert="horz" lIns="396000" tIns="46800" rIns="396000" bIns="4680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i-FI" sz="3200" b="1" dirty="0">
                <a:latin typeface="+mj-lt"/>
              </a:rPr>
              <a:t>Hankkeen esitetyt toimenpiteet  – Kytömaa (km 212+795)</a:t>
            </a:r>
            <a:endParaRPr lang="fi-FI" sz="3200" dirty="0">
              <a:latin typeface="+mj-lt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A97FFF8-6A21-439E-B21C-8B3826941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12894"/>
            <a:ext cx="12191999" cy="44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4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Vuorovaikutus-tilaisuuden sisältö</a:t>
            </a:r>
            <a:br>
              <a:rPr lang="fi-FI" dirty="0"/>
            </a:br>
            <a:endParaRPr lang="fi-FI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1600" dirty="0"/>
              <a:t>Keskustelu ja kysymykset ovat esityksen lopussa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Väyläviraston rooli ja tehtävät</a:t>
            </a:r>
          </a:p>
          <a:p>
            <a:r>
              <a:rPr lang="fi-FI" b="1" dirty="0"/>
              <a:t>Ratasuunnitelma ja ratatoimitus</a:t>
            </a:r>
          </a:p>
          <a:p>
            <a:r>
              <a:rPr lang="fi-FI" b="1" dirty="0"/>
              <a:t>Hankkeen taustat ja lähtökohdat</a:t>
            </a:r>
          </a:p>
          <a:p>
            <a:r>
              <a:rPr lang="fi-FI" b="1" dirty="0"/>
              <a:t>Hankkeen esittely, tavoitteet ja toimenpiteet</a:t>
            </a:r>
          </a:p>
          <a:p>
            <a:r>
              <a:rPr lang="fi-FI" b="1" dirty="0"/>
              <a:t>Hankkeen aikataulu</a:t>
            </a:r>
          </a:p>
          <a:p>
            <a:r>
              <a:rPr lang="fi-FI" b="1" dirty="0"/>
              <a:t>Lisätietoa suunnitelmista ja palautteet</a:t>
            </a:r>
          </a:p>
          <a:p>
            <a:r>
              <a:rPr lang="fi-FI" b="1" dirty="0"/>
              <a:t>Keskustelu ja kysymykset</a:t>
            </a:r>
          </a:p>
          <a:p>
            <a:endParaRPr lang="fi-FI" dirty="0"/>
          </a:p>
          <a:p>
            <a:pPr marL="0" indent="0">
              <a:buNone/>
            </a:pPr>
            <a:endParaRPr lang="fi-FI" i="1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4A0EF-951A-4343-A672-F31B58E6828E}" type="slidenum">
              <a:rPr kumimoji="0" lang="fi-FI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772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3751865-B165-48AB-9D35-82854A42A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17323"/>
          </a:xfrm>
          <a:solidFill>
            <a:schemeClr val="accent2">
              <a:alpha val="75000"/>
            </a:schemeClr>
          </a:solidFill>
        </p:spPr>
        <p:txBody>
          <a:bodyPr anchor="t">
            <a:normAutofit fontScale="90000"/>
          </a:bodyPr>
          <a:lstStyle/>
          <a:p>
            <a:br>
              <a:rPr lang="fi-FI" sz="3200" dirty="0"/>
            </a:br>
            <a:br>
              <a:rPr lang="fi-FI" dirty="0"/>
            </a:b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BD4A0EF-951A-4343-A672-F31B58E6828E}" type="slidenum">
              <a:rPr kumimoji="0" lang="en-US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b="1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/>
          </p:nvPr>
        </p:nvSpPr>
        <p:spPr>
          <a:xfrm>
            <a:off x="5334000" y="738207"/>
            <a:ext cx="6477000" cy="198172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i-FI" b="1" dirty="0"/>
              <a:t>Esitetyt toimenpiteet:</a:t>
            </a:r>
          </a:p>
          <a:p>
            <a:pPr lvl="1"/>
            <a:r>
              <a:rPr lang="fi-FI" b="1" dirty="0"/>
              <a:t>Kääntöpaikat molemmin puolin rataa</a:t>
            </a:r>
          </a:p>
          <a:p>
            <a:pPr lvl="1"/>
            <a:r>
              <a:rPr lang="fi-FI" b="1" dirty="0"/>
              <a:t>Nykyisen tien kunnostus noin 1 km</a:t>
            </a:r>
          </a:p>
          <a:p>
            <a:pPr marL="457200" lvl="1" indent="0">
              <a:buNone/>
            </a:pPr>
            <a:endParaRPr lang="fi-FI" b="1" dirty="0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C5C18F42-AF5F-4BCD-9555-F705C074B57E}"/>
              </a:ext>
            </a:extLst>
          </p:cNvPr>
          <p:cNvSpPr txBox="1">
            <a:spLocks/>
          </p:cNvSpPr>
          <p:nvPr/>
        </p:nvSpPr>
        <p:spPr>
          <a:xfrm>
            <a:off x="0" y="701203"/>
            <a:ext cx="6477000" cy="1296537"/>
          </a:xfrm>
          <a:prstGeom prst="rect">
            <a:avLst/>
          </a:prstGeom>
        </p:spPr>
        <p:txBody>
          <a:bodyPr vert="horz" lIns="396000" tIns="46800" rIns="396000" bIns="468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i-FI" b="1" dirty="0"/>
              <a:t>Nykytilanne:</a:t>
            </a:r>
          </a:p>
          <a:p>
            <a:pPr lvl="1"/>
            <a:r>
              <a:rPr lang="fi-FI" b="1" dirty="0"/>
              <a:t>näkemävaatimukset eivät täyty</a:t>
            </a:r>
          </a:p>
          <a:p>
            <a:pPr lvl="1"/>
            <a:r>
              <a:rPr lang="fi-FI" b="1" dirty="0"/>
              <a:t>liittymä liian lähellä tasoristeystä</a:t>
            </a:r>
          </a:p>
          <a:p>
            <a:pPr lvl="1"/>
            <a:r>
              <a:rPr lang="fi-FI" b="1" dirty="0"/>
              <a:t>puutteelliset odotustasanteet</a:t>
            </a:r>
            <a:endParaRPr lang="fi-FI" dirty="0"/>
          </a:p>
          <a:p>
            <a:pPr lvl="1"/>
            <a:endParaRPr lang="fi-FI" sz="2000" dirty="0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85BC0733-9CAB-4DEC-82D4-7CF872588DF8}"/>
              </a:ext>
            </a:extLst>
          </p:cNvPr>
          <p:cNvSpPr txBox="1">
            <a:spLocks/>
          </p:cNvSpPr>
          <p:nvPr/>
        </p:nvSpPr>
        <p:spPr>
          <a:xfrm>
            <a:off x="2133600" y="180406"/>
            <a:ext cx="6477000" cy="523922"/>
          </a:xfrm>
          <a:prstGeom prst="rect">
            <a:avLst/>
          </a:prstGeom>
        </p:spPr>
        <p:txBody>
          <a:bodyPr vert="horz" lIns="396000" tIns="46800" rIns="396000" bIns="468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i-FI" sz="3600" dirty="0">
              <a:latin typeface="+mj-lt"/>
            </a:endParaRP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746265B2-79C2-4FC2-97F3-1FA331A6CE8A}"/>
              </a:ext>
            </a:extLst>
          </p:cNvPr>
          <p:cNvSpPr txBox="1">
            <a:spLocks/>
          </p:cNvSpPr>
          <p:nvPr/>
        </p:nvSpPr>
        <p:spPr>
          <a:xfrm>
            <a:off x="0" y="180407"/>
            <a:ext cx="12192000" cy="704328"/>
          </a:xfrm>
          <a:prstGeom prst="rect">
            <a:avLst/>
          </a:prstGeom>
        </p:spPr>
        <p:txBody>
          <a:bodyPr vert="horz" lIns="396000" tIns="46800" rIns="396000" bIns="4680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i-FI" sz="3200" b="1" dirty="0">
                <a:latin typeface="+mj-lt"/>
              </a:rPr>
              <a:t>Hankkeen esitetyt toimenpiteet  – Alhonketo (km 214+393)</a:t>
            </a:r>
            <a:endParaRPr lang="fi-FI" sz="3200" dirty="0">
              <a:latin typeface="+mj-lt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C24088C-3BB6-490F-8EE1-6125A870B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17323"/>
            <a:ext cx="12192000" cy="440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01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3751865-B165-48AB-9D35-82854A42A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17323"/>
          </a:xfrm>
          <a:solidFill>
            <a:schemeClr val="accent2">
              <a:alpha val="75000"/>
            </a:schemeClr>
          </a:solidFill>
        </p:spPr>
        <p:txBody>
          <a:bodyPr anchor="t">
            <a:normAutofit fontScale="90000"/>
          </a:bodyPr>
          <a:lstStyle/>
          <a:p>
            <a:br>
              <a:rPr lang="fi-FI" sz="3200" dirty="0"/>
            </a:br>
            <a:br>
              <a:rPr lang="fi-FI" dirty="0"/>
            </a:b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BD4A0EF-951A-4343-A672-F31B58E6828E}" type="slidenum">
              <a:rPr kumimoji="0" lang="en-US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b="1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/>
          </p:nvPr>
        </p:nvSpPr>
        <p:spPr>
          <a:xfrm>
            <a:off x="5372100" y="742243"/>
            <a:ext cx="6477000" cy="198172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i-FI" b="1" dirty="0"/>
              <a:t>Esitetyt toimenpiteet:</a:t>
            </a:r>
          </a:p>
          <a:p>
            <a:pPr lvl="1"/>
            <a:r>
              <a:rPr lang="fi-FI" b="1" dirty="0"/>
              <a:t>Uutta tietä noin 1 km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C5C18F42-AF5F-4BCD-9555-F705C074B57E}"/>
              </a:ext>
            </a:extLst>
          </p:cNvPr>
          <p:cNvSpPr txBox="1">
            <a:spLocks/>
          </p:cNvSpPr>
          <p:nvPr/>
        </p:nvSpPr>
        <p:spPr>
          <a:xfrm>
            <a:off x="0" y="704328"/>
            <a:ext cx="6477000" cy="1296537"/>
          </a:xfrm>
          <a:prstGeom prst="rect">
            <a:avLst/>
          </a:prstGeom>
        </p:spPr>
        <p:txBody>
          <a:bodyPr vert="horz" lIns="396000" tIns="46800" rIns="396000" bIns="468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i-FI" b="1" dirty="0"/>
              <a:t>Nykytilanne:</a:t>
            </a:r>
          </a:p>
          <a:p>
            <a:pPr lvl="1"/>
            <a:r>
              <a:rPr lang="fi-FI" b="1" dirty="0"/>
              <a:t>näkemävaatimukset eivät täyty</a:t>
            </a:r>
          </a:p>
          <a:p>
            <a:pPr lvl="1"/>
            <a:r>
              <a:rPr lang="fi-FI" b="1" dirty="0"/>
              <a:t>liittymä liian lähellä tasoristeystä</a:t>
            </a:r>
          </a:p>
          <a:p>
            <a:pPr lvl="1"/>
            <a:r>
              <a:rPr lang="fi-FI" b="1" dirty="0"/>
              <a:t>puutteelliset odotustasanteet</a:t>
            </a:r>
            <a:endParaRPr lang="fi-FI" dirty="0"/>
          </a:p>
          <a:p>
            <a:pPr lvl="1"/>
            <a:endParaRPr lang="fi-FI" sz="2000" dirty="0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85BC0733-9CAB-4DEC-82D4-7CF872588DF8}"/>
              </a:ext>
            </a:extLst>
          </p:cNvPr>
          <p:cNvSpPr txBox="1">
            <a:spLocks/>
          </p:cNvSpPr>
          <p:nvPr/>
        </p:nvSpPr>
        <p:spPr>
          <a:xfrm>
            <a:off x="2133600" y="180406"/>
            <a:ext cx="6477000" cy="523922"/>
          </a:xfrm>
          <a:prstGeom prst="rect">
            <a:avLst/>
          </a:prstGeom>
        </p:spPr>
        <p:txBody>
          <a:bodyPr vert="horz" lIns="396000" tIns="46800" rIns="396000" bIns="468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i-FI" sz="3600" dirty="0">
              <a:latin typeface="+mj-lt"/>
            </a:endParaRP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746265B2-79C2-4FC2-97F3-1FA331A6CE8A}"/>
              </a:ext>
            </a:extLst>
          </p:cNvPr>
          <p:cNvSpPr txBox="1">
            <a:spLocks/>
          </p:cNvSpPr>
          <p:nvPr/>
        </p:nvSpPr>
        <p:spPr>
          <a:xfrm>
            <a:off x="0" y="180407"/>
            <a:ext cx="12192000" cy="704328"/>
          </a:xfrm>
          <a:prstGeom prst="rect">
            <a:avLst/>
          </a:prstGeom>
        </p:spPr>
        <p:txBody>
          <a:bodyPr vert="horz" lIns="396000" tIns="46800" rIns="396000" bIns="4680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i-FI" sz="3200" b="1" dirty="0">
                <a:latin typeface="+mj-lt"/>
              </a:rPr>
              <a:t>Hankkeen esitetyt toimenpiteet  – Alhonketo (km 214+393)</a:t>
            </a:r>
            <a:endParaRPr lang="fi-FI" sz="3200" dirty="0">
              <a:latin typeface="+mj-lt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3B0037E-273A-4958-BA4E-FF7ED49D3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17324"/>
            <a:ext cx="12191999" cy="440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48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47008E-4E0B-4B0F-B90D-5645C29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Ratasuunnitelman aikataulu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BA7054B-C22E-4B51-BA90-08ADC6A49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52662"/>
            <a:ext cx="10487025" cy="460485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1800" dirty="0"/>
              <a:t>Aloituskuulutus on julkaistu 19.1.2022 Väyläviraston verkkosivuilla ja 20.1.2022 Loimaan Lehdessä.</a:t>
            </a:r>
          </a:p>
          <a:p>
            <a:pPr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1800" dirty="0"/>
              <a:t>Vuorovaikutustilaisuus 10.5.2022. </a:t>
            </a:r>
            <a:br>
              <a:rPr lang="fi-FI" sz="1800" dirty="0"/>
            </a:br>
            <a:r>
              <a:rPr lang="fi-FI" sz="1800" dirty="0"/>
              <a:t>Kutsu vuorovaikutustilaisuuteen on julkaistu 27.4.2022 Väyläviraston verkkosivuilla ja 28.4.2022 Loimaan Lehdessä</a:t>
            </a:r>
          </a:p>
          <a:p>
            <a:pPr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1800" dirty="0"/>
              <a:t>Valmiit suunnitelmat asetetaan nähtäville vähintään 30 päivän ajaksi</a:t>
            </a:r>
            <a:r>
              <a:rPr lang="fi-FI" sz="1800" dirty="0">
                <a:solidFill>
                  <a:srgbClr val="FF0000"/>
                </a:solidFill>
              </a:rPr>
              <a:t> </a:t>
            </a:r>
            <a:r>
              <a:rPr lang="fi-FI" sz="1800" dirty="0"/>
              <a:t>vuoden 2022 syksyllä.</a:t>
            </a:r>
          </a:p>
          <a:p>
            <a:pPr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1800" dirty="0"/>
              <a:t>Sidosryhmiltä pyydetään lausunnot ja asianosaisten on mahdollisuus jättää suunnitelmista muistutuksia.</a:t>
            </a:r>
          </a:p>
          <a:p>
            <a:pPr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1800" dirty="0"/>
              <a:t>Nähtävillä olon jälkeen Väylävirasto ilmoittaa perustellun kannanottonsa suunnitelmaa vastaan tehdyistä muistutuksista. Väyläviraston perusteltu kannanotto ilmoitetaan suunnitelmaa koskevassa hyväksymispäätöksessä. </a:t>
            </a:r>
          </a:p>
          <a:p>
            <a:pPr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1800" dirty="0"/>
              <a:t>Valmiin ratasuunnitelman hyväksyy Traficom. </a:t>
            </a:r>
          </a:p>
          <a:p>
            <a:pPr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1800" dirty="0" err="1"/>
              <a:t>Traficomin</a:t>
            </a:r>
            <a:r>
              <a:rPr lang="fi-FI" sz="1800" dirty="0"/>
              <a:t> hyväksymispäätös asetetaan nähtäville 30 päivä ajaksi.</a:t>
            </a:r>
          </a:p>
          <a:p>
            <a:pPr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1800" dirty="0"/>
              <a:t>Ratasuunnitelma pyritään saamaan lainvoimaiseksi loppuvuodesta 2022. </a:t>
            </a:r>
          </a:p>
          <a:p>
            <a:pPr>
              <a:lnSpc>
                <a:spcPct val="110000"/>
              </a:lnSpc>
              <a:buClr>
                <a:srgbClr val="00B0CA"/>
              </a:buClr>
              <a:buSzPct val="120000"/>
            </a:pPr>
            <a:endParaRPr lang="fi-FI" sz="1800" dirty="0">
              <a:highlight>
                <a:srgbClr val="FFFF00"/>
              </a:highlight>
            </a:endParaRPr>
          </a:p>
          <a:p>
            <a:pPr marL="0" indent="0">
              <a:lnSpc>
                <a:spcPct val="110000"/>
              </a:lnSpc>
              <a:buClr>
                <a:srgbClr val="00B0CA"/>
              </a:buClr>
              <a:buSzPct val="120000"/>
              <a:buNone/>
            </a:pPr>
            <a:endParaRPr lang="fi-FI" sz="1800" dirty="0">
              <a:highlight>
                <a:srgbClr val="FFFF00"/>
              </a:highlight>
            </a:endParaRPr>
          </a:p>
          <a:p>
            <a:pPr marL="0" indent="0">
              <a:lnSpc>
                <a:spcPct val="110000"/>
              </a:lnSpc>
              <a:buClr>
                <a:srgbClr val="00B0CA"/>
              </a:buClr>
              <a:buSzPct val="120000"/>
              <a:buNone/>
            </a:pPr>
            <a:r>
              <a:rPr lang="fi-FI" sz="1800" dirty="0"/>
              <a:t>Toteutuksen aikataulusta ei ole vielä lopullista päätöstä, mutta alustavasti rakentaminen ajoittuu 6/2023 – 10/2023.</a:t>
            </a:r>
            <a:r>
              <a:rPr lang="fi-FI" sz="1800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3A6AA63-C1E6-45B3-A615-B2EB25FCB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19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Ratasuunnitelman vuorovaikutus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451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800" dirty="0"/>
              <a:t>Yleisötilaisuuden palautteet tulee antaa 10.6.2022 mennessä.</a:t>
            </a:r>
          </a:p>
          <a:p>
            <a:pPr lvl="1"/>
            <a:r>
              <a:rPr lang="fi-FI" sz="1800" dirty="0"/>
              <a:t>Palautteet toimitetaan sähköpostitse osoitteeseen </a:t>
            </a:r>
            <a:r>
              <a:rPr lang="fi-FI" sz="1800" dirty="0">
                <a:hlinkClick r:id="rId2"/>
              </a:rPr>
              <a:t>tasoristeykset@vayla.fi</a:t>
            </a:r>
            <a:r>
              <a:rPr lang="fi-FI" sz="1800" dirty="0"/>
              <a:t> </a:t>
            </a:r>
          </a:p>
          <a:p>
            <a:pPr lvl="1"/>
            <a:r>
              <a:rPr lang="fi-FI" sz="1800" dirty="0"/>
              <a:t>Palautteen otsikoksi tulee merkitä ” Loimaa tasoristeykset, ratasuunnitelma ”</a:t>
            </a:r>
          </a:p>
          <a:p>
            <a:pPr marL="0" indent="0">
              <a:buNone/>
            </a:pPr>
            <a:r>
              <a:rPr lang="fi-FI" sz="1800" dirty="0"/>
              <a:t>Tilaisuudessa esille tulleita asioita ei tarvitse lähettää toistamiseen sähköpostitse. 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Internetsivut: https://vayla.fi	</a:t>
            </a:r>
          </a:p>
          <a:p>
            <a:pPr marL="685800" lvl="3" defTabSz="893763">
              <a:buFont typeface="Arial" panose="020B0604020202020204" pitchFamily="34" charset="0"/>
              <a:buChar char="•"/>
            </a:pPr>
            <a:r>
              <a:rPr lang="fi-FI" dirty="0"/>
              <a:t>Yleisötilaisuudessa esillä ollut aineisto</a:t>
            </a:r>
            <a:br>
              <a:rPr lang="fi-FI" dirty="0"/>
            </a:br>
            <a:endParaRPr lang="fi-FI" dirty="0"/>
          </a:p>
          <a:p>
            <a:pPr marL="0" lvl="1" indent="0" defTabSz="361950">
              <a:buNone/>
            </a:pPr>
            <a:endParaRPr lang="fi-FI" dirty="0"/>
          </a:p>
          <a:p>
            <a:pPr marL="0" lvl="1" indent="0" defTabSz="361950">
              <a:buNone/>
            </a:pPr>
            <a:r>
              <a:rPr lang="fi-FI" sz="1800" dirty="0"/>
              <a:t>Tasoristeyshankkeen sivut</a:t>
            </a:r>
          </a:p>
          <a:p>
            <a:pPr marL="0" lvl="1" indent="0" defTabSz="361950">
              <a:buNone/>
            </a:pPr>
            <a:r>
              <a:rPr lang="fi-FI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https://vayla.fi/vaylista/rataverkko/tasoristeykset/tasoristeysohjelma</a:t>
            </a:r>
            <a:r>
              <a:rPr lang="fi-FI" sz="1800" dirty="0"/>
              <a:t> 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4A0EF-951A-4343-A672-F31B58E6828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242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1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875"/>
            <a:ext cx="5599216" cy="6757060"/>
          </a:xfrm>
          <a:prstGeom prst="rect">
            <a:avLst/>
          </a:prstGeom>
        </p:spPr>
      </p:pic>
      <p:sp>
        <p:nvSpPr>
          <p:cNvPr id="2" name="Tekstin paikkamerkki 1"/>
          <p:cNvSpPr>
            <a:spLocks noGrp="1"/>
          </p:cNvSpPr>
          <p:nvPr>
            <p:ph type="body" sz="quarter" idx="11"/>
          </p:nvPr>
        </p:nvSpPr>
        <p:spPr>
          <a:xfrm>
            <a:off x="6109856" y="633721"/>
            <a:ext cx="5315322" cy="5930959"/>
          </a:xfrm>
        </p:spPr>
        <p:txBody>
          <a:bodyPr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600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latin typeface="Tahoma" panose="020B0604030504040204" pitchFamily="34" charset="0"/>
              </a:rPr>
              <a:t>Tavoitteenamme</a:t>
            </a:r>
            <a:r>
              <a:rPr lang="fi-FI" sz="1600" b="0" dirty="0">
                <a:latin typeface="Tahoma" panose="020B0604030504040204" pitchFamily="34" charset="0"/>
              </a:rPr>
              <a:t> on, että liikenneverkot vastaavat kansalaisten liikkumistarpeisiin ja elinkeinoelämän kuljetustarpeisiin edistäen Suomen kilpailukykyä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i-FI" sz="1600" b="0" dirty="0">
              <a:latin typeface="Tahoma" panose="020B060403050404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latin typeface="Tahoma" panose="020B0604030504040204" pitchFamily="34" charset="0"/>
              </a:rPr>
              <a:t>Keskitymme</a:t>
            </a:r>
            <a:r>
              <a:rPr lang="fi-FI" sz="1600" b="0" dirty="0">
                <a:latin typeface="Tahoma" panose="020B0604030504040204" pitchFamily="34" charset="0"/>
              </a:rPr>
              <a:t> tie-, rata- ja meriliikenteen väyläverkon suunnitteluun, kehittämiseen ja kunnossapitoon, talvimerenkulun järjestämiseen sekä liikenteen ja maankäytön yhteensovittamiseen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i-FI" sz="1600" b="0" dirty="0">
              <a:latin typeface="Tahoma" panose="020B060403050404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latin typeface="Tahoma" panose="020B0604030504040204" pitchFamily="34" charset="0"/>
              </a:rPr>
              <a:t>Väylävirasto</a:t>
            </a:r>
            <a:r>
              <a:rPr lang="fi-FI" sz="1600" b="0" dirty="0">
                <a:latin typeface="Tahoma" panose="020B0604030504040204" pitchFamily="34" charset="0"/>
              </a:rPr>
              <a:t> toimii ELY-keskusten kanssa yhteistyössä liikennejärjestelmäsuunnittelussa maakuntien liittojen, kuntien, kaupunkiseutujen ja muiden toimijoiden ensisijaisena kumppanina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i-FI" sz="1600" b="0" dirty="0">
              <a:latin typeface="Tahoma" panose="020B060403050404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latin typeface="Tahoma" panose="020B0604030504040204" pitchFamily="34" charset="0"/>
              </a:rPr>
              <a:t>Väylävirasto </a:t>
            </a:r>
            <a:r>
              <a:rPr lang="fi-FI" sz="1600" b="0" dirty="0">
                <a:latin typeface="Tahoma" panose="020B0604030504040204" pitchFamily="34" charset="0"/>
              </a:rPr>
              <a:t>vastaa myös liikenteenohjauksen järjestämisestä palvelusopimuksella </a:t>
            </a:r>
            <a:r>
              <a:rPr lang="fi-FI" sz="1600" b="0" dirty="0" err="1">
                <a:latin typeface="Tahoma" panose="020B0604030504040204" pitchFamily="34" charset="0"/>
              </a:rPr>
              <a:t>Fintraffic</a:t>
            </a:r>
            <a:r>
              <a:rPr lang="fi-FI" sz="1600" b="0" dirty="0">
                <a:latin typeface="Tahoma" panose="020B0604030504040204" pitchFamily="34" charset="0"/>
              </a:rPr>
              <a:t> Raide  kanssa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600" b="0" dirty="0">
              <a:latin typeface="Tahoma" panose="020B060403050404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latin typeface="Tahoma" panose="020B0604030504040204" pitchFamily="34" charset="0"/>
              </a:rPr>
              <a:t>Väylävirasto </a:t>
            </a:r>
            <a:r>
              <a:rPr lang="fi-FI" sz="1600" b="0" dirty="0">
                <a:latin typeface="Tahoma" panose="020B0604030504040204" pitchFamily="34" charset="0"/>
              </a:rPr>
              <a:t>toimii vastuullisesti ympäristöhaittoja rajoittaen</a:t>
            </a:r>
            <a:br>
              <a:rPr lang="fi-FI" sz="1600" b="0" dirty="0">
                <a:latin typeface="Tahoma" panose="020B0604030504040204" pitchFamily="34" charset="0"/>
              </a:rPr>
            </a:br>
            <a:endParaRPr lang="fi-FI" sz="1600" b="0" dirty="0">
              <a:latin typeface="Tahoma" panose="020B060403050404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latin typeface="Tahoma" panose="020B0604030504040204" pitchFamily="34" charset="0"/>
              </a:rPr>
              <a:t>Väylävirasto</a:t>
            </a:r>
            <a:r>
              <a:rPr lang="fi-FI" sz="1600" b="0" dirty="0">
                <a:latin typeface="Tahoma" panose="020B0604030504040204" pitchFamily="34" charset="0"/>
              </a:rPr>
              <a:t> on osaava tilaajaorganisaatio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i-FI" sz="1600" b="0" dirty="0">
              <a:latin typeface="Tahoma" panose="020B0604030504040204" pitchFamily="34" charset="0"/>
            </a:endParaRPr>
          </a:p>
        </p:txBody>
      </p:sp>
      <p:sp>
        <p:nvSpPr>
          <p:cNvPr id="12" name="Tekstin paikkamerkki 1"/>
          <p:cNvSpPr txBox="1">
            <a:spLocks/>
          </p:cNvSpPr>
          <p:nvPr/>
        </p:nvSpPr>
        <p:spPr>
          <a:xfrm>
            <a:off x="0" y="322572"/>
            <a:ext cx="5155670" cy="18862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96000" tIns="1188000" rIns="396000" bIns="4680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6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Mitä Väylävirasto tekee?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F7EFB55-6A41-4C5C-9D14-32CD251946E5}"/>
              </a:ext>
            </a:extLst>
          </p:cNvPr>
          <p:cNvSpPr txBox="1">
            <a:spLocks/>
          </p:cNvSpPr>
          <p:nvPr/>
        </p:nvSpPr>
        <p:spPr>
          <a:xfrm>
            <a:off x="9192618" y="635989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D4A0EF-951A-4343-A672-F31B58E6828E}" type="slidenum">
              <a:rPr lang="fi-FI" sz="1200" b="1" smtClean="0">
                <a:solidFill>
                  <a:srgbClr val="000000">
                    <a:tint val="75000"/>
                  </a:srgbClr>
                </a:solidFill>
                <a:latin typeface="Tahoma"/>
              </a:rPr>
              <a:pPr algn="r"/>
              <a:t>3</a:t>
            </a:fld>
            <a:endParaRPr lang="fi-FI" sz="1200" b="1" dirty="0">
              <a:solidFill>
                <a:srgbClr val="000000">
                  <a:tint val="75000"/>
                </a:srgbClr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5922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Yhdestä kulmasta leikattu suorakulmio 11"/>
          <p:cNvSpPr/>
          <p:nvPr/>
        </p:nvSpPr>
        <p:spPr>
          <a:xfrm flipH="1">
            <a:off x="1036056" y="2284768"/>
            <a:ext cx="3077305" cy="2932763"/>
          </a:xfrm>
          <a:prstGeom prst="snip1Rect">
            <a:avLst/>
          </a:prstGeom>
          <a:solidFill>
            <a:schemeClr val="accent1"/>
          </a:solidFill>
          <a:ln w="952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Väyläverkon suunnittelu, kehittäminen ja kunnossapito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--------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Operatiivinen vastuu väylänpidon kansallisten liikennejärjestelmätavoitteiden toimeenpanosta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Yhdestä kulmasta leikattu suorakulmio 12"/>
          <p:cNvSpPr/>
          <p:nvPr/>
        </p:nvSpPr>
        <p:spPr>
          <a:xfrm flipH="1">
            <a:off x="4429610" y="2266406"/>
            <a:ext cx="3231305" cy="2951126"/>
          </a:xfrm>
          <a:prstGeom prst="snip1Rect">
            <a:avLst/>
          </a:prstGeom>
          <a:solidFill>
            <a:srgbClr val="00B0CC"/>
          </a:solidFill>
          <a:ln w="952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kstiruutu 80"/>
          <p:cNvSpPr txBox="1">
            <a:spLocks noChangeArrowheads="1"/>
          </p:cNvSpPr>
          <p:nvPr/>
        </p:nvSpPr>
        <p:spPr bwMode="auto">
          <a:xfrm>
            <a:off x="4943511" y="2373647"/>
            <a:ext cx="2380640" cy="2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Yhteiset palvelut</a:t>
            </a:r>
            <a:endParaRPr kumimoji="0" lang="fi-FI" altLang="fi-FI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kstiruutu 80"/>
          <p:cNvSpPr txBox="1">
            <a:spLocks noChangeArrowheads="1"/>
          </p:cNvSpPr>
          <p:nvPr/>
        </p:nvSpPr>
        <p:spPr bwMode="auto">
          <a:xfrm>
            <a:off x="4488098" y="2718791"/>
            <a:ext cx="3114329" cy="507831"/>
          </a:xfrm>
          <a:prstGeom prst="rect">
            <a:avLst/>
          </a:prstGeom>
          <a:solidFill>
            <a:srgbClr val="228848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Fintraffic</a:t>
            </a:r>
            <a:r>
              <a:rPr kumimoji="0" lang="fi-FI" alt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Tie Oy</a:t>
            </a:r>
          </a:p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(tieliikenteen ohjaus)</a:t>
            </a:r>
          </a:p>
        </p:txBody>
      </p:sp>
      <p:sp>
        <p:nvSpPr>
          <p:cNvPr id="17" name="Tekstiruutu 80"/>
          <p:cNvSpPr txBox="1">
            <a:spLocks noChangeArrowheads="1"/>
          </p:cNvSpPr>
          <p:nvPr/>
        </p:nvSpPr>
        <p:spPr bwMode="auto">
          <a:xfrm>
            <a:off x="4488098" y="3261490"/>
            <a:ext cx="3114328" cy="757130"/>
          </a:xfrm>
          <a:prstGeom prst="rect">
            <a:avLst/>
          </a:prstGeom>
          <a:solidFill>
            <a:srgbClr val="228848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0" algn="ctr" defTabSz="914354" eaLnBrk="1" hangingPunct="1">
              <a:lnSpc>
                <a:spcPct val="90000"/>
              </a:lnSpc>
              <a:defRPr/>
            </a:pPr>
            <a:r>
              <a:rPr lang="fi-FI" altLang="fi-FI" sz="16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Fintraffic</a:t>
            </a:r>
            <a:r>
              <a:rPr lang="fi-FI" altLang="fi-FI" sz="1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Meriliikenteenohjaus Oy </a:t>
            </a:r>
            <a:r>
              <a:rPr kumimoji="0" lang="fi-FI" alt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(meriliikenteen ohjaus)</a:t>
            </a:r>
          </a:p>
        </p:txBody>
      </p:sp>
      <p:sp>
        <p:nvSpPr>
          <p:cNvPr id="18" name="Tekstiruutu 80"/>
          <p:cNvSpPr txBox="1">
            <a:spLocks noChangeArrowheads="1"/>
          </p:cNvSpPr>
          <p:nvPr/>
        </p:nvSpPr>
        <p:spPr bwMode="auto">
          <a:xfrm>
            <a:off x="4488099" y="4053488"/>
            <a:ext cx="3114327" cy="507831"/>
          </a:xfrm>
          <a:prstGeom prst="rect">
            <a:avLst/>
          </a:prstGeom>
          <a:solidFill>
            <a:srgbClr val="228848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0" algn="ctr" defTabSz="914354" eaLnBrk="1" hangingPunct="1">
              <a:lnSpc>
                <a:spcPct val="90000"/>
              </a:lnSpc>
              <a:defRPr/>
            </a:pPr>
            <a:r>
              <a:rPr lang="fi-FI" altLang="fi-FI" sz="16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Fintraffic</a:t>
            </a:r>
            <a:r>
              <a:rPr lang="fi-FI" altLang="fi-FI" sz="1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Raide Oy </a:t>
            </a:r>
            <a:r>
              <a:rPr kumimoji="0" lang="fi-FI" alt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(rautatieliikenteen ohjaus)</a:t>
            </a:r>
          </a:p>
        </p:txBody>
      </p:sp>
      <p:sp>
        <p:nvSpPr>
          <p:cNvPr id="19" name="Tekstiruutu 80"/>
          <p:cNvSpPr txBox="1">
            <a:spLocks noChangeArrowheads="1"/>
          </p:cNvSpPr>
          <p:nvPr/>
        </p:nvSpPr>
        <p:spPr bwMode="auto">
          <a:xfrm>
            <a:off x="4488098" y="4600359"/>
            <a:ext cx="3114328" cy="535531"/>
          </a:xfrm>
          <a:prstGeom prst="rect">
            <a:avLst/>
          </a:prstGeom>
          <a:solidFill>
            <a:srgbClr val="228848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0" algn="ctr" defTabSz="914354" eaLnBrk="1" hangingPunct="1">
              <a:lnSpc>
                <a:spcPct val="90000"/>
              </a:lnSpc>
              <a:defRPr/>
            </a:pPr>
            <a:r>
              <a:rPr lang="fi-FI" altLang="fi-FI" sz="16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Fintraffic</a:t>
            </a:r>
            <a:r>
              <a:rPr lang="fi-FI" altLang="fi-FI" sz="1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Lennonvarmistus Oy </a:t>
            </a:r>
            <a:r>
              <a:rPr kumimoji="0" lang="fi-FI" alt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(lennonvarmistus)</a:t>
            </a:r>
          </a:p>
        </p:txBody>
      </p:sp>
      <p:sp>
        <p:nvSpPr>
          <p:cNvPr id="20" name="Yhdestä kulmasta leikattu suorakulmio 19"/>
          <p:cNvSpPr/>
          <p:nvPr/>
        </p:nvSpPr>
        <p:spPr>
          <a:xfrm flipH="1">
            <a:off x="7997199" y="2266406"/>
            <a:ext cx="3077305" cy="2951125"/>
          </a:xfrm>
          <a:prstGeom prst="snip1Rect">
            <a:avLst/>
          </a:prstGeom>
          <a:solidFill>
            <a:srgbClr val="00B050"/>
          </a:solidFill>
          <a:ln w="952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Liikenteen ja viestinnän sääntely-, lupa-, rekisteri- ja valvontaviranomainen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--------</a:t>
            </a:r>
          </a:p>
          <a:p>
            <a:pPr marL="133347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Avustaa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LVM:ää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kansallisten liikennejärjestelmä-</a:t>
            </a:r>
          </a:p>
          <a:p>
            <a:pPr marL="133347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tavoitteiden yhteensovittamisessa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Kuva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376" y="5479719"/>
            <a:ext cx="2563388" cy="900488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4269492" y="5613771"/>
            <a:ext cx="4365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Maanteiden suunnittelu, kunnossapito ja parantaminen. Sovitaan liikennejärjestelmän valtakunnalliset linjaukset alueen liikennejärjestelmän tarpeisiin.</a:t>
            </a:r>
          </a:p>
        </p:txBody>
      </p:sp>
      <p:sp>
        <p:nvSpPr>
          <p:cNvPr id="4" name="Suorakulmio 3"/>
          <p:cNvSpPr/>
          <p:nvPr/>
        </p:nvSpPr>
        <p:spPr>
          <a:xfrm>
            <a:off x="1036058" y="5433000"/>
            <a:ext cx="10038447" cy="99392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7" name="Yhdestä kulmasta leikattu suorakulmio 20"/>
          <p:cNvSpPr/>
          <p:nvPr/>
        </p:nvSpPr>
        <p:spPr>
          <a:xfrm flipH="1">
            <a:off x="1036059" y="338014"/>
            <a:ext cx="10038446" cy="683990"/>
          </a:xfrm>
          <a:prstGeom prst="snip1Rect">
            <a:avLst/>
          </a:prstGeom>
          <a:solidFill>
            <a:schemeClr val="tx2"/>
          </a:solidFill>
          <a:ln w="3810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" name="Picture 2" descr="liikenne- ja viestintäministeriö - etusivul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250" y="447137"/>
            <a:ext cx="376237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36058" y="939313"/>
            <a:ext cx="10038447" cy="427821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20" y="1402024"/>
            <a:ext cx="2508068" cy="550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76" y="1099134"/>
            <a:ext cx="2875764" cy="11642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32" y="1056571"/>
            <a:ext cx="1513396" cy="120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43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uora nuoliyhdysviiva 4"/>
          <p:cNvCxnSpPr>
            <a:endCxn id="23" idx="0"/>
          </p:cNvCxnSpPr>
          <p:nvPr/>
        </p:nvCxnSpPr>
        <p:spPr>
          <a:xfrm>
            <a:off x="7972057" y="5441756"/>
            <a:ext cx="340187" cy="175"/>
          </a:xfrm>
          <a:prstGeom prst="straightConnector1">
            <a:avLst/>
          </a:prstGeom>
          <a:ln w="38100">
            <a:solidFill>
              <a:schemeClr val="tx2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nuoliyhdysviiva 5"/>
          <p:cNvCxnSpPr>
            <a:endCxn id="24" idx="2"/>
          </p:cNvCxnSpPr>
          <p:nvPr/>
        </p:nvCxnSpPr>
        <p:spPr>
          <a:xfrm flipH="1">
            <a:off x="3849061" y="5441756"/>
            <a:ext cx="338331" cy="175"/>
          </a:xfrm>
          <a:prstGeom prst="straightConnector1">
            <a:avLst/>
          </a:prstGeom>
          <a:ln w="38100">
            <a:solidFill>
              <a:schemeClr val="tx2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nuoliyhdysviiva 6"/>
          <p:cNvCxnSpPr>
            <a:stCxn id="19" idx="3"/>
            <a:endCxn id="23" idx="2"/>
          </p:cNvCxnSpPr>
          <p:nvPr/>
        </p:nvCxnSpPr>
        <p:spPr>
          <a:xfrm flipH="1" flipV="1">
            <a:off x="8603694" y="5441931"/>
            <a:ext cx="340187" cy="108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nuoliyhdysviiva 7"/>
          <p:cNvCxnSpPr/>
          <p:nvPr/>
        </p:nvCxnSpPr>
        <p:spPr>
          <a:xfrm flipH="1">
            <a:off x="3224297" y="3950437"/>
            <a:ext cx="6268047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tsikko 1"/>
          <p:cNvSpPr txBox="1">
            <a:spLocks/>
          </p:cNvSpPr>
          <p:nvPr/>
        </p:nvSpPr>
        <p:spPr>
          <a:xfrm>
            <a:off x="514973" y="393546"/>
            <a:ext cx="10515600" cy="496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Yhteisenä tavoitteena kansalaisten</a:t>
            </a:r>
            <a:r>
              <a:rPr kumimoji="0" lang="fi-FI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sujuva arki ja elinkeinoelämän kilpailukyky</a:t>
            </a: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Yhdestä kulmasta leikattu suorakulmio 9"/>
          <p:cNvSpPr/>
          <p:nvPr/>
        </p:nvSpPr>
        <p:spPr>
          <a:xfrm>
            <a:off x="345232" y="1648034"/>
            <a:ext cx="2870103" cy="2799926"/>
          </a:xfrm>
          <a:prstGeom prst="snip1Rect">
            <a:avLst/>
          </a:prstGeom>
          <a:solidFill>
            <a:schemeClr val="accent4"/>
          </a:solidFill>
          <a:ln w="28575" cmpd="sng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Valtion väylä-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omaisuuden hallinnointi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Väyläverkon suunnittelu, kehittäminen ja ylläpito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uora nuoliyhdysviiva 10"/>
          <p:cNvCxnSpPr/>
          <p:nvPr/>
        </p:nvCxnSpPr>
        <p:spPr>
          <a:xfrm>
            <a:off x="3135923" y="2032375"/>
            <a:ext cx="5807958" cy="0"/>
          </a:xfrm>
          <a:prstGeom prst="straightConnector1">
            <a:avLst/>
          </a:prstGeom>
          <a:ln w="38100">
            <a:solidFill>
              <a:srgbClr val="0366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orakulmio 11"/>
          <p:cNvSpPr/>
          <p:nvPr/>
        </p:nvSpPr>
        <p:spPr>
          <a:xfrm>
            <a:off x="4224973" y="1682380"/>
            <a:ext cx="3726969" cy="699990"/>
          </a:xfrm>
          <a:prstGeom prst="rect">
            <a:avLst/>
          </a:prstGeom>
          <a:solidFill>
            <a:schemeClr val="bg1"/>
          </a:solidFill>
          <a:ln w="28575">
            <a:solidFill>
              <a:srgbClr val="0365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Tuo väylänpitäjän osaamisen ja näkemyksen liikenneverkkojen kehittämistarpeista kansalliseen liikennejärjestelmätyöhön</a:t>
            </a:r>
          </a:p>
        </p:txBody>
      </p:sp>
      <p:sp>
        <p:nvSpPr>
          <p:cNvPr id="13" name="Vastakkaisista kulmista leikattu suorakulmio 12"/>
          <p:cNvSpPr/>
          <p:nvPr/>
        </p:nvSpPr>
        <p:spPr>
          <a:xfrm flipH="1">
            <a:off x="8943883" y="1648034"/>
            <a:ext cx="2879065" cy="2799926"/>
          </a:xfrm>
          <a:prstGeom prst="snip2DiagRect">
            <a:avLst/>
          </a:prstGeom>
          <a:solidFill>
            <a:srgbClr val="00B050"/>
          </a:solidFill>
          <a:ln w="28575" cmpd="sng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Liikenteen ja viestinnän viranomaistehtävät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Liikenteen ja viestinnän sääntely-, lupa- rekisteri- ja valvontaviranomainen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Suora nuoliyhdysviiva 13"/>
          <p:cNvCxnSpPr>
            <a:endCxn id="10" idx="0"/>
          </p:cNvCxnSpPr>
          <p:nvPr/>
        </p:nvCxnSpPr>
        <p:spPr>
          <a:xfrm flipH="1">
            <a:off x="3215335" y="3047997"/>
            <a:ext cx="572854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orakulmio 14"/>
          <p:cNvSpPr/>
          <p:nvPr/>
        </p:nvSpPr>
        <p:spPr>
          <a:xfrm>
            <a:off x="4224973" y="2529466"/>
            <a:ext cx="3726969" cy="114427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Hyväksyy väyläsuunnitelmat ja myöntää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turvallisuus- ja käyttöönottoluvat.</a:t>
            </a:r>
            <a:b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b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Koordinoi ja varmistaa kansallisten liikennejärjestelmätavoitteiden operatiivisen toimeenpanon.</a:t>
            </a:r>
          </a:p>
        </p:txBody>
      </p:sp>
      <p:sp>
        <p:nvSpPr>
          <p:cNvPr id="16" name="Suorakulmio 15"/>
          <p:cNvSpPr/>
          <p:nvPr/>
        </p:nvSpPr>
        <p:spPr>
          <a:xfrm>
            <a:off x="4224973" y="3812090"/>
            <a:ext cx="3726969" cy="27669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Norminanto ja valvonta</a:t>
            </a:r>
          </a:p>
        </p:txBody>
      </p:sp>
      <p:cxnSp>
        <p:nvCxnSpPr>
          <p:cNvPr id="17" name="Suora nuoliyhdysviiva 16"/>
          <p:cNvCxnSpPr/>
          <p:nvPr/>
        </p:nvCxnSpPr>
        <p:spPr>
          <a:xfrm>
            <a:off x="6088458" y="4088784"/>
            <a:ext cx="0" cy="46315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orakulmio 17"/>
          <p:cNvSpPr/>
          <p:nvPr/>
        </p:nvSpPr>
        <p:spPr>
          <a:xfrm flipH="1">
            <a:off x="345233" y="4565406"/>
            <a:ext cx="2879065" cy="1880932"/>
          </a:xfrm>
          <a:prstGeom prst="rect">
            <a:avLst/>
          </a:prstGeom>
          <a:noFill/>
          <a:ln w="38100" cmpd="sng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Suorakulmio 18"/>
          <p:cNvSpPr/>
          <p:nvPr/>
        </p:nvSpPr>
        <p:spPr>
          <a:xfrm flipH="1">
            <a:off x="8943881" y="4576694"/>
            <a:ext cx="2879065" cy="1752198"/>
          </a:xfrm>
          <a:prstGeom prst="rect">
            <a:avLst/>
          </a:prstGeom>
          <a:noFill/>
          <a:ln w="38100" cmpd="sng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Viranomaistehtävät</a:t>
            </a:r>
          </a:p>
          <a:p>
            <a:pPr marL="342900" marR="0" lvl="0" indent="-3429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Toimivaltainen VTS-viranomainen</a:t>
            </a:r>
          </a:p>
          <a:p>
            <a:pPr marL="342900" marR="0" lvl="0" indent="-3429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Tekee VTS-päätökset</a:t>
            </a:r>
          </a:p>
          <a:p>
            <a:pPr marL="342900" marR="0" lvl="0" indent="-3429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Tuottaa muille viranomaisille ajantasaista meritilannekuvaa</a:t>
            </a:r>
          </a:p>
        </p:txBody>
      </p:sp>
      <p:sp>
        <p:nvSpPr>
          <p:cNvPr id="21" name="Vastakkaisista kulmista leikattu suorakulmio 20"/>
          <p:cNvSpPr/>
          <p:nvPr/>
        </p:nvSpPr>
        <p:spPr>
          <a:xfrm flipH="1">
            <a:off x="4187392" y="4565405"/>
            <a:ext cx="3784665" cy="1752702"/>
          </a:xfrm>
          <a:prstGeom prst="snip2DiagRect">
            <a:avLst/>
          </a:prstGeom>
          <a:solidFill>
            <a:schemeClr val="tx1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Suora nuoliyhdysviiva 21"/>
          <p:cNvCxnSpPr/>
          <p:nvPr/>
        </p:nvCxnSpPr>
        <p:spPr>
          <a:xfrm>
            <a:off x="3224297" y="5940572"/>
            <a:ext cx="333312" cy="1489"/>
          </a:xfrm>
          <a:prstGeom prst="straightConnector1">
            <a:avLst/>
          </a:prstGeom>
          <a:ln w="38100">
            <a:solidFill>
              <a:srgbClr val="00B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uorakulmio 22"/>
          <p:cNvSpPr/>
          <p:nvPr/>
        </p:nvSpPr>
        <p:spPr>
          <a:xfrm rot="16200000">
            <a:off x="7581444" y="5296206"/>
            <a:ext cx="1753050" cy="291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Palvelut</a:t>
            </a:r>
          </a:p>
        </p:txBody>
      </p:sp>
      <p:sp>
        <p:nvSpPr>
          <p:cNvPr id="24" name="Suorakulmio 23"/>
          <p:cNvSpPr/>
          <p:nvPr/>
        </p:nvSpPr>
        <p:spPr>
          <a:xfrm rot="16200000">
            <a:off x="2826811" y="5296206"/>
            <a:ext cx="1753050" cy="291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Palvelut</a:t>
            </a:r>
          </a:p>
        </p:txBody>
      </p:sp>
      <p:pic>
        <p:nvPicPr>
          <p:cNvPr id="25" name="Sisällön paikkamerkki 10">
            <a:extLst>
              <a:ext uri="{FF2B5EF4-FFF2-40B4-BE49-F238E27FC236}">
                <a16:creationId xmlns:a16="http://schemas.microsoft.com/office/drawing/2014/main" id="{B3D28C34-B4D3-4F97-B353-EE8A8E67F82C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9121" y="709215"/>
            <a:ext cx="3968750" cy="860001"/>
          </a:xfrm>
          <a:prstGeom prst="rect">
            <a:avLst/>
          </a:prstGeom>
          <a:ln>
            <a:noFill/>
          </a:ln>
        </p:spPr>
      </p:pic>
      <p:sp>
        <p:nvSpPr>
          <p:cNvPr id="2" name="Suorakulmio 1"/>
          <p:cNvSpPr/>
          <p:nvPr/>
        </p:nvSpPr>
        <p:spPr>
          <a:xfrm>
            <a:off x="398821" y="4684773"/>
            <a:ext cx="31656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Strateginen kumppanuus/ palvelusopimus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395766" y="5324642"/>
            <a:ext cx="26730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Väylävirasto tilaa tie-, meri- ja rautatieliikenteen liikenteenohjaus- ja hallintapalvelut valtion väyläverkolle, ml. muiden viranomaisten tarvitsemat palvelut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2951" y="1827926"/>
            <a:ext cx="1884074" cy="408897"/>
          </a:xfrm>
          <a:prstGeom prst="rect">
            <a:avLst/>
          </a:prstGeom>
        </p:spPr>
      </p:pic>
      <p:sp>
        <p:nvSpPr>
          <p:cNvPr id="20" name="Suorakulmio 19"/>
          <p:cNvSpPr/>
          <p:nvPr/>
        </p:nvSpPr>
        <p:spPr>
          <a:xfrm>
            <a:off x="5873116" y="4731588"/>
            <a:ext cx="18083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Tie-,rautatie-</a:t>
            </a:r>
          </a:p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ja meriliikenteen liikenteen-</a:t>
            </a: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ohjaus- ja hallintapalvelut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16" y="1659031"/>
            <a:ext cx="1687791" cy="144667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73" y="4756122"/>
            <a:ext cx="1769416" cy="140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79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ject 15"/>
          <p:cNvSpPr/>
          <p:nvPr/>
        </p:nvSpPr>
        <p:spPr>
          <a:xfrm>
            <a:off x="7619259" y="1647742"/>
            <a:ext cx="2535360" cy="3431334"/>
          </a:xfrm>
          <a:custGeom>
            <a:avLst/>
            <a:gdLst/>
            <a:ahLst/>
            <a:cxnLst/>
            <a:rect l="l" t="t" r="r" b="b"/>
            <a:pathLst>
              <a:path w="3124834" h="5899150">
                <a:moveTo>
                  <a:pt x="0" y="5898705"/>
                </a:moveTo>
                <a:lnTo>
                  <a:pt x="3124796" y="5898705"/>
                </a:lnTo>
                <a:lnTo>
                  <a:pt x="3124796" y="0"/>
                </a:lnTo>
                <a:lnTo>
                  <a:pt x="0" y="0"/>
                </a:lnTo>
                <a:lnTo>
                  <a:pt x="0" y="5898705"/>
                </a:lnTo>
                <a:close/>
              </a:path>
            </a:pathLst>
          </a:custGeom>
          <a:gradFill flip="none" rotWithShape="1">
            <a:gsLst>
              <a:gs pos="0">
                <a:srgbClr val="00B1CD">
                  <a:shade val="30000"/>
                  <a:satMod val="115000"/>
                </a:srgbClr>
              </a:gs>
              <a:gs pos="59000">
                <a:srgbClr val="00B1CD">
                  <a:shade val="67500"/>
                  <a:satMod val="115000"/>
                </a:srgbClr>
              </a:gs>
              <a:gs pos="100000">
                <a:srgbClr val="00B1CD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marL="0" marR="0" lvl="0" indent="0" algn="l" defTabSz="642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2405043" y="965610"/>
            <a:ext cx="5168404" cy="1993886"/>
          </a:xfrm>
          <a:custGeom>
            <a:avLst/>
            <a:gdLst/>
            <a:ahLst/>
            <a:cxnLst/>
            <a:rect l="l" t="t" r="r" b="b"/>
            <a:pathLst>
              <a:path w="6861809" h="3175000">
                <a:moveTo>
                  <a:pt x="0" y="3174499"/>
                </a:moveTo>
                <a:lnTo>
                  <a:pt x="6861721" y="3174499"/>
                </a:lnTo>
                <a:lnTo>
                  <a:pt x="6861721" y="0"/>
                </a:lnTo>
                <a:lnTo>
                  <a:pt x="0" y="0"/>
                </a:lnTo>
                <a:lnTo>
                  <a:pt x="0" y="3174499"/>
                </a:lnTo>
                <a:close/>
              </a:path>
            </a:pathLst>
          </a:custGeom>
          <a:solidFill>
            <a:srgbClr val="FEC311"/>
          </a:solidFill>
        </p:spPr>
        <p:txBody>
          <a:bodyPr wrap="square" lIns="0" tIns="0" rIns="0" bIns="0" rtlCol="0"/>
          <a:lstStyle/>
          <a:p>
            <a:pPr marL="0" marR="0" lvl="0" indent="0" algn="l" defTabSz="642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517" y="1647741"/>
            <a:ext cx="1890156" cy="3494556"/>
          </a:xfrm>
          <a:custGeom>
            <a:avLst/>
            <a:gdLst/>
            <a:ahLst/>
            <a:cxnLst/>
            <a:rect l="l" t="t" r="r" b="b"/>
            <a:pathLst>
              <a:path w="3124835" h="6884034">
                <a:moveTo>
                  <a:pt x="0" y="6883603"/>
                </a:moveTo>
                <a:lnTo>
                  <a:pt x="3124796" y="6883603"/>
                </a:lnTo>
                <a:lnTo>
                  <a:pt x="3124796" y="0"/>
                </a:lnTo>
                <a:lnTo>
                  <a:pt x="0" y="0"/>
                </a:lnTo>
                <a:lnTo>
                  <a:pt x="0" y="6883603"/>
                </a:lnTo>
                <a:close/>
              </a:path>
            </a:pathLst>
          </a:custGeom>
          <a:solidFill>
            <a:srgbClr val="026CB6"/>
          </a:solidFill>
        </p:spPr>
        <p:txBody>
          <a:bodyPr wrap="square" lIns="0" tIns="0" rIns="0" bIns="0" rtlCol="0"/>
          <a:lstStyle/>
          <a:p>
            <a:pPr marL="0" marR="0" lvl="0" indent="0" algn="l" defTabSz="642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79229" y="1647742"/>
            <a:ext cx="2468292" cy="3773579"/>
          </a:xfrm>
          <a:custGeom>
            <a:avLst/>
            <a:gdLst/>
            <a:ahLst/>
            <a:cxnLst/>
            <a:rect l="l" t="t" r="r" b="b"/>
            <a:pathLst>
              <a:path w="3124834" h="3633470">
                <a:moveTo>
                  <a:pt x="0" y="3632903"/>
                </a:moveTo>
                <a:lnTo>
                  <a:pt x="3124796" y="3632903"/>
                </a:lnTo>
                <a:lnTo>
                  <a:pt x="3124796" y="0"/>
                </a:lnTo>
                <a:lnTo>
                  <a:pt x="0" y="0"/>
                </a:lnTo>
                <a:lnTo>
                  <a:pt x="0" y="363290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marL="0" marR="0" lvl="0" indent="0" algn="l" defTabSz="642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07979" y="1647742"/>
            <a:ext cx="2496085" cy="3773494"/>
          </a:xfrm>
          <a:custGeom>
            <a:avLst/>
            <a:gdLst/>
            <a:ahLst/>
            <a:cxnLst/>
            <a:rect l="l" t="t" r="r" b="b"/>
            <a:pathLst>
              <a:path w="3124834" h="2190115">
                <a:moveTo>
                  <a:pt x="0" y="2189601"/>
                </a:moveTo>
                <a:lnTo>
                  <a:pt x="3124796" y="2189601"/>
                </a:lnTo>
                <a:lnTo>
                  <a:pt x="3124796" y="0"/>
                </a:lnTo>
                <a:lnTo>
                  <a:pt x="0" y="0"/>
                </a:lnTo>
                <a:lnTo>
                  <a:pt x="0" y="2189601"/>
                </a:lnTo>
                <a:close/>
              </a:path>
            </a:pathLst>
          </a:custGeom>
          <a:solidFill>
            <a:srgbClr val="49C2F0"/>
          </a:solidFill>
        </p:spPr>
        <p:txBody>
          <a:bodyPr wrap="square" lIns="0" tIns="0" rIns="0" bIns="0" rtlCol="0"/>
          <a:lstStyle/>
          <a:p>
            <a:pPr marL="0" marR="0" lvl="0" indent="0" algn="l" defTabSz="642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228396" y="1647742"/>
            <a:ext cx="1963604" cy="3431334"/>
          </a:xfrm>
          <a:custGeom>
            <a:avLst/>
            <a:gdLst/>
            <a:ahLst/>
            <a:cxnLst/>
            <a:rect l="l" t="t" r="r" b="b"/>
            <a:pathLst>
              <a:path w="3124834" h="5899150">
                <a:moveTo>
                  <a:pt x="0" y="5898705"/>
                </a:moveTo>
                <a:lnTo>
                  <a:pt x="3124796" y="5898705"/>
                </a:lnTo>
                <a:lnTo>
                  <a:pt x="3124796" y="0"/>
                </a:lnTo>
                <a:lnTo>
                  <a:pt x="0" y="0"/>
                </a:lnTo>
                <a:lnTo>
                  <a:pt x="0" y="5898705"/>
                </a:lnTo>
                <a:close/>
              </a:path>
            </a:pathLst>
          </a:custGeom>
          <a:solidFill>
            <a:srgbClr val="92CA70"/>
          </a:solidFill>
        </p:spPr>
        <p:txBody>
          <a:bodyPr wrap="square" lIns="0" tIns="0" rIns="0" bIns="0" rtlCol="0"/>
          <a:lstStyle/>
          <a:p>
            <a:pPr marL="0" marR="0" lvl="0" indent="0" algn="l" defTabSz="642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57517" y="341937"/>
            <a:ext cx="7866785" cy="439899"/>
          </a:xfrm>
          <a:prstGeom prst="rect">
            <a:avLst/>
          </a:prstGeom>
        </p:spPr>
        <p:txBody>
          <a:bodyPr vert="horz" wrap="square" lIns="0" tIns="8925" rIns="0" bIns="0" rtlCol="0">
            <a:spAutoFit/>
          </a:bodyPr>
          <a:lstStyle/>
          <a:p>
            <a:pPr marL="8926">
              <a:spcBef>
                <a:spcPts val="70"/>
              </a:spcBef>
            </a:pPr>
            <a:r>
              <a:rPr sz="2800" spc="-4" dirty="0">
                <a:solidFill>
                  <a:schemeClr val="tx1"/>
                </a:solidFill>
              </a:rPr>
              <a:t>Liikenneinfrahankkeen</a:t>
            </a:r>
            <a:r>
              <a:rPr sz="2800" spc="-67" dirty="0">
                <a:solidFill>
                  <a:schemeClr val="tx1"/>
                </a:solidFill>
              </a:rPr>
              <a:t> </a:t>
            </a:r>
            <a:r>
              <a:rPr sz="2800" dirty="0">
                <a:solidFill>
                  <a:schemeClr val="tx1"/>
                </a:solidFill>
              </a:rPr>
              <a:t>eteneminen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479228" y="1029162"/>
            <a:ext cx="4822355" cy="563010"/>
          </a:xfrm>
          <a:prstGeom prst="rect">
            <a:avLst/>
          </a:prstGeom>
        </p:spPr>
        <p:txBody>
          <a:bodyPr vert="horz" wrap="square" lIns="0" tIns="8925" rIns="0" bIns="0" rtlCol="0">
            <a:spAutoFit/>
          </a:bodyPr>
          <a:lstStyle/>
          <a:p>
            <a:pPr marL="199933" marR="0" lvl="0" indent="0" algn="l" defTabSz="64264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Laki liikennejärjestelmästä ja maanteistä sekä ratalaki säätelevät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6518" y="4628912"/>
            <a:ext cx="1710093" cy="390202"/>
          </a:xfrm>
          <a:prstGeom prst="rect">
            <a:avLst/>
          </a:prstGeom>
        </p:spPr>
        <p:txBody>
          <a:bodyPr vert="horz" wrap="square" lIns="0" tIns="39718" rIns="0" bIns="0" rtlCol="0">
            <a:spAutoFit/>
          </a:bodyPr>
          <a:lstStyle/>
          <a:p>
            <a:pPr marL="8926" marR="0" lvl="0" indent="0" algn="l" defTabSz="642640" rtl="0" eaLnBrk="1" fontAlgn="auto" latinLnBrk="0" hangingPunct="1">
              <a:lnSpc>
                <a:spcPct val="100000"/>
              </a:lnSpc>
              <a:spcBef>
                <a:spcPts val="3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4" b="1" i="0" u="none" strike="noStrike" kern="1200" cap="none" spc="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Maakuntak</a:t>
            </a:r>
            <a:r>
              <a:rPr kumimoji="0" sz="1124" b="1" i="0" u="none" strike="noStrike" kern="1200" cap="none" spc="1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aava</a:t>
            </a:r>
            <a:endParaRPr kumimoji="0" sz="165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8926" marR="0" lvl="0" indent="0" algn="l" defTabSz="642640" rtl="0" eaLnBrk="1" fontAlgn="auto" latinLnBrk="0" hangingPunct="1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84" b="0" i="0" u="none" strike="noStrike" kern="1200" cap="none" spc="-4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Maakun</a:t>
            </a:r>
            <a:r>
              <a:rPr kumimoji="0" lang="fi-FI" sz="984" b="0" i="0" u="none" strike="noStrike" kern="1200" cap="none" spc="-4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nan</a:t>
            </a:r>
            <a:r>
              <a:rPr kumimoji="0" lang="fi-FI" sz="984" b="0" i="0" u="none" strike="noStrike" kern="1200" cap="none" spc="-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84" b="0" i="0" u="none" strike="noStrike" kern="1200" cap="none" spc="-4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liitto</a:t>
            </a:r>
            <a:r>
              <a:rPr kumimoji="0" sz="984" b="0" i="0" u="none" strike="noStrike" kern="1200" cap="none" spc="-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8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laatii</a:t>
            </a:r>
            <a:endParaRPr kumimoji="0" sz="98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56295" y="4687136"/>
            <a:ext cx="2196077" cy="209141"/>
          </a:xfrm>
          <a:prstGeom prst="rect">
            <a:avLst/>
          </a:prstGeom>
        </p:spPr>
        <p:txBody>
          <a:bodyPr vert="horz" wrap="square" lIns="0" tIns="27222" rIns="0" bIns="0" rtlCol="0">
            <a:spAutoFit/>
          </a:bodyPr>
          <a:lstStyle/>
          <a:p>
            <a:pPr marL="182974" marR="869796" lvl="0" indent="0" algn="l" defTabSz="642640" rtl="0" eaLnBrk="1" fontAlgn="auto" latinLnBrk="0" hangingPunct="1">
              <a:lnSpc>
                <a:spcPct val="104800"/>
              </a:lnSpc>
              <a:spcBef>
                <a:spcPts val="2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4" b="1" i="0" u="none" strike="noStrike" kern="1200" cap="none" spc="7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Yleiskaava</a:t>
            </a:r>
            <a:endParaRPr kumimoji="0" sz="98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87108" y="4610515"/>
            <a:ext cx="2196077" cy="453438"/>
          </a:xfrm>
          <a:prstGeom prst="rect">
            <a:avLst/>
          </a:prstGeom>
        </p:spPr>
        <p:txBody>
          <a:bodyPr vert="horz" wrap="square" lIns="0" tIns="27222" rIns="0" bIns="0" rtlCol="0">
            <a:spAutoFit/>
          </a:bodyPr>
          <a:lstStyle/>
          <a:p>
            <a:pPr marL="166461" marR="679681" lvl="0" indent="0" algn="l" defTabSz="642640" rtl="0" eaLnBrk="1" fontAlgn="auto" latinLnBrk="0" hangingPunct="1">
              <a:lnSpc>
                <a:spcPct val="104800"/>
              </a:lnSpc>
              <a:spcBef>
                <a:spcPts val="2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4" b="1" i="0" u="none" strike="noStrike" kern="1200" cap="none" spc="1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Asemakaava</a:t>
            </a:r>
            <a:r>
              <a:rPr kumimoji="0" sz="1652" b="1" i="0" u="none" strike="noStrike" kern="1200" cap="none" spc="1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 </a:t>
            </a:r>
            <a:r>
              <a:rPr kumimoji="0" sz="984" b="0" i="0" u="none" strike="noStrike" kern="1200" cap="none" spc="-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Kunta </a:t>
            </a:r>
            <a:r>
              <a:rPr kumimoji="0" sz="984" b="0" i="0" u="none" strike="noStrike" kern="1200" cap="none" spc="-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laatii </a:t>
            </a:r>
            <a:r>
              <a:rPr kumimoji="0" sz="98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ja  </a:t>
            </a:r>
            <a:r>
              <a:rPr kumimoji="0" sz="984" b="0" i="0" u="none" strike="noStrike" kern="1200" cap="none" spc="-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hyväksyy</a:t>
            </a:r>
            <a:endParaRPr kumimoji="0" sz="98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4943" y="1811034"/>
            <a:ext cx="1843527" cy="961724"/>
          </a:xfrm>
          <a:prstGeom prst="rect">
            <a:avLst/>
          </a:prstGeom>
        </p:spPr>
        <p:txBody>
          <a:bodyPr vert="horz" wrap="square" lIns="0" tIns="44627" rIns="0" bIns="0" rtlCol="0">
            <a:spAutoFit/>
          </a:bodyPr>
          <a:lstStyle/>
          <a:p>
            <a:pPr marL="8926" marR="0" lvl="0" indent="0" algn="l" defTabSz="642640" rtl="0" eaLnBrk="1" fontAlgn="auto" latinLnBrk="0" hangingPunct="1">
              <a:lnSpc>
                <a:spcPct val="100000"/>
              </a:lnSpc>
              <a:spcBef>
                <a:spcPts val="351"/>
              </a:spcBef>
              <a:spcAft>
                <a:spcPts val="0"/>
              </a:spcAft>
              <a:buClrTx/>
              <a:buSzTx/>
              <a:buFontTx/>
              <a:buNone/>
              <a:tabLst>
                <a:tab pos="204842" algn="l"/>
                <a:tab pos="205288" algn="l"/>
              </a:tabLst>
              <a:defRPr/>
            </a:pPr>
            <a:r>
              <a:rPr kumimoji="0" lang="fi-FI" sz="1406" b="1" i="0" u="none" strike="noStrike" kern="1200" cap="none" spc="-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Selvitykset</a:t>
            </a:r>
          </a:p>
          <a:p>
            <a:pPr marL="205288" marR="0" lvl="0" indent="-196362" algn="l" defTabSz="642640" rtl="0" eaLnBrk="1" fontAlgn="auto" latinLnBrk="0" hangingPunct="1">
              <a:lnSpc>
                <a:spcPct val="100000"/>
              </a:lnSpc>
              <a:spcBef>
                <a:spcPts val="351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04842" algn="l"/>
                <a:tab pos="205288" algn="l"/>
              </a:tabLst>
              <a:defRPr/>
            </a:pPr>
            <a:r>
              <a:rPr kumimoji="0" lang="fi-FI" sz="1406" b="0" i="0" u="none" strike="noStrike" kern="1200" cap="none" spc="-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Selvitykset vaikutuksista ja tarpeista</a:t>
            </a:r>
            <a:endParaRPr kumimoji="0" sz="140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81500" y="1768513"/>
            <a:ext cx="2196077" cy="1049764"/>
          </a:xfrm>
          <a:prstGeom prst="rect">
            <a:avLst/>
          </a:prstGeom>
        </p:spPr>
        <p:txBody>
          <a:bodyPr vert="horz" wrap="square" lIns="0" tIns="93716" rIns="0" bIns="0" rtlCol="0">
            <a:spAutoFit/>
          </a:bodyPr>
          <a:lstStyle/>
          <a:p>
            <a:pPr marL="196362" marR="0" lvl="0" indent="0" algn="l" defTabSz="642640" rtl="0" eaLnBrk="1" fontAlgn="auto" latinLnBrk="0" hangingPunct="1">
              <a:lnSpc>
                <a:spcPct val="100000"/>
              </a:lnSpc>
              <a:spcBef>
                <a:spcPts val="7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6" b="1" i="0" u="none" strike="noStrike" kern="1200" cap="none" spc="-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Yleissuunnitelma</a:t>
            </a:r>
            <a:endParaRPr kumimoji="0" sz="140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392725" marR="276246" lvl="0" indent="-196362" algn="l" defTabSz="642640" rtl="0" eaLnBrk="1" fontAlgn="auto" latinLnBrk="0" hangingPunct="1">
              <a:lnSpc>
                <a:spcPct val="100000"/>
              </a:lnSpc>
              <a:spcBef>
                <a:spcPts val="668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92725" algn="l"/>
                <a:tab pos="393171" algn="l"/>
              </a:tabLst>
              <a:defRPr/>
            </a:pPr>
            <a:r>
              <a:rPr kumimoji="0" sz="1406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Maakunta</a:t>
            </a:r>
            <a:r>
              <a:rPr kumimoji="0" lang="fi-FI" sz="1406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-</a:t>
            </a:r>
            <a:r>
              <a:rPr kumimoji="0" sz="1406" b="0" i="0" u="none" strike="noStrike" kern="1200" cap="none" spc="-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ja  </a:t>
            </a:r>
            <a:r>
              <a:rPr kumimoji="0" lang="fi-FI" sz="1406" b="0" i="0" u="none" strike="noStrike" kern="1200" cap="none" spc="-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yleiskaavan </a:t>
            </a:r>
            <a:r>
              <a:rPr kumimoji="0" sz="140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mukainen</a:t>
            </a:r>
            <a:endParaRPr kumimoji="0" sz="140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00088" y="1780652"/>
            <a:ext cx="2196077" cy="1049764"/>
          </a:xfrm>
          <a:prstGeom prst="rect">
            <a:avLst/>
          </a:prstGeom>
        </p:spPr>
        <p:txBody>
          <a:bodyPr vert="horz" wrap="square" lIns="0" tIns="93716" rIns="0" bIns="0" rtlCol="0">
            <a:spAutoFit/>
          </a:bodyPr>
          <a:lstStyle/>
          <a:p>
            <a:pPr marL="166461" marR="0" lvl="0" indent="0" algn="l" defTabSz="642640" rtl="0" eaLnBrk="1" fontAlgn="auto" latinLnBrk="0" hangingPunct="1">
              <a:lnSpc>
                <a:spcPct val="100000"/>
              </a:lnSpc>
              <a:spcBef>
                <a:spcPts val="7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6" b="1" i="0" u="none" strike="noStrike" kern="1200" cap="none" spc="-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Tie-/ratasuunnitelma</a:t>
            </a:r>
            <a:endParaRPr kumimoji="0" sz="140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362824" marR="748854" lvl="0" indent="-196362" algn="l" defTabSz="642640" rtl="0" eaLnBrk="1" fontAlgn="auto" latinLnBrk="0" hangingPunct="1">
              <a:lnSpc>
                <a:spcPct val="100000"/>
              </a:lnSpc>
              <a:spcBef>
                <a:spcPts val="668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62824" algn="l"/>
                <a:tab pos="363270" algn="l"/>
              </a:tabLst>
              <a:defRPr/>
            </a:pPr>
            <a:r>
              <a:rPr kumimoji="0" sz="140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Asemaka</a:t>
            </a:r>
            <a:r>
              <a:rPr kumimoji="0" sz="1406" b="0" i="0" u="none" strike="noStrike" kern="1200" cap="none" spc="-1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</a:t>
            </a:r>
            <a:r>
              <a:rPr kumimoji="0" sz="1406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</a:t>
            </a:r>
            <a:r>
              <a:rPr kumimoji="0" sz="140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an  mukainen</a:t>
            </a:r>
            <a:endParaRPr kumimoji="0" sz="140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362824" marR="0" lvl="0" indent="-196362" algn="l" defTabSz="642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62824" algn="l"/>
                <a:tab pos="363270" algn="l"/>
              </a:tabLst>
              <a:defRPr/>
            </a:pPr>
            <a:r>
              <a:rPr kumimoji="0" sz="1406" b="0" i="0" u="none" strike="noStrike" kern="1200" cap="none" spc="-4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Lunastusoikeus</a:t>
            </a:r>
            <a:endParaRPr kumimoji="0" sz="140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grpSp>
        <p:nvGrpSpPr>
          <p:cNvPr id="12" name="Ryhmä 11"/>
          <p:cNvGrpSpPr/>
          <p:nvPr/>
        </p:nvGrpSpPr>
        <p:grpSpPr>
          <a:xfrm>
            <a:off x="558943" y="3537359"/>
            <a:ext cx="1684294" cy="1037123"/>
            <a:chOff x="718019" y="4520835"/>
            <a:chExt cx="2590800" cy="1475740"/>
          </a:xfrm>
        </p:grpSpPr>
        <p:sp>
          <p:nvSpPr>
            <p:cNvPr id="32" name="object 32"/>
            <p:cNvSpPr/>
            <p:nvPr/>
          </p:nvSpPr>
          <p:spPr>
            <a:xfrm>
              <a:off x="751015" y="4553838"/>
              <a:ext cx="2538180" cy="14117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642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718019" y="4520835"/>
              <a:ext cx="2590800" cy="1475740"/>
            </a:xfrm>
            <a:custGeom>
              <a:avLst/>
              <a:gdLst/>
              <a:ahLst/>
              <a:cxnLst/>
              <a:rect l="l" t="t" r="r" b="b"/>
              <a:pathLst>
                <a:path w="2590800" h="1475740">
                  <a:moveTo>
                    <a:pt x="0" y="19050"/>
                  </a:moveTo>
                  <a:lnTo>
                    <a:pt x="0" y="1456093"/>
                  </a:lnTo>
                  <a:lnTo>
                    <a:pt x="0" y="1475143"/>
                  </a:lnTo>
                  <a:lnTo>
                    <a:pt x="19050" y="1475143"/>
                  </a:lnTo>
                  <a:lnTo>
                    <a:pt x="2571407" y="1475143"/>
                  </a:lnTo>
                  <a:lnTo>
                    <a:pt x="2590457" y="1475143"/>
                  </a:lnTo>
                  <a:lnTo>
                    <a:pt x="2590457" y="1456093"/>
                  </a:lnTo>
                  <a:lnTo>
                    <a:pt x="2590457" y="19050"/>
                  </a:lnTo>
                  <a:lnTo>
                    <a:pt x="2590457" y="0"/>
                  </a:lnTo>
                  <a:lnTo>
                    <a:pt x="2571407" y="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42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Ryhmä 14"/>
          <p:cNvGrpSpPr/>
          <p:nvPr/>
        </p:nvGrpSpPr>
        <p:grpSpPr>
          <a:xfrm>
            <a:off x="2828279" y="3516361"/>
            <a:ext cx="1802917" cy="1035338"/>
            <a:chOff x="4024406" y="4759094"/>
            <a:chExt cx="2565400" cy="1473200"/>
          </a:xfrm>
        </p:grpSpPr>
        <p:sp>
          <p:nvSpPr>
            <p:cNvPr id="35" name="object 35"/>
            <p:cNvSpPr/>
            <p:nvPr/>
          </p:nvSpPr>
          <p:spPr>
            <a:xfrm>
              <a:off x="4057266" y="4784126"/>
              <a:ext cx="2513256" cy="14291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642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4024406" y="4759094"/>
              <a:ext cx="2565400" cy="1473200"/>
            </a:xfrm>
            <a:custGeom>
              <a:avLst/>
              <a:gdLst/>
              <a:ahLst/>
              <a:cxnLst/>
              <a:rect l="l" t="t" r="r" b="b"/>
              <a:pathLst>
                <a:path w="2565400" h="1473200">
                  <a:moveTo>
                    <a:pt x="0" y="19050"/>
                  </a:moveTo>
                  <a:lnTo>
                    <a:pt x="0" y="1454150"/>
                  </a:lnTo>
                  <a:lnTo>
                    <a:pt x="0" y="1473200"/>
                  </a:lnTo>
                  <a:lnTo>
                    <a:pt x="19050" y="1473200"/>
                  </a:lnTo>
                  <a:lnTo>
                    <a:pt x="2546350" y="1473200"/>
                  </a:lnTo>
                  <a:lnTo>
                    <a:pt x="2565400" y="1473200"/>
                  </a:lnTo>
                  <a:lnTo>
                    <a:pt x="2565400" y="1454150"/>
                  </a:lnTo>
                  <a:lnTo>
                    <a:pt x="2565400" y="19050"/>
                  </a:lnTo>
                  <a:lnTo>
                    <a:pt x="2565400" y="0"/>
                  </a:lnTo>
                  <a:lnTo>
                    <a:pt x="2546350" y="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42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Ryhmä 16"/>
          <p:cNvGrpSpPr/>
          <p:nvPr/>
        </p:nvGrpSpPr>
        <p:grpSpPr>
          <a:xfrm>
            <a:off x="10230958" y="5632442"/>
            <a:ext cx="1969323" cy="224907"/>
            <a:chOff x="14381211" y="8005923"/>
            <a:chExt cx="2975126" cy="288290"/>
          </a:xfrm>
        </p:grpSpPr>
        <p:sp>
          <p:nvSpPr>
            <p:cNvPr id="53" name="object 53"/>
            <p:cNvSpPr/>
            <p:nvPr/>
          </p:nvSpPr>
          <p:spPr>
            <a:xfrm>
              <a:off x="14381211" y="8158489"/>
              <a:ext cx="2820185" cy="57168"/>
            </a:xfrm>
            <a:custGeom>
              <a:avLst/>
              <a:gdLst/>
              <a:ahLst/>
              <a:cxnLst/>
              <a:rect l="l" t="t" r="r" b="b"/>
              <a:pathLst>
                <a:path w="3030855">
                  <a:moveTo>
                    <a:pt x="0" y="0"/>
                  </a:moveTo>
                  <a:lnTo>
                    <a:pt x="3030740" y="0"/>
                  </a:lnTo>
                </a:path>
              </a:pathLst>
            </a:custGeom>
            <a:ln w="76200">
              <a:solidFill>
                <a:srgbClr val="92CA7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42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17201397" y="8005923"/>
              <a:ext cx="154940" cy="288290"/>
            </a:xfrm>
            <a:custGeom>
              <a:avLst/>
              <a:gdLst/>
              <a:ahLst/>
              <a:cxnLst/>
              <a:rect l="l" t="t" r="r" b="b"/>
              <a:pathLst>
                <a:path w="154940" h="288290">
                  <a:moveTo>
                    <a:pt x="0" y="0"/>
                  </a:moveTo>
                  <a:lnTo>
                    <a:pt x="0" y="288010"/>
                  </a:lnTo>
                  <a:lnTo>
                    <a:pt x="154901" y="1440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CA70"/>
            </a:solidFill>
          </p:spPr>
          <p:txBody>
            <a:bodyPr wrap="square" lIns="0" tIns="0" rIns="0" bIns="0" rtlCol="0"/>
            <a:lstStyle/>
            <a:p>
              <a:pPr marL="0" marR="0" lvl="0" indent="0" algn="l" defTabSz="642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5" name="object 55"/>
          <p:cNvSpPr/>
          <p:nvPr/>
        </p:nvSpPr>
        <p:spPr>
          <a:xfrm flipV="1">
            <a:off x="7633269" y="5705628"/>
            <a:ext cx="2525214" cy="39267"/>
          </a:xfrm>
          <a:custGeom>
            <a:avLst/>
            <a:gdLst/>
            <a:ahLst/>
            <a:cxnLst/>
            <a:rect l="l" t="t" r="r" b="b"/>
            <a:pathLst>
              <a:path w="3124834">
                <a:moveTo>
                  <a:pt x="0" y="0"/>
                </a:moveTo>
                <a:lnTo>
                  <a:pt x="3124796" y="0"/>
                </a:lnTo>
              </a:path>
            </a:pathLst>
          </a:custGeom>
          <a:ln w="76200">
            <a:solidFill>
              <a:srgbClr val="00B1C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42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007978" y="5744955"/>
            <a:ext cx="2496086" cy="51109"/>
          </a:xfrm>
          <a:custGeom>
            <a:avLst/>
            <a:gdLst/>
            <a:ahLst/>
            <a:cxnLst/>
            <a:rect l="l" t="t" r="r" b="b"/>
            <a:pathLst>
              <a:path w="3124834">
                <a:moveTo>
                  <a:pt x="0" y="0"/>
                </a:moveTo>
                <a:lnTo>
                  <a:pt x="3124796" y="0"/>
                </a:lnTo>
              </a:path>
            </a:pathLst>
          </a:custGeom>
          <a:ln w="76200">
            <a:solidFill>
              <a:srgbClr val="49C2F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42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 flipV="1">
            <a:off x="2479228" y="5712765"/>
            <a:ext cx="2468293" cy="32130"/>
          </a:xfrm>
          <a:custGeom>
            <a:avLst/>
            <a:gdLst/>
            <a:ahLst/>
            <a:cxnLst/>
            <a:rect l="l" t="t" r="r" b="b"/>
            <a:pathLst>
              <a:path w="3124834">
                <a:moveTo>
                  <a:pt x="0" y="0"/>
                </a:moveTo>
                <a:lnTo>
                  <a:pt x="3124796" y="0"/>
                </a:lnTo>
              </a:path>
            </a:pathLst>
          </a:custGeom>
          <a:ln w="762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42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 flipV="1">
            <a:off x="457517" y="5706251"/>
            <a:ext cx="1907713" cy="45214"/>
          </a:xfrm>
          <a:custGeom>
            <a:avLst/>
            <a:gdLst/>
            <a:ahLst/>
            <a:cxnLst/>
            <a:rect l="l" t="t" r="r" b="b"/>
            <a:pathLst>
              <a:path w="3124835">
                <a:moveTo>
                  <a:pt x="0" y="0"/>
                </a:moveTo>
                <a:lnTo>
                  <a:pt x="3124796" y="0"/>
                </a:lnTo>
              </a:path>
            </a:pathLst>
          </a:custGeom>
          <a:ln w="76200">
            <a:solidFill>
              <a:srgbClr val="026CB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42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56832" y="5468171"/>
            <a:ext cx="1187961" cy="182008"/>
          </a:xfrm>
          <a:prstGeom prst="rect">
            <a:avLst/>
          </a:prstGeom>
        </p:spPr>
        <p:txBody>
          <a:bodyPr vert="horz" wrap="square" lIns="0" tIns="8925" rIns="0" bIns="0" rtlCol="0">
            <a:spAutoFit/>
          </a:bodyPr>
          <a:lstStyle/>
          <a:p>
            <a:pPr marL="8926" marR="0" lvl="0" indent="0" algn="l" defTabSz="64264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4" b="0" i="0" u="none" strike="noStrike" kern="1200" cap="none" spc="-7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Suunnittelun</a:t>
            </a:r>
            <a:r>
              <a:rPr kumimoji="0" sz="1124" b="0" i="0" u="none" strike="noStrike" kern="1200" cap="none" spc="-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124" b="0" i="0" u="none" strike="noStrike" kern="1200" cap="none" spc="-7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kesto</a:t>
            </a:r>
            <a:endParaRPr kumimoji="0" sz="1124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6" name="Suorakulmio 65"/>
          <p:cNvSpPr/>
          <p:nvPr/>
        </p:nvSpPr>
        <p:spPr>
          <a:xfrm>
            <a:off x="5261190" y="3088221"/>
            <a:ext cx="2111475" cy="265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88127" marR="0" lvl="1" indent="0" algn="l" defTabSz="642640" rtl="0" eaLnBrk="1" fontAlgn="auto" latinLnBrk="0" hangingPunct="1">
              <a:lnSpc>
                <a:spcPct val="100000"/>
              </a:lnSpc>
              <a:spcBef>
                <a:spcPts val="1493"/>
              </a:spcBef>
              <a:spcAft>
                <a:spcPts val="0"/>
              </a:spcAft>
              <a:buClrTx/>
              <a:buSzTx/>
              <a:buFontTx/>
              <a:buNone/>
              <a:tabLst>
                <a:tab pos="984489" algn="l"/>
                <a:tab pos="984936" algn="l"/>
              </a:tabLst>
              <a:defRPr/>
            </a:pPr>
            <a:r>
              <a:rPr kumimoji="0" lang="fi-FI" sz="1124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Hyväksymis</a:t>
            </a:r>
            <a:r>
              <a:rPr kumimoji="0" lang="fi-FI" sz="112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päätös</a:t>
            </a:r>
            <a:endParaRPr kumimoji="0" lang="fi-FI" sz="112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grpSp>
        <p:nvGrpSpPr>
          <p:cNvPr id="6" name="Ryhmä 5"/>
          <p:cNvGrpSpPr/>
          <p:nvPr/>
        </p:nvGrpSpPr>
        <p:grpSpPr>
          <a:xfrm>
            <a:off x="5359793" y="3518797"/>
            <a:ext cx="1802917" cy="1035338"/>
            <a:chOff x="7616973" y="5162327"/>
            <a:chExt cx="2565400" cy="1473200"/>
          </a:xfrm>
        </p:grpSpPr>
        <p:sp>
          <p:nvSpPr>
            <p:cNvPr id="41" name="object 41"/>
            <p:cNvSpPr/>
            <p:nvPr/>
          </p:nvSpPr>
          <p:spPr>
            <a:xfrm>
              <a:off x="7616973" y="5162327"/>
              <a:ext cx="2565400" cy="1473200"/>
            </a:xfrm>
            <a:custGeom>
              <a:avLst/>
              <a:gdLst/>
              <a:ahLst/>
              <a:cxnLst/>
              <a:rect l="l" t="t" r="r" b="b"/>
              <a:pathLst>
                <a:path w="2565400" h="1473200">
                  <a:moveTo>
                    <a:pt x="0" y="19050"/>
                  </a:moveTo>
                  <a:lnTo>
                    <a:pt x="0" y="1454150"/>
                  </a:lnTo>
                  <a:lnTo>
                    <a:pt x="0" y="1473200"/>
                  </a:lnTo>
                  <a:lnTo>
                    <a:pt x="19050" y="1473200"/>
                  </a:lnTo>
                  <a:lnTo>
                    <a:pt x="2546350" y="1473200"/>
                  </a:lnTo>
                  <a:lnTo>
                    <a:pt x="2565400" y="1473200"/>
                  </a:lnTo>
                  <a:lnTo>
                    <a:pt x="2565400" y="1454150"/>
                  </a:lnTo>
                  <a:lnTo>
                    <a:pt x="2565400" y="19050"/>
                  </a:lnTo>
                  <a:lnTo>
                    <a:pt x="2565400" y="0"/>
                  </a:lnTo>
                  <a:lnTo>
                    <a:pt x="2546350" y="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42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0" name="Kuva 69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44864" y="5201368"/>
              <a:ext cx="2512868" cy="1402106"/>
            </a:xfrm>
            <a:prstGeom prst="rect">
              <a:avLst/>
            </a:prstGeom>
          </p:spPr>
        </p:pic>
      </p:grpSp>
      <p:grpSp>
        <p:nvGrpSpPr>
          <p:cNvPr id="27" name="Ryhmä 26"/>
          <p:cNvGrpSpPr/>
          <p:nvPr/>
        </p:nvGrpSpPr>
        <p:grpSpPr>
          <a:xfrm>
            <a:off x="10368217" y="3579752"/>
            <a:ext cx="1648754" cy="1004365"/>
            <a:chOff x="14753109" y="4953187"/>
            <a:chExt cx="2346040" cy="1429127"/>
          </a:xfrm>
        </p:grpSpPr>
        <p:sp>
          <p:nvSpPr>
            <p:cNvPr id="48" name="object 48"/>
            <p:cNvSpPr/>
            <p:nvPr/>
          </p:nvSpPr>
          <p:spPr>
            <a:xfrm>
              <a:off x="14753109" y="4953187"/>
              <a:ext cx="2346040" cy="1429127"/>
            </a:xfrm>
            <a:custGeom>
              <a:avLst/>
              <a:gdLst/>
              <a:ahLst/>
              <a:cxnLst/>
              <a:rect l="l" t="t" r="r" b="b"/>
              <a:pathLst>
                <a:path w="2586990" h="1480184">
                  <a:moveTo>
                    <a:pt x="0" y="19050"/>
                  </a:moveTo>
                  <a:lnTo>
                    <a:pt x="0" y="1460690"/>
                  </a:lnTo>
                  <a:lnTo>
                    <a:pt x="0" y="1479740"/>
                  </a:lnTo>
                  <a:lnTo>
                    <a:pt x="19050" y="1479740"/>
                  </a:lnTo>
                  <a:lnTo>
                    <a:pt x="2567901" y="1479740"/>
                  </a:lnTo>
                  <a:lnTo>
                    <a:pt x="2586951" y="1479740"/>
                  </a:lnTo>
                  <a:lnTo>
                    <a:pt x="2586951" y="1460690"/>
                  </a:lnTo>
                  <a:lnTo>
                    <a:pt x="2586951" y="19050"/>
                  </a:lnTo>
                  <a:lnTo>
                    <a:pt x="2586951" y="0"/>
                  </a:lnTo>
                  <a:lnTo>
                    <a:pt x="2567901" y="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42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1" name="Kuva 7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>
            <a:xfrm>
              <a:off x="14785460" y="4975494"/>
              <a:ext cx="2293996" cy="1384511"/>
            </a:xfrm>
            <a:prstGeom prst="rect">
              <a:avLst/>
            </a:prstGeom>
          </p:spPr>
        </p:pic>
      </p:grpSp>
      <p:sp>
        <p:nvSpPr>
          <p:cNvPr id="67" name="Suorakulmio 66"/>
          <p:cNvSpPr/>
          <p:nvPr/>
        </p:nvSpPr>
        <p:spPr>
          <a:xfrm>
            <a:off x="2844886" y="3096933"/>
            <a:ext cx="2111475" cy="265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88127" marR="0" lvl="1" indent="0" algn="l" defTabSz="642640" rtl="0" eaLnBrk="1" fontAlgn="auto" latinLnBrk="0" hangingPunct="1">
              <a:lnSpc>
                <a:spcPct val="100000"/>
              </a:lnSpc>
              <a:spcBef>
                <a:spcPts val="1493"/>
              </a:spcBef>
              <a:spcAft>
                <a:spcPts val="0"/>
              </a:spcAft>
              <a:buClrTx/>
              <a:buSzTx/>
              <a:buFontTx/>
              <a:buNone/>
              <a:tabLst>
                <a:tab pos="984489" algn="l"/>
                <a:tab pos="984936" algn="l"/>
              </a:tabLst>
              <a:defRPr/>
            </a:pPr>
            <a:r>
              <a:rPr kumimoji="0" lang="fi-FI" sz="1124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Hyväksymis</a:t>
            </a:r>
            <a:r>
              <a:rPr kumimoji="0" lang="fi-FI" sz="112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päätös</a:t>
            </a:r>
            <a:endParaRPr kumimoji="0" lang="fi-FI" sz="112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8" name="object 65"/>
          <p:cNvSpPr txBox="1">
            <a:spLocks/>
          </p:cNvSpPr>
          <p:nvPr/>
        </p:nvSpPr>
        <p:spPr>
          <a:xfrm>
            <a:off x="975163" y="6441909"/>
            <a:ext cx="5408750" cy="182008"/>
          </a:xfrm>
          <a:prstGeom prst="rect">
            <a:avLst/>
          </a:prstGeom>
        </p:spPr>
        <p:txBody>
          <a:bodyPr vert="horz" wrap="square" lIns="0" tIns="8925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600" b="0" i="0" kern="1200">
                <a:solidFill>
                  <a:srgbClr val="939598"/>
                </a:solidFill>
                <a:latin typeface="Tahoma"/>
                <a:ea typeface="+mn-ea"/>
                <a:cs typeface="Tahom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26" marR="0" lvl="0" indent="0" algn="l" defTabSz="64264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24" b="0" i="0" u="none" strike="noStrike" kern="1200" cap="none" spc="-7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Hankinta</a:t>
            </a:r>
            <a:r>
              <a:rPr kumimoji="0" lang="fi-FI" sz="1124" b="0" i="0" u="none" strike="noStrike" kern="1200" cap="none" spc="-4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suunnitteluvaiheiden välissä vie isommissa hankkeissa n. 1-2 vuotta.</a:t>
            </a:r>
          </a:p>
        </p:txBody>
      </p:sp>
      <p:sp>
        <p:nvSpPr>
          <p:cNvPr id="77" name="object 27"/>
          <p:cNvSpPr txBox="1"/>
          <p:nvPr/>
        </p:nvSpPr>
        <p:spPr>
          <a:xfrm>
            <a:off x="10291921" y="1801719"/>
            <a:ext cx="1572197" cy="477629"/>
          </a:xfrm>
          <a:prstGeom prst="rect">
            <a:avLst/>
          </a:prstGeom>
        </p:spPr>
        <p:txBody>
          <a:bodyPr vert="horz" wrap="square" lIns="0" tIns="31685" rIns="0" bIns="0" rtlCol="0">
            <a:spAutoFit/>
          </a:bodyPr>
          <a:lstStyle/>
          <a:p>
            <a:pPr marL="8926" marR="3570" lvl="0" indent="0" algn="l" defTabSz="642640" rtl="0" eaLnBrk="1" fontAlgn="auto" latinLnBrk="0" hangingPunct="1">
              <a:lnSpc>
                <a:spcPct val="103200"/>
              </a:lnSpc>
              <a:spcBef>
                <a:spcPts val="2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6" b="1" i="0" u="none" strike="noStrike" kern="1200" cap="none" spc="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Käyttö ja kunnossapito</a:t>
            </a:r>
            <a:endParaRPr kumimoji="0" sz="140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grpSp>
        <p:nvGrpSpPr>
          <p:cNvPr id="3" name="Ryhmä 2"/>
          <p:cNvGrpSpPr/>
          <p:nvPr/>
        </p:nvGrpSpPr>
        <p:grpSpPr>
          <a:xfrm>
            <a:off x="365939" y="2770805"/>
            <a:ext cx="10304928" cy="362482"/>
            <a:chOff x="479606" y="4381432"/>
            <a:chExt cx="14663054" cy="515782"/>
          </a:xfrm>
        </p:grpSpPr>
        <p:sp>
          <p:nvSpPr>
            <p:cNvPr id="49" name="object 49"/>
            <p:cNvSpPr/>
            <p:nvPr/>
          </p:nvSpPr>
          <p:spPr>
            <a:xfrm flipV="1">
              <a:off x="479606" y="4569913"/>
              <a:ext cx="14366694" cy="80009"/>
            </a:xfrm>
            <a:custGeom>
              <a:avLst/>
              <a:gdLst/>
              <a:ahLst/>
              <a:cxnLst/>
              <a:rect l="l" t="t" r="r" b="b"/>
              <a:pathLst>
                <a:path w="7833995">
                  <a:moveTo>
                    <a:pt x="0" y="0"/>
                  </a:moveTo>
                  <a:lnTo>
                    <a:pt x="7833626" y="0"/>
                  </a:lnTo>
                </a:path>
              </a:pathLst>
            </a:custGeom>
            <a:solidFill>
              <a:schemeClr val="bg1"/>
            </a:solidFill>
            <a:ln w="1397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42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14653843" y="4381432"/>
              <a:ext cx="488817" cy="515782"/>
            </a:xfrm>
            <a:custGeom>
              <a:avLst/>
              <a:gdLst/>
              <a:ahLst/>
              <a:cxnLst/>
              <a:rect l="l" t="t" r="r" b="b"/>
              <a:pathLst>
                <a:path w="154940" h="288289">
                  <a:moveTo>
                    <a:pt x="0" y="0"/>
                  </a:moveTo>
                  <a:lnTo>
                    <a:pt x="0" y="288010"/>
                  </a:lnTo>
                  <a:lnTo>
                    <a:pt x="154889" y="1440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42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Ellipsi 3"/>
            <p:cNvSpPr/>
            <p:nvPr/>
          </p:nvSpPr>
          <p:spPr>
            <a:xfrm>
              <a:off x="6716674" y="4470591"/>
              <a:ext cx="341505" cy="3608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42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26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Ellipsi 75"/>
            <p:cNvSpPr/>
            <p:nvPr/>
          </p:nvSpPr>
          <p:spPr>
            <a:xfrm>
              <a:off x="10212481" y="4473471"/>
              <a:ext cx="355245" cy="3524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42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26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Ellipsi 74"/>
            <p:cNvSpPr/>
            <p:nvPr/>
          </p:nvSpPr>
          <p:spPr>
            <a:xfrm>
              <a:off x="10827842" y="4473471"/>
              <a:ext cx="347130" cy="3524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42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26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8" name="Suorakulmio 77"/>
          <p:cNvSpPr/>
          <p:nvPr/>
        </p:nvSpPr>
        <p:spPr>
          <a:xfrm>
            <a:off x="6940365" y="3080651"/>
            <a:ext cx="1733024" cy="438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88127" marR="0" lvl="1" indent="0" algn="l" defTabSz="642640" rtl="0" eaLnBrk="1" fontAlgn="auto" latinLnBrk="0" hangingPunct="1">
              <a:lnSpc>
                <a:spcPct val="100000"/>
              </a:lnSpc>
              <a:spcBef>
                <a:spcPts val="1493"/>
              </a:spcBef>
              <a:spcAft>
                <a:spcPts val="0"/>
              </a:spcAft>
              <a:buClrTx/>
              <a:buSzTx/>
              <a:buFontTx/>
              <a:buNone/>
              <a:tabLst>
                <a:tab pos="984489" algn="l"/>
                <a:tab pos="984936" algn="l"/>
              </a:tabLst>
              <a:defRPr/>
            </a:pPr>
            <a:r>
              <a:rPr kumimoji="0" lang="fi-FI" sz="1124" b="0" i="0" u="none" strike="noStrike" kern="1200" cap="none" spc="-2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Investointi-</a:t>
            </a:r>
            <a:r>
              <a:rPr kumimoji="0" lang="fi-FI" sz="112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päätös</a:t>
            </a:r>
            <a:endParaRPr kumimoji="0" lang="fi-FI" sz="112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9" name="Suorakulmio 78"/>
          <p:cNvSpPr/>
          <p:nvPr/>
        </p:nvSpPr>
        <p:spPr>
          <a:xfrm rot="16200000">
            <a:off x="-407767" y="2640375"/>
            <a:ext cx="1305486" cy="265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88127" marR="0" lvl="1" indent="0" algn="l" defTabSz="642640" rtl="0" eaLnBrk="1" fontAlgn="auto" latinLnBrk="0" hangingPunct="1">
              <a:lnSpc>
                <a:spcPct val="100000"/>
              </a:lnSpc>
              <a:spcBef>
                <a:spcPts val="1493"/>
              </a:spcBef>
              <a:spcAft>
                <a:spcPts val="0"/>
              </a:spcAft>
              <a:buClrTx/>
              <a:buSzTx/>
              <a:buFontTx/>
              <a:buNone/>
              <a:tabLst>
                <a:tab pos="984489" algn="l"/>
                <a:tab pos="984936" algn="l"/>
              </a:tabLst>
              <a:defRPr/>
            </a:pPr>
            <a:r>
              <a:rPr kumimoji="0" lang="fi-FI" sz="1124" b="0" i="0" u="none" strike="noStrike" kern="1200" cap="none" spc="-28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Väylä</a:t>
            </a:r>
            <a:endParaRPr kumimoji="0" lang="fi-FI" sz="1124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80" name="Suorakulmio 79"/>
          <p:cNvSpPr/>
          <p:nvPr/>
        </p:nvSpPr>
        <p:spPr>
          <a:xfrm rot="16200000">
            <a:off x="-637865" y="4585130"/>
            <a:ext cx="1766917" cy="265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88127" marR="0" lvl="1" indent="0" algn="l" defTabSz="642640" rtl="0" eaLnBrk="1" fontAlgn="auto" latinLnBrk="0" hangingPunct="1">
              <a:lnSpc>
                <a:spcPct val="100000"/>
              </a:lnSpc>
              <a:spcBef>
                <a:spcPts val="1493"/>
              </a:spcBef>
              <a:spcAft>
                <a:spcPts val="0"/>
              </a:spcAft>
              <a:buClrTx/>
              <a:buSzTx/>
              <a:buFontTx/>
              <a:buNone/>
              <a:tabLst>
                <a:tab pos="984489" algn="l"/>
                <a:tab pos="984936" algn="l"/>
              </a:tabLst>
              <a:defRPr/>
            </a:pPr>
            <a:r>
              <a:rPr kumimoji="0" lang="fi-FI" sz="1124" b="0" i="0" u="none" strike="noStrike" kern="1200" cap="none" spc="-28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Sidosryhmät</a:t>
            </a:r>
            <a:endParaRPr kumimoji="0" lang="fi-FI" sz="1124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cxnSp>
        <p:nvCxnSpPr>
          <p:cNvPr id="7" name="Suora yhdysviiva 6"/>
          <p:cNvCxnSpPr/>
          <p:nvPr/>
        </p:nvCxnSpPr>
        <p:spPr>
          <a:xfrm>
            <a:off x="8649347" y="1291389"/>
            <a:ext cx="10202" cy="4799324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/>
          <p:cNvGrpSpPr/>
          <p:nvPr/>
        </p:nvGrpSpPr>
        <p:grpSpPr>
          <a:xfrm>
            <a:off x="7853115" y="3560553"/>
            <a:ext cx="2060507" cy="1040939"/>
            <a:chOff x="11067344" y="5150549"/>
            <a:chExt cx="2899011" cy="1481169"/>
          </a:xfrm>
        </p:grpSpPr>
        <p:sp>
          <p:nvSpPr>
            <p:cNvPr id="45" name="object 45"/>
            <p:cNvSpPr/>
            <p:nvPr/>
          </p:nvSpPr>
          <p:spPr>
            <a:xfrm>
              <a:off x="11067344" y="5153146"/>
              <a:ext cx="2899011" cy="1478572"/>
            </a:xfrm>
            <a:custGeom>
              <a:avLst/>
              <a:gdLst/>
              <a:ahLst/>
              <a:cxnLst/>
              <a:rect l="l" t="t" r="r" b="b"/>
              <a:pathLst>
                <a:path w="2586990" h="1480184">
                  <a:moveTo>
                    <a:pt x="0" y="19050"/>
                  </a:moveTo>
                  <a:lnTo>
                    <a:pt x="0" y="1460690"/>
                  </a:lnTo>
                  <a:lnTo>
                    <a:pt x="0" y="1479740"/>
                  </a:lnTo>
                  <a:lnTo>
                    <a:pt x="19050" y="1479740"/>
                  </a:lnTo>
                  <a:lnTo>
                    <a:pt x="2567901" y="1479740"/>
                  </a:lnTo>
                  <a:lnTo>
                    <a:pt x="2586951" y="1479740"/>
                  </a:lnTo>
                  <a:lnTo>
                    <a:pt x="2586951" y="1460690"/>
                  </a:lnTo>
                  <a:lnTo>
                    <a:pt x="2586951" y="19050"/>
                  </a:lnTo>
                  <a:lnTo>
                    <a:pt x="2586951" y="0"/>
                  </a:lnTo>
                  <a:lnTo>
                    <a:pt x="2567901" y="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42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2" name="Kuva 7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92292" y="5150549"/>
              <a:ext cx="2870036" cy="1455154"/>
            </a:xfrm>
            <a:prstGeom prst="rect">
              <a:avLst/>
            </a:prstGeom>
          </p:spPr>
        </p:pic>
      </p:grpSp>
      <p:sp>
        <p:nvSpPr>
          <p:cNvPr id="8" name="Suorakulmio 7"/>
          <p:cNvSpPr/>
          <p:nvPr/>
        </p:nvSpPr>
        <p:spPr>
          <a:xfrm>
            <a:off x="7706140" y="1767161"/>
            <a:ext cx="828011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42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Raken-</a:t>
            </a:r>
            <a:r>
              <a:rPr kumimoji="0" lang="fi-FI" sz="126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tamis</a:t>
            </a:r>
            <a:r>
              <a:rPr kumimoji="0" lang="fi-FI" sz="12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-suunni-</a:t>
            </a:r>
            <a:r>
              <a:rPr kumimoji="0" lang="fi-FI" sz="126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telma</a:t>
            </a:r>
            <a:endParaRPr kumimoji="0" lang="fi-FI" sz="126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Suorakulmio 81"/>
          <p:cNvSpPr/>
          <p:nvPr/>
        </p:nvSpPr>
        <p:spPr>
          <a:xfrm>
            <a:off x="8673389" y="1789980"/>
            <a:ext cx="1663223" cy="28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42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Rakentaminen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2795624" y="4880500"/>
            <a:ext cx="1492716" cy="243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42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8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Kunta laatii ja hyväksyy</a:t>
            </a:r>
          </a:p>
        </p:txBody>
      </p:sp>
      <p:sp>
        <p:nvSpPr>
          <p:cNvPr id="31" name="Vuokaavio: Tiedot 30"/>
          <p:cNvSpPr/>
          <p:nvPr/>
        </p:nvSpPr>
        <p:spPr>
          <a:xfrm>
            <a:off x="2344851" y="5628598"/>
            <a:ext cx="153618" cy="224907"/>
          </a:xfrm>
          <a:prstGeom prst="flowChartInputOutput">
            <a:avLst/>
          </a:prstGeom>
          <a:solidFill>
            <a:srgbClr val="FF51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Vuokaavio: Tiedot 89"/>
          <p:cNvSpPr/>
          <p:nvPr/>
        </p:nvSpPr>
        <p:spPr>
          <a:xfrm>
            <a:off x="4907159" y="5628598"/>
            <a:ext cx="153618" cy="224907"/>
          </a:xfrm>
          <a:prstGeom prst="flowChartInputOutput">
            <a:avLst/>
          </a:prstGeom>
          <a:solidFill>
            <a:srgbClr val="FF51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Vuokaavio: Tiedot 90"/>
          <p:cNvSpPr/>
          <p:nvPr/>
        </p:nvSpPr>
        <p:spPr>
          <a:xfrm>
            <a:off x="7484254" y="5628598"/>
            <a:ext cx="153618" cy="224907"/>
          </a:xfrm>
          <a:prstGeom prst="flowChartInputOutput">
            <a:avLst/>
          </a:prstGeom>
          <a:solidFill>
            <a:srgbClr val="FF51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Vuokaavio: Tiedot 91"/>
          <p:cNvSpPr/>
          <p:nvPr/>
        </p:nvSpPr>
        <p:spPr>
          <a:xfrm>
            <a:off x="457517" y="6404973"/>
            <a:ext cx="153618" cy="224907"/>
          </a:xfrm>
          <a:prstGeom prst="flowChartInputOutput">
            <a:avLst/>
          </a:prstGeom>
          <a:solidFill>
            <a:srgbClr val="FF51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Dian numeron paikkamerkki 13"/>
          <p:cNvSpPr>
            <a:spLocks noGrp="1"/>
          </p:cNvSpPr>
          <p:nvPr>
            <p:ph type="sldNum" sz="quarter" idx="7"/>
          </p:nvPr>
        </p:nvSpPr>
        <p:spPr>
          <a:xfrm>
            <a:off x="8534151" y="6377940"/>
            <a:ext cx="2804160" cy="3429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i-FI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297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Ratasuunnitelma (1)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Radan eri osien yksityiskohtaista suunnittelua ja mitoitusta.</a:t>
            </a:r>
          </a:p>
          <a:p>
            <a:r>
              <a:rPr lang="fi-FI" dirty="0"/>
              <a:t>Määritellään radan tilavaraukset suojavyöhykkeineen niin rakentamisen aikana kuin lopputilanteessa.</a:t>
            </a:r>
          </a:p>
          <a:p>
            <a:r>
              <a:rPr lang="fi-FI" dirty="0"/>
              <a:t>Ratasuunnitelman laatimisessa korostuu</a:t>
            </a:r>
          </a:p>
          <a:p>
            <a:pPr lvl="1"/>
            <a:r>
              <a:rPr lang="fi-FI" dirty="0"/>
              <a:t>Suunnitelman oikeusvaikutukset</a:t>
            </a:r>
          </a:p>
          <a:p>
            <a:pPr lvl="1"/>
            <a:r>
              <a:rPr lang="fi-FI" dirty="0"/>
              <a:t>Vaikutuksien arviointi</a:t>
            </a:r>
          </a:p>
          <a:p>
            <a:pPr lvl="1"/>
            <a:r>
              <a:rPr lang="fi-FI" dirty="0"/>
              <a:t>Viranomaisyhteistyö ja vuorovaikutus, mm. kaavoitus</a:t>
            </a:r>
          </a:p>
          <a:p>
            <a:pPr lvl="1"/>
            <a:r>
              <a:rPr lang="fi-FI" dirty="0"/>
              <a:t>Kustannuksien suuruus</a:t>
            </a:r>
          </a:p>
          <a:p>
            <a:r>
              <a:rPr lang="fi-FI" dirty="0"/>
              <a:t>Ratasuunnitelmaa edeltää usein jokin esiselvitys, joissakin tapauksissa yleissuunnitelma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4A0EF-951A-4343-A672-F31B58E6828E}" type="slidenum">
              <a:rPr kumimoji="0" lang="fi-FI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787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Ratasuunnitelma (2)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i-FI" dirty="0"/>
              <a:t>Aloittamisesta kuulutetaan ensisijaisesti tietoverkossa</a:t>
            </a:r>
          </a:p>
          <a:p>
            <a:r>
              <a:rPr lang="fi-FI" dirty="0"/>
              <a:t>Hanketta esitellään suunnittelun aikana yleisölle ja sidosryhmille</a:t>
            </a:r>
          </a:p>
          <a:p>
            <a:r>
              <a:rPr lang="fi-FI" dirty="0"/>
              <a:t>Ratasuunnitelma pidetään yleisesti nähtävillä 30 päivän ajan. Nähtävillä olosta kuulutetaan tietoverkossa sekä alueen lehdessä. Nähtävillä olon aikana suunnitelmasta on mahdollisuus tehdä muistutus.</a:t>
            </a:r>
          </a:p>
          <a:p>
            <a:r>
              <a:rPr lang="fi-FI" dirty="0"/>
              <a:t>Suunnitelmasta pyydetään nähtävillä olon aikana lausunto mm. kunnilta, maakunnan liitolta ja ELY-keskukselta sekä tarvittavilta muilta viranomaisilta.</a:t>
            </a:r>
          </a:p>
          <a:p>
            <a:r>
              <a:rPr lang="fi-FI" dirty="0"/>
              <a:t>Rataverkon haltija käsittelee lausunnot ja tekee tarvittaessa muutoksia suunnitelmiin.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4A0EF-951A-4343-A672-F31B58E6828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367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Ratasuunnitelma (3)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Rataverkon haltija laatii hyväksymisesityksen Liikenne- ja viestintävirastolle (Traficom), joka tekee hyväksymispäätöksen</a:t>
            </a:r>
          </a:p>
          <a:p>
            <a:r>
              <a:rPr lang="fi-FI" dirty="0"/>
              <a:t>Hyväksymispäätös asetetaan nähtäville ja nähtäville asettamisesta kuulutetaan tietoverkossa sekä alueen lehdessä.</a:t>
            </a:r>
          </a:p>
          <a:p>
            <a:r>
              <a:rPr lang="fi-FI" dirty="0"/>
              <a:t>Päätökseen voi hakea muutosta 30 pv nähtävillä olon aikana hallinto-oikeudesta. Ratasuunnitelman hyväksymispäätöksen perusteella rakennustyöt voidaan aloittaa valituksista huolimatta, ellei valitusta käsittelevä viranomainen toisin määrää.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4A0EF-951A-4343-A672-F31B58E6828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832098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VÄYLÄ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49C2F0"/>
      </a:accent1>
      <a:accent2>
        <a:srgbClr val="00B0CC"/>
      </a:accent2>
      <a:accent3>
        <a:srgbClr val="009BFF"/>
      </a:accent3>
      <a:accent4>
        <a:srgbClr val="0065AF"/>
      </a:accent4>
      <a:accent5>
        <a:srgbClr val="DD38F2"/>
      </a:accent5>
      <a:accent6>
        <a:srgbClr val="FFC3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7C00EF4C-DB70-4C17-9690-23C5DC476437}" vid="{47A09E41-BE22-4BEE-87C4-9A636C14640E}"/>
    </a:ext>
  </a:extLst>
</a:theme>
</file>

<file path=ppt/theme/theme2.xml><?xml version="1.0" encoding="utf-8"?>
<a:theme xmlns:a="http://schemas.openxmlformats.org/drawingml/2006/main" name="1_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xml_kameleon>
  <ddecree/>
  <dlevelofprotection/>
  <dsecrecy/>
  <dconfidentiality/>
</xml_kameleon>
</file>

<file path=customXml/item2.xml><?xml version="1.0" encoding="utf-8"?>
<livi_kameleon xmlns="" xmlns:xsi="http://www.w3.org/2001/XMLSchema-instance">
  <tyyppi>Esitys</tyyppi>
  <title>Ratasuunnitelmien hallinnollinen käsittely</title>
  <author>Miettinen ja Ruutiainen</author>
  <paivays>22.2.2021</paivays>
</livi_kameleo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11CAD6A412E44B0FF80159389244E" ma:contentTypeVersion="11" ma:contentTypeDescription="Create a new document." ma:contentTypeScope="" ma:versionID="d62f75be4edba625c73a5936abd0854e">
  <xsd:schema xmlns:xsd="http://www.w3.org/2001/XMLSchema" xmlns:xs="http://www.w3.org/2001/XMLSchema" xmlns:p="http://schemas.microsoft.com/office/2006/metadata/properties" xmlns:ns2="65bfb590-0280-4682-a4f8-98d31c6c1eef" targetNamespace="http://schemas.microsoft.com/office/2006/metadata/properties" ma:root="true" ma:fieldsID="647fba49a17a4799d13355d85d83dd17" ns2:_="">
    <xsd:import namespace="65bfb590-0280-4682-a4f8-98d31c6c1e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bfb590-0280-4682-a4f8-98d31c6c1e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E641DE-B3FB-4094-A943-37D6FE932D8D}">
  <ds:schemaRefs/>
</ds:datastoreItem>
</file>

<file path=customXml/itemProps2.xml><?xml version="1.0" encoding="utf-8"?>
<ds:datastoreItem xmlns:ds="http://schemas.openxmlformats.org/officeDocument/2006/customXml" ds:itemID="{AFCCD0CE-CD63-447E-9C0A-0CFD06E0E4AC}">
  <ds:schemaRefs>
    <ds:schemaRef ds:uri=""/>
  </ds:schemaRefs>
</ds:datastoreItem>
</file>

<file path=customXml/itemProps3.xml><?xml version="1.0" encoding="utf-8"?>
<ds:datastoreItem xmlns:ds="http://schemas.openxmlformats.org/officeDocument/2006/customXml" ds:itemID="{AB801025-60AB-4463-A9EE-4F2D3EC71738}"/>
</file>

<file path=customXml/itemProps4.xml><?xml version="1.0" encoding="utf-8"?>
<ds:datastoreItem xmlns:ds="http://schemas.openxmlformats.org/officeDocument/2006/customXml" ds:itemID="{8EEFA69D-C426-42FF-88B1-FA97E7C4974B}"/>
</file>

<file path=customXml/itemProps5.xml><?xml version="1.0" encoding="utf-8"?>
<ds:datastoreItem xmlns:ds="http://schemas.openxmlformats.org/officeDocument/2006/customXml" ds:itemID="{895C57C6-40CC-471E-A27C-5C711350CEFF}"/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9231</TotalTime>
  <Words>1238</Words>
  <Application>Microsoft Office PowerPoint</Application>
  <PresentationFormat>Widescreen</PresentationFormat>
  <Paragraphs>246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Exo 2</vt:lpstr>
      <vt:lpstr>Felbridge Pro</vt:lpstr>
      <vt:lpstr>Segoe UI</vt:lpstr>
      <vt:lpstr>Tahoma</vt:lpstr>
      <vt:lpstr>vayla</vt:lpstr>
      <vt:lpstr>1_vayla</vt:lpstr>
      <vt:lpstr>VUOROVAIKUTUSTILAISUUS 10.5.2022, klo 17.30 Loimaa, tasoristeykset, ratasuunnitelman laatiminen  </vt:lpstr>
      <vt:lpstr>PowerPoint Presentation</vt:lpstr>
      <vt:lpstr>PowerPoint Presentation</vt:lpstr>
      <vt:lpstr>PowerPoint Presentation</vt:lpstr>
      <vt:lpstr>PowerPoint Presentation</vt:lpstr>
      <vt:lpstr>Liikenneinfrahankkeen eteneminen</vt:lpstr>
      <vt:lpstr>Ratasuunnitelma (1)</vt:lpstr>
      <vt:lpstr>Ratasuunnitelma (2)</vt:lpstr>
      <vt:lpstr>Ratasuunnitelma (3)</vt:lpstr>
      <vt:lpstr>Ratasuunnitelma, ratatoimitus</vt:lpstr>
      <vt:lpstr>Hankkeen taustat ja lähtökohdat</vt:lpstr>
      <vt:lpstr>Hankkeen taustat ja lähtökohdat</vt:lpstr>
      <vt:lpstr>Hankkeen ja tasoristeyskohteiden sijainti rataosalla Toijala - Turku</vt:lpstr>
      <vt:lpstr>Hankkeen tavoitteet ja toimenpiteet</vt:lpstr>
      <vt:lpstr>Kaavoitustilanne</vt:lpstr>
      <vt:lpstr>  </vt:lpstr>
      <vt:lpstr>Hankkeen toimenpiteet</vt:lpstr>
      <vt:lpstr>  </vt:lpstr>
      <vt:lpstr>  </vt:lpstr>
      <vt:lpstr>  </vt:lpstr>
      <vt:lpstr>  </vt:lpstr>
      <vt:lpstr>Ratasuunnitelman aikataulu</vt:lpstr>
      <vt:lpstr>Ratasuunnitelman vuorovaikutus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Ratasuunnitelmien hallinnollinen käsittely</dc:title>
  <dc:creator>Miettinen ja Ruutiainen</dc:creator>
  <cp:keywords>Esitys</cp:keywords>
  <cp:lastModifiedBy>Arttu Tuominen</cp:lastModifiedBy>
  <cp:revision>446</cp:revision>
  <dcterms:created xsi:type="dcterms:W3CDTF">2019-11-25T11:17:30Z</dcterms:created>
  <dcterms:modified xsi:type="dcterms:W3CDTF">2022-05-03T12:28:03Z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473.85.02.208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Miettinen ja Ruutiainen</vt:lpwstr>
  </property>
  <property fmtid="{D5CDD505-2E9C-101B-9397-08002B2CF9AE}" pid="24" name="dvDUFname">
    <vt:lpwstr>Miettinen ja Ruutiainen</vt:lpwstr>
  </property>
  <property fmtid="{D5CDD505-2E9C-101B-9397-08002B2CF9AE}" pid="25" name="dvDULname">
    <vt:lpwstr/>
  </property>
  <property fmtid="{D5CDD505-2E9C-101B-9397-08002B2CF9AE}" pid="26" name="dvDUBusinessarea">
    <vt:lpwstr/>
  </property>
  <property fmtid="{D5CDD505-2E9C-101B-9397-08002B2CF9AE}" pid="27" name="dvDUdepartment">
    <vt:lpwstr/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tyyppi">
    <vt:lpwstr>Esitys</vt:lpwstr>
  </property>
  <property fmtid="{D5CDD505-2E9C-101B-9397-08002B2CF9AE}" pid="34" name="ddecree">
    <vt:lpwstr/>
  </property>
  <property fmtid="{D5CDD505-2E9C-101B-9397-08002B2CF9AE}" pid="35" name="dlevelofprotection">
    <vt:lpwstr/>
  </property>
  <property fmtid="{D5CDD505-2E9C-101B-9397-08002B2CF9AE}" pid="36" name="dsecrecy">
    <vt:lpwstr/>
  </property>
  <property fmtid="{D5CDD505-2E9C-101B-9397-08002B2CF9AE}" pid="37" name="dconfidentiality">
    <vt:lpwstr/>
  </property>
  <property fmtid="{D5CDD505-2E9C-101B-9397-08002B2CF9AE}" pid="38" name="author">
    <vt:lpwstr>Miettinen ja Ruutiainen</vt:lpwstr>
  </property>
  <property fmtid="{D5CDD505-2E9C-101B-9397-08002B2CF9AE}" pid="39" name="paivays">
    <vt:filetime>2019-11-24T22:00:00Z</vt:filetime>
  </property>
  <property fmtid="{D5CDD505-2E9C-101B-9397-08002B2CF9AE}" pid="40" name="title">
    <vt:lpwstr>Ratasuunnitelmien hallinnollinen käsittely</vt:lpwstr>
  </property>
  <property fmtid="{D5CDD505-2E9C-101B-9397-08002B2CF9AE}" pid="41" name="dvLogoChanged_2020">
    <vt:lpwstr>1</vt:lpwstr>
  </property>
  <property fmtid="{D5CDD505-2E9C-101B-9397-08002B2CF9AE}" pid="42" name="ContentTypeId">
    <vt:lpwstr>0x01010040311CAD6A412E44B0FF80159389244E</vt:lpwstr>
  </property>
</Properties>
</file>