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5.jpg" ContentType="image/jpg"/>
  <Override PartName="/ppt/media/image16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747" r:id="rId4"/>
  </p:sldMasterIdLst>
  <p:notesMasterIdLst>
    <p:notesMasterId r:id="rId27"/>
  </p:notesMasterIdLst>
  <p:sldIdLst>
    <p:sldId id="256" r:id="rId5"/>
    <p:sldId id="273" r:id="rId6"/>
    <p:sldId id="296" r:id="rId7"/>
    <p:sldId id="278" r:id="rId8"/>
    <p:sldId id="369" r:id="rId9"/>
    <p:sldId id="370" r:id="rId10"/>
    <p:sldId id="371" r:id="rId11"/>
    <p:sldId id="372" r:id="rId12"/>
    <p:sldId id="374" r:id="rId13"/>
    <p:sldId id="350" r:id="rId14"/>
    <p:sldId id="373" r:id="rId15"/>
    <p:sldId id="375" r:id="rId16"/>
    <p:sldId id="368" r:id="rId17"/>
    <p:sldId id="379" r:id="rId18"/>
    <p:sldId id="381" r:id="rId19"/>
    <p:sldId id="383" r:id="rId20"/>
    <p:sldId id="384" r:id="rId21"/>
    <p:sldId id="382" r:id="rId22"/>
    <p:sldId id="387" r:id="rId23"/>
    <p:sldId id="284" r:id="rId24"/>
    <p:sldId id="340" r:id="rId25"/>
    <p:sldId id="274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utiainen Marketta" initials="MRu" lastIdx="1" clrIdx="0">
    <p:extLst>
      <p:ext uri="{19B8F6BF-5375-455C-9EA6-DF929625EA0E}">
        <p15:presenceInfo xmlns:p15="http://schemas.microsoft.com/office/powerpoint/2012/main" userId="Ruutiainen Marketta" providerId="None"/>
      </p:ext>
    </p:extLst>
  </p:cmAuthor>
  <p:cmAuthor id="2" name="Nuuja Katri" initials="NK" lastIdx="2" clrIdx="1">
    <p:extLst>
      <p:ext uri="{19B8F6BF-5375-455C-9EA6-DF929625EA0E}">
        <p15:presenceInfo xmlns:p15="http://schemas.microsoft.com/office/powerpoint/2012/main" userId="Nuuja Ka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C1A"/>
    <a:srgbClr val="82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7" autoAdjust="0"/>
    <p:restoredTop sz="82537" autoAdjust="0"/>
  </p:normalViewPr>
  <p:slideViewPr>
    <p:cSldViewPr snapToGrid="0">
      <p:cViewPr varScale="1">
        <p:scale>
          <a:sx n="114" d="100"/>
          <a:sy n="114" d="100"/>
        </p:scale>
        <p:origin x="606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ominen, Sampsa" userId="1a0a90e8-d8c8-4bf3-9a12-4327a1b1566a" providerId="ADAL" clId="{12EFB8C0-F006-428F-9237-632A14645F48}"/>
    <pc:docChg chg="custSel delSld modSld">
      <pc:chgData name="Tuominen, Sampsa" userId="1a0a90e8-d8c8-4bf3-9a12-4327a1b1566a" providerId="ADAL" clId="{12EFB8C0-F006-428F-9237-632A14645F48}" dt="2022-05-20T09:17:31.882" v="410" actId="1076"/>
      <pc:docMkLst>
        <pc:docMk/>
      </pc:docMkLst>
      <pc:sldChg chg="addSp delSp modSp mod">
        <pc:chgData name="Tuominen, Sampsa" userId="1a0a90e8-d8c8-4bf3-9a12-4327a1b1566a" providerId="ADAL" clId="{12EFB8C0-F006-428F-9237-632A14645F48}" dt="2022-05-18T10:23:17.105" v="34" actId="20577"/>
        <pc:sldMkLst>
          <pc:docMk/>
          <pc:sldMk cId="1459744165" sldId="379"/>
        </pc:sldMkLst>
        <pc:spChg chg="mod">
          <ac:chgData name="Tuominen, Sampsa" userId="1a0a90e8-d8c8-4bf3-9a12-4327a1b1566a" providerId="ADAL" clId="{12EFB8C0-F006-428F-9237-632A14645F48}" dt="2022-05-18T10:23:17.105" v="34" actId="20577"/>
          <ac:spMkLst>
            <pc:docMk/>
            <pc:sldMk cId="1459744165" sldId="379"/>
            <ac:spMk id="3" creationId="{107A1B21-8100-4B3C-9D57-34E64CF82D25}"/>
          </ac:spMkLst>
        </pc:spChg>
        <pc:picChg chg="del">
          <ac:chgData name="Tuominen, Sampsa" userId="1a0a90e8-d8c8-4bf3-9a12-4327a1b1566a" providerId="ADAL" clId="{12EFB8C0-F006-428F-9237-632A14645F48}" dt="2022-05-18T10:22:24.898" v="4" actId="478"/>
          <ac:picMkLst>
            <pc:docMk/>
            <pc:sldMk cId="1459744165" sldId="379"/>
            <ac:picMk id="6" creationId="{2B1E4989-68DA-47D0-8B9E-A4F56B138937}"/>
          </ac:picMkLst>
        </pc:picChg>
        <pc:picChg chg="add mod">
          <ac:chgData name="Tuominen, Sampsa" userId="1a0a90e8-d8c8-4bf3-9a12-4327a1b1566a" providerId="ADAL" clId="{12EFB8C0-F006-428F-9237-632A14645F48}" dt="2022-05-18T10:22:31.130" v="5" actId="1076"/>
          <ac:picMkLst>
            <pc:docMk/>
            <pc:sldMk cId="1459744165" sldId="379"/>
            <ac:picMk id="7" creationId="{D03DBEA8-77F2-4668-A427-05E74AAF4D75}"/>
          </ac:picMkLst>
        </pc:picChg>
      </pc:sldChg>
      <pc:sldChg chg="addSp delSp modSp mod">
        <pc:chgData name="Tuominen, Sampsa" userId="1a0a90e8-d8c8-4bf3-9a12-4327a1b1566a" providerId="ADAL" clId="{12EFB8C0-F006-428F-9237-632A14645F48}" dt="2022-05-18T10:28:04.084" v="42" actId="1076"/>
        <pc:sldMkLst>
          <pc:docMk/>
          <pc:sldMk cId="2181429534" sldId="381"/>
        </pc:sldMkLst>
        <pc:picChg chg="del">
          <ac:chgData name="Tuominen, Sampsa" userId="1a0a90e8-d8c8-4bf3-9a12-4327a1b1566a" providerId="ADAL" clId="{12EFB8C0-F006-428F-9237-632A14645F48}" dt="2022-05-18T10:27:47.089" v="39" actId="478"/>
          <ac:picMkLst>
            <pc:docMk/>
            <pc:sldMk cId="2181429534" sldId="381"/>
            <ac:picMk id="3" creationId="{0893D1E9-D691-4DA5-AE2A-1F6F5CC24356}"/>
          </ac:picMkLst>
        </pc:picChg>
        <pc:picChg chg="add mod">
          <ac:chgData name="Tuominen, Sampsa" userId="1a0a90e8-d8c8-4bf3-9a12-4327a1b1566a" providerId="ADAL" clId="{12EFB8C0-F006-428F-9237-632A14645F48}" dt="2022-05-18T10:28:04.084" v="42" actId="1076"/>
          <ac:picMkLst>
            <pc:docMk/>
            <pc:sldMk cId="2181429534" sldId="381"/>
            <ac:picMk id="6" creationId="{DD0649A0-77F3-4E15-9BDD-0F6B0D8A8776}"/>
          </ac:picMkLst>
        </pc:picChg>
      </pc:sldChg>
      <pc:sldChg chg="addSp delSp modSp mod">
        <pc:chgData name="Tuominen, Sampsa" userId="1a0a90e8-d8c8-4bf3-9a12-4327a1b1566a" providerId="ADAL" clId="{12EFB8C0-F006-428F-9237-632A14645F48}" dt="2022-05-20T07:47:02.575" v="317" actId="1076"/>
        <pc:sldMkLst>
          <pc:docMk/>
          <pc:sldMk cId="2224604576" sldId="382"/>
        </pc:sldMkLst>
        <pc:picChg chg="add del mod">
          <ac:chgData name="Tuominen, Sampsa" userId="1a0a90e8-d8c8-4bf3-9a12-4327a1b1566a" providerId="ADAL" clId="{12EFB8C0-F006-428F-9237-632A14645F48}" dt="2022-05-20T07:45:40.664" v="315" actId="478"/>
          <ac:picMkLst>
            <pc:docMk/>
            <pc:sldMk cId="2224604576" sldId="382"/>
            <ac:picMk id="6" creationId="{D5CEFA83-0198-4E7C-B9F3-C65EE1E9FAD0}"/>
          </ac:picMkLst>
        </pc:picChg>
        <pc:picChg chg="del">
          <ac:chgData name="Tuominen, Sampsa" userId="1a0a90e8-d8c8-4bf3-9a12-4327a1b1566a" providerId="ADAL" clId="{12EFB8C0-F006-428F-9237-632A14645F48}" dt="2022-05-20T07:45:28.735" v="312" actId="478"/>
          <ac:picMkLst>
            <pc:docMk/>
            <pc:sldMk cId="2224604576" sldId="382"/>
            <ac:picMk id="7" creationId="{F005DC1C-98CA-4A5B-ADBC-80267F16A066}"/>
          </ac:picMkLst>
        </pc:picChg>
        <pc:picChg chg="add mod">
          <ac:chgData name="Tuominen, Sampsa" userId="1a0a90e8-d8c8-4bf3-9a12-4327a1b1566a" providerId="ADAL" clId="{12EFB8C0-F006-428F-9237-632A14645F48}" dt="2022-05-20T07:47:02.575" v="317" actId="1076"/>
          <ac:picMkLst>
            <pc:docMk/>
            <pc:sldMk cId="2224604576" sldId="382"/>
            <ac:picMk id="9" creationId="{A08C1974-B284-4188-9C07-34F9702CA95C}"/>
          </ac:picMkLst>
        </pc:picChg>
      </pc:sldChg>
      <pc:sldChg chg="addSp delSp modSp mod">
        <pc:chgData name="Tuominen, Sampsa" userId="1a0a90e8-d8c8-4bf3-9a12-4327a1b1566a" providerId="ADAL" clId="{12EFB8C0-F006-428F-9237-632A14645F48}" dt="2022-05-18T10:29:07.614" v="48" actId="1076"/>
        <pc:sldMkLst>
          <pc:docMk/>
          <pc:sldMk cId="4088974373" sldId="383"/>
        </pc:sldMkLst>
        <pc:picChg chg="del">
          <ac:chgData name="Tuominen, Sampsa" userId="1a0a90e8-d8c8-4bf3-9a12-4327a1b1566a" providerId="ADAL" clId="{12EFB8C0-F006-428F-9237-632A14645F48}" dt="2022-05-18T10:28:58.073" v="43" actId="478"/>
          <ac:picMkLst>
            <pc:docMk/>
            <pc:sldMk cId="4088974373" sldId="383"/>
            <ac:picMk id="3" creationId="{2FCC3E7D-FA55-4A02-AB54-932311FBE426}"/>
          </ac:picMkLst>
        </pc:picChg>
        <pc:picChg chg="add mod">
          <ac:chgData name="Tuominen, Sampsa" userId="1a0a90e8-d8c8-4bf3-9a12-4327a1b1566a" providerId="ADAL" clId="{12EFB8C0-F006-428F-9237-632A14645F48}" dt="2022-05-18T10:29:07.614" v="48" actId="1076"/>
          <ac:picMkLst>
            <pc:docMk/>
            <pc:sldMk cId="4088974373" sldId="383"/>
            <ac:picMk id="6" creationId="{E9CAA700-716F-4AF4-B29A-079E1E5BB638}"/>
          </ac:picMkLst>
        </pc:picChg>
      </pc:sldChg>
      <pc:sldChg chg="addSp delSp modSp mod">
        <pc:chgData name="Tuominen, Sampsa" userId="1a0a90e8-d8c8-4bf3-9a12-4327a1b1566a" providerId="ADAL" clId="{12EFB8C0-F006-428F-9237-632A14645F48}" dt="2022-05-20T09:17:31.882" v="410" actId="1076"/>
        <pc:sldMkLst>
          <pc:docMk/>
          <pc:sldMk cId="3063086273" sldId="384"/>
        </pc:sldMkLst>
        <pc:spChg chg="mod">
          <ac:chgData name="Tuominen, Sampsa" userId="1a0a90e8-d8c8-4bf3-9a12-4327a1b1566a" providerId="ADAL" clId="{12EFB8C0-F006-428F-9237-632A14645F48}" dt="2022-05-20T08:24:55.667" v="400" actId="20577"/>
          <ac:spMkLst>
            <pc:docMk/>
            <pc:sldMk cId="3063086273" sldId="384"/>
            <ac:spMk id="3" creationId="{5D1643F8-7F63-4DDB-8EC5-35B89D6E0C91}"/>
          </ac:spMkLst>
        </pc:spChg>
        <pc:picChg chg="mod">
          <ac:chgData name="Tuominen, Sampsa" userId="1a0a90e8-d8c8-4bf3-9a12-4327a1b1566a" providerId="ADAL" clId="{12EFB8C0-F006-428F-9237-632A14645F48}" dt="2022-05-19T07:10:21.598" v="57" actId="1076"/>
          <ac:picMkLst>
            <pc:docMk/>
            <pc:sldMk cId="3063086273" sldId="384"/>
            <ac:picMk id="6" creationId="{80FC9352-707D-46EB-8B2F-9BC3C100A3F7}"/>
          </ac:picMkLst>
        </pc:picChg>
        <pc:picChg chg="add del mod">
          <ac:chgData name="Tuominen, Sampsa" userId="1a0a90e8-d8c8-4bf3-9a12-4327a1b1566a" providerId="ADAL" clId="{12EFB8C0-F006-428F-9237-632A14645F48}" dt="2022-05-19T07:12:25.191" v="64" actId="478"/>
          <ac:picMkLst>
            <pc:docMk/>
            <pc:sldMk cId="3063086273" sldId="384"/>
            <ac:picMk id="7" creationId="{0D393C2C-8C2A-41E9-AE21-C56243FEFFAD}"/>
          </ac:picMkLst>
        </pc:picChg>
        <pc:picChg chg="add mod">
          <ac:chgData name="Tuominen, Sampsa" userId="1a0a90e8-d8c8-4bf3-9a12-4327a1b1566a" providerId="ADAL" clId="{12EFB8C0-F006-428F-9237-632A14645F48}" dt="2022-05-20T09:17:31.882" v="410" actId="1076"/>
          <ac:picMkLst>
            <pc:docMk/>
            <pc:sldMk cId="3063086273" sldId="384"/>
            <ac:picMk id="7" creationId="{3D3A3741-6B77-434F-B9AF-4CCBF73E06A8}"/>
          </ac:picMkLst>
        </pc:picChg>
        <pc:picChg chg="add del mod">
          <ac:chgData name="Tuominen, Sampsa" userId="1a0a90e8-d8c8-4bf3-9a12-4327a1b1566a" providerId="ADAL" clId="{12EFB8C0-F006-428F-9237-632A14645F48}" dt="2022-05-20T09:17:07.010" v="401" actId="478"/>
          <ac:picMkLst>
            <pc:docMk/>
            <pc:sldMk cId="3063086273" sldId="384"/>
            <ac:picMk id="9" creationId="{085DFC44-A26A-41F6-BBA9-9356EF5C1AFD}"/>
          </ac:picMkLst>
        </pc:picChg>
      </pc:sldChg>
      <pc:sldChg chg="del">
        <pc:chgData name="Tuominen, Sampsa" userId="1a0a90e8-d8c8-4bf3-9a12-4327a1b1566a" providerId="ADAL" clId="{12EFB8C0-F006-428F-9237-632A14645F48}" dt="2022-05-18T10:34:47.029" v="51" actId="2696"/>
        <pc:sldMkLst>
          <pc:docMk/>
          <pc:sldMk cId="1410431478" sldId="385"/>
        </pc:sldMkLst>
      </pc:sldChg>
      <pc:sldChg chg="del">
        <pc:chgData name="Tuominen, Sampsa" userId="1a0a90e8-d8c8-4bf3-9a12-4327a1b1566a" providerId="ADAL" clId="{12EFB8C0-F006-428F-9237-632A14645F48}" dt="2022-05-18T10:35:06.060" v="52" actId="2696"/>
        <pc:sldMkLst>
          <pc:docMk/>
          <pc:sldMk cId="4238989350" sldId="3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20.5.2022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22.2.2021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Miettinen ja Ruutiainen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22.2.2021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Miettinen ja Ruutiainen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alkoinen_loppudi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7" y="1654055"/>
            <a:ext cx="3865553" cy="32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inen_loppudi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10.2.2021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141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10.2.2021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7032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91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48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908730845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5840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32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1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7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3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349259"/>
            <a:ext cx="1592118" cy="13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9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8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1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5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22327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0653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93087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8951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8859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53859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02200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334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3904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15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6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6891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22889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2165" y="393563"/>
            <a:ext cx="4947671" cy="2566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68" b="1" i="0">
                <a:solidFill>
                  <a:srgbClr val="0064A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Jarno Viljakainen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10.2.2021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300458"/>
      </p:ext>
    </p:extLst>
  </p:cSld>
  <p:clrMapOvr>
    <a:masterClrMapping/>
  </p:clrMapOvr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39909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23.4.2021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601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22.2.2021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Miettinen ja Ruutiainen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10.2.2021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fi/tampere-pori-tasoristeykset/tie-ja-ratasuunnitelmakohteet/kaukolantie-vinkkilantie-sastamala" TargetMode="External"/><Relationship Id="rId2" Type="http://schemas.openxmlformats.org/officeDocument/2006/relationships/hyperlink" Target="mailto:tapo.tasoristeykset@vayla.fi" TargetMode="Externa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vayla.fi/tampere-pori-tasoristeykse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957F631A-BDD0-42E1-973E-752944CC58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 b="24193"/>
          <a:stretch/>
        </p:blipFill>
        <p:spPr>
          <a:xfrm>
            <a:off x="0" y="0"/>
            <a:ext cx="12192000" cy="4719638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YLEISÖTILAISUUS 24.5.2022, klo 17.00</a:t>
            </a:r>
            <a:br>
              <a:rPr lang="fi-FI" sz="2800" dirty="0"/>
            </a:br>
            <a:r>
              <a:rPr lang="fi-FI" sz="2800" dirty="0"/>
              <a:t>Kaukolantie-Vinkkiläntie, tasoristeysten poisto, tiesuunnitelma, Sastamala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8769"/>
            <a:ext cx="9399612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Hankkeen ja tasoristeyskohteiden sijainti rataosalla Lielahti – Kokemäki – Pori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79C13B-A380-42D2-96EF-5001FAF19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412" t="20903" r="3988" b="17347"/>
          <a:stretch/>
        </p:blipFill>
        <p:spPr>
          <a:xfrm>
            <a:off x="303402" y="1684332"/>
            <a:ext cx="11585196" cy="4672018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C3504DF3-B69B-4C44-8F49-A92F83B8BBF4}"/>
              </a:ext>
            </a:extLst>
          </p:cNvPr>
          <p:cNvSpPr/>
          <p:nvPr/>
        </p:nvSpPr>
        <p:spPr>
          <a:xfrm>
            <a:off x="6744750" y="4513276"/>
            <a:ext cx="1577129" cy="763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50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vaikutukset</a:t>
            </a:r>
            <a:endParaRPr lang="fi-FI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Liikenneturvallisuuden parantuminen</a:t>
            </a:r>
          </a:p>
          <a:p>
            <a:r>
              <a:rPr lang="fi-FI" dirty="0"/>
              <a:t>Kiertohaitta ja läpikulkuliikenne</a:t>
            </a:r>
          </a:p>
          <a:p>
            <a:pPr lvl="1"/>
            <a:r>
              <a:rPr lang="fi-FI" dirty="0"/>
              <a:t>Maa- ja metsätalouteen liittyvät kiertohaitat</a:t>
            </a:r>
          </a:p>
          <a:p>
            <a:pPr lvl="1"/>
            <a:r>
              <a:rPr lang="fi-FI" dirty="0"/>
              <a:t>Päivittäinen liikkuminen</a:t>
            </a:r>
          </a:p>
          <a:p>
            <a:r>
              <a:rPr lang="fi-FI" dirty="0"/>
              <a:t>Väylien hallinnolliset muutokset</a:t>
            </a:r>
          </a:p>
          <a:p>
            <a:pPr lvl="1"/>
            <a:r>
              <a:rPr lang="fi-FI" dirty="0"/>
              <a:t>Kiinteistöille muutoksia tienhoitokustannuksissa</a:t>
            </a:r>
            <a:endParaRPr lang="fi-FI" dirty="0">
              <a:highlight>
                <a:srgbClr val="FFFF00"/>
              </a:highlight>
            </a:endParaRPr>
          </a:p>
          <a:p>
            <a:r>
              <a:rPr lang="fi-FI" dirty="0"/>
              <a:t>Kaavamuutokset ja maanlunastukset</a:t>
            </a:r>
          </a:p>
          <a:p>
            <a:pPr lvl="1"/>
            <a:r>
              <a:rPr lang="fi-FI" dirty="0"/>
              <a:t>Suunnitellut toimenpiteet sijoittuvat Väyläviraston, Sastamalan kaupungin ja yksityisten omistamille alueille ja osittain yleiskaavoitetulle ja osittain kaavoittamattomille alueille</a:t>
            </a:r>
          </a:p>
          <a:p>
            <a:pPr lvl="1"/>
            <a:r>
              <a:rPr lang="fi-FI" dirty="0"/>
              <a:t>Alueella on voimassa oleva Keskustaajaman rakenneosayleiskaava, joka mahdollistaa Kaukolantien (12961) linjauksen muutoksen ja liittymisen Sastamalantiehen (249).</a:t>
            </a:r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1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3751865-B165-48AB-9D35-82854A42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7406"/>
          </a:xfrm>
          <a:solidFill>
            <a:schemeClr val="accent2">
              <a:alpha val="75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5372100" y="1020786"/>
            <a:ext cx="6477000" cy="1981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sz="2000" b="1" dirty="0"/>
          </a:p>
          <a:p>
            <a:pPr marL="457200" lvl="1" indent="0">
              <a:buNone/>
            </a:pPr>
            <a:endParaRPr lang="fi-FI" sz="2000" b="1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5C18F42-AF5F-4BCD-9555-F705C074B57E}"/>
              </a:ext>
            </a:extLst>
          </p:cNvPr>
          <p:cNvSpPr txBox="1">
            <a:spLocks/>
          </p:cNvSpPr>
          <p:nvPr/>
        </p:nvSpPr>
        <p:spPr>
          <a:xfrm>
            <a:off x="-552450" y="1020786"/>
            <a:ext cx="6477000" cy="1296537"/>
          </a:xfrm>
          <a:prstGeom prst="rect">
            <a:avLst/>
          </a:prstGeom>
        </p:spPr>
        <p:txBody>
          <a:bodyPr vert="horz" lIns="396000" tIns="46800" rIns="396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2000" b="1" dirty="0"/>
              <a:t> </a:t>
            </a:r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5BC0733-9CAB-4DEC-82D4-7CF872588DF8}"/>
              </a:ext>
            </a:extLst>
          </p:cNvPr>
          <p:cNvSpPr txBox="1">
            <a:spLocks/>
          </p:cNvSpPr>
          <p:nvPr/>
        </p:nvSpPr>
        <p:spPr>
          <a:xfrm>
            <a:off x="2133600" y="180406"/>
            <a:ext cx="6477000" cy="523922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i-FI" sz="3600" dirty="0">
              <a:latin typeface="+mj-lt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46265B2-79C2-4FC2-97F3-1FA331A6CE8A}"/>
              </a:ext>
            </a:extLst>
          </p:cNvPr>
          <p:cNvSpPr txBox="1">
            <a:spLocks/>
          </p:cNvSpPr>
          <p:nvPr/>
        </p:nvSpPr>
        <p:spPr>
          <a:xfrm>
            <a:off x="0" y="180407"/>
            <a:ext cx="12192000" cy="704328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3600" b="1" dirty="0">
                <a:latin typeface="+mj-lt"/>
              </a:rPr>
              <a:t>Kohteen esittely, tavoitteet ja toimenpiteet</a:t>
            </a:r>
          </a:p>
          <a:p>
            <a:pPr marL="457200" lvl="1" indent="0">
              <a:buNone/>
            </a:pPr>
            <a:r>
              <a:rPr lang="fi-FI" sz="3600" b="1" dirty="0">
                <a:latin typeface="+mj-lt"/>
              </a:rPr>
              <a:t>Petteri </a:t>
            </a:r>
            <a:r>
              <a:rPr lang="fi-FI" sz="3600" b="1" dirty="0" err="1">
                <a:latin typeface="+mj-lt"/>
              </a:rPr>
              <a:t>Hulkko</a:t>
            </a:r>
            <a:r>
              <a:rPr lang="fi-FI" sz="3600" b="1" dirty="0">
                <a:latin typeface="+mj-lt"/>
              </a:rPr>
              <a:t>, Afry Finland Oy</a:t>
            </a:r>
          </a:p>
        </p:txBody>
      </p:sp>
    </p:spTree>
    <p:extLst>
      <p:ext uri="{BB962C8B-B14F-4D97-AF65-F5344CB8AC3E}">
        <p14:creationId xmlns:p14="http://schemas.microsoft.com/office/powerpoint/2010/main" val="96106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3751865-B165-48AB-9D35-82854A42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17323"/>
          </a:xfrm>
          <a:solidFill>
            <a:schemeClr val="accent2">
              <a:alpha val="75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5372100" y="1020786"/>
            <a:ext cx="6477000" cy="1981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2000" b="1" dirty="0"/>
              <a:t>Toimenpiteet:</a:t>
            </a:r>
          </a:p>
          <a:p>
            <a:pPr lvl="1"/>
            <a:r>
              <a:rPr lang="fi-FI" sz="2000" b="1" dirty="0"/>
              <a:t>tasoristeysten poisto</a:t>
            </a:r>
          </a:p>
          <a:p>
            <a:pPr lvl="1"/>
            <a:r>
              <a:rPr lang="fi-FI" sz="2000" b="1" dirty="0"/>
              <a:t>tiejärjestelyt, uutta tietä n. 1,0 km sekä uusi ylikulkusilta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5C18F42-AF5F-4BCD-9555-F705C074B57E}"/>
              </a:ext>
            </a:extLst>
          </p:cNvPr>
          <p:cNvSpPr txBox="1">
            <a:spLocks/>
          </p:cNvSpPr>
          <p:nvPr/>
        </p:nvSpPr>
        <p:spPr>
          <a:xfrm>
            <a:off x="0" y="1020786"/>
            <a:ext cx="5924550" cy="1296537"/>
          </a:xfrm>
          <a:prstGeom prst="rect">
            <a:avLst/>
          </a:prstGeom>
        </p:spPr>
        <p:txBody>
          <a:bodyPr vert="horz" lIns="396000" tIns="46800" rIns="396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2000" b="1" dirty="0"/>
              <a:t>Nykytilanne:</a:t>
            </a:r>
          </a:p>
          <a:p>
            <a:pPr lvl="1"/>
            <a:r>
              <a:rPr lang="fi-FI" sz="2000" b="1" dirty="0"/>
              <a:t>heikko turvallisuus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5BC0733-9CAB-4DEC-82D4-7CF872588DF8}"/>
              </a:ext>
            </a:extLst>
          </p:cNvPr>
          <p:cNvSpPr txBox="1">
            <a:spLocks/>
          </p:cNvSpPr>
          <p:nvPr/>
        </p:nvSpPr>
        <p:spPr>
          <a:xfrm>
            <a:off x="2133600" y="180406"/>
            <a:ext cx="6477000" cy="523922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i-FI" sz="3600" dirty="0">
              <a:latin typeface="+mj-lt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46265B2-79C2-4FC2-97F3-1FA331A6CE8A}"/>
              </a:ext>
            </a:extLst>
          </p:cNvPr>
          <p:cNvSpPr txBox="1">
            <a:spLocks/>
          </p:cNvSpPr>
          <p:nvPr/>
        </p:nvSpPr>
        <p:spPr>
          <a:xfrm>
            <a:off x="0" y="180407"/>
            <a:ext cx="12192000" cy="704328"/>
          </a:xfrm>
          <a:prstGeom prst="rect">
            <a:avLst/>
          </a:prstGeom>
        </p:spPr>
        <p:txBody>
          <a:bodyPr vert="horz" lIns="396000" tIns="46800" rIns="396000" bIns="4680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3200" b="1" dirty="0">
                <a:latin typeface="+mj-lt"/>
              </a:rPr>
              <a:t>Kaukolantie (km 248+635) – Vinkkiläntien (km 250+791) tasoristeysten turvallisuuden parantaminen, yleiskartta järjestelyistä</a:t>
            </a:r>
            <a:endParaRPr lang="fi-FI" sz="3200" dirty="0">
              <a:latin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37EE0D5-E9C6-4545-AE71-39E77360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22" y="2317323"/>
            <a:ext cx="7735436" cy="44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1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F6CC-B387-4066-8F12-7E92ACAD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/>
              <a:t>Hankkeen kuvaus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A1B21-8100-4B3C-9D57-34E64CF82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3346342" cy="4010025"/>
          </a:xfrm>
        </p:spPr>
        <p:txBody>
          <a:bodyPr>
            <a:normAutofit/>
          </a:bodyPr>
          <a:lstStyle/>
          <a:p>
            <a:pPr marL="312737" lvl="1"/>
            <a:r>
              <a:rPr lang="fi-FI" sz="1600" dirty="0"/>
              <a:t>Sastamalan kaupungin alueella sijaitsevat Kaukolantien ja Vinkkiläntien tasoristeykset on tarkoitus poistaa ja siirtää liikenne käyttämään Kaukolantien uutta maantielinjausta ylikulkusillan kautta radan yli. Kaukolantien uuden linjauksen pituus on n. 1 km.</a:t>
            </a:r>
          </a:p>
          <a:p>
            <a:pPr marL="312737" lvl="1"/>
            <a:r>
              <a:rPr lang="fi-FI" sz="1600" dirty="0"/>
              <a:t>Nykyinen Kaukolantie muutetaan yksityistieksi poistettavan tasoristeyksen molemmin puolin.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B0931-15EE-4CEB-A7B3-9CA0D87A2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14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03DBEA8-77F2-4668-A427-05E74AAF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043" y="2131396"/>
            <a:ext cx="7933957" cy="31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4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C8B7-17E0-4775-944E-F78EA267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84" y="0"/>
            <a:ext cx="9399612" cy="908907"/>
          </a:xfrm>
        </p:spPr>
        <p:txBody>
          <a:bodyPr/>
          <a:lstStyle/>
          <a:p>
            <a:r>
              <a:rPr lang="fi-FI" u="sng" dirty="0"/>
              <a:t>Suunnitelmakartta Kaukolantie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6FCB5-F4F8-4DA1-BB13-69A1B7C3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0649A0-77F3-4E15-9BDD-0F6B0D8A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85" y="690066"/>
            <a:ext cx="5921866" cy="61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C8B7-17E0-4775-944E-F78EA267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7" y="439255"/>
            <a:ext cx="9399612" cy="1325563"/>
          </a:xfrm>
        </p:spPr>
        <p:txBody>
          <a:bodyPr/>
          <a:lstStyle/>
          <a:p>
            <a:r>
              <a:rPr lang="fi-FI" u="sng" dirty="0"/>
              <a:t>Suunnitelmakartta </a:t>
            </a:r>
            <a:r>
              <a:rPr lang="fi-FI" u="sng" dirty="0" err="1"/>
              <a:t>Vinkkiläntie</a:t>
            </a:r>
            <a:endParaRPr lang="fi-FI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6FCB5-F4F8-4DA1-BB13-69A1B7C3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9CAA700-716F-4AF4-B29A-079E1E5B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79" y="1336014"/>
            <a:ext cx="7421660" cy="54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5F58-874D-4090-8171-62FDB5F5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75" y="454927"/>
            <a:ext cx="9399612" cy="975170"/>
          </a:xfrm>
        </p:spPr>
        <p:txBody>
          <a:bodyPr/>
          <a:lstStyle/>
          <a:p>
            <a:r>
              <a:rPr lang="fi-FI" u="sng" dirty="0"/>
              <a:t>Mt 12961 Kaukolantien uusi linjaus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643F8-7F63-4DDB-8EC5-35B89D6E0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883330" cy="4010025"/>
          </a:xfrm>
        </p:spPr>
        <p:txBody>
          <a:bodyPr>
            <a:normAutofit/>
          </a:bodyPr>
          <a:lstStyle/>
          <a:p>
            <a:r>
              <a:rPr lang="fi-FI" sz="2000" dirty="0"/>
              <a:t>Uusi tieyhteys on asfalttipäällysteinen.</a:t>
            </a:r>
          </a:p>
          <a:p>
            <a:r>
              <a:rPr lang="fi-FI" sz="2000" dirty="0"/>
              <a:t>Asfalttipäällyste on 6,5 m levyinen ja sorapientareet 0,25 m leveät. </a:t>
            </a:r>
          </a:p>
          <a:p>
            <a:r>
              <a:rPr lang="fi-FI" sz="2000" dirty="0"/>
              <a:t>Uusi tieyhteys valaistaan noin 300 m matkalta </a:t>
            </a:r>
            <a:r>
              <a:rPr lang="fi-FI" sz="2000" dirty="0" err="1"/>
              <a:t>Sastamalantieltä</a:t>
            </a:r>
            <a:r>
              <a:rPr lang="fi-FI" sz="2000" dirty="0"/>
              <a:t> ylikulkusillan ohi. </a:t>
            </a:r>
          </a:p>
          <a:p>
            <a:r>
              <a:rPr lang="fi-FI" sz="2000" dirty="0"/>
              <a:t>Ylikulkusiltaa ennen ja sen jälkeen korkealla penkereellä oleva tieyhteys sisältää jyrkemmän sisäluiskan ja kaiteen, sekä kaiteen tarvitsemat piennarlevitykset. Kaiteiden kohdalla tien hyötyleveys on 7,5m.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24D47-994D-4362-850A-C3BE5AC11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17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068-4581-4F6C-A4C7-D086285DD968}"/>
              </a:ext>
            </a:extLst>
          </p:cNvPr>
          <p:cNvSpPr txBox="1">
            <a:spLocks/>
          </p:cNvSpPr>
          <p:nvPr/>
        </p:nvSpPr>
        <p:spPr>
          <a:xfrm>
            <a:off x="1070675" y="1252243"/>
            <a:ext cx="5864817" cy="584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dirty="0"/>
              <a:t>Poikkileikkaus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C9352-707D-46EB-8B2F-9BC3C100A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342" y="1293673"/>
            <a:ext cx="3530991" cy="255388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3A3741-6B77-434F-B9AF-4CCBF73E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81" y="3910012"/>
            <a:ext cx="3393621" cy="22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8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30D7-F2E1-4919-8C72-A5227AAE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40" y="403713"/>
            <a:ext cx="9399612" cy="1325563"/>
          </a:xfrm>
        </p:spPr>
        <p:txBody>
          <a:bodyPr/>
          <a:lstStyle/>
          <a:p>
            <a:r>
              <a:rPr lang="fi-FI" u="sng" dirty="0"/>
              <a:t>Mt 12961 Kaukolantien uusi linjaus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1E996-A87F-4518-A7BF-4A7BC1C10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240" y="1457610"/>
            <a:ext cx="5864817" cy="584899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Pituusleikkaus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C70A1-23E9-4F5E-89D4-C2B700CB0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18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08C1974-B284-4188-9C07-34F9702C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911"/>
            <a:ext cx="12192000" cy="36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4125-1A3F-4718-B730-F4861492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0" y="365126"/>
            <a:ext cx="9687622" cy="918730"/>
          </a:xfrm>
        </p:spPr>
        <p:txBody>
          <a:bodyPr/>
          <a:lstStyle/>
          <a:p>
            <a:r>
              <a:rPr lang="fi-FI" u="sng" dirty="0"/>
              <a:t>Tasoristeyksen alueen suunnitelmakartta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AE1F5-9DB4-4F01-8B6C-F3992EEF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19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0AC9561-B9F4-4B04-8681-B694B34B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06409"/>
            <a:ext cx="4177937" cy="4667034"/>
          </a:xfrm>
        </p:spPr>
        <p:txBody>
          <a:bodyPr>
            <a:normAutofit/>
          </a:bodyPr>
          <a:lstStyle/>
          <a:p>
            <a:pPr marL="312737" lvl="1"/>
            <a:r>
              <a:rPr lang="fi-FI" dirty="0"/>
              <a:t>Tasoristeyksen turvalaitteet poistetaan </a:t>
            </a:r>
          </a:p>
          <a:p>
            <a:pPr marL="312737" lvl="1"/>
            <a:r>
              <a:rPr lang="fi-FI" dirty="0"/>
              <a:t>Tietä puretaan lyhyet osuudet tasoristeyksen molemmin puolin. Nykyiset yhteydet kiinteistöille säilytetään.</a:t>
            </a:r>
          </a:p>
          <a:p>
            <a:pPr marL="312737" lvl="1"/>
            <a:r>
              <a:rPr lang="fi-FI" dirty="0"/>
              <a:t>Nykyinen Kaukolantie muutetaan yksityistieksi poistettavan tasoristeyksen molemmin puolin.</a:t>
            </a:r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2A31F-78A6-4A20-9307-E940432F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276" y="1630757"/>
            <a:ext cx="5074240" cy="46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/>
              <a:t>Vuorovaikutus-tilaisuuden sisältö</a:t>
            </a:r>
          </a:p>
          <a:p>
            <a:endParaRPr lang="fi-FI" sz="1600" dirty="0"/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Tilaisuus tallennetaan, mutta sitä ei julkaista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Tilaisuuden aikana voi kirjoittaa kommentteja Keskustelu-kenttään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Mikrofonit pyydetään pitämään kiinni varsinaisen esityksen aikana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Keskustelu ja kysymykset ovat esityksen lopussa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Puheenvuoron saa ”Nosta-käsi”-toiminnolla</a:t>
            </a:r>
          </a:p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/>
              <a:t>Väyläviraston rooli ja tehtävät</a:t>
            </a:r>
          </a:p>
          <a:p>
            <a:pPr lvl="1"/>
            <a:r>
              <a:rPr lang="fi-FI" sz="2800" dirty="0"/>
              <a:t>Mikko Heiskanen (Väyläviraston projektipäällikkö)</a:t>
            </a:r>
          </a:p>
          <a:p>
            <a:r>
              <a:rPr lang="fi-FI" b="1" dirty="0"/>
              <a:t>Tiesuunnitelma ja maantietoimitus</a:t>
            </a:r>
          </a:p>
          <a:p>
            <a:pPr lvl="1"/>
            <a:r>
              <a:rPr lang="fi-FI" sz="2800" dirty="0"/>
              <a:t>Sari Koskinen (Ramboll CM Oy)</a:t>
            </a:r>
          </a:p>
          <a:p>
            <a:r>
              <a:rPr lang="fi-FI" b="1" dirty="0"/>
              <a:t>Hankkeen esittely ja tasoristeysturvallisuus</a:t>
            </a:r>
          </a:p>
          <a:p>
            <a:pPr lvl="1"/>
            <a:r>
              <a:rPr lang="fi-FI" sz="2800" dirty="0"/>
              <a:t>Sari Koskinen (Ramboll CM Oy)</a:t>
            </a:r>
          </a:p>
          <a:p>
            <a:r>
              <a:rPr lang="fi-FI" b="1" dirty="0"/>
              <a:t>Kohteen esittely, tavoitteet ja toimenpiteet</a:t>
            </a:r>
          </a:p>
          <a:p>
            <a:pPr lvl="1"/>
            <a:r>
              <a:rPr lang="fi-FI" sz="2800" dirty="0"/>
              <a:t>Petteri </a:t>
            </a:r>
            <a:r>
              <a:rPr lang="fi-FI" sz="2800" dirty="0" err="1"/>
              <a:t>Hulkko</a:t>
            </a:r>
            <a:r>
              <a:rPr lang="fi-FI" sz="2800" dirty="0"/>
              <a:t> (Afry Oy)</a:t>
            </a:r>
          </a:p>
          <a:p>
            <a:r>
              <a:rPr lang="fi-FI" b="1" dirty="0"/>
              <a:t>Kohteen aikataulu</a:t>
            </a:r>
          </a:p>
          <a:p>
            <a:pPr lvl="1"/>
            <a:r>
              <a:rPr lang="fi-FI" sz="2800" dirty="0"/>
              <a:t>Sari Koskinen (Ramboll CM Oy)</a:t>
            </a:r>
          </a:p>
          <a:p>
            <a:r>
              <a:rPr lang="fi-FI" b="1" dirty="0"/>
              <a:t>Keskustelu ja kysymykset</a:t>
            </a:r>
          </a:p>
          <a:p>
            <a:r>
              <a:rPr lang="fi-FI" b="1" dirty="0"/>
              <a:t>Lisätietoa suunnitelmista ja palautteet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7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7008E-4E0B-4B0F-B90D-5645C29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Tiesuunnitelman aikataulu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A7054B-C22E-4B51-BA90-08ADC6A49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2662"/>
            <a:ext cx="10487025" cy="40100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Aloituskuulutus 16.3.2021.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Ensimmäinen yleisötilaisuus on järjestetty 25.8.2021.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Toinen yleisötilaisuus 24.5.2022.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Valmiit suunnitelmat asetetaan nähtäville vähintään 30 päivän ajaksi</a:t>
            </a:r>
            <a:r>
              <a:rPr lang="fi-FI" sz="1800" dirty="0">
                <a:solidFill>
                  <a:srgbClr val="FF0000"/>
                </a:solidFill>
              </a:rPr>
              <a:t> </a:t>
            </a:r>
            <a:r>
              <a:rPr lang="fi-FI" sz="1800" dirty="0"/>
              <a:t>loppuvuodesta 2022.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Sidosryhmiltä pyydetään lausunnot ja asianosaisten on mahdollisuus jättää suunnitelmista muistutuksia.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Nähtävillä olon jälkeen Väylävirasto ilmoittaa perustellun kannanottonsa suunnitelmaa vastaan tehdyistä muistutuksista. Väyläviraston perusteltu kannanotto ilmoitetaan suunnitelmaa koskevassa hyväksymispäätöksessä.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Valmiin tiesuunnitelman hyväksyy </a:t>
            </a:r>
            <a:r>
              <a:rPr lang="fi-FI" sz="1800" dirty="0" err="1"/>
              <a:t>Traficom</a:t>
            </a:r>
            <a:r>
              <a:rPr lang="fi-FI" sz="1800" dirty="0"/>
              <a:t>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 err="1"/>
              <a:t>Traficomin</a:t>
            </a:r>
            <a:r>
              <a:rPr lang="fi-FI" sz="1800" dirty="0"/>
              <a:t> hyväksymispäätös asetetaan nähtäville 30 päivän ajaksi.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Tiesuunnitelma pyritään saamaan lainvoimaiseksi vuoden 2023 alussa.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endParaRPr lang="fi-FI" sz="1800" dirty="0">
              <a:highlight>
                <a:srgbClr val="FFFF00"/>
              </a:highlight>
            </a:endParaRPr>
          </a:p>
          <a:p>
            <a:pPr marL="0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endParaRPr lang="fi-FI" sz="1800" dirty="0">
              <a:highlight>
                <a:srgbClr val="FFFF00"/>
              </a:highlight>
            </a:endParaRPr>
          </a:p>
          <a:p>
            <a:pPr marL="0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r>
              <a:rPr lang="fi-FI" sz="1800" dirty="0"/>
              <a:t>Toteutuksen aikataulusta ei ole vielä lopullista päätöstä, mutta alustavasti rakentamisen aloitus vuonna 2023.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A6AA63-C1E6-45B3-A615-B2EB25FCB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Tiesuunnitelman vuorovaikutus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1353800" cy="4451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Yleisötilaisuuden palautteet tulee antaa 3.6.2022 mennessä.</a:t>
            </a:r>
          </a:p>
          <a:p>
            <a:pPr lvl="1"/>
            <a:r>
              <a:rPr lang="fi-FI" sz="1800" dirty="0"/>
              <a:t>Palautteet annetaan sähköpostitse osoitteeseen: </a:t>
            </a:r>
            <a:r>
              <a:rPr lang="fi-FI" sz="1800" dirty="0">
                <a:hlinkClick r:id="rId2"/>
              </a:rPr>
              <a:t>tapo.tasoristeykset@vayla.fi</a:t>
            </a:r>
            <a:endParaRPr lang="fi-FI" sz="1800" dirty="0"/>
          </a:p>
          <a:p>
            <a:pPr lvl="1"/>
            <a:r>
              <a:rPr lang="fi-FI" sz="1800" dirty="0"/>
              <a:t>Palautteen otsikoksi tulee merkitä ”Kaukolantie-Vinkkiläntie tasoristeysten poistaminen, tiesuunnitelma, Sastamala”</a:t>
            </a:r>
          </a:p>
          <a:p>
            <a:pPr lvl="1"/>
            <a:r>
              <a:rPr lang="fi-FI" sz="1800" dirty="0"/>
              <a:t>Puhelimitse arkisin (ma-pe) klo 08-16 Petteri </a:t>
            </a:r>
            <a:r>
              <a:rPr lang="fi-FI" sz="1800" dirty="0" err="1"/>
              <a:t>Hulkko</a:t>
            </a:r>
            <a:r>
              <a:rPr lang="fi-FI" sz="1800" dirty="0"/>
              <a:t>, </a:t>
            </a:r>
            <a:r>
              <a:rPr lang="fi-FI" sz="1800" dirty="0" err="1"/>
              <a:t>Afry</a:t>
            </a:r>
            <a:r>
              <a:rPr lang="fi-FI" sz="1800" dirty="0"/>
              <a:t> Finland Oy, 040 764 2162</a:t>
            </a:r>
          </a:p>
          <a:p>
            <a:pPr marL="457200" lvl="1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Internetsivut: </a:t>
            </a:r>
            <a:r>
              <a:rPr lang="fi-FI" sz="1800" dirty="0">
                <a:hlinkClick r:id="rId3"/>
              </a:rPr>
              <a:t>https://vayla.fi/tampere-pori-tasoristeykset/tie-ja-ratasuunnitelmakohteet/kaukolantie-vinkkilantie-sastamala</a:t>
            </a:r>
            <a:r>
              <a:rPr lang="fi-FI" sz="1800" dirty="0"/>
              <a:t> </a:t>
            </a:r>
          </a:p>
          <a:p>
            <a:pPr marL="685800" lvl="3" defTabSz="893763">
              <a:buFont typeface="Arial" panose="020B0604020202020204" pitchFamily="34" charset="0"/>
              <a:buChar char="•"/>
            </a:pPr>
            <a:r>
              <a:rPr lang="fi-FI" dirty="0"/>
              <a:t>Yleisötilaisuudessa esillä ollut aineisto</a:t>
            </a:r>
          </a:p>
          <a:p>
            <a:pPr marL="0" lvl="1" indent="0" defTabSz="361950">
              <a:buNone/>
            </a:pPr>
            <a:endParaRPr lang="fi-FI" dirty="0"/>
          </a:p>
          <a:p>
            <a:pPr marL="0" lvl="1" indent="0" defTabSz="361950">
              <a:buNone/>
            </a:pPr>
            <a:endParaRPr lang="fi-FI" dirty="0"/>
          </a:p>
          <a:p>
            <a:pPr marL="0" lvl="1" indent="0" defTabSz="361950">
              <a:buNone/>
            </a:pPr>
            <a:endParaRPr lang="fi-FI" dirty="0"/>
          </a:p>
          <a:p>
            <a:pPr marL="0" lvl="1" indent="0" defTabSz="361950">
              <a:buNone/>
            </a:pPr>
            <a:r>
              <a:rPr lang="fi-FI" sz="1800" dirty="0"/>
              <a:t>Hankkeen sivut: </a:t>
            </a:r>
            <a:r>
              <a:rPr lang="fi-FI" sz="1800" dirty="0">
                <a:hlinkClick r:id="rId4"/>
              </a:rPr>
              <a:t>https://vayla.fi/tampere-pori-tasoristeykset</a:t>
            </a:r>
            <a:r>
              <a:rPr lang="fi-FI" sz="1800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4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Yhdestä kulmasta leikattu suorakulmio 11"/>
          <p:cNvSpPr/>
          <p:nvPr/>
        </p:nvSpPr>
        <p:spPr>
          <a:xfrm flipH="1">
            <a:off x="1036056" y="2284768"/>
            <a:ext cx="3077305" cy="2932763"/>
          </a:xfrm>
          <a:prstGeom prst="snip1Rect">
            <a:avLst/>
          </a:prstGeom>
          <a:solidFill>
            <a:schemeClr val="accent1"/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Väyläverkon suunnittelu, kehittäminen ja kunnossapito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Operatiivinen vastuu väylänpidon kansallisten liikennejärjestelmätavoitteiden toimeenpanosta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Yhdestä kulmasta leikattu suorakulmio 12"/>
          <p:cNvSpPr/>
          <p:nvPr/>
        </p:nvSpPr>
        <p:spPr>
          <a:xfrm flipH="1">
            <a:off x="4429610" y="2266406"/>
            <a:ext cx="3231305" cy="2951126"/>
          </a:xfrm>
          <a:prstGeom prst="snip1Rect">
            <a:avLst/>
          </a:prstGeom>
          <a:solidFill>
            <a:srgbClr val="00B0CC"/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kstiruutu 80"/>
          <p:cNvSpPr txBox="1">
            <a:spLocks noChangeArrowheads="1"/>
          </p:cNvSpPr>
          <p:nvPr/>
        </p:nvSpPr>
        <p:spPr bwMode="auto">
          <a:xfrm>
            <a:off x="4943511" y="2373647"/>
            <a:ext cx="2380640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Yhteiset palvelut</a:t>
            </a:r>
            <a:endParaRPr kumimoji="0" lang="fi-FI" alt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kstiruutu 80"/>
          <p:cNvSpPr txBox="1">
            <a:spLocks noChangeArrowheads="1"/>
          </p:cNvSpPr>
          <p:nvPr/>
        </p:nvSpPr>
        <p:spPr bwMode="auto">
          <a:xfrm>
            <a:off x="4488098" y="2718791"/>
            <a:ext cx="3114329" cy="507831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kumimoji="0" lang="fi-FI" alt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Tie Oy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(tieliikenteen ohjaus)</a:t>
            </a:r>
          </a:p>
        </p:txBody>
      </p:sp>
      <p:sp>
        <p:nvSpPr>
          <p:cNvPr id="17" name="Tekstiruutu 80"/>
          <p:cNvSpPr txBox="1">
            <a:spLocks noChangeArrowheads="1"/>
          </p:cNvSpPr>
          <p:nvPr/>
        </p:nvSpPr>
        <p:spPr bwMode="auto">
          <a:xfrm>
            <a:off x="4488098" y="3261490"/>
            <a:ext cx="3114328" cy="757130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ctr" defTabSz="914354" eaLnBrk="1" hangingPunct="1">
              <a:lnSpc>
                <a:spcPct val="90000"/>
              </a:lnSpc>
              <a:defRPr/>
            </a:pPr>
            <a:r>
              <a:rPr lang="fi-FI" altLang="fi-FI" sz="1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lang="fi-FI" altLang="fi-FI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Meriliikenteenohjaus Oy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(meriliikenteen ohjaus)</a:t>
            </a:r>
          </a:p>
        </p:txBody>
      </p:sp>
      <p:sp>
        <p:nvSpPr>
          <p:cNvPr id="18" name="Tekstiruutu 80"/>
          <p:cNvSpPr txBox="1">
            <a:spLocks noChangeArrowheads="1"/>
          </p:cNvSpPr>
          <p:nvPr/>
        </p:nvSpPr>
        <p:spPr bwMode="auto">
          <a:xfrm>
            <a:off x="4488099" y="4053488"/>
            <a:ext cx="3114327" cy="507831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ctr" defTabSz="914354" eaLnBrk="1" hangingPunct="1">
              <a:lnSpc>
                <a:spcPct val="90000"/>
              </a:lnSpc>
              <a:defRPr/>
            </a:pPr>
            <a:r>
              <a:rPr lang="fi-FI" altLang="fi-FI" sz="1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lang="fi-FI" altLang="fi-FI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Raide Oy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(rautatieliikenteen ohjaus)</a:t>
            </a:r>
          </a:p>
        </p:txBody>
      </p:sp>
      <p:sp>
        <p:nvSpPr>
          <p:cNvPr id="19" name="Tekstiruutu 80"/>
          <p:cNvSpPr txBox="1">
            <a:spLocks noChangeArrowheads="1"/>
          </p:cNvSpPr>
          <p:nvPr/>
        </p:nvSpPr>
        <p:spPr bwMode="auto">
          <a:xfrm>
            <a:off x="4488098" y="4600359"/>
            <a:ext cx="3114328" cy="535531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ctr" defTabSz="914354" eaLnBrk="1" hangingPunct="1">
              <a:lnSpc>
                <a:spcPct val="90000"/>
              </a:lnSpc>
              <a:defRPr/>
            </a:pPr>
            <a:r>
              <a:rPr lang="fi-FI" altLang="fi-FI" sz="1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lang="fi-FI" altLang="fi-FI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Lennonvarmistus Oy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(lennonvarmistus)</a:t>
            </a:r>
          </a:p>
        </p:txBody>
      </p:sp>
      <p:sp>
        <p:nvSpPr>
          <p:cNvPr id="20" name="Yhdestä kulmasta leikattu suorakulmio 19"/>
          <p:cNvSpPr/>
          <p:nvPr/>
        </p:nvSpPr>
        <p:spPr>
          <a:xfrm flipH="1">
            <a:off x="7997199" y="2266406"/>
            <a:ext cx="3077305" cy="2951125"/>
          </a:xfrm>
          <a:prstGeom prst="snip1Rect">
            <a:avLst/>
          </a:prstGeom>
          <a:solidFill>
            <a:srgbClr val="00B050"/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Liikenteen ja viestinnän sääntely-, lupa-, rekisteri- ja valvontaviranomainen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</a:t>
            </a:r>
          </a:p>
          <a:p>
            <a:pPr marL="133347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Avustaa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LVM:ää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kansallisten liikennejärjestelmä-</a:t>
            </a:r>
          </a:p>
          <a:p>
            <a:pPr marL="133347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tavoitteiden yhteensovittamisessa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76" y="5479719"/>
            <a:ext cx="2563388" cy="90048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4269492" y="5613771"/>
            <a:ext cx="436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Maanteiden suunnittelu, kunnossapito ja parantaminen. Sovitaan liikennejärjestelmän valtakunnalliset linjaukset alueen liikennejärjestelmän tarpeisiin.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036058" y="5433000"/>
            <a:ext cx="10038447" cy="9939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Yhdestä kulmasta leikattu suorakulmio 20"/>
          <p:cNvSpPr/>
          <p:nvPr/>
        </p:nvSpPr>
        <p:spPr>
          <a:xfrm flipH="1">
            <a:off x="1036059" y="338014"/>
            <a:ext cx="10038446" cy="683990"/>
          </a:xfrm>
          <a:prstGeom prst="snip1Rect">
            <a:avLst/>
          </a:prstGeom>
          <a:solidFill>
            <a:schemeClr val="tx2"/>
          </a:solidFill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" descr="liikenne- ja viestintäministeriö - etusivu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50" y="447137"/>
            <a:ext cx="37623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058" y="939313"/>
            <a:ext cx="10038447" cy="427821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1402024"/>
            <a:ext cx="2508068" cy="550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6" y="1099134"/>
            <a:ext cx="2875764" cy="1164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32" y="1056571"/>
            <a:ext cx="1513396" cy="12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15"/>
          <p:cNvSpPr/>
          <p:nvPr/>
        </p:nvSpPr>
        <p:spPr>
          <a:xfrm>
            <a:off x="7619259" y="1647742"/>
            <a:ext cx="2535360" cy="3431334"/>
          </a:xfrm>
          <a:custGeom>
            <a:avLst/>
            <a:gdLst/>
            <a:ahLst/>
            <a:cxnLst/>
            <a:rect l="l" t="t" r="r" b="b"/>
            <a:pathLst>
              <a:path w="3124834" h="5899150">
                <a:moveTo>
                  <a:pt x="0" y="5898705"/>
                </a:moveTo>
                <a:lnTo>
                  <a:pt x="3124796" y="5898705"/>
                </a:lnTo>
                <a:lnTo>
                  <a:pt x="3124796" y="0"/>
                </a:lnTo>
                <a:lnTo>
                  <a:pt x="0" y="0"/>
                </a:lnTo>
                <a:lnTo>
                  <a:pt x="0" y="5898705"/>
                </a:lnTo>
                <a:close/>
              </a:path>
            </a:pathLst>
          </a:custGeom>
          <a:gradFill flip="none" rotWithShape="1">
            <a:gsLst>
              <a:gs pos="0">
                <a:srgbClr val="00B1CD">
                  <a:shade val="30000"/>
                  <a:satMod val="115000"/>
                </a:srgbClr>
              </a:gs>
              <a:gs pos="59000">
                <a:srgbClr val="00B1CD">
                  <a:shade val="67500"/>
                  <a:satMod val="115000"/>
                </a:srgbClr>
              </a:gs>
              <a:gs pos="100000">
                <a:srgbClr val="00B1C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2405043" y="965610"/>
            <a:ext cx="5168404" cy="1993886"/>
          </a:xfrm>
          <a:custGeom>
            <a:avLst/>
            <a:gdLst/>
            <a:ahLst/>
            <a:cxnLst/>
            <a:rect l="l" t="t" r="r" b="b"/>
            <a:pathLst>
              <a:path w="6861809" h="3175000">
                <a:moveTo>
                  <a:pt x="0" y="3174499"/>
                </a:moveTo>
                <a:lnTo>
                  <a:pt x="6861721" y="3174499"/>
                </a:lnTo>
                <a:lnTo>
                  <a:pt x="6861721" y="0"/>
                </a:lnTo>
                <a:lnTo>
                  <a:pt x="0" y="0"/>
                </a:lnTo>
                <a:lnTo>
                  <a:pt x="0" y="3174499"/>
                </a:lnTo>
                <a:close/>
              </a:path>
            </a:pathLst>
          </a:custGeom>
          <a:solidFill>
            <a:srgbClr val="FEC311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517" y="1647741"/>
            <a:ext cx="1890156" cy="3494556"/>
          </a:xfrm>
          <a:custGeom>
            <a:avLst/>
            <a:gdLst/>
            <a:ahLst/>
            <a:cxnLst/>
            <a:rect l="l" t="t" r="r" b="b"/>
            <a:pathLst>
              <a:path w="3124835" h="6884034">
                <a:moveTo>
                  <a:pt x="0" y="6883603"/>
                </a:moveTo>
                <a:lnTo>
                  <a:pt x="3124796" y="6883603"/>
                </a:lnTo>
                <a:lnTo>
                  <a:pt x="3124796" y="0"/>
                </a:lnTo>
                <a:lnTo>
                  <a:pt x="0" y="0"/>
                </a:lnTo>
                <a:lnTo>
                  <a:pt x="0" y="6883603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79229" y="1647742"/>
            <a:ext cx="2468292" cy="3773579"/>
          </a:xfrm>
          <a:custGeom>
            <a:avLst/>
            <a:gdLst/>
            <a:ahLst/>
            <a:cxnLst/>
            <a:rect l="l" t="t" r="r" b="b"/>
            <a:pathLst>
              <a:path w="3124834" h="3633470">
                <a:moveTo>
                  <a:pt x="0" y="3632903"/>
                </a:moveTo>
                <a:lnTo>
                  <a:pt x="3124796" y="3632903"/>
                </a:lnTo>
                <a:lnTo>
                  <a:pt x="3124796" y="0"/>
                </a:lnTo>
                <a:lnTo>
                  <a:pt x="0" y="0"/>
                </a:lnTo>
                <a:lnTo>
                  <a:pt x="0" y="363290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7979" y="1647742"/>
            <a:ext cx="2496085" cy="3773494"/>
          </a:xfrm>
          <a:custGeom>
            <a:avLst/>
            <a:gdLst/>
            <a:ahLst/>
            <a:cxnLst/>
            <a:rect l="l" t="t" r="r" b="b"/>
            <a:pathLst>
              <a:path w="3124834" h="2190115">
                <a:moveTo>
                  <a:pt x="0" y="2189601"/>
                </a:moveTo>
                <a:lnTo>
                  <a:pt x="3124796" y="2189601"/>
                </a:lnTo>
                <a:lnTo>
                  <a:pt x="3124796" y="0"/>
                </a:lnTo>
                <a:lnTo>
                  <a:pt x="0" y="0"/>
                </a:lnTo>
                <a:lnTo>
                  <a:pt x="0" y="2189601"/>
                </a:lnTo>
                <a:close/>
              </a:path>
            </a:pathLst>
          </a:custGeom>
          <a:solidFill>
            <a:srgbClr val="49C2F0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28396" y="1647742"/>
            <a:ext cx="1963604" cy="3431334"/>
          </a:xfrm>
          <a:custGeom>
            <a:avLst/>
            <a:gdLst/>
            <a:ahLst/>
            <a:cxnLst/>
            <a:rect l="l" t="t" r="r" b="b"/>
            <a:pathLst>
              <a:path w="3124834" h="5899150">
                <a:moveTo>
                  <a:pt x="0" y="5898705"/>
                </a:moveTo>
                <a:lnTo>
                  <a:pt x="3124796" y="5898705"/>
                </a:lnTo>
                <a:lnTo>
                  <a:pt x="3124796" y="0"/>
                </a:lnTo>
                <a:lnTo>
                  <a:pt x="0" y="0"/>
                </a:lnTo>
                <a:lnTo>
                  <a:pt x="0" y="5898705"/>
                </a:lnTo>
                <a:close/>
              </a:path>
            </a:pathLst>
          </a:custGeom>
          <a:solidFill>
            <a:srgbClr val="92CA70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57517" y="341937"/>
            <a:ext cx="7866785" cy="439899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/>
          <a:p>
            <a:pPr marL="8926">
              <a:spcBef>
                <a:spcPts val="70"/>
              </a:spcBef>
            </a:pPr>
            <a:r>
              <a:rPr sz="2800" spc="-4" dirty="0">
                <a:solidFill>
                  <a:schemeClr val="tx1"/>
                </a:solidFill>
              </a:rPr>
              <a:t>Liikenneinfrahankkeen</a:t>
            </a:r>
            <a:r>
              <a:rPr sz="2800" spc="-67" dirty="0">
                <a:solidFill>
                  <a:schemeClr val="tx1"/>
                </a:solidFill>
              </a:rPr>
              <a:t> </a:t>
            </a:r>
            <a:r>
              <a:rPr sz="2800" dirty="0">
                <a:solidFill>
                  <a:schemeClr val="tx1"/>
                </a:solidFill>
              </a:rPr>
              <a:t>eteneminen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79228" y="1029162"/>
            <a:ext cx="4822355" cy="563010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/>
          <a:p>
            <a:pPr marL="199933" marR="0" lvl="0" indent="0" algn="l" defTabSz="64264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Laki liikennejärjestelmästä ja maanteistä sekä ratalaki säätelevät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518" y="4628912"/>
            <a:ext cx="1710093" cy="390202"/>
          </a:xfrm>
          <a:prstGeom prst="rect">
            <a:avLst/>
          </a:prstGeom>
        </p:spPr>
        <p:txBody>
          <a:bodyPr vert="horz" wrap="square" lIns="0" tIns="39718" rIns="0" bIns="0" rtlCol="0">
            <a:spAutoFit/>
          </a:bodyPr>
          <a:lstStyle/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Maakuntak</a:t>
            </a:r>
            <a:r>
              <a:rPr kumimoji="0" sz="1124" b="1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aava</a:t>
            </a:r>
            <a:endParaRPr kumimoji="0" sz="16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84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Maakun</a:t>
            </a:r>
            <a:r>
              <a:rPr kumimoji="0" lang="fi-FI" sz="984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nan</a:t>
            </a:r>
            <a:r>
              <a:rPr kumimoji="0" lang="fi-FI" sz="984" b="0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84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liitto</a:t>
            </a:r>
            <a:r>
              <a:rPr kumimoji="0" sz="984" b="0" i="0" u="none" strike="noStrike" kern="1200" cap="none" spc="-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8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laatii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6295" y="4687136"/>
            <a:ext cx="2196077" cy="209141"/>
          </a:xfrm>
          <a:prstGeom prst="rect">
            <a:avLst/>
          </a:prstGeom>
        </p:spPr>
        <p:txBody>
          <a:bodyPr vert="horz" wrap="square" lIns="0" tIns="27222" rIns="0" bIns="0" rtlCol="0">
            <a:spAutoFit/>
          </a:bodyPr>
          <a:lstStyle/>
          <a:p>
            <a:pPr marL="182974" marR="869796" lvl="0" indent="0" algn="l" defTabSz="642640" rtl="0" eaLnBrk="1" fontAlgn="auto" latinLnBrk="0" hangingPunct="1">
              <a:lnSpc>
                <a:spcPct val="104800"/>
              </a:lnSpc>
              <a:spcBef>
                <a:spcPts val="2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7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Yleiskaava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87108" y="4610515"/>
            <a:ext cx="2196077" cy="453438"/>
          </a:xfrm>
          <a:prstGeom prst="rect">
            <a:avLst/>
          </a:prstGeom>
        </p:spPr>
        <p:txBody>
          <a:bodyPr vert="horz" wrap="square" lIns="0" tIns="27222" rIns="0" bIns="0" rtlCol="0">
            <a:spAutoFit/>
          </a:bodyPr>
          <a:lstStyle/>
          <a:p>
            <a:pPr marL="166461" marR="679681" lvl="0" indent="0" algn="l" defTabSz="642640" rtl="0" eaLnBrk="1" fontAlgn="auto" latinLnBrk="0" hangingPunct="1">
              <a:lnSpc>
                <a:spcPct val="104800"/>
              </a:lnSpc>
              <a:spcBef>
                <a:spcPts val="2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Asemakaava</a:t>
            </a:r>
            <a:r>
              <a:rPr kumimoji="0" sz="1652" b="1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</a:t>
            </a:r>
            <a:r>
              <a:rPr kumimoji="0" sz="984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Kunta </a:t>
            </a:r>
            <a:r>
              <a:rPr kumimoji="0" sz="984" b="0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laatii </a:t>
            </a:r>
            <a:r>
              <a:rPr kumimoji="0" sz="98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ja  </a:t>
            </a:r>
            <a:r>
              <a:rPr kumimoji="0" sz="984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hyväksyy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943" y="1811034"/>
            <a:ext cx="1843527" cy="961724"/>
          </a:xfrm>
          <a:prstGeom prst="rect">
            <a:avLst/>
          </a:prstGeom>
        </p:spPr>
        <p:txBody>
          <a:bodyPr vert="horz" wrap="square" lIns="0" tIns="44627" rIns="0" bIns="0" rtlCol="0">
            <a:spAutoFit/>
          </a:bodyPr>
          <a:lstStyle/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SzTx/>
              <a:buFontTx/>
              <a:buNone/>
              <a:tabLst>
                <a:tab pos="204842" algn="l"/>
                <a:tab pos="205288" algn="l"/>
              </a:tabLst>
              <a:defRPr/>
            </a:pPr>
            <a:r>
              <a:rPr kumimoji="0" lang="fi-FI" sz="1406" b="1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Selvitykset</a:t>
            </a:r>
          </a:p>
          <a:p>
            <a:pPr marL="205288" marR="0" lvl="0" indent="-196362" algn="l" defTabSz="642640" rtl="0" eaLnBrk="1" fontAlgn="auto" latinLnBrk="0" hangingPunct="1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4842" algn="l"/>
                <a:tab pos="205288" algn="l"/>
              </a:tabLst>
              <a:defRPr/>
            </a:pPr>
            <a:r>
              <a:rPr kumimoji="0" lang="fi-FI" sz="1406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Selvitykset vaikutuksista ja tarpeista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1500" y="1768513"/>
            <a:ext cx="2196077" cy="1049764"/>
          </a:xfrm>
          <a:prstGeom prst="rect">
            <a:avLst/>
          </a:prstGeom>
        </p:spPr>
        <p:txBody>
          <a:bodyPr vert="horz" wrap="square" lIns="0" tIns="93716" rIns="0" bIns="0" rtlCol="0">
            <a:spAutoFit/>
          </a:bodyPr>
          <a:lstStyle/>
          <a:p>
            <a:pPr marL="196362" marR="0" lvl="0" indent="0" algn="l" defTabSz="642640" rtl="0" eaLnBrk="1" fontAlgn="auto" latinLnBrk="0" hangingPunct="1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Yleissuunnitelma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92725" marR="276246" lvl="0" indent="-196362" algn="l" defTabSz="642640" rtl="0" eaLnBrk="1" fontAlgn="auto" latinLnBrk="0" hangingPunct="1">
              <a:lnSpc>
                <a:spcPct val="100000"/>
              </a:lnSpc>
              <a:spcBef>
                <a:spcPts val="66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2725" algn="l"/>
                <a:tab pos="393171" algn="l"/>
              </a:tabLst>
              <a:defRPr/>
            </a:pPr>
            <a:r>
              <a:rPr kumimoji="0" sz="1406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Maakunta</a:t>
            </a:r>
            <a:r>
              <a:rPr kumimoji="0" lang="fi-FI" sz="1406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sz="1406" b="0" i="0" u="none" strike="noStrike" kern="1200" cap="none" spc="-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ja  </a:t>
            </a:r>
            <a:r>
              <a:rPr kumimoji="0" lang="fi-FI" sz="1406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yleiskaavan </a:t>
            </a: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mukainen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00088" y="1780652"/>
            <a:ext cx="2196077" cy="1049764"/>
          </a:xfrm>
          <a:prstGeom prst="rect">
            <a:avLst/>
          </a:prstGeom>
        </p:spPr>
        <p:txBody>
          <a:bodyPr vert="horz" wrap="square" lIns="0" tIns="93716" rIns="0" bIns="0" rtlCol="0">
            <a:spAutoFit/>
          </a:bodyPr>
          <a:lstStyle/>
          <a:p>
            <a:pPr marL="166461" marR="0" lvl="0" indent="0" algn="l" defTabSz="642640" rtl="0" eaLnBrk="1" fontAlgn="auto" latinLnBrk="0" hangingPunct="1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Tie-/ratasuunnitelma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62824" marR="748854" lvl="0" indent="-196362" algn="l" defTabSz="642640" rtl="0" eaLnBrk="1" fontAlgn="auto" latinLnBrk="0" hangingPunct="1">
              <a:lnSpc>
                <a:spcPct val="100000"/>
              </a:lnSpc>
              <a:spcBef>
                <a:spcPts val="66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2824" algn="l"/>
                <a:tab pos="363270" algn="l"/>
              </a:tabLst>
              <a:defRPr/>
            </a:pPr>
            <a:r>
              <a:rPr kumimoji="0" sz="140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Asemaka</a:t>
            </a:r>
            <a:r>
              <a:rPr kumimoji="0" sz="1406" b="0" i="0" u="none" strike="noStrike" kern="1200" cap="none" spc="-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406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40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  mukainen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62824" marR="0" lvl="0" indent="-196362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2824" algn="l"/>
                <a:tab pos="363270" algn="l"/>
              </a:tabLst>
              <a:defRPr/>
            </a:pPr>
            <a:r>
              <a:rPr kumimoji="0" sz="1406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Lunastusoikeus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558943" y="3537359"/>
            <a:ext cx="1684294" cy="1037123"/>
            <a:chOff x="718019" y="4520835"/>
            <a:chExt cx="2590800" cy="1475740"/>
          </a:xfrm>
        </p:grpSpPr>
        <p:sp>
          <p:nvSpPr>
            <p:cNvPr id="32" name="object 32"/>
            <p:cNvSpPr/>
            <p:nvPr/>
          </p:nvSpPr>
          <p:spPr>
            <a:xfrm>
              <a:off x="751015" y="4553838"/>
              <a:ext cx="2538180" cy="1411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18019" y="4520835"/>
              <a:ext cx="2590800" cy="1475740"/>
            </a:xfrm>
            <a:custGeom>
              <a:avLst/>
              <a:gdLst/>
              <a:ahLst/>
              <a:cxnLst/>
              <a:rect l="l" t="t" r="r" b="b"/>
              <a:pathLst>
                <a:path w="2590800" h="1475740">
                  <a:moveTo>
                    <a:pt x="0" y="19050"/>
                  </a:moveTo>
                  <a:lnTo>
                    <a:pt x="0" y="1456093"/>
                  </a:lnTo>
                  <a:lnTo>
                    <a:pt x="0" y="1475143"/>
                  </a:lnTo>
                  <a:lnTo>
                    <a:pt x="19050" y="1475143"/>
                  </a:lnTo>
                  <a:lnTo>
                    <a:pt x="2571407" y="1475143"/>
                  </a:lnTo>
                  <a:lnTo>
                    <a:pt x="2590457" y="1475143"/>
                  </a:lnTo>
                  <a:lnTo>
                    <a:pt x="2590457" y="1456093"/>
                  </a:lnTo>
                  <a:lnTo>
                    <a:pt x="2590457" y="19050"/>
                  </a:lnTo>
                  <a:lnTo>
                    <a:pt x="2590457" y="0"/>
                  </a:lnTo>
                  <a:lnTo>
                    <a:pt x="2571407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2828279" y="3516361"/>
            <a:ext cx="1802917" cy="1035338"/>
            <a:chOff x="4024406" y="4759094"/>
            <a:chExt cx="2565400" cy="1473200"/>
          </a:xfrm>
        </p:grpSpPr>
        <p:sp>
          <p:nvSpPr>
            <p:cNvPr id="35" name="object 35"/>
            <p:cNvSpPr/>
            <p:nvPr/>
          </p:nvSpPr>
          <p:spPr>
            <a:xfrm>
              <a:off x="4057266" y="4784126"/>
              <a:ext cx="2513256" cy="1429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024406" y="4759094"/>
              <a:ext cx="2565400" cy="1473200"/>
            </a:xfrm>
            <a:custGeom>
              <a:avLst/>
              <a:gdLst/>
              <a:ahLst/>
              <a:cxnLst/>
              <a:rect l="l" t="t" r="r" b="b"/>
              <a:pathLst>
                <a:path w="2565400" h="1473200">
                  <a:moveTo>
                    <a:pt x="0" y="19050"/>
                  </a:moveTo>
                  <a:lnTo>
                    <a:pt x="0" y="1454150"/>
                  </a:lnTo>
                  <a:lnTo>
                    <a:pt x="0" y="1473200"/>
                  </a:lnTo>
                  <a:lnTo>
                    <a:pt x="19050" y="1473200"/>
                  </a:lnTo>
                  <a:lnTo>
                    <a:pt x="2546350" y="1473200"/>
                  </a:lnTo>
                  <a:lnTo>
                    <a:pt x="2565400" y="1473200"/>
                  </a:lnTo>
                  <a:lnTo>
                    <a:pt x="2565400" y="1454150"/>
                  </a:lnTo>
                  <a:lnTo>
                    <a:pt x="2565400" y="19050"/>
                  </a:lnTo>
                  <a:lnTo>
                    <a:pt x="2565400" y="0"/>
                  </a:lnTo>
                  <a:lnTo>
                    <a:pt x="2546350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10230958" y="5632442"/>
            <a:ext cx="1969323" cy="224907"/>
            <a:chOff x="14381211" y="8005923"/>
            <a:chExt cx="2975126" cy="288290"/>
          </a:xfrm>
        </p:grpSpPr>
        <p:sp>
          <p:nvSpPr>
            <p:cNvPr id="53" name="object 53"/>
            <p:cNvSpPr/>
            <p:nvPr/>
          </p:nvSpPr>
          <p:spPr>
            <a:xfrm>
              <a:off x="14381211" y="8158489"/>
              <a:ext cx="2820185" cy="57168"/>
            </a:xfrm>
            <a:custGeom>
              <a:avLst/>
              <a:gdLst/>
              <a:ahLst/>
              <a:cxnLst/>
              <a:rect l="l" t="t" r="r" b="b"/>
              <a:pathLst>
                <a:path w="3030855">
                  <a:moveTo>
                    <a:pt x="0" y="0"/>
                  </a:moveTo>
                  <a:lnTo>
                    <a:pt x="3030740" y="0"/>
                  </a:lnTo>
                </a:path>
              </a:pathLst>
            </a:custGeom>
            <a:ln w="76200">
              <a:solidFill>
                <a:srgbClr val="92CA7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7201397" y="8005923"/>
              <a:ext cx="154940" cy="288290"/>
            </a:xfrm>
            <a:custGeom>
              <a:avLst/>
              <a:gdLst/>
              <a:ahLst/>
              <a:cxnLst/>
              <a:rect l="l" t="t" r="r" b="b"/>
              <a:pathLst>
                <a:path w="154940" h="288290">
                  <a:moveTo>
                    <a:pt x="0" y="0"/>
                  </a:moveTo>
                  <a:lnTo>
                    <a:pt x="0" y="288010"/>
                  </a:lnTo>
                  <a:lnTo>
                    <a:pt x="154901" y="144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A7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object 55"/>
          <p:cNvSpPr/>
          <p:nvPr/>
        </p:nvSpPr>
        <p:spPr>
          <a:xfrm flipV="1">
            <a:off x="7633269" y="5705628"/>
            <a:ext cx="2525214" cy="39267"/>
          </a:xfrm>
          <a:custGeom>
            <a:avLst/>
            <a:gdLst/>
            <a:ahLst/>
            <a:cxnLst/>
            <a:rect l="l" t="t" r="r" b="b"/>
            <a:pathLst>
              <a:path w="3124834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rgbClr val="00B1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07978" y="5744955"/>
            <a:ext cx="2496086" cy="51109"/>
          </a:xfrm>
          <a:custGeom>
            <a:avLst/>
            <a:gdLst/>
            <a:ahLst/>
            <a:cxnLst/>
            <a:rect l="l" t="t" r="r" b="b"/>
            <a:pathLst>
              <a:path w="3124834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rgbClr val="49C2F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 flipV="1">
            <a:off x="2479228" y="5712765"/>
            <a:ext cx="2468293" cy="32130"/>
          </a:xfrm>
          <a:custGeom>
            <a:avLst/>
            <a:gdLst/>
            <a:ahLst/>
            <a:cxnLst/>
            <a:rect l="l" t="t" r="r" b="b"/>
            <a:pathLst>
              <a:path w="3124834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 flipV="1">
            <a:off x="457517" y="5706251"/>
            <a:ext cx="1907713" cy="45214"/>
          </a:xfrm>
          <a:custGeom>
            <a:avLst/>
            <a:gdLst/>
            <a:ahLst/>
            <a:cxnLst/>
            <a:rect l="l" t="t" r="r" b="b"/>
            <a:pathLst>
              <a:path w="3124835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6832" y="5468171"/>
            <a:ext cx="1187961" cy="182008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/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0" i="0" u="none" strike="noStrike" kern="1200" cap="none" spc="-7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Suunnittelun</a:t>
            </a:r>
            <a:r>
              <a:rPr kumimoji="0" sz="1124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124" b="0" i="0" u="none" strike="noStrike" kern="1200" cap="none" spc="-7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kesto</a:t>
            </a:r>
            <a:endParaRPr kumimoji="0" sz="112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Suorakulmio 65"/>
          <p:cNvSpPr/>
          <p:nvPr/>
        </p:nvSpPr>
        <p:spPr>
          <a:xfrm>
            <a:off x="5261190" y="3088221"/>
            <a:ext cx="2111475" cy="265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Hyväksymis</a:t>
            </a:r>
            <a:r>
              <a:rPr kumimoji="0" lang="fi-FI" sz="112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päätös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6" name="Ryhmä 5"/>
          <p:cNvGrpSpPr/>
          <p:nvPr/>
        </p:nvGrpSpPr>
        <p:grpSpPr>
          <a:xfrm>
            <a:off x="5359793" y="3518797"/>
            <a:ext cx="1802917" cy="1035338"/>
            <a:chOff x="7616973" y="5162327"/>
            <a:chExt cx="2565400" cy="1473200"/>
          </a:xfrm>
        </p:grpSpPr>
        <p:sp>
          <p:nvSpPr>
            <p:cNvPr id="41" name="object 41"/>
            <p:cNvSpPr/>
            <p:nvPr/>
          </p:nvSpPr>
          <p:spPr>
            <a:xfrm>
              <a:off x="7616973" y="5162327"/>
              <a:ext cx="2565400" cy="1473200"/>
            </a:xfrm>
            <a:custGeom>
              <a:avLst/>
              <a:gdLst/>
              <a:ahLst/>
              <a:cxnLst/>
              <a:rect l="l" t="t" r="r" b="b"/>
              <a:pathLst>
                <a:path w="2565400" h="1473200">
                  <a:moveTo>
                    <a:pt x="0" y="19050"/>
                  </a:moveTo>
                  <a:lnTo>
                    <a:pt x="0" y="1454150"/>
                  </a:lnTo>
                  <a:lnTo>
                    <a:pt x="0" y="1473200"/>
                  </a:lnTo>
                  <a:lnTo>
                    <a:pt x="19050" y="1473200"/>
                  </a:lnTo>
                  <a:lnTo>
                    <a:pt x="2546350" y="1473200"/>
                  </a:lnTo>
                  <a:lnTo>
                    <a:pt x="2565400" y="1473200"/>
                  </a:lnTo>
                  <a:lnTo>
                    <a:pt x="2565400" y="1454150"/>
                  </a:lnTo>
                  <a:lnTo>
                    <a:pt x="2565400" y="19050"/>
                  </a:lnTo>
                  <a:lnTo>
                    <a:pt x="2565400" y="0"/>
                  </a:lnTo>
                  <a:lnTo>
                    <a:pt x="2546350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Kuva 6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44864" y="5201368"/>
              <a:ext cx="2512868" cy="1402106"/>
            </a:xfrm>
            <a:prstGeom prst="rect">
              <a:avLst/>
            </a:prstGeom>
          </p:spPr>
        </p:pic>
      </p:grpSp>
      <p:grpSp>
        <p:nvGrpSpPr>
          <p:cNvPr id="27" name="Ryhmä 26"/>
          <p:cNvGrpSpPr/>
          <p:nvPr/>
        </p:nvGrpSpPr>
        <p:grpSpPr>
          <a:xfrm>
            <a:off x="10368217" y="3579752"/>
            <a:ext cx="1648754" cy="1004365"/>
            <a:chOff x="14753109" y="4953187"/>
            <a:chExt cx="2346040" cy="1429127"/>
          </a:xfrm>
        </p:grpSpPr>
        <p:sp>
          <p:nvSpPr>
            <p:cNvPr id="48" name="object 48"/>
            <p:cNvSpPr/>
            <p:nvPr/>
          </p:nvSpPr>
          <p:spPr>
            <a:xfrm>
              <a:off x="14753109" y="4953187"/>
              <a:ext cx="2346040" cy="1429127"/>
            </a:xfrm>
            <a:custGeom>
              <a:avLst/>
              <a:gdLst/>
              <a:ahLst/>
              <a:cxnLst/>
              <a:rect l="l" t="t" r="r" b="b"/>
              <a:pathLst>
                <a:path w="2586990" h="1480184">
                  <a:moveTo>
                    <a:pt x="0" y="19050"/>
                  </a:moveTo>
                  <a:lnTo>
                    <a:pt x="0" y="1460690"/>
                  </a:lnTo>
                  <a:lnTo>
                    <a:pt x="0" y="1479740"/>
                  </a:lnTo>
                  <a:lnTo>
                    <a:pt x="19050" y="1479740"/>
                  </a:lnTo>
                  <a:lnTo>
                    <a:pt x="2567901" y="1479740"/>
                  </a:lnTo>
                  <a:lnTo>
                    <a:pt x="2586951" y="1479740"/>
                  </a:lnTo>
                  <a:lnTo>
                    <a:pt x="2586951" y="1460690"/>
                  </a:lnTo>
                  <a:lnTo>
                    <a:pt x="2586951" y="19050"/>
                  </a:lnTo>
                  <a:lnTo>
                    <a:pt x="2586951" y="0"/>
                  </a:lnTo>
                  <a:lnTo>
                    <a:pt x="2567901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1" name="Kuva 7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14785460" y="4975494"/>
              <a:ext cx="2293996" cy="1384511"/>
            </a:xfrm>
            <a:prstGeom prst="rect">
              <a:avLst/>
            </a:prstGeom>
          </p:spPr>
        </p:pic>
      </p:grpSp>
      <p:sp>
        <p:nvSpPr>
          <p:cNvPr id="67" name="Suorakulmio 66"/>
          <p:cNvSpPr/>
          <p:nvPr/>
        </p:nvSpPr>
        <p:spPr>
          <a:xfrm>
            <a:off x="2844886" y="3096933"/>
            <a:ext cx="2111475" cy="265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Hyväksymis</a:t>
            </a:r>
            <a:r>
              <a:rPr kumimoji="0" lang="fi-FI" sz="112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päätös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8" name="object 65"/>
          <p:cNvSpPr txBox="1">
            <a:spLocks/>
          </p:cNvSpPr>
          <p:nvPr/>
        </p:nvSpPr>
        <p:spPr>
          <a:xfrm>
            <a:off x="975163" y="6441909"/>
            <a:ext cx="5408750" cy="182008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600" b="0" i="0" kern="1200">
                <a:solidFill>
                  <a:srgbClr val="939598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24" b="0" i="0" u="none" strike="noStrike" kern="1200" cap="none" spc="-7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Hankinta</a:t>
            </a:r>
            <a:r>
              <a:rPr kumimoji="0" lang="fi-FI" sz="1124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suunnitteluvaiheiden välissä vie isommissa hankkeissa n. 1-2 vuotta.</a:t>
            </a:r>
          </a:p>
        </p:txBody>
      </p:sp>
      <p:sp>
        <p:nvSpPr>
          <p:cNvPr id="77" name="object 27"/>
          <p:cNvSpPr txBox="1"/>
          <p:nvPr/>
        </p:nvSpPr>
        <p:spPr>
          <a:xfrm>
            <a:off x="10291921" y="1801719"/>
            <a:ext cx="1572197" cy="477629"/>
          </a:xfrm>
          <a:prstGeom prst="rect">
            <a:avLst/>
          </a:prstGeom>
        </p:spPr>
        <p:txBody>
          <a:bodyPr vert="horz" wrap="square" lIns="0" tIns="31685" rIns="0" bIns="0" rtlCol="0">
            <a:spAutoFit/>
          </a:bodyPr>
          <a:lstStyle/>
          <a:p>
            <a:pPr marL="8926" marR="3570" lvl="0" indent="0" algn="l" defTabSz="642640" rtl="0" eaLnBrk="1" fontAlgn="auto" latinLnBrk="0" hangingPunct="1">
              <a:lnSpc>
                <a:spcPct val="103200"/>
              </a:lnSpc>
              <a:spcBef>
                <a:spcPts val="2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6" b="1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Käyttö ja kunnossapito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65939" y="2770805"/>
            <a:ext cx="10304928" cy="362482"/>
            <a:chOff x="479606" y="4381432"/>
            <a:chExt cx="14663054" cy="515782"/>
          </a:xfrm>
        </p:grpSpPr>
        <p:sp>
          <p:nvSpPr>
            <p:cNvPr id="49" name="object 49"/>
            <p:cNvSpPr/>
            <p:nvPr/>
          </p:nvSpPr>
          <p:spPr>
            <a:xfrm flipV="1">
              <a:off x="479606" y="4569913"/>
              <a:ext cx="14366694" cy="80009"/>
            </a:xfrm>
            <a:custGeom>
              <a:avLst/>
              <a:gdLst/>
              <a:ahLst/>
              <a:cxnLst/>
              <a:rect l="l" t="t" r="r" b="b"/>
              <a:pathLst>
                <a:path w="7833995">
                  <a:moveTo>
                    <a:pt x="0" y="0"/>
                  </a:moveTo>
                  <a:lnTo>
                    <a:pt x="7833626" y="0"/>
                  </a:lnTo>
                </a:path>
              </a:pathLst>
            </a:custGeom>
            <a:solidFill>
              <a:schemeClr val="bg1"/>
            </a:solidFill>
            <a:ln w="139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4653843" y="4381432"/>
              <a:ext cx="488817" cy="515782"/>
            </a:xfrm>
            <a:custGeom>
              <a:avLst/>
              <a:gdLst/>
              <a:ahLst/>
              <a:cxnLst/>
              <a:rect l="l" t="t" r="r" b="b"/>
              <a:pathLst>
                <a:path w="154940" h="288289">
                  <a:moveTo>
                    <a:pt x="0" y="0"/>
                  </a:moveTo>
                  <a:lnTo>
                    <a:pt x="0" y="288010"/>
                  </a:lnTo>
                  <a:lnTo>
                    <a:pt x="154889" y="144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Ellipsi 3"/>
            <p:cNvSpPr/>
            <p:nvPr/>
          </p:nvSpPr>
          <p:spPr>
            <a:xfrm>
              <a:off x="6716674" y="4470591"/>
              <a:ext cx="341505" cy="360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Ellipsi 75"/>
            <p:cNvSpPr/>
            <p:nvPr/>
          </p:nvSpPr>
          <p:spPr>
            <a:xfrm>
              <a:off x="10212481" y="4473471"/>
              <a:ext cx="355245" cy="352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Ellipsi 74"/>
            <p:cNvSpPr/>
            <p:nvPr/>
          </p:nvSpPr>
          <p:spPr>
            <a:xfrm>
              <a:off x="10827842" y="4473471"/>
              <a:ext cx="347130" cy="352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Suorakulmio 77"/>
          <p:cNvSpPr/>
          <p:nvPr/>
        </p:nvSpPr>
        <p:spPr>
          <a:xfrm>
            <a:off x="6940365" y="3080651"/>
            <a:ext cx="1733024" cy="43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Investointi-</a:t>
            </a:r>
            <a:r>
              <a:rPr kumimoji="0" lang="fi-FI" sz="11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päätös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9" name="Suorakulmio 78"/>
          <p:cNvSpPr/>
          <p:nvPr/>
        </p:nvSpPr>
        <p:spPr>
          <a:xfrm rot="16200000">
            <a:off x="-407767" y="2640375"/>
            <a:ext cx="1305486" cy="265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Väylä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0" name="Suorakulmio 79"/>
          <p:cNvSpPr/>
          <p:nvPr/>
        </p:nvSpPr>
        <p:spPr>
          <a:xfrm rot="16200000">
            <a:off x="-637865" y="4585130"/>
            <a:ext cx="1766917" cy="26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Sidosryhmät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7" name="Suora yhdysviiva 6"/>
          <p:cNvCxnSpPr/>
          <p:nvPr/>
        </p:nvCxnSpPr>
        <p:spPr>
          <a:xfrm>
            <a:off x="8649347" y="1291389"/>
            <a:ext cx="10202" cy="4799324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/>
          <p:cNvGrpSpPr/>
          <p:nvPr/>
        </p:nvGrpSpPr>
        <p:grpSpPr>
          <a:xfrm>
            <a:off x="7853115" y="3560553"/>
            <a:ext cx="2060507" cy="1040939"/>
            <a:chOff x="11067344" y="5150549"/>
            <a:chExt cx="2899011" cy="1481169"/>
          </a:xfrm>
        </p:grpSpPr>
        <p:sp>
          <p:nvSpPr>
            <p:cNvPr id="45" name="object 45"/>
            <p:cNvSpPr/>
            <p:nvPr/>
          </p:nvSpPr>
          <p:spPr>
            <a:xfrm>
              <a:off x="11067344" y="5153146"/>
              <a:ext cx="2899011" cy="1478572"/>
            </a:xfrm>
            <a:custGeom>
              <a:avLst/>
              <a:gdLst/>
              <a:ahLst/>
              <a:cxnLst/>
              <a:rect l="l" t="t" r="r" b="b"/>
              <a:pathLst>
                <a:path w="2586990" h="1480184">
                  <a:moveTo>
                    <a:pt x="0" y="19050"/>
                  </a:moveTo>
                  <a:lnTo>
                    <a:pt x="0" y="1460690"/>
                  </a:lnTo>
                  <a:lnTo>
                    <a:pt x="0" y="1479740"/>
                  </a:lnTo>
                  <a:lnTo>
                    <a:pt x="19050" y="1479740"/>
                  </a:lnTo>
                  <a:lnTo>
                    <a:pt x="2567901" y="1479740"/>
                  </a:lnTo>
                  <a:lnTo>
                    <a:pt x="2586951" y="1479740"/>
                  </a:lnTo>
                  <a:lnTo>
                    <a:pt x="2586951" y="1460690"/>
                  </a:lnTo>
                  <a:lnTo>
                    <a:pt x="2586951" y="19050"/>
                  </a:lnTo>
                  <a:lnTo>
                    <a:pt x="2586951" y="0"/>
                  </a:lnTo>
                  <a:lnTo>
                    <a:pt x="2567901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Kuva 7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92292" y="5150549"/>
              <a:ext cx="2870036" cy="1455154"/>
            </a:xfrm>
            <a:prstGeom prst="rect">
              <a:avLst/>
            </a:prstGeom>
          </p:spPr>
        </p:pic>
      </p:grpSp>
      <p:sp>
        <p:nvSpPr>
          <p:cNvPr id="8" name="Suorakulmio 7"/>
          <p:cNvSpPr/>
          <p:nvPr/>
        </p:nvSpPr>
        <p:spPr>
          <a:xfrm>
            <a:off x="7706140" y="1767161"/>
            <a:ext cx="82801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Raken-</a:t>
            </a:r>
            <a:r>
              <a:rPr kumimoji="0" lang="fi-FI" sz="12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tamis</a:t>
            </a:r>
            <a:r>
              <a:rPr kumimoji="0" lang="fi-FI" sz="1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-suunni-</a:t>
            </a:r>
            <a:r>
              <a:rPr kumimoji="0" lang="fi-FI" sz="12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telma</a:t>
            </a:r>
            <a:endParaRPr kumimoji="0" lang="fi-FI" sz="12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Suorakulmio 81"/>
          <p:cNvSpPr/>
          <p:nvPr/>
        </p:nvSpPr>
        <p:spPr>
          <a:xfrm>
            <a:off x="8673389" y="1789980"/>
            <a:ext cx="1663223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Rakentaminen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2795624" y="4880500"/>
            <a:ext cx="1492716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8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Kunta laatii ja hyväksyy</a:t>
            </a:r>
          </a:p>
        </p:txBody>
      </p:sp>
      <p:sp>
        <p:nvSpPr>
          <p:cNvPr id="31" name="Vuokaavio: Tiedot 30"/>
          <p:cNvSpPr/>
          <p:nvPr/>
        </p:nvSpPr>
        <p:spPr>
          <a:xfrm>
            <a:off x="2344851" y="5628598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Vuokaavio: Tiedot 89"/>
          <p:cNvSpPr/>
          <p:nvPr/>
        </p:nvSpPr>
        <p:spPr>
          <a:xfrm>
            <a:off x="4907159" y="5628598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Vuokaavio: Tiedot 90"/>
          <p:cNvSpPr/>
          <p:nvPr/>
        </p:nvSpPr>
        <p:spPr>
          <a:xfrm>
            <a:off x="7484254" y="5628598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Vuokaavio: Tiedot 91"/>
          <p:cNvSpPr/>
          <p:nvPr/>
        </p:nvSpPr>
        <p:spPr>
          <a:xfrm>
            <a:off x="457517" y="6404973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7"/>
          </p:nvPr>
        </p:nvSpPr>
        <p:spPr>
          <a:xfrm>
            <a:off x="8534151" y="6377940"/>
            <a:ext cx="2804160" cy="3429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Tiesuunnitelma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Määritellään maantiehen kuuluvat alueet, rakenteet, rakennelmat, suoja-alue, näkemäalueet ja rakentamisen ajaksi perustettavat oikeudet ja laitteet sekä tiealue</a:t>
            </a:r>
          </a:p>
          <a:p>
            <a:r>
              <a:rPr lang="fi-FI" dirty="0"/>
              <a:t>Maantien lakkaaminen</a:t>
            </a:r>
          </a:p>
          <a:p>
            <a:pPr lvl="1"/>
            <a:r>
              <a:rPr lang="fi-FI" dirty="0"/>
              <a:t>Tiesuunnitelmassa on osoitettava, tarvitaanko aluetta yksityiseksi tieksi tai kaduksi ja kuuluuko alueeseen erityistä hoitoa vaativia rakenteita ja laitteita</a:t>
            </a:r>
          </a:p>
          <a:p>
            <a:r>
              <a:rPr lang="fi-FI" dirty="0"/>
              <a:t>Tiesuunnitelman laatimisessa korostuu</a:t>
            </a:r>
          </a:p>
          <a:p>
            <a:pPr lvl="1"/>
            <a:r>
              <a:rPr lang="fi-FI" dirty="0"/>
              <a:t>Suunnitelman oikeusvaikutukset</a:t>
            </a:r>
          </a:p>
          <a:p>
            <a:pPr lvl="1"/>
            <a:r>
              <a:rPr lang="fi-FI" dirty="0"/>
              <a:t>Vaikutuksien arviointi</a:t>
            </a:r>
          </a:p>
          <a:p>
            <a:pPr lvl="1"/>
            <a:r>
              <a:rPr lang="fi-FI" dirty="0"/>
              <a:t>Viranomaisyhteistyö ja vuorovaikutus, mm. kaavoitus ja Museovirastot</a:t>
            </a:r>
          </a:p>
          <a:p>
            <a:pPr lvl="1"/>
            <a:r>
              <a:rPr lang="fi-FI" dirty="0"/>
              <a:t>Kustannuksien suuruus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9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Tiesuunnitelma (2)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Aloittamisesta kuulutetaan ensisijaisesti tietoverkossa</a:t>
            </a:r>
          </a:p>
          <a:p>
            <a:r>
              <a:rPr lang="fi-FI" dirty="0"/>
              <a:t>Hanketta esitellään suunnittelun aikana yleisölle ja sidosryhmille</a:t>
            </a:r>
          </a:p>
          <a:p>
            <a:r>
              <a:rPr lang="fi-FI" dirty="0"/>
              <a:t>Tiesuunnitelma pidetään yleisesti nähtävillä 30 päivän ajan. Nähtävillä olosta kuulutetaan tietoverkossa sekä alueen lehdissä. Nähtävillä olon aikana suunnitelmasta on mahdollisuus tehdä muistutus.</a:t>
            </a:r>
          </a:p>
          <a:p>
            <a:r>
              <a:rPr lang="fi-FI" dirty="0"/>
              <a:t>Suunnitelmasta pyydetään lausunto kunnilta, maakunnan liitolta ja ELY-keskukselta sekä tarvittavilta muilta viranomaisilta.</a:t>
            </a:r>
          </a:p>
          <a:p>
            <a:r>
              <a:rPr lang="fi-FI" dirty="0"/>
              <a:t>Väylävirasto käsittelee lausunnot ja tekee tarvittaessa muutoksia suunnitelmiin.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4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Tiesuunnitelma (3)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Väylävirasto laatii hyväksymisesityksen Liikenne- ja viestintävirastolle (Traficom), joka tekee hyväksymispäätöksen</a:t>
            </a:r>
          </a:p>
          <a:p>
            <a:r>
              <a:rPr lang="fi-FI" dirty="0"/>
              <a:t>Hyväksymispäätös asetetaan nähtäville ja nähtäville asettamisesta kuulutetaan tietoverkossa sekä alueen lehdissä.</a:t>
            </a:r>
          </a:p>
          <a:p>
            <a:r>
              <a:rPr lang="fi-FI" dirty="0"/>
              <a:t>Päätökseen voi hakea muutosta 30 pv nähtävillä olon aikana hallinto-oikeudesta. Tiesuunnitelman hyväksymispäätöksen perusteella rakennustyöt voidaan aloittaa valituksista huolimatta, ellei valitusta käsittelevä viranomainen toisin määrää.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6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Tiesuunnitelma, maantietoimitus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Väylävirastolla on oikeus hakea maantietoimitusta, kun tiesuunnitelma on hyväksytty ja päätöksestä on kuulutettu tietoverkossa.</a:t>
            </a:r>
          </a:p>
          <a:p>
            <a:r>
              <a:rPr lang="fi-FI" dirty="0"/>
              <a:t>Laki liikennejärjestelmästä ja maanteistä annetun lain mukainen hyväksytty tiesuunnitelma antaa tienpitäjälle oikeuden hankkeen toteuttamiselle.</a:t>
            </a:r>
          </a:p>
          <a:p>
            <a:r>
              <a:rPr lang="fi-FI" dirty="0"/>
              <a:t>Maantietoimitus käynnistetään ennen rakentamisen aloittamista ja se jatkuu vielä rakentamisen jälkeen.</a:t>
            </a:r>
          </a:p>
          <a:p>
            <a:r>
              <a:rPr lang="fi-FI" dirty="0"/>
              <a:t>Maantietoimituksella lunastetaan alueet ja oikeudet sekä määritellään korvaukset.</a:t>
            </a:r>
          </a:p>
          <a:p>
            <a:r>
              <a:rPr lang="fi-FI" dirty="0"/>
              <a:t>Maantietoimituksissa tehdyistä päätöksistä voi hakea muutosta maaoikeudelta.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0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Tampere-Pori tasoristeyksien poistaminen 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/>
              <a:t>- Hankkeen tavoitteet ja toimenpiteet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487025" cy="516731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Liikenne- ja viestintäministeriön (</a:t>
            </a:r>
            <a:r>
              <a:rPr lang="fi-FI" dirty="0" err="1"/>
              <a:t>LVM:n</a:t>
            </a:r>
            <a:r>
              <a:rPr lang="fi-FI" dirty="0"/>
              <a:t>) hallinnonalan budjetissa vuodelle 2020-2023 osoitettiin 40 miljoonan euron erillisrahoitus perusväylänpidon rahoitusta Tampere ̶ Pori -radan tasoristeysten poistamiseen sekä parantamiseen. </a:t>
            </a:r>
          </a:p>
          <a:p>
            <a:r>
              <a:rPr lang="fi-FI" dirty="0"/>
              <a:t>Onnettomuuksia rataosalla tapahtuu kymmenessä vuodessa keskimäärin viisi</a:t>
            </a:r>
          </a:p>
          <a:p>
            <a:r>
              <a:rPr lang="fi-FI" dirty="0"/>
              <a:t>Hankkeen tavoitteena on parantaa liikenneturvallisuutta poistamalla mahdollisimman monta rataosuuden tasoristeyksistä sekä parantaa mahdollisimman monen tasoristeyksen turvallisuutta kustannustehokkain keinoin.</a:t>
            </a:r>
          </a:p>
          <a:p>
            <a:r>
              <a:rPr lang="fi-FI" dirty="0"/>
              <a:t>Tasoristeyksiä rataosalla on yhteensä 43 kpl sekä 5 kpl laituripolkuja</a:t>
            </a:r>
          </a:p>
          <a:p>
            <a:r>
              <a:rPr lang="fi-FI" dirty="0"/>
              <a:t>Poistuvia tasoristeyksiä on 37 kpl ja yksi laituripolku, nämä korvataan:</a:t>
            </a:r>
          </a:p>
          <a:p>
            <a:pPr lvl="1"/>
            <a:r>
              <a:rPr lang="fi-FI" dirty="0"/>
              <a:t>eritasokohteita 9 kpl ja</a:t>
            </a:r>
          </a:p>
          <a:p>
            <a:pPr lvl="1"/>
            <a:r>
              <a:rPr lang="fi-FI" dirty="0"/>
              <a:t>korvaavat tieyhteydet </a:t>
            </a:r>
          </a:p>
          <a:p>
            <a:r>
              <a:rPr lang="fi-FI" dirty="0"/>
              <a:t>Parannettavia tasoristeyksiä 3 kpl</a:t>
            </a:r>
          </a:p>
          <a:p>
            <a:pPr lvl="1"/>
            <a:r>
              <a:rPr lang="fi-FI" dirty="0"/>
              <a:t>1 uusi puolipuomilaitos</a:t>
            </a:r>
          </a:p>
          <a:p>
            <a:r>
              <a:rPr lang="fi-FI" dirty="0"/>
              <a:t>Ei toimenpiteitä 3 kpl tasoristeykseen ja 4 kpl laituripolkuun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3124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7C00EF4C-DB70-4C17-9690-23C5DC476437}" vid="{47A09E41-BE22-4BEE-87C4-9A636C14640E}"/>
    </a:ext>
  </a:extLst>
</a:theme>
</file>

<file path=ppt/theme/theme2.xml><?xml version="1.0" encoding="utf-8"?>
<a:theme xmlns:a="http://schemas.openxmlformats.org/drawingml/2006/main" name="1_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title>Ratasuunnitelmien hallinnollinen käsittely</title>
  <author>Mikko Heiskanen</author>
  <paivays>22.2.2021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AFCCD0CE-CD63-447E-9C0A-0CFD06E0E4AC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37E641DE-B3FB-4094-A943-37D6FE932D8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0</TotalTime>
  <Words>1057</Words>
  <Application>Microsoft Office PowerPoint</Application>
  <PresentationFormat>Laajakuva</PresentationFormat>
  <Paragraphs>180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30" baseType="lpstr">
      <vt:lpstr>Exo 2</vt:lpstr>
      <vt:lpstr>Felbridge Pro</vt:lpstr>
      <vt:lpstr>Arial</vt:lpstr>
      <vt:lpstr>Calibri</vt:lpstr>
      <vt:lpstr>Segoe UI</vt:lpstr>
      <vt:lpstr>Tahoma</vt:lpstr>
      <vt:lpstr>vayla</vt:lpstr>
      <vt:lpstr>1_vayla</vt:lpstr>
      <vt:lpstr>YLEISÖTILAISUUS 24.5.2022, klo 17.00 Kaukolantie-Vinkkiläntie, tasoristeysten poisto, tiesuunnitelma, Sastamala</vt:lpstr>
      <vt:lpstr>PowerPoint-esitys</vt:lpstr>
      <vt:lpstr>PowerPoint-esitys</vt:lpstr>
      <vt:lpstr>Liikenneinfrahankkeen eteneminen</vt:lpstr>
      <vt:lpstr>Tiesuunnitelma (1)</vt:lpstr>
      <vt:lpstr>Tiesuunnitelma (2)</vt:lpstr>
      <vt:lpstr>Tiesuunnitelma (3)</vt:lpstr>
      <vt:lpstr>Tiesuunnitelma, maantietoimitus</vt:lpstr>
      <vt:lpstr>Tampere-Pori tasoristeyksien poistaminen  - Hankkeen tavoitteet ja toimenpiteet</vt:lpstr>
      <vt:lpstr>Hankkeen ja tasoristeyskohteiden sijainti rataosalla Lielahti – Kokemäki – Pori </vt:lpstr>
      <vt:lpstr>Hankkeen vaikutukset</vt:lpstr>
      <vt:lpstr>  </vt:lpstr>
      <vt:lpstr>  </vt:lpstr>
      <vt:lpstr>Hankkeen kuvaus</vt:lpstr>
      <vt:lpstr>Suunnitelmakartta Kaukolantie</vt:lpstr>
      <vt:lpstr>Suunnitelmakartta Vinkkiläntie</vt:lpstr>
      <vt:lpstr>Mt 12961 Kaukolantien uusi linjaus</vt:lpstr>
      <vt:lpstr>Mt 12961 Kaukolantien uusi linjaus</vt:lpstr>
      <vt:lpstr>Tasoristeyksen alueen suunnitelmakartta</vt:lpstr>
      <vt:lpstr>Tiesuunnitelman aikataulu</vt:lpstr>
      <vt:lpstr>Tiesuunnitelman vuorovaikutus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Ratasuunnitelmien hallinnollinen käsittely</dc:title>
  <dc:creator>Mikko Heiskanen</dc:creator>
  <cp:keywords>Esitys</cp:keywords>
  <cp:lastModifiedBy>Tuominen, Sampsa</cp:lastModifiedBy>
  <cp:revision>442</cp:revision>
  <dcterms:created xsi:type="dcterms:W3CDTF">2019-11-25T11:17:30Z</dcterms:created>
  <dcterms:modified xsi:type="dcterms:W3CDTF">2022-05-20T09:17:38Z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473.85.02.208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Helsinki</vt:lpwstr>
  </property>
  <property fmtid="{D5CDD505-2E9C-101B-9397-08002B2CF9AE}" pid="22" name="dvNumbering">
    <vt:lpwstr>0</vt:lpwstr>
  </property>
  <property fmtid="{D5CDD505-2E9C-101B-9397-08002B2CF9AE}" pid="23" name="dvDUname">
    <vt:lpwstr>Mikko Heiskanen</vt:lpwstr>
  </property>
  <property fmtid="{D5CDD505-2E9C-101B-9397-08002B2CF9AE}" pid="24" name="dvDUFname">
    <vt:lpwstr>Mikko</vt:lpwstr>
  </property>
  <property fmtid="{D5CDD505-2E9C-101B-9397-08002B2CF9AE}" pid="25" name="dvDULname">
    <vt:lpwstr>Heiskanen</vt:lpwstr>
  </property>
  <property fmtid="{D5CDD505-2E9C-101B-9397-08002B2CF9AE}" pid="26" name="dvDUBusinessarea">
    <vt:lpwstr>Hankkeet</vt:lpwstr>
  </property>
  <property fmtid="{D5CDD505-2E9C-101B-9397-08002B2CF9AE}" pid="27" name="dvDUdepartment">
    <vt:lpwstr>Projektien toteutus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ddecree">
    <vt:lpwstr/>
  </property>
  <property fmtid="{D5CDD505-2E9C-101B-9397-08002B2CF9AE}" pid="35" name="dlevelofprotection">
    <vt:lpwstr/>
  </property>
  <property fmtid="{D5CDD505-2E9C-101B-9397-08002B2CF9AE}" pid="36" name="dsecrecy">
    <vt:lpwstr/>
  </property>
  <property fmtid="{D5CDD505-2E9C-101B-9397-08002B2CF9AE}" pid="37" name="dconfidentiality">
    <vt:lpwstr/>
  </property>
  <property fmtid="{D5CDD505-2E9C-101B-9397-08002B2CF9AE}" pid="38" name="author">
    <vt:lpwstr>Mikko Heiskanen</vt:lpwstr>
  </property>
  <property fmtid="{D5CDD505-2E9C-101B-9397-08002B2CF9AE}" pid="39" name="paivays">
    <vt:filetime>2019-11-24T22:00:00Z</vt:filetime>
  </property>
  <property fmtid="{D5CDD505-2E9C-101B-9397-08002B2CF9AE}" pid="40" name="title">
    <vt:lpwstr>Ratasuunnitelmien hallinnollinen käsittely</vt:lpwstr>
  </property>
  <property fmtid="{D5CDD505-2E9C-101B-9397-08002B2CF9AE}" pid="41" name="dvLogoChanged_2020">
    <vt:lpwstr>1</vt:lpwstr>
  </property>
</Properties>
</file>