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2"/>
  </p:notesMasterIdLst>
  <p:sldIdLst>
    <p:sldId id="309" r:id="rId4"/>
    <p:sldId id="288" r:id="rId5"/>
    <p:sldId id="365" r:id="rId6"/>
    <p:sldId id="366" r:id="rId7"/>
    <p:sldId id="261" r:id="rId8"/>
    <p:sldId id="281" r:id="rId9"/>
    <p:sldId id="318" r:id="rId10"/>
    <p:sldId id="367" r:id="rId11"/>
    <p:sldId id="312" r:id="rId12"/>
    <p:sldId id="357" r:id="rId13"/>
    <p:sldId id="319" r:id="rId14"/>
    <p:sldId id="354" r:id="rId15"/>
    <p:sldId id="358" r:id="rId16"/>
    <p:sldId id="314" r:id="rId17"/>
    <p:sldId id="362" r:id="rId18"/>
    <p:sldId id="361" r:id="rId19"/>
    <p:sldId id="364" r:id="rId20"/>
    <p:sldId id="321" r:id="rId21"/>
  </p:sldIdLst>
  <p:sldSz cx="9144000" cy="5143500" type="screen16x9"/>
  <p:notesSz cx="6797675" cy="9872663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4" autoAdjust="0"/>
    <p:restoredTop sz="80606" autoAdjust="0"/>
  </p:normalViewPr>
  <p:slideViewPr>
    <p:cSldViewPr snapToGrid="0">
      <p:cViewPr varScale="1">
        <p:scale>
          <a:sx n="116" d="100"/>
          <a:sy n="116" d="100"/>
        </p:scale>
        <p:origin x="20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4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46EF-3393-418A-87D5-D0FD0EDADC7C}" type="datetimeFigureOut">
              <a:rPr lang="fi-FI" smtClean="0"/>
              <a:t>31.1.2018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591A-E519-4A66-87CC-81D54FA79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8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591A-E519-4A66-87CC-81D54FA79D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58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591A-E519-4A66-87CC-81D54FA79DB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67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1BA75187-8A3F-41A8-BE93-6794FA4E99E9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0"/>
            <a:ext cx="8826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5431"/>
            <a:ext cx="7200900" cy="2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iikennevirasto_logo_Fin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55019"/>
            <a:ext cx="1263650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/>
          </p:cNvSpPr>
          <p:nvPr/>
        </p:nvSpPr>
        <p:spPr bwMode="auto">
          <a:xfrm>
            <a:off x="2195514" y="1977628"/>
            <a:ext cx="4752975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685800">
              <a:lnSpc>
                <a:spcPct val="110000"/>
              </a:lnSpc>
            </a:pPr>
            <a:endParaRPr lang="fi-FI" sz="1200" dirty="0">
              <a:solidFill>
                <a:srgbClr val="0088CE"/>
              </a:solidFill>
            </a:endParaRPr>
          </a:p>
        </p:txBody>
      </p:sp>
      <p:sp>
        <p:nvSpPr>
          <p:cNvPr id="18" name="Otsikko 17"/>
          <p:cNvSpPr>
            <a:spLocks noGrp="1"/>
          </p:cNvSpPr>
          <p:nvPr>
            <p:ph type="title"/>
          </p:nvPr>
        </p:nvSpPr>
        <p:spPr>
          <a:xfrm>
            <a:off x="2196000" y="1979100"/>
            <a:ext cx="4752000" cy="115581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5724128" y="3165816"/>
            <a:ext cx="1224136" cy="248388"/>
          </a:xfrm>
        </p:spPr>
        <p:txBody>
          <a:bodyPr lIns="90000" rIns="90000"/>
          <a:lstStyle>
            <a:lvl1pPr algn="r">
              <a:defRPr sz="1200">
                <a:solidFill>
                  <a:srgbClr val="0088C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320D165-4167-467C-89A6-592DDA2AF2C2}" type="datetime1">
              <a:rPr lang="fi-FI" smtClean="0"/>
              <a:t>31.1.2018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48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3132E-8995-4207-95FE-47C6D90673E1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7E79C-6364-4172-A4EC-FA23D907E336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53FBF-8D86-4CB4-BDC2-EC39D019841A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BEAB0-1E7E-40C3-B12F-FBA58046A4DB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 kuvakkeella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 kuvakkeella</a:t>
            </a:r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62E-3E8E-4169-BD9D-A03F0E790472}" type="datetime1">
              <a:rPr lang="fi-FI" smtClean="0"/>
              <a:t>31.1.2018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948-F873-4603-866A-5F0E7542DB5D}" type="datetime1">
              <a:rPr lang="fi-FI" smtClean="0"/>
              <a:t>31.1.2018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&lt;Kirjoita lopputervehdys&gt;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/>
              <a:t>liikennevirasto.fi</a:t>
            </a:r>
          </a:p>
          <a:p>
            <a:pPr lvl="0"/>
            <a:r>
              <a:rPr lang="fi-FI" dirty="0"/>
              <a:t>twitter.com/liikennevirasto</a:t>
            </a:r>
          </a:p>
          <a:p>
            <a:pPr lvl="0"/>
            <a:r>
              <a:rPr lang="fi-FI" dirty="0"/>
              <a:t>facebook.com/liikennevirasto</a:t>
            </a:r>
          </a:p>
          <a:p>
            <a:pPr lvl="0"/>
            <a:r>
              <a:rPr lang="fi-FI" dirty="0"/>
              <a:t>youtube.com/liikennevirasto</a:t>
            </a:r>
          </a:p>
        </p:txBody>
      </p:sp>
    </p:spTree>
    <p:extLst>
      <p:ext uri="{BB962C8B-B14F-4D97-AF65-F5344CB8AC3E}">
        <p14:creationId xmlns:p14="http://schemas.microsoft.com/office/powerpoint/2010/main" val="13490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77EF1B-9B37-4EAD-BEB5-E1E2C287ADA2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3" r:id="rId4"/>
    <p:sldLayoutId id="2147483663" r:id="rId5"/>
    <p:sldLayoutId id="2147483654" r:id="rId6"/>
    <p:sldLayoutId id="2147483665" r:id="rId7"/>
    <p:sldLayoutId id="2147483667" r:id="rId8"/>
    <p:sldLayoutId id="2147483668" r:id="rId9"/>
    <p:sldLayoutId id="2147483669" r:id="rId10"/>
  </p:sldLayoutIdLst>
  <p:hf hdr="0" ft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LUIMA-ratahanke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xmlns="" id="{3DE3DCD0-3FA3-4CE4-9A11-D48423209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Suunnittelun </a:t>
            </a:r>
            <a:r>
              <a:rPr lang="fi-FI" dirty="0" smtClean="0"/>
              <a:t>tilannekatsaus</a:t>
            </a:r>
          </a:p>
          <a:p>
            <a:r>
              <a:rPr lang="fi-FI" dirty="0" smtClean="0"/>
              <a:t>RATA 2018, </a:t>
            </a:r>
            <a:r>
              <a:rPr lang="fi-FI" dirty="0" err="1" smtClean="0"/>
              <a:t>Logomo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04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6" y="1225440"/>
            <a:ext cx="7970400" cy="3312000"/>
          </a:xfrm>
        </p:spPr>
        <p:txBody>
          <a:bodyPr/>
          <a:lstStyle/>
          <a:p>
            <a:pPr marL="358775" lvl="1" indent="0">
              <a:buNone/>
            </a:pPr>
            <a:r>
              <a:rPr lang="fi-FI" b="1" u="sng" dirty="0" smtClean="0"/>
              <a:t>Suunnittelualue 1 </a:t>
            </a:r>
            <a:endParaRPr lang="fi-FI" b="1" u="sng" dirty="0"/>
          </a:p>
          <a:p>
            <a:pPr marL="969962" lvl="2" indent="-342900"/>
            <a:r>
              <a:rPr lang="fi-FI" dirty="0"/>
              <a:t>suunnittelun hankinta 04-06/2018, suunnitteluaika 06/2018-09/2019</a:t>
            </a:r>
          </a:p>
          <a:p>
            <a:pPr marL="969962" lvl="2" indent="-342900"/>
            <a:r>
              <a:rPr lang="fi-FI" dirty="0"/>
              <a:t>Uuden raiteen </a:t>
            </a:r>
            <a:r>
              <a:rPr lang="fi-FI" dirty="0" smtClean="0"/>
              <a:t>suunnittelu </a:t>
            </a:r>
            <a:r>
              <a:rPr lang="fi-FI" dirty="0"/>
              <a:t>nykyisen raiteen rinnalle osuudelle 305+000 - 317+700</a:t>
            </a:r>
          </a:p>
          <a:p>
            <a:pPr marL="969962" lvl="2" indent="-342900"/>
            <a:r>
              <a:rPr lang="fi-FI" dirty="0"/>
              <a:t>5 siltaa</a:t>
            </a:r>
          </a:p>
          <a:p>
            <a:pPr marL="969962" lvl="2" indent="-342900"/>
            <a:r>
              <a:rPr lang="fi-FI" dirty="0"/>
              <a:t>Joutsenon raiteenvaihtopaikka (4 vaihdetta + Joutsenon eteläpuolelle uusi pitkä vaihde)</a:t>
            </a:r>
          </a:p>
          <a:p>
            <a:pPr marL="969962" lvl="2" indent="-342900"/>
            <a:r>
              <a:rPr lang="fi-FI" dirty="0"/>
              <a:t>Pappilankankaan linjavaihteen muutokset</a:t>
            </a:r>
          </a:p>
          <a:p>
            <a:pPr marL="969962" lvl="2" indent="-342900"/>
            <a:r>
              <a:rPr lang="fi-FI" dirty="0"/>
              <a:t>Huoltoteiden suunnittelu</a:t>
            </a:r>
          </a:p>
          <a:p>
            <a:pPr marL="969962" lvl="2" indent="-342900"/>
            <a:r>
              <a:rPr lang="fi-FI" dirty="0"/>
              <a:t>Melu- ja </a:t>
            </a:r>
            <a:r>
              <a:rPr lang="fi-FI" dirty="0" smtClean="0"/>
              <a:t>ympäristösuunnittelu</a:t>
            </a:r>
            <a:endParaRPr lang="fi-FI" dirty="0"/>
          </a:p>
          <a:p>
            <a:pPr marL="969962" lvl="2" indent="-342900"/>
            <a:r>
              <a:rPr lang="fi-FI" dirty="0"/>
              <a:t>Kuivatuksen suunnittelu</a:t>
            </a:r>
          </a:p>
          <a:p>
            <a:pPr marL="627062" lvl="2" indent="0">
              <a:buNone/>
            </a:pPr>
            <a:endParaRPr lang="fi-FI" dirty="0"/>
          </a:p>
          <a:p>
            <a:pPr marL="969962" lvl="2" indent="-342900"/>
            <a:endParaRPr lang="fi-FI" dirty="0"/>
          </a:p>
          <a:p>
            <a:pPr marL="969962" lvl="2" indent="-342900"/>
            <a:endParaRPr lang="fi-FI" dirty="0"/>
          </a:p>
          <a:p>
            <a:pPr marL="2673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6CFA-04D2-4B8E-A545-3D9951C7A887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10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xmlns="" id="{F9E57E89-C888-4620-8C07-AE667F6F5EF9}"/>
              </a:ext>
            </a:extLst>
          </p:cNvPr>
          <p:cNvSpPr txBox="1">
            <a:spLocks/>
          </p:cNvSpPr>
          <p:nvPr/>
        </p:nvSpPr>
        <p:spPr>
          <a:xfrm>
            <a:off x="2313994" y="7956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2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xmlns="" id="{69B34E96-A8B5-43C9-A751-765B68DA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Kaksoisraiteen rakentamissuunnittelu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8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59E841-6F6A-4F62-84B6-086F2617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Kaksoisraiteen rakentamissuunnittelu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lvl="1" indent="0">
              <a:buNone/>
            </a:pPr>
            <a:r>
              <a:rPr lang="fi-FI" b="1" u="sng" dirty="0"/>
              <a:t>Suunnittelualue </a:t>
            </a:r>
            <a:r>
              <a:rPr lang="fi-FI" b="1" u="sng" dirty="0" smtClean="0"/>
              <a:t>2 </a:t>
            </a:r>
            <a:endParaRPr lang="fi-FI" b="1" u="sng" dirty="0"/>
          </a:p>
          <a:p>
            <a:pPr marL="969962" lvl="2" indent="-342900">
              <a:lnSpc>
                <a:spcPct val="100000"/>
              </a:lnSpc>
            </a:pPr>
            <a:r>
              <a:rPr lang="fi-FI" dirty="0"/>
              <a:t>suunnittelun hankinta </a:t>
            </a:r>
            <a:r>
              <a:rPr lang="fi-FI" dirty="0" smtClean="0"/>
              <a:t>04-06/2018</a:t>
            </a:r>
            <a:r>
              <a:rPr lang="fi-FI" dirty="0"/>
              <a:t>, suunnitteluaika 06/2018-09/2019</a:t>
            </a:r>
          </a:p>
          <a:p>
            <a:pPr marL="969962" lvl="2" indent="-342900"/>
            <a:r>
              <a:rPr lang="fi-FI" dirty="0"/>
              <a:t>Uuden raiteen </a:t>
            </a:r>
            <a:r>
              <a:rPr lang="fi-FI" dirty="0" smtClean="0"/>
              <a:t>suunnittelu </a:t>
            </a:r>
            <a:r>
              <a:rPr lang="fi-FI" dirty="0"/>
              <a:t>nykyisen raiteen rinnalle km välille Km 317+700 - 325+320</a:t>
            </a:r>
          </a:p>
          <a:p>
            <a:pPr marL="969962" lvl="2" indent="-342900"/>
            <a:r>
              <a:rPr lang="fi-FI" dirty="0"/>
              <a:t>8 siltaa</a:t>
            </a:r>
          </a:p>
          <a:p>
            <a:pPr marL="969962" lvl="2" indent="-342900"/>
            <a:r>
              <a:rPr lang="fi-FI" dirty="0"/>
              <a:t>Rauhan raiteenvaihtopaikka ja Rauhan radanpidon raide,  5 vaihdetta sekä Rauhan nykyisen liikennepaikan </a:t>
            </a:r>
            <a:r>
              <a:rPr lang="fi-FI" dirty="0" smtClean="0"/>
              <a:t>purkusuunnittelu</a:t>
            </a:r>
            <a:endParaRPr lang="fi-FI" dirty="0"/>
          </a:p>
          <a:p>
            <a:pPr marL="969962" lvl="2" indent="-342900"/>
            <a:r>
              <a:rPr lang="fi-FI" dirty="0"/>
              <a:t>Imatran läntinen </a:t>
            </a:r>
            <a:r>
              <a:rPr lang="fi-FI" dirty="0" smtClean="0"/>
              <a:t>raiteenvaihtopaikka, </a:t>
            </a:r>
            <a:r>
              <a:rPr lang="fi-FI" dirty="0"/>
              <a:t>2 vaihdetta</a:t>
            </a:r>
          </a:p>
          <a:p>
            <a:pPr marL="969962" lvl="2" indent="-342900"/>
            <a:r>
              <a:rPr lang="fi-FI" dirty="0"/>
              <a:t>Imatran aseman </a:t>
            </a:r>
            <a:r>
              <a:rPr lang="fi-FI" dirty="0" smtClean="0"/>
              <a:t>laiturimuutokset </a:t>
            </a:r>
            <a:endParaRPr lang="fi-FI" dirty="0"/>
          </a:p>
          <a:p>
            <a:pPr marL="969962" lvl="2" indent="-342900"/>
            <a:r>
              <a:rPr lang="fi-FI" dirty="0"/>
              <a:t>Imatran Itäinen </a:t>
            </a:r>
            <a:r>
              <a:rPr lang="fi-FI" dirty="0" smtClean="0"/>
              <a:t>raiteenvaihtopaikka, </a:t>
            </a:r>
            <a:r>
              <a:rPr lang="fi-FI" dirty="0"/>
              <a:t>4 vaihdetta</a:t>
            </a:r>
          </a:p>
          <a:p>
            <a:pPr marL="969962" lvl="2" indent="-342900"/>
            <a:r>
              <a:rPr lang="fi-FI" dirty="0"/>
              <a:t>Huoltoteiden suunnittelu</a:t>
            </a:r>
          </a:p>
          <a:p>
            <a:pPr marL="969962" lvl="2" indent="-342900"/>
            <a:r>
              <a:rPr lang="fi-FI" dirty="0"/>
              <a:t>Melu- ja </a:t>
            </a:r>
            <a:r>
              <a:rPr lang="fi-FI" dirty="0" smtClean="0"/>
              <a:t>ympäristösuunnittelu</a:t>
            </a:r>
            <a:endParaRPr lang="fi-FI" dirty="0"/>
          </a:p>
          <a:p>
            <a:pPr marL="969962" lvl="2" indent="-342900"/>
            <a:r>
              <a:rPr lang="fi-FI" dirty="0"/>
              <a:t>Kuivatuksen suunnittelu</a:t>
            </a:r>
          </a:p>
          <a:p>
            <a:pPr marL="969962" lvl="2" indent="-342900"/>
            <a:endParaRPr lang="fi-FI" dirty="0"/>
          </a:p>
          <a:p>
            <a:pPr marL="969962" lvl="2" indent="-342900"/>
            <a:endParaRPr lang="fi-FI" dirty="0"/>
          </a:p>
          <a:p>
            <a:pPr marL="2673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8BD5-6542-408F-B834-5247417758C3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97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27A0066-213F-49B3-91BA-8F828AA6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2CCA307E-6E7F-4651-AA50-FDDA4AE0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BFB8-4E84-482E-B292-2F551116D05F}" type="datetime1">
              <a:rPr lang="fi-FI" smtClean="0"/>
              <a:t>31.1.2018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F848B2AA-067E-41B1-878B-E8FD03AF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12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EF174691-D268-4EED-B595-3E63C6C2C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"/>
            <a:ext cx="9144000" cy="51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59E841-6F6A-4F62-84B6-086F2617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Kaksoisraiteen rakentamissuunnittelu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078523"/>
            <a:ext cx="7970400" cy="3626339"/>
          </a:xfrm>
        </p:spPr>
        <p:txBody>
          <a:bodyPr>
            <a:normAutofit/>
          </a:bodyPr>
          <a:lstStyle/>
          <a:p>
            <a:pPr marL="969962" lvl="2" indent="-342900"/>
            <a:endParaRPr lang="fi-FI" dirty="0"/>
          </a:p>
          <a:p>
            <a:pPr marL="358775" lvl="1" indent="0">
              <a:buNone/>
            </a:pPr>
            <a:r>
              <a:rPr lang="fi-FI" b="1" u="sng" dirty="0"/>
              <a:t>Turvalaitesuunnittelu kaksoisraideosuudelle Km 305+000 - 325+320</a:t>
            </a:r>
          </a:p>
          <a:p>
            <a:pPr marL="969962" lvl="2" indent="-342900"/>
            <a:r>
              <a:rPr lang="fi-FI" dirty="0"/>
              <a:t>Suunnittelun hankinta </a:t>
            </a:r>
            <a:r>
              <a:rPr lang="fi-FI" dirty="0" smtClean="0"/>
              <a:t>04-06/2018</a:t>
            </a:r>
            <a:r>
              <a:rPr lang="fi-FI" dirty="0"/>
              <a:t>, suunnitteluaika </a:t>
            </a:r>
            <a:r>
              <a:rPr lang="fi-FI" dirty="0" smtClean="0"/>
              <a:t>06/2018-12/2019</a:t>
            </a:r>
            <a:endParaRPr lang="fi-FI" u="sng" dirty="0"/>
          </a:p>
          <a:p>
            <a:pPr marL="969962" lvl="2" indent="-342900"/>
            <a:r>
              <a:rPr lang="fi-FI" dirty="0"/>
              <a:t>Uusia elementtejä 311 kpl</a:t>
            </a:r>
          </a:p>
          <a:p>
            <a:pPr marL="969962" lvl="2" indent="-342900"/>
            <a:r>
              <a:rPr lang="fi-FI" dirty="0"/>
              <a:t>Kaapelireittiä </a:t>
            </a:r>
            <a:r>
              <a:rPr lang="fi-FI" dirty="0" smtClean="0"/>
              <a:t>n. </a:t>
            </a:r>
            <a:r>
              <a:rPr lang="fi-FI" dirty="0"/>
              <a:t>20 km</a:t>
            </a:r>
          </a:p>
          <a:p>
            <a:pPr marL="969962" lvl="2" indent="-342900"/>
            <a:r>
              <a:rPr lang="fi-FI" dirty="0"/>
              <a:t>Kaappeja 36 kpl</a:t>
            </a:r>
          </a:p>
          <a:p>
            <a:pPr marL="969962" lvl="2" indent="-342900"/>
            <a:r>
              <a:rPr lang="fi-FI" dirty="0"/>
              <a:t>Vaihteita 16 kpl</a:t>
            </a:r>
          </a:p>
          <a:p>
            <a:pPr marL="358775" lvl="1" indent="0">
              <a:buNone/>
            </a:pPr>
            <a:r>
              <a:rPr lang="fi-FI" b="1" u="sng" dirty="0"/>
              <a:t>Sähköratasuunnittelu (STU) kaksoisraideosuudelle Km 305+000 - 325+320</a:t>
            </a:r>
          </a:p>
          <a:p>
            <a:pPr marL="912812" lvl="2" indent="-285750"/>
            <a:r>
              <a:rPr lang="fi-FI" dirty="0"/>
              <a:t>Urakan hankinta 06-09/2018, suunnitteluaika 09/2018-2022</a:t>
            </a:r>
            <a:endParaRPr lang="fi-FI" u="sng" dirty="0"/>
          </a:p>
          <a:p>
            <a:pPr marL="912812" lvl="2" indent="-285750"/>
            <a:r>
              <a:rPr lang="fi-FI" dirty="0"/>
              <a:t>Uutta ajojohdinta n. 21 km</a:t>
            </a:r>
          </a:p>
          <a:p>
            <a:pPr marL="912812" lvl="2" indent="-285750"/>
            <a:r>
              <a:rPr lang="fi-FI" dirty="0"/>
              <a:t>Siirrettävää ajojohdinta n. 11 km</a:t>
            </a:r>
          </a:p>
          <a:p>
            <a:pPr marL="912812" lvl="2" indent="-285750"/>
            <a:r>
              <a:rPr lang="fi-FI" dirty="0"/>
              <a:t>11 uutta imumuuntajaa</a:t>
            </a:r>
          </a:p>
          <a:p>
            <a:pPr marL="912812" lvl="2" indent="-285750"/>
            <a:r>
              <a:rPr lang="fi-FI" dirty="0"/>
              <a:t>Uusia pylväitä 499 kpl</a:t>
            </a:r>
          </a:p>
          <a:p>
            <a:pPr marL="969962" lvl="2" indent="-342900"/>
            <a:endParaRPr lang="fi-FI" dirty="0"/>
          </a:p>
          <a:p>
            <a:pPr marL="2673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63E9-140F-4A62-A43D-EDFE673E068B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21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89463AB-2389-4556-AB40-822A0C46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Perusparannusosuus Luumäki-Imatra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xmlns="" id="{B54F51D1-DDA9-4212-AFE1-74CCB75AD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78" y="3024434"/>
            <a:ext cx="6851796" cy="2067274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A97B521-39AD-4058-9080-5BB16E6A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67CA-B1B5-4EB5-B35C-4E57566A922B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3FB6755-BB51-4230-8F9F-E8B507DF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14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4D6A3EB2-46B1-4522-B7BB-FCC9949F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74" y="895870"/>
            <a:ext cx="6858000" cy="20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59E841-6F6A-4F62-84B6-086F2617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702800"/>
          </a:xfrm>
        </p:spPr>
        <p:txBody>
          <a:bodyPr/>
          <a:lstStyle/>
          <a:p>
            <a:r>
              <a:rPr lang="fi-FI" dirty="0"/>
              <a:t>Perusparannusosuuden  rakentamissuunnittelu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69962" lvl="2" indent="-342900"/>
            <a:endParaRPr lang="fi-FI" dirty="0"/>
          </a:p>
          <a:p>
            <a:pPr marL="358775" lvl="1" indent="0">
              <a:buNone/>
            </a:pPr>
            <a:r>
              <a:rPr lang="fi-FI" b="1" u="sng" dirty="0"/>
              <a:t>Luumäki – Lappeenranta rakentamissuunnittelu Km 251+900-288+000</a:t>
            </a:r>
          </a:p>
          <a:p>
            <a:pPr lvl="2"/>
            <a:r>
              <a:rPr lang="fi-FI" dirty="0"/>
              <a:t>Suunnittelun hankinta 07-08/2018, suunnitteluaika 09/2018-09/2019</a:t>
            </a:r>
            <a:endParaRPr lang="fi-FI" u="sng" dirty="0"/>
          </a:p>
          <a:p>
            <a:pPr lvl="2"/>
            <a:r>
              <a:rPr lang="fi-FI" dirty="0" err="1"/>
              <a:t>Rasinsuon</a:t>
            </a:r>
            <a:r>
              <a:rPr lang="fi-FI" dirty="0"/>
              <a:t> liikennepaikan suunnittelu (sisältää kaikki tekniikka-alueet)</a:t>
            </a:r>
          </a:p>
          <a:p>
            <a:pPr lvl="2"/>
            <a:r>
              <a:rPr lang="fi-FI" dirty="0"/>
              <a:t>Törölän liikennepaikan suunnittelu (sisältää kaikki tekniikka-alueet)</a:t>
            </a:r>
          </a:p>
          <a:p>
            <a:pPr lvl="2"/>
            <a:r>
              <a:rPr lang="fi-FI" dirty="0" err="1"/>
              <a:t>Tapavainolan</a:t>
            </a:r>
            <a:r>
              <a:rPr lang="fi-FI" dirty="0"/>
              <a:t> liikennepaikan suunnittelu (sisältää kaikki tekniikka-alueet)</a:t>
            </a:r>
          </a:p>
          <a:p>
            <a:pPr lvl="2"/>
            <a:r>
              <a:rPr lang="fi-FI" dirty="0"/>
              <a:t>N</a:t>
            </a:r>
            <a:r>
              <a:rPr lang="fi-FI" dirty="0" smtClean="0"/>
              <a:t>eljän </a:t>
            </a:r>
            <a:r>
              <a:rPr lang="fi-FI" dirty="0"/>
              <a:t>sillan korjaussuunnittelu</a:t>
            </a:r>
          </a:p>
          <a:p>
            <a:pPr lvl="2"/>
            <a:r>
              <a:rPr lang="fi-FI" dirty="0"/>
              <a:t>Turvalaitesuunnittelu</a:t>
            </a:r>
          </a:p>
          <a:p>
            <a:pPr lvl="2"/>
            <a:r>
              <a:rPr lang="fi-FI" dirty="0"/>
              <a:t>Rumpusuunnittelu (7 kpl uusia ja 3 jatkettavaa)</a:t>
            </a:r>
          </a:p>
          <a:p>
            <a:pPr lvl="2"/>
            <a:r>
              <a:rPr lang="fi-FI" dirty="0"/>
              <a:t>Routasuunnittelu</a:t>
            </a:r>
          </a:p>
          <a:p>
            <a:pPr lvl="2"/>
            <a:r>
              <a:rPr lang="fi-FI" dirty="0"/>
              <a:t>Pohjanvahvistussuunnittelu </a:t>
            </a:r>
          </a:p>
          <a:p>
            <a:pPr lvl="2"/>
            <a:r>
              <a:rPr lang="fi-FI" dirty="0" smtClean="0"/>
              <a:t>Geometriasuunnittelu </a:t>
            </a:r>
            <a:r>
              <a:rPr lang="fi-FI" dirty="0"/>
              <a:t>linjaosuuksille</a:t>
            </a:r>
          </a:p>
          <a:p>
            <a:pPr lvl="2"/>
            <a:r>
              <a:rPr lang="fi-FI" dirty="0"/>
              <a:t>Melu- ja </a:t>
            </a:r>
            <a:r>
              <a:rPr lang="fi-FI" dirty="0" smtClean="0"/>
              <a:t>ympäristösuunnittelu</a:t>
            </a:r>
            <a:endParaRPr lang="fi-FI" dirty="0"/>
          </a:p>
          <a:p>
            <a:pPr lvl="2"/>
            <a:r>
              <a:rPr lang="fi-FI" dirty="0"/>
              <a:t>Kuivatuksen suunnittelu</a:t>
            </a:r>
          </a:p>
          <a:p>
            <a:pPr marL="969962" lvl="2" indent="-342900"/>
            <a:endParaRPr lang="fi-FI" dirty="0"/>
          </a:p>
          <a:p>
            <a:pPr marL="2673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B7D3-853C-43FB-90BD-C0423A2D0890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87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59E841-6F6A-4F62-84B6-086F2617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702800"/>
          </a:xfrm>
        </p:spPr>
        <p:txBody>
          <a:bodyPr/>
          <a:lstStyle/>
          <a:p>
            <a:r>
              <a:rPr lang="fi-FI" dirty="0"/>
              <a:t>Perusparannusosuuden  rakentamissuunnittelu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69962" lvl="2" indent="-342900"/>
            <a:endParaRPr lang="fi-FI" dirty="0"/>
          </a:p>
          <a:p>
            <a:pPr marL="358775" lvl="1" indent="0">
              <a:buNone/>
            </a:pPr>
            <a:r>
              <a:rPr lang="fi-FI" b="1" u="sng" dirty="0"/>
              <a:t>Lappeenranta - Joutseno - rakentamissuunnittelu Km 288+000-305+000</a:t>
            </a:r>
          </a:p>
          <a:p>
            <a:pPr lvl="2"/>
            <a:r>
              <a:rPr lang="fi-FI" dirty="0"/>
              <a:t>Suunnittelun hankinta 04-05/2018, suunnitteluaika 06/2018-12/2018 (osa 05/2019)</a:t>
            </a:r>
            <a:endParaRPr lang="fi-FI" u="sng" dirty="0"/>
          </a:p>
          <a:p>
            <a:pPr lvl="2"/>
            <a:r>
              <a:rPr lang="fi-FI" dirty="0"/>
              <a:t>Lauritsalan liikennepaikan suunnittelu (sisältää kaikki tekniikka-alueet)</a:t>
            </a:r>
          </a:p>
          <a:p>
            <a:pPr lvl="2"/>
            <a:r>
              <a:rPr lang="fi-FI" dirty="0" err="1"/>
              <a:t>Muukon</a:t>
            </a:r>
            <a:r>
              <a:rPr lang="fi-FI" dirty="0"/>
              <a:t> liikennepaikan suunnittelu (sisältää kaikki tekniikka-alueet)</a:t>
            </a:r>
          </a:p>
          <a:p>
            <a:pPr lvl="2"/>
            <a:r>
              <a:rPr lang="fi-FI" dirty="0" err="1"/>
              <a:t>Hakalin</a:t>
            </a:r>
            <a:r>
              <a:rPr lang="fi-FI" dirty="0"/>
              <a:t> </a:t>
            </a:r>
            <a:r>
              <a:rPr lang="fi-FI" dirty="0" err="1"/>
              <a:t>aks</a:t>
            </a:r>
            <a:r>
              <a:rPr lang="fi-FI" dirty="0"/>
              <a:t> suunnittelu</a:t>
            </a:r>
          </a:p>
          <a:p>
            <a:pPr lvl="2"/>
            <a:r>
              <a:rPr lang="fi-FI" dirty="0"/>
              <a:t>Tunnelikadun </a:t>
            </a:r>
            <a:r>
              <a:rPr lang="fi-FI" dirty="0" err="1"/>
              <a:t>aks</a:t>
            </a:r>
            <a:r>
              <a:rPr lang="fi-FI" dirty="0"/>
              <a:t> suunnittelu</a:t>
            </a:r>
          </a:p>
          <a:p>
            <a:pPr lvl="2"/>
            <a:r>
              <a:rPr lang="fi-FI" dirty="0"/>
              <a:t>Turvalaitesuunnittelu</a:t>
            </a:r>
          </a:p>
          <a:p>
            <a:pPr lvl="2"/>
            <a:r>
              <a:rPr lang="fi-FI" dirty="0"/>
              <a:t>Kahden sillan korjaussuunnittelu</a:t>
            </a:r>
          </a:p>
          <a:p>
            <a:pPr lvl="2"/>
            <a:r>
              <a:rPr lang="fi-FI" dirty="0"/>
              <a:t>Routasuunnittelu</a:t>
            </a:r>
          </a:p>
          <a:p>
            <a:pPr lvl="2"/>
            <a:r>
              <a:rPr lang="fi-FI" dirty="0" smtClean="0"/>
              <a:t>Geometriasuunnittelu </a:t>
            </a:r>
            <a:r>
              <a:rPr lang="fi-FI" dirty="0"/>
              <a:t>linjaosuuksille</a:t>
            </a:r>
          </a:p>
          <a:p>
            <a:pPr lvl="2"/>
            <a:r>
              <a:rPr lang="fi-FI" dirty="0"/>
              <a:t>Huoltoteiden suunnittelu</a:t>
            </a:r>
          </a:p>
          <a:p>
            <a:pPr lvl="2"/>
            <a:r>
              <a:rPr lang="fi-FI" dirty="0"/>
              <a:t>Melu- ja </a:t>
            </a:r>
            <a:r>
              <a:rPr lang="fi-FI" dirty="0" smtClean="0"/>
              <a:t>ympäristösuunnittelu</a:t>
            </a:r>
            <a:endParaRPr lang="fi-FI" dirty="0"/>
          </a:p>
          <a:p>
            <a:pPr lvl="2"/>
            <a:r>
              <a:rPr lang="fi-FI" dirty="0"/>
              <a:t>Kuivatuksen suunnittelu</a:t>
            </a:r>
          </a:p>
          <a:p>
            <a:pPr marL="969962" lvl="2" indent="-342900"/>
            <a:endParaRPr lang="fi-FI" dirty="0"/>
          </a:p>
          <a:p>
            <a:pPr marL="2673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DAD5-828B-4C85-9FD4-364947F21C0A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83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59E841-6F6A-4F62-84B6-086F2617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Perusparannusosuuden  rakentamissuunnittelu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7062" lvl="2" indent="0">
              <a:buNone/>
            </a:pPr>
            <a:r>
              <a:rPr lang="fi-FI" b="1" u="sng" dirty="0"/>
              <a:t>Sähköratasuunnittelu (STU) perusparannusosuudelle</a:t>
            </a:r>
          </a:p>
          <a:p>
            <a:pPr marL="912812" lvl="2" indent="-285750"/>
            <a:r>
              <a:rPr lang="fi-FI" dirty="0" smtClean="0"/>
              <a:t>Nopeudennoston </a:t>
            </a:r>
            <a:r>
              <a:rPr lang="fi-FI" dirty="0"/>
              <a:t>edellyttämä sähköratasuunnittelu</a:t>
            </a:r>
          </a:p>
          <a:p>
            <a:pPr marL="912812" lvl="2" indent="-285750"/>
            <a:r>
              <a:rPr lang="fi-FI" dirty="0"/>
              <a:t>Geometriamuutoksien SR-suunnittelu (oikaisut + </a:t>
            </a:r>
            <a:r>
              <a:rPr lang="fi-FI" dirty="0" err="1"/>
              <a:t>Kv</a:t>
            </a:r>
            <a:r>
              <a:rPr lang="fi-FI" dirty="0"/>
              <a:t> muutokset)</a:t>
            </a:r>
          </a:p>
          <a:p>
            <a:pPr marL="969962" lvl="2" indent="-342900"/>
            <a:endParaRPr lang="fi-FI" dirty="0"/>
          </a:p>
          <a:p>
            <a:pPr marL="2673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8903-FEF1-4C0E-9E78-45D0B199B59B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02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1C4C5A1-3B2F-40D4-A255-26AF7A46E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672" y="2352672"/>
            <a:ext cx="5528359" cy="457200"/>
          </a:xfrm>
        </p:spPr>
        <p:txBody>
          <a:bodyPr/>
          <a:lstStyle/>
          <a:p>
            <a:r>
              <a:rPr lang="fi-FI" dirty="0"/>
              <a:t>Kiitokset mielenkiinnosta!</a:t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www.facebook.com/luumakiimatra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D99BCBB-A399-452D-9442-C6913557ED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407918"/>
            <a:ext cx="5567363" cy="1285875"/>
          </a:xfrm>
        </p:spPr>
        <p:txBody>
          <a:bodyPr/>
          <a:lstStyle/>
          <a:p>
            <a:pPr marL="0" indent="0" algn="r">
              <a:buNone/>
            </a:pPr>
            <a:endParaRPr lang="fi-FI" dirty="0"/>
          </a:p>
          <a:p>
            <a:pPr marL="0" indent="0" algn="r">
              <a:buNone/>
            </a:pPr>
            <a:endParaRPr lang="fi-FI" dirty="0"/>
          </a:p>
          <a:p>
            <a:pPr marL="0" indent="0" algn="r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D93E758-C349-494F-94AE-3C1844C082C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16913" y="4767263"/>
            <a:ext cx="827087" cy="274637"/>
          </a:xfrm>
        </p:spPr>
        <p:txBody>
          <a:bodyPr/>
          <a:lstStyle/>
          <a:p>
            <a:fld id="{DCC821EE-F89D-4228-9AFD-E5EF0D0F393F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B1B9F2B2-70BE-4C49-B0C0-129B3664A3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767263"/>
            <a:ext cx="373062" cy="274637"/>
          </a:xfrm>
        </p:spPr>
        <p:txBody>
          <a:bodyPr/>
          <a:lstStyle/>
          <a:p>
            <a:fld id="{10186E6B-8774-4CDF-8DAC-E471A729BFB7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09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LUIMA: Organisaatio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02B6-3D11-4914-A083-6BFA790A687F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</a:t>
            </a:fld>
            <a:endParaRPr lang="fi-FI"/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3763188" y="1872385"/>
            <a:ext cx="4698206" cy="771429"/>
          </a:xfrm>
          <a:prstGeom prst="roundRect">
            <a:avLst>
              <a:gd name="adj" fmla="val 37227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27000" tIns="27000" rIns="27000" bIns="27000" anchor="ctr"/>
          <a:lstStyle/>
          <a:p>
            <a:pPr algn="ctr"/>
            <a:endParaRPr lang="en-US" sz="1013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34401" y="993988"/>
            <a:ext cx="3673357" cy="702469"/>
          </a:xfrm>
          <a:prstGeom prst="roundRect">
            <a:avLst>
              <a:gd name="adj" fmla="val 41866"/>
            </a:avLst>
          </a:prstGeom>
          <a:solidFill>
            <a:srgbClr val="0088CE"/>
          </a:solidFill>
          <a:ln w="9525">
            <a:noFill/>
            <a:round/>
            <a:headEnd/>
            <a:tailEnd/>
          </a:ln>
        </p:spPr>
        <p:txBody>
          <a:bodyPr wrap="none" lIns="27000" tIns="27000" rIns="27000" bIns="2700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Tilaaja</a:t>
            </a: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Liikennevirasto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842772" y="993988"/>
            <a:ext cx="2726969" cy="702469"/>
          </a:xfrm>
          <a:prstGeom prst="roundRect">
            <a:avLst>
              <a:gd name="adj" fmla="val 37315"/>
            </a:avLst>
          </a:prstGeom>
          <a:solidFill>
            <a:schemeClr val="accent3">
              <a:lumMod val="40000"/>
              <a:lumOff val="60000"/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27000" tIns="27000" rIns="27000" bIns="27000" anchor="ctr"/>
          <a:lstStyle/>
          <a:p>
            <a:pPr algn="ctr"/>
            <a:r>
              <a:rPr lang="fi-FI" sz="1200" b="1" dirty="0">
                <a:solidFill>
                  <a:srgbClr val="000000"/>
                </a:solidFill>
              </a:rPr>
              <a:t>Luumäki, Imatra, Lappeenranta</a:t>
            </a:r>
          </a:p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Elinkeino</a:t>
            </a:r>
            <a:r>
              <a:rPr lang="en-US" sz="1200" b="1" dirty="0">
                <a:solidFill>
                  <a:srgbClr val="000000"/>
                </a:solidFill>
              </a:rPr>
              <a:t>-, </a:t>
            </a:r>
            <a:r>
              <a:rPr lang="en-US" sz="1200" b="1" dirty="0" err="1">
                <a:solidFill>
                  <a:srgbClr val="000000"/>
                </a:solidFill>
              </a:rPr>
              <a:t>liikenne</a:t>
            </a:r>
            <a:r>
              <a:rPr lang="en-US" sz="1200" b="1" dirty="0">
                <a:solidFill>
                  <a:srgbClr val="000000"/>
                </a:solidFill>
              </a:rPr>
              <a:t>- </a:t>
            </a:r>
            <a:r>
              <a:rPr lang="en-US" sz="1200" b="1" dirty="0" err="1">
                <a:solidFill>
                  <a:srgbClr val="000000"/>
                </a:solidFill>
              </a:rPr>
              <a:t>ja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ympäristökeskus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Liikennöitsijät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27927" y="2754922"/>
            <a:ext cx="54592" cy="2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000" tIns="27000" rIns="27000" bIns="27000">
            <a:spAutoFit/>
          </a:bodyPr>
          <a:lstStyle/>
          <a:p>
            <a:endParaRPr lang="en-US" sz="1013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909868" y="2829931"/>
            <a:ext cx="1835944" cy="647700"/>
            <a:chOff x="1882" y="2069"/>
            <a:chExt cx="1542" cy="544"/>
          </a:xfrm>
          <a:solidFill>
            <a:schemeClr val="bg1"/>
          </a:solidFill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973" y="2160"/>
              <a:ext cx="1451" cy="453"/>
            </a:xfrm>
            <a:prstGeom prst="roundRect">
              <a:avLst>
                <a:gd name="adj" fmla="val 37625"/>
              </a:avLst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endParaRPr lang="en-US" sz="1050" b="1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1927" y="2115"/>
              <a:ext cx="1452" cy="454"/>
            </a:xfrm>
            <a:prstGeom prst="roundRect">
              <a:avLst>
                <a:gd name="adj" fmla="val 37625"/>
              </a:avLst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endParaRPr lang="en-US" sz="1050" b="1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1882" y="2069"/>
              <a:ext cx="1452" cy="454"/>
            </a:xfrm>
            <a:prstGeom prst="roundRect">
              <a:avLst>
                <a:gd name="adj" fmla="val 37625"/>
              </a:avLst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r>
                <a:rPr lang="fi-FI" sz="1400" b="1" dirty="0">
                  <a:solidFill>
                    <a:srgbClr val="000000"/>
                  </a:solidFill>
                </a:rPr>
                <a:t>Rakennusurakat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AutoShape 19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5707757" y="1345222"/>
            <a:ext cx="135015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Line 20"/>
          <p:cNvSpPr>
            <a:spLocks noChangeShapeType="1"/>
          </p:cNvSpPr>
          <p:nvPr/>
        </p:nvSpPr>
        <p:spPr bwMode="auto">
          <a:xfrm flipH="1" flipV="1">
            <a:off x="4424693" y="1696456"/>
            <a:ext cx="15543" cy="18611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27000" tIns="27000" rIns="27000" bIns="27000" anchor="ctr"/>
          <a:lstStyle/>
          <a:p>
            <a:endParaRPr lang="en-US" sz="1013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564947" y="2049821"/>
            <a:ext cx="50496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rgbClr val="000000"/>
                </a:solidFill>
              </a:rPr>
              <a:t>Rakennuttaminen, suunnitteluttaminen ja työmaavalvonta</a:t>
            </a:r>
            <a:r>
              <a:rPr lang="en-US" sz="1400" b="1" dirty="0">
                <a:solidFill>
                  <a:srgbClr val="000000"/>
                </a:solidFill>
              </a:rPr>
              <a:t/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Welado</a:t>
            </a:r>
            <a:endParaRPr lang="en-US" sz="1400" dirty="0">
              <a:solidFill>
                <a:srgbClr val="000000"/>
              </a:solidFill>
              <a:ea typeface="Felbridge Pro"/>
              <a:cs typeface="Felbridge Pro"/>
            </a:endParaRPr>
          </a:p>
        </p:txBody>
      </p: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1846166" y="1696456"/>
            <a:ext cx="1063678" cy="2268141"/>
            <a:chOff x="602" y="1344"/>
            <a:chExt cx="1189" cy="1905"/>
          </a:xfrm>
        </p:grpSpPr>
        <p:cxnSp>
          <p:nvCxnSpPr>
            <p:cNvPr id="20" name="AutoShape 27"/>
            <p:cNvCxnSpPr>
              <a:cxnSpLocks noChangeShapeType="1"/>
            </p:cNvCxnSpPr>
            <p:nvPr/>
          </p:nvCxnSpPr>
          <p:spPr bwMode="auto">
            <a:xfrm rot="-5400000">
              <a:off x="658" y="2296"/>
              <a:ext cx="1905" cy="1"/>
            </a:xfrm>
            <a:prstGeom prst="bentConnector3">
              <a:avLst>
                <a:gd name="adj1" fmla="val 4997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1" name="AutoShape 28"/>
            <p:cNvCxnSpPr>
              <a:cxnSpLocks noChangeShapeType="1"/>
              <a:stCxn id="15" idx="1"/>
            </p:cNvCxnSpPr>
            <p:nvPr/>
          </p:nvCxnSpPr>
          <p:spPr bwMode="auto">
            <a:xfrm flipH="1">
              <a:off x="602" y="2523"/>
              <a:ext cx="18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610" y="324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/>
            </a:p>
          </p:txBody>
        </p:sp>
      </p:grp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639596" y="2803642"/>
            <a:ext cx="108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13"/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909459" y="3694492"/>
            <a:ext cx="1835945" cy="917730"/>
            <a:chOff x="1882" y="2069"/>
            <a:chExt cx="1542" cy="544"/>
          </a:xfrm>
          <a:solidFill>
            <a:schemeClr val="bg1"/>
          </a:solidFill>
        </p:grpSpPr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1973" y="2160"/>
              <a:ext cx="1451" cy="453"/>
            </a:xfrm>
            <a:prstGeom prst="roundRect">
              <a:avLst>
                <a:gd name="adj" fmla="val 37625"/>
              </a:avLst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endParaRPr lang="en-US" sz="1050" b="1"/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1927" y="2115"/>
              <a:ext cx="1452" cy="454"/>
            </a:xfrm>
            <a:prstGeom prst="roundRect">
              <a:avLst>
                <a:gd name="adj" fmla="val 37625"/>
              </a:avLst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endParaRPr lang="en-US" sz="1050" b="1"/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>
              <a:off x="1882" y="2069"/>
              <a:ext cx="1452" cy="454"/>
            </a:xfrm>
            <a:prstGeom prst="roundRect">
              <a:avLst>
                <a:gd name="adj" fmla="val 37625"/>
              </a:avLst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r>
                <a:rPr lang="fi-FI" sz="1200" b="1" dirty="0">
                  <a:solidFill>
                    <a:srgbClr val="000000"/>
                  </a:solidFill>
                </a:rPr>
                <a:t>Eräät materiaalit: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rgbClr val="000000"/>
                  </a:solidFill>
                </a:rPr>
                <a:t>Kiskot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rgbClr val="000000"/>
                  </a:solidFill>
                </a:rPr>
                <a:t>Pölkyt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rgbClr val="000000"/>
                  </a:solidFill>
                </a:rPr>
                <a:t>Vaihteet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1125584" y="2407542"/>
            <a:ext cx="1513117" cy="701464"/>
            <a:chOff x="1882" y="2069"/>
            <a:chExt cx="1542" cy="544"/>
          </a:xfrm>
          <a:solidFill>
            <a:schemeClr val="bg1"/>
          </a:solidFill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1973" y="2160"/>
              <a:ext cx="1451" cy="453"/>
            </a:xfrm>
            <a:prstGeom prst="roundRect">
              <a:avLst>
                <a:gd name="adj" fmla="val 37625"/>
              </a:avLst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endParaRPr lang="en-US" sz="1050" b="1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>
              <a:off x="1927" y="2115"/>
              <a:ext cx="1452" cy="454"/>
            </a:xfrm>
            <a:prstGeom prst="roundRect">
              <a:avLst>
                <a:gd name="adj" fmla="val 37625"/>
              </a:avLst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endParaRPr lang="en-US" sz="1050" b="1"/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1882" y="2069"/>
              <a:ext cx="1452" cy="454"/>
            </a:xfrm>
            <a:prstGeom prst="roundRect">
              <a:avLst>
                <a:gd name="adj" fmla="val 37625"/>
              </a:avLst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27000" tIns="27000" rIns="27000" bIns="27000" anchor="ctr"/>
            <a:lstStyle/>
            <a:p>
              <a:pPr algn="ctr"/>
              <a:r>
                <a:rPr lang="fi-FI" sz="1400" b="1" dirty="0">
                  <a:solidFill>
                    <a:srgbClr val="000000"/>
                  </a:solidFill>
                </a:rPr>
                <a:t>Suunnittelutyöt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Line 29">
            <a:extLst>
              <a:ext uri="{FF2B5EF4-FFF2-40B4-BE49-F238E27FC236}">
                <a16:creationId xmlns:a16="http://schemas.microsoft.com/office/drawing/2014/main" xmlns="" id="{2CA76615-F8B1-4DE6-9A60-F960E65BB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7484" y="3127443"/>
            <a:ext cx="1619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51787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Rahoitus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64A0-D35B-4D67-9D87-69C6B8520014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285718" y="1170013"/>
            <a:ext cx="7566393" cy="373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 smtClean="0"/>
              <a:t>Ratasuunnitelman mukainen kustannusarvio 191 M€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b="1" dirty="0" smtClean="0">
                <a:solidFill>
                  <a:schemeClr val="tx1"/>
                </a:solidFill>
              </a:rPr>
              <a:t>Hankkeen rahoitus yhteensä 189 M€: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 smtClean="0"/>
              <a:t>Korjausvelkaohjelma 2016: 17 </a:t>
            </a:r>
            <a:r>
              <a:rPr lang="fi-FI" sz="2000" dirty="0"/>
              <a:t>M</a:t>
            </a:r>
            <a:r>
              <a:rPr lang="fi-FI" sz="2000" dirty="0">
                <a:solidFill>
                  <a:schemeClr val="tx1"/>
                </a:solidFill>
              </a:rPr>
              <a:t>€ + 7 M€ </a:t>
            </a:r>
            <a:r>
              <a:rPr lang="fi-FI" sz="2000" dirty="0" smtClean="0">
                <a:solidFill>
                  <a:schemeClr val="tx1"/>
                </a:solidFill>
              </a:rPr>
              <a:t>= 24 </a:t>
            </a:r>
            <a:r>
              <a:rPr lang="fi-FI" sz="2000" dirty="0">
                <a:solidFill>
                  <a:schemeClr val="tx1"/>
                </a:solidFill>
              </a:rPr>
              <a:t>M€</a:t>
            </a:r>
          </a:p>
          <a:p>
            <a:pPr lvl="1"/>
            <a:r>
              <a:rPr lang="fi-FI" sz="2000" dirty="0"/>
              <a:t>Saimaan kanavan ratasilta</a:t>
            </a:r>
          </a:p>
          <a:p>
            <a:pPr lvl="1"/>
            <a:r>
              <a:rPr lang="fi-FI" sz="2000" dirty="0"/>
              <a:t>Mansikkakosken ratasilta</a:t>
            </a:r>
          </a:p>
          <a:p>
            <a:pPr lvl="1"/>
            <a:r>
              <a:rPr lang="fi-FI" sz="2000" dirty="0"/>
              <a:t>Vanha valtatie 6:n alikulkusilta 			</a:t>
            </a:r>
          </a:p>
          <a:p>
            <a:r>
              <a:rPr lang="fi-FI" sz="2000" dirty="0" smtClean="0"/>
              <a:t>Luumäki-Imatra-ratayhteyden </a:t>
            </a:r>
            <a:r>
              <a:rPr lang="fi-FI" sz="2000" dirty="0" smtClean="0"/>
              <a:t>parantaminen valtuus </a:t>
            </a:r>
            <a:r>
              <a:rPr lang="fi-FI" sz="2000" dirty="0"/>
              <a:t>165 </a:t>
            </a:r>
            <a:r>
              <a:rPr lang="fi-FI" sz="2000" dirty="0" smtClean="0"/>
              <a:t>M€</a:t>
            </a:r>
            <a:endParaRPr lang="fi-FI" sz="2000" dirty="0"/>
          </a:p>
          <a:p>
            <a:pPr marL="0" indent="0">
              <a:buNone/>
            </a:pPr>
            <a:endParaRPr lang="fi-FI" b="1" u="sng" dirty="0"/>
          </a:p>
        </p:txBody>
      </p:sp>
    </p:spTree>
    <p:extLst>
      <p:ext uri="{BB962C8B-B14F-4D97-AF65-F5344CB8AC3E}">
        <p14:creationId xmlns:p14="http://schemas.microsoft.com/office/powerpoint/2010/main" val="362379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Luumäki-Imatra-ratahanke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66" y="918517"/>
            <a:ext cx="7046551" cy="3848745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0D9D-F110-4750-AB71-94FCB5E10B43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4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u="sng" dirty="0"/>
              <a:t> Hankkeen tavoitteena on parantaa rataosuuden palvelutasoa:</a:t>
            </a:r>
          </a:p>
          <a:p>
            <a:pPr lvl="1"/>
            <a:r>
              <a:rPr lang="fi-FI" dirty="0"/>
              <a:t> Välityskyvyn parantaminen</a:t>
            </a:r>
          </a:p>
          <a:p>
            <a:pPr lvl="1"/>
            <a:r>
              <a:rPr lang="fi-FI" dirty="0"/>
              <a:t> Toimintavarmuuden ja häiriötilanteiden hallinnan parantaminen</a:t>
            </a:r>
          </a:p>
          <a:p>
            <a:pPr lvl="1"/>
            <a:r>
              <a:rPr lang="fi-FI" dirty="0"/>
              <a:t> Tavaraliikenteen toimintaedellytysten parantaminen</a:t>
            </a:r>
          </a:p>
          <a:p>
            <a:pPr lvl="1"/>
            <a:r>
              <a:rPr lang="fi-FI" dirty="0"/>
              <a:t> Henkilöliikenteen palvelutason parantaminen</a:t>
            </a:r>
          </a:p>
          <a:p>
            <a:pPr lvl="1"/>
            <a:r>
              <a:rPr lang="fi-FI" dirty="0"/>
              <a:t> Liikenneturvallisuuden parantaminen</a:t>
            </a:r>
          </a:p>
          <a:p>
            <a:pPr lvl="1"/>
            <a:r>
              <a:rPr lang="fi-FI" dirty="0"/>
              <a:t> Elinkeinoelämän kilpailukyvyn ylläpitäminen ja kehittäminen</a:t>
            </a:r>
          </a:p>
          <a:p>
            <a:pPr lvl="1"/>
            <a:r>
              <a:rPr lang="fi-FI" dirty="0"/>
              <a:t> Liikenteen melun ja päästöjen vähentäminen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1336-FB5D-41BF-AD1B-D1FE335B0C75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59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72184" y="950976"/>
            <a:ext cx="7020216" cy="3904488"/>
          </a:xfrm>
        </p:spPr>
        <p:txBody>
          <a:bodyPr>
            <a:normAutofit/>
          </a:bodyPr>
          <a:lstStyle/>
          <a:p>
            <a:r>
              <a:rPr lang="fi-FI" dirty="0" smtClean="0"/>
              <a:t>Ratasuunnitelma kolmessa osassa (2016-2018)</a:t>
            </a:r>
            <a:endParaRPr lang="fi-FI" dirty="0"/>
          </a:p>
          <a:p>
            <a:pPr lvl="1"/>
            <a:r>
              <a:rPr lang="fi-FI" dirty="0" smtClean="0"/>
              <a:t>Mansikkakosken rs, hyväksytty</a:t>
            </a:r>
          </a:p>
          <a:p>
            <a:pPr lvl="1"/>
            <a:r>
              <a:rPr lang="fi-FI" dirty="0" smtClean="0"/>
              <a:t>Saimaan kanavan rs, hyväksytty toukokuussa 2018?</a:t>
            </a:r>
          </a:p>
          <a:p>
            <a:pPr lvl="1"/>
            <a:r>
              <a:rPr lang="fi-FI" dirty="0" smtClean="0"/>
              <a:t>Muu osuus, hyväksytty toukokuussa </a:t>
            </a:r>
            <a:r>
              <a:rPr lang="fi-FI" dirty="0"/>
              <a:t>2018?</a:t>
            </a:r>
          </a:p>
          <a:p>
            <a:r>
              <a:rPr lang="fi-FI" dirty="0" smtClean="0"/>
              <a:t>Rakentamissuunnittelu pääosin 2018-2019</a:t>
            </a:r>
          </a:p>
          <a:p>
            <a:r>
              <a:rPr lang="fi-FI" dirty="0" smtClean="0"/>
              <a:t>Rakentaminen 2018-2023</a:t>
            </a:r>
            <a:endParaRPr lang="fi-FI" dirty="0"/>
          </a:p>
          <a:p>
            <a:pPr lvl="1"/>
            <a:r>
              <a:rPr lang="fi-FI" dirty="0" smtClean="0"/>
              <a:t>Kaikki ratatyöt vaativat junaliikennejärjestelyjä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 smtClean="0"/>
              <a:t>Liikennejärjestelyt sovittava todella varhain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 smtClean="0"/>
              <a:t>Suunnitelmien valmistuttava ajallaan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i-FI" dirty="0"/>
          </a:p>
          <a:p>
            <a:pPr marL="339725" lvl="1" indent="0">
              <a:buNone/>
            </a:pPr>
            <a:r>
              <a:rPr lang="fi-FI" b="1" dirty="0" smtClean="0"/>
              <a:t>Tärkeää löytää sellaiset sopimuskumppanit, joiden resurssit riittävät turvaamaan </a:t>
            </a:r>
            <a:r>
              <a:rPr lang="fi-FI" b="1" dirty="0" smtClean="0"/>
              <a:t>suunnitteluaikataulun </a:t>
            </a:r>
            <a:r>
              <a:rPr lang="fi-FI" b="1" dirty="0" smtClean="0"/>
              <a:t>toteutumisen!</a:t>
            </a:r>
            <a:endParaRPr lang="fi-FI" b="1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3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6EC5-AFE5-484B-AAF2-CF943FFC6182}" type="datetime1">
              <a:rPr lang="fi-FI" smtClean="0"/>
              <a:t>31.1.2018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20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59E841-6F6A-4F62-84B6-086F2617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Rakennussuunnittelun </a:t>
            </a:r>
            <a:r>
              <a:rPr lang="fi-FI" dirty="0"/>
              <a:t>hankinnat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37" y="994899"/>
            <a:ext cx="7268688" cy="3680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b="1" dirty="0" smtClean="0"/>
              <a:t>Käynnissä olevat suunnittelukohteet</a:t>
            </a:r>
            <a:endParaRPr lang="fi-FI" sz="1900" b="1" dirty="0"/>
          </a:p>
          <a:p>
            <a:r>
              <a:rPr lang="fi-FI" dirty="0" smtClean="0"/>
              <a:t>Saimaan kanavan ja Mansikkakosken </a:t>
            </a:r>
            <a:r>
              <a:rPr lang="fi-FI" dirty="0" err="1" smtClean="0"/>
              <a:t>rs:n</a:t>
            </a:r>
            <a:r>
              <a:rPr lang="fi-FI" dirty="0" smtClean="0"/>
              <a:t> sekä Vanhan VT 6:n </a:t>
            </a:r>
            <a:r>
              <a:rPr lang="fi-FI" dirty="0" err="1" smtClean="0"/>
              <a:t>aks:n</a:t>
            </a:r>
            <a:r>
              <a:rPr lang="fi-FI" dirty="0" smtClean="0"/>
              <a:t> suunnittelu </a:t>
            </a:r>
            <a:r>
              <a:rPr lang="fi-FI" dirty="0"/>
              <a:t>käynnissä</a:t>
            </a:r>
          </a:p>
          <a:p>
            <a:r>
              <a:rPr lang="fi-FI" dirty="0"/>
              <a:t>Mittaukset ja tutkimukset</a:t>
            </a:r>
          </a:p>
          <a:p>
            <a:pPr lvl="1"/>
            <a:r>
              <a:rPr lang="fi-FI" dirty="0"/>
              <a:t>Pohjatutkimuksien hankinta on käynnissä</a:t>
            </a:r>
          </a:p>
          <a:p>
            <a:pPr lvl="1"/>
            <a:r>
              <a:rPr lang="fi-FI" dirty="0" smtClean="0"/>
              <a:t>Luumäki-Imatra-mittaus </a:t>
            </a:r>
            <a:r>
              <a:rPr lang="fi-FI" dirty="0"/>
              <a:t>sisältää maastomittaukset sekä </a:t>
            </a:r>
            <a:r>
              <a:rPr lang="fi-FI" dirty="0" smtClean="0"/>
              <a:t>suunnittelualueen </a:t>
            </a:r>
            <a:r>
              <a:rPr lang="fi-FI" dirty="0"/>
              <a:t>laserkeilauksen</a:t>
            </a:r>
          </a:p>
          <a:p>
            <a:pPr lvl="1"/>
            <a:r>
              <a:rPr lang="fi-FI" dirty="0"/>
              <a:t>Erillisiä pienempiä </a:t>
            </a:r>
            <a:r>
              <a:rPr lang="fi-FI" dirty="0" smtClean="0"/>
              <a:t>tutkimus- </a:t>
            </a:r>
            <a:r>
              <a:rPr lang="fi-FI" dirty="0"/>
              <a:t>ja mittaushankintoja. Esimerkiksi PIMA-tutkimukset, ympäristönseuranta, melu- ja </a:t>
            </a:r>
            <a:r>
              <a:rPr lang="fi-FI" dirty="0" smtClean="0"/>
              <a:t>tärinämittaukset.</a:t>
            </a:r>
          </a:p>
          <a:p>
            <a:pPr marL="2673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780-F6A9-4158-988F-D3B15DA5AB44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46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59E841-6F6A-4F62-84B6-086F2617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Rakentamissuunnittelun hankinnat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7CE3E7A-F5FB-45A0-9B12-7C603C85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37" y="994899"/>
            <a:ext cx="7268688" cy="36809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900" b="1" dirty="0"/>
              <a:t>Käynnistyvät suunnittelukohteet</a:t>
            </a:r>
          </a:p>
          <a:p>
            <a:r>
              <a:rPr lang="fi-FI" dirty="0"/>
              <a:t>Kaksoisraideosuus </a:t>
            </a:r>
            <a:r>
              <a:rPr lang="fi-FI" b="1" dirty="0"/>
              <a:t>Km 305+000-325+320</a:t>
            </a:r>
            <a:r>
              <a:rPr lang="fi-FI" dirty="0"/>
              <a:t>:</a:t>
            </a:r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Sähköratasuunnittelu toteutetaan ST-urakkaan sisältyvänä suunnitteluna</a:t>
            </a:r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Suunnittelualue 1 Km 305+000 - 317+700</a:t>
            </a:r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Suunnittelualue 2 Km 317+700 - 325+320</a:t>
            </a:r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Turvalaitesuunnittelu kaksoisraideosuudelle Km 305+000 - 325+320</a:t>
            </a:r>
          </a:p>
          <a:p>
            <a:r>
              <a:rPr lang="fi-FI" dirty="0"/>
              <a:t>Perusparannusosuus </a:t>
            </a:r>
            <a:r>
              <a:rPr lang="fi-FI" b="1" dirty="0"/>
              <a:t>Km 252+000</a:t>
            </a:r>
            <a:r>
              <a:rPr lang="fi-FI" dirty="0"/>
              <a:t> - </a:t>
            </a:r>
            <a:r>
              <a:rPr lang="fi-FI" b="1" dirty="0"/>
              <a:t>305+000</a:t>
            </a:r>
            <a:endParaRPr lang="fi-FI" dirty="0"/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Luumäki </a:t>
            </a:r>
            <a:r>
              <a:rPr lang="fi-FI" dirty="0" smtClean="0"/>
              <a:t>– Lappeenranta -rakentamissuunnittelu </a:t>
            </a:r>
            <a:endParaRPr lang="fi-FI" dirty="0"/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Lappeenranta - Joutseno </a:t>
            </a:r>
            <a:r>
              <a:rPr lang="fi-FI" dirty="0" smtClean="0"/>
              <a:t>-rakentamissuunnittelu</a:t>
            </a:r>
            <a:endParaRPr lang="fi-FI" dirty="0"/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Turvalaitesuunnittelu</a:t>
            </a:r>
          </a:p>
          <a:p>
            <a:pPr marL="701675" lvl="1" indent="-342900">
              <a:buFont typeface="+mj-lt"/>
              <a:buAutoNum type="arabicPeriod"/>
            </a:pPr>
            <a:r>
              <a:rPr lang="fi-FI" dirty="0"/>
              <a:t>Sähköratamuutokset linjaosuuksilla toteutetaan ST-urakkaan sisältyvänä suunnitteluna</a:t>
            </a:r>
          </a:p>
          <a:p>
            <a:pPr marL="358775" lvl="1" indent="0">
              <a:buNone/>
            </a:pPr>
            <a:endParaRPr lang="fi-FI" dirty="0"/>
          </a:p>
          <a:p>
            <a:r>
              <a:rPr lang="fi-FI" dirty="0"/>
              <a:t>Suunnitelmien tarkastus toteutetaan yhdessä erillisessä </a:t>
            </a:r>
            <a:r>
              <a:rPr lang="fi-FI" dirty="0" smtClean="0"/>
              <a:t>toimeksiannossa.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113D47-8231-4A1E-B0D2-870A9E6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1ADD-C447-43E5-9196-85298DD3F857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2CCA89E-F9DE-4661-BDFF-55A28303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11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814F316-F81C-480C-9AD2-BCF543DC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Kaksoisraide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34CA207-3FF5-4DD6-8CD1-E94E04EA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C0F-1CCF-446B-A27D-B6EF3F5E7A74}" type="datetime1">
              <a:rPr lang="fi-FI" smtClean="0"/>
              <a:t>31.1.2018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22634C6E-840A-49CE-A04F-5C7C603E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6E6B-8774-4CDF-8DAC-E471A729BFB7}" type="slidenum">
              <a:rPr lang="fi-FI" smtClean="0"/>
              <a:t>9</a:t>
            </a:fld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xmlns="" id="{09471281-4F7C-4519-AB32-64B12B7D9E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7" y="1373436"/>
            <a:ext cx="8717807" cy="2564899"/>
          </a:xfrm>
        </p:spPr>
      </p:pic>
    </p:spTree>
    <p:extLst>
      <p:ext uri="{BB962C8B-B14F-4D97-AF65-F5344CB8AC3E}">
        <p14:creationId xmlns:p14="http://schemas.microsoft.com/office/powerpoint/2010/main" val="406779314"/>
      </p:ext>
    </p:extLst>
  </p:cSld>
  <p:clrMapOvr>
    <a:masterClrMapping/>
  </p:clrMapOvr>
</p:sld>
</file>

<file path=ppt/theme/theme1.xml><?xml version="1.0" encoding="utf-8"?>
<a:theme xmlns:a="http://schemas.openxmlformats.org/drawingml/2006/main" name="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subtitle>Uusiomaanrakentamimahdollisuudet</subtitle>
</xml_kameleon>
</file>

<file path=customXml/item2.xml><?xml version="1.0" encoding="utf-8"?>
<livi_kameleon xmlns="" xmlns:xsi="http://www.w3.org/2001/XMLSchema-instance">
  <tyyppi>Esitys</tyyppi>
  <title>Luumäki-Imatra ratahanke --&gt; LuIma</title>
  <author>Joonas Hämäläinen</author>
  <paivays>28.9.2017</paivays>
</livi_kameleon>
</file>

<file path=customXml/itemProps1.xml><?xml version="1.0" encoding="utf-8"?>
<ds:datastoreItem xmlns:ds="http://schemas.openxmlformats.org/officeDocument/2006/customXml" ds:itemID="{17A5ACD9-38C3-4FF5-BDD9-C4E5A0AED708}">
  <ds:schemaRefs/>
</ds:datastoreItem>
</file>

<file path=customXml/itemProps2.xml><?xml version="1.0" encoding="utf-8"?>
<ds:datastoreItem xmlns:ds="http://schemas.openxmlformats.org/officeDocument/2006/customXml" ds:itemID="{4E9BB02D-02BB-43E0-8A61-BFEF4AD250FC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 tapahtumailmeellä</Template>
  <TotalTime>5561</TotalTime>
  <Words>616</Words>
  <Application>Microsoft Office PowerPoint</Application>
  <PresentationFormat>On-screen Show (16:9)</PresentationFormat>
  <Paragraphs>186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Felbridge Pro</vt:lpstr>
      <vt:lpstr>Wingdings</vt:lpstr>
      <vt:lpstr>pp_livi</vt:lpstr>
      <vt:lpstr>  LUIMA-ratahanke </vt:lpstr>
      <vt:lpstr>LUIMA: Organisaatio</vt:lpstr>
      <vt:lpstr>Rahoitus</vt:lpstr>
      <vt:lpstr>Luumäki-Imatra-ratahanke</vt:lpstr>
      <vt:lpstr>Hankkeen tavoitteet</vt:lpstr>
      <vt:lpstr>Aikataulusta</vt:lpstr>
      <vt:lpstr>Rakennussuunnittelun hankinnat</vt:lpstr>
      <vt:lpstr>Rakentamissuunnittelun hankinnat</vt:lpstr>
      <vt:lpstr>Kaksoisraide</vt:lpstr>
      <vt:lpstr>Kaksoisraiteen rakentamissuunnittelu </vt:lpstr>
      <vt:lpstr>Kaksoisraiteen rakentamissuunnittelu</vt:lpstr>
      <vt:lpstr>PowerPoint Presentation</vt:lpstr>
      <vt:lpstr>Kaksoisraiteen rakentamissuunnittelu</vt:lpstr>
      <vt:lpstr>Perusparannusosuus Luumäki-Imatra</vt:lpstr>
      <vt:lpstr>Perusparannusosuuden  rakentamissuunnittelu</vt:lpstr>
      <vt:lpstr>Perusparannusosuuden  rakentamissuunnittelu</vt:lpstr>
      <vt:lpstr>Perusparannusosuuden  rakentamissuunnittelu</vt:lpstr>
      <vt:lpstr>Kiitokset mielenkiinnosta!  www.facebook.com/luumakiimatra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Luumäki-Imatra ratahanke --&gt; LuIma</dc:title>
  <dc:creator>Joonas Hämäläinen</dc:creator>
  <cp:keywords>Esitys</cp:keywords>
  <cp:lastModifiedBy>Riitta Sirén</cp:lastModifiedBy>
  <cp:revision>102</cp:revision>
  <cp:lastPrinted>2017-10-02T05:36:43Z</cp:lastPrinted>
  <dcterms:created xsi:type="dcterms:W3CDTF">2017-09-28T11:26:42Z</dcterms:created>
  <dcterms:modified xsi:type="dcterms:W3CDTF">2018-01-31T09:33:59Z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esityspohja tapahtumailmeellä.potx</vt:lpwstr>
  </property>
  <property fmtid="{D5CDD505-2E9C-101B-9397-08002B2CF9AE}" pid="6" name="dvDefinition">
    <vt:lpwstr>76 (dd_default.xml)</vt:lpwstr>
  </property>
  <property fmtid="{D5CDD505-2E9C-101B-9397-08002B2CF9AE}" pid="7" name="dvDefinitionID">
    <vt:lpwstr>76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473.85.02.011</vt:lpwstr>
  </property>
  <property fmtid="{D5CDD505-2E9C-101B-9397-08002B2CF9AE}" pid="10" name="dvDefinitionVersion">
    <vt:lpwstr>02.004 / 4.5.2017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LIVI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Joonas Hämäläinen</vt:lpwstr>
  </property>
  <property fmtid="{D5CDD505-2E9C-101B-9397-08002B2CF9AE}" pid="24" name="dvDUFname">
    <vt:lpwstr>Joonas</vt:lpwstr>
  </property>
  <property fmtid="{D5CDD505-2E9C-101B-9397-08002B2CF9AE}" pid="25" name="dvDULname">
    <vt:lpwstr>Hämäläinen</vt:lpwstr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LIVI_fi.jpg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title">
    <vt:lpwstr>Luumäki-Imatra ratahanke --&gt; LuIma</vt:lpwstr>
  </property>
  <property fmtid="{D5CDD505-2E9C-101B-9397-08002B2CF9AE}" pid="35" name="author">
    <vt:lpwstr>Joonas Hämäläinen</vt:lpwstr>
  </property>
  <property fmtid="{D5CDD505-2E9C-101B-9397-08002B2CF9AE}" pid="36" name="subtitle">
    <vt:lpwstr>Uusiomaanrakentamimahdollisuudet</vt:lpwstr>
  </property>
  <property fmtid="{D5CDD505-2E9C-101B-9397-08002B2CF9AE}" pid="37" name="paivays">
    <vt:filetime>2017-09-27T21:00:00Z</vt:filetime>
  </property>
</Properties>
</file>