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56" r:id="rId2"/>
    <p:sldId id="275" r:id="rId3"/>
    <p:sldId id="276" r:id="rId4"/>
    <p:sldId id="277" r:id="rId5"/>
  </p:sldIdLst>
  <p:sldSz cx="9144000" cy="6858000" type="screen4x3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13" autoAdjust="0"/>
    <p:restoredTop sz="94660"/>
  </p:normalViewPr>
  <p:slideViewPr>
    <p:cSldViewPr snapToGrid="0">
      <p:cViewPr varScale="1">
        <p:scale>
          <a:sx n="69" d="100"/>
          <a:sy n="69" d="100"/>
        </p:scale>
        <p:origin x="1208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F46EF-3393-418A-87D5-D0FD0EDADC7C}" type="datetimeFigureOut">
              <a:rPr lang="fi-FI" smtClean="0"/>
              <a:t>2.10.2018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9591A-E519-4A66-87CC-81D54FA79DB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38894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4000" y="4723200"/>
            <a:ext cx="5029050" cy="9144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4000" y="5639025"/>
            <a:ext cx="502905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7429" y="6163052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fld id="{F172A025-89C5-40D3-BA29-CB2FF2948AEB}" type="datetime1">
              <a:rPr lang="fi-FI" smtClean="0"/>
              <a:t>2.10.2018</a:t>
            </a:fld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83674"/>
            <a:ext cx="2175461" cy="1050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1" name="Kuva 1" descr="Pitkät_nuolet_cmyk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70" r="-1620"/>
          <a:stretch>
            <a:fillRect/>
          </a:stretch>
        </p:blipFill>
        <p:spPr bwMode="auto">
          <a:xfrm>
            <a:off x="0" y="493200"/>
            <a:ext cx="9145675" cy="416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Kuva 7" descr="UUSI_Liikennevirasto_Tapahtumat_vaaka_cmyk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>
            <a:fillRect/>
          </a:stretch>
        </p:blipFill>
        <p:spPr bwMode="auto">
          <a:xfrm>
            <a:off x="324000" y="190800"/>
            <a:ext cx="1203882" cy="12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903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iito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851271" y="5852160"/>
            <a:ext cx="4266000" cy="1005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3" name="Kuva 1" descr="Pitkät_nuolet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6" r="-1755"/>
          <a:stretch>
            <a:fillRect/>
          </a:stretch>
        </p:blipFill>
        <p:spPr bwMode="auto">
          <a:xfrm rot="16200000">
            <a:off x="3130551" y="1095375"/>
            <a:ext cx="6742112" cy="478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3283200"/>
            <a:ext cx="4095042" cy="6096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4224000"/>
            <a:ext cx="3750038" cy="12336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2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4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4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0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63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87658-F603-4B98-BF67-AB42E46A18E8}" type="datetime1">
              <a:rPr lang="fi-FI" smtClean="0"/>
              <a:t>2.10.2018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21200" y="1684800"/>
            <a:ext cx="3801600" cy="4352400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4"/>
          </p:nvPr>
        </p:nvSpPr>
        <p:spPr>
          <a:xfrm>
            <a:off x="4597200" y="1684800"/>
            <a:ext cx="3801600" cy="4352400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5570731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B3730-B0C1-4182-A013-9358270D9F92}" type="datetime1">
              <a:rPr lang="fi-FI" smtClean="0"/>
              <a:t>2.10.2018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60993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ityksen blankko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5CDA4-988F-4E9E-BDF5-125070DB1B35}" type="datetime1">
              <a:rPr lang="fi-FI" smtClean="0"/>
              <a:t>2.10.2018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30687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7" descr="Pitkät_nuolet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29" r="-1753"/>
          <a:stretch/>
        </p:blipFill>
        <p:spPr>
          <a:xfrm rot="10800000">
            <a:off x="2685398" y="416941"/>
            <a:ext cx="6458603" cy="41495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4387200"/>
            <a:ext cx="5018400" cy="9744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5387604"/>
            <a:ext cx="501840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5927358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fld id="{15E0F579-B3D4-4918-8CA6-833932277D15}" type="datetime1">
              <a:rPr lang="fi-FI" smtClean="0"/>
              <a:t>2.10.2018</a:t>
            </a:fld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4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0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749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1" descr="Pitkät_nuolet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6" r="-1755"/>
          <a:stretch>
            <a:fillRect/>
          </a:stretch>
        </p:blipFill>
        <p:spPr bwMode="auto">
          <a:xfrm rot="16200000">
            <a:off x="3130551" y="1095375"/>
            <a:ext cx="6742112" cy="478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2257200"/>
            <a:ext cx="4608000" cy="8856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3200625"/>
            <a:ext cx="460800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3724652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fld id="{B00837AC-C620-4510-8656-64237BE94755}" type="datetime1">
              <a:rPr lang="fi-FI" smtClean="0"/>
              <a:t>2.10.2018</a:t>
            </a:fld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4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0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25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sityksen peru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7" indent="-134937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2.10.2018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05701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Esityksen kaksipalstainen peru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97200" y="1784264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marL="0" lvl="0" indent="0" algn="l" defTabSz="685791" rtl="0" eaLnBrk="1" latinLnBrk="0" hangingPunct="1">
              <a:lnSpc>
                <a:spcPct val="90000"/>
              </a:lnSpc>
              <a:spcBef>
                <a:spcPts val="751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</a:pPr>
            <a:r>
              <a:rPr lang="fi-FI" smtClean="0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7200" y="2378157"/>
            <a:ext cx="3801600" cy="3809994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487D-F777-4327-A1AC-2CDAF483B9F0}" type="datetime1">
              <a:rPr lang="fi-FI" smtClean="0"/>
              <a:t>2.10.2018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92702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yhdellä 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036-A15B-4656-B98C-60E0FA0410EE}" type="datetime1">
              <a:rPr lang="fi-FI" smtClean="0"/>
              <a:t>2.10.2018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644000" y="1800000"/>
            <a:ext cx="4118400" cy="45360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40477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kahdella vaaka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ADB43-D2A9-4424-993D-D6674AB0983D}" type="datetime1">
              <a:rPr lang="fi-FI" smtClean="0"/>
              <a:t>2.10.2018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640323" y="1800000"/>
            <a:ext cx="4118400" cy="22032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644000" y="4129200"/>
            <a:ext cx="4118400" cy="22032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121222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kahdella pysty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46F42-3436-4084-92D9-1CE69D60D2E3}" type="datetime1">
              <a:rPr lang="fi-FI" smtClean="0"/>
              <a:t>2.10.2018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392000" y="1795200"/>
            <a:ext cx="2124000" cy="4456744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6696000" y="1795200"/>
            <a:ext cx="2124000" cy="4456744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182042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väliotsikko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 userDrawn="1"/>
        </p:nvSpPr>
        <p:spPr>
          <a:xfrm flipH="1">
            <a:off x="288000" y="2348921"/>
            <a:ext cx="8604000" cy="288032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C2E18-0544-4F85-8DE4-31B75E8D1625}" type="datetime1">
              <a:rPr lang="fi-FI" smtClean="0"/>
              <a:t>2.10.2018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96396" y="3059957"/>
            <a:ext cx="6624000" cy="1601692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51196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7970400" cy="441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8703" y="6356351"/>
            <a:ext cx="8280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BA41475-2BDD-4A76-9050-E99E1560EB0E}" type="datetime1">
              <a:rPr lang="fi-FI" smtClean="0"/>
              <a:t>2.10.2018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8045" y="6356351"/>
            <a:ext cx="29173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26" y="6356351"/>
            <a:ext cx="3734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7" name="Kuva 14" descr="UUSI_Liikennevirasto_Tapahtumat_vaaka_cmyk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259199"/>
            <a:ext cx="1774131" cy="86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9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3" r:id="rId5"/>
    <p:sldLayoutId id="2147483662" r:id="rId6"/>
    <p:sldLayoutId id="2147483663" r:id="rId7"/>
    <p:sldLayoutId id="2147483664" r:id="rId8"/>
    <p:sldLayoutId id="2147483655" r:id="rId9"/>
    <p:sldLayoutId id="2147483667" r:id="rId10"/>
    <p:sldLayoutId id="2147483652" r:id="rId11"/>
    <p:sldLayoutId id="2147483654" r:id="rId12"/>
    <p:sldLayoutId id="2147483665" r:id="rId13"/>
  </p:sldLayoutIdLst>
  <p:hf hdr="0"/>
  <p:txStyles>
    <p:titleStyle>
      <a:lvl1pPr marL="0" algn="l" defTabSz="685791" rtl="0" eaLnBrk="1" latinLnBrk="0" hangingPunct="1">
        <a:lnSpc>
          <a:spcPct val="90000"/>
        </a:lnSpc>
        <a:spcBef>
          <a:spcPct val="0"/>
        </a:spcBef>
        <a:buNone/>
        <a:defRPr lang="fi-FI" sz="2800" kern="1200" baseline="0" dirty="0">
          <a:solidFill>
            <a:srgbClr val="00B0C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34937" indent="-134937" algn="l" defTabSz="685791" rtl="0" eaLnBrk="1" latinLnBrk="0" hangingPunct="1">
        <a:lnSpc>
          <a:spcPct val="90000"/>
        </a:lnSpc>
        <a:spcBef>
          <a:spcPts val="751"/>
        </a:spcBef>
        <a:buClr>
          <a:srgbClr val="00B0CA"/>
        </a:buClr>
        <a:buSzPct val="120000"/>
        <a:buFont typeface="Arial" panose="020B0604020202020204" pitchFamily="34" charset="0"/>
        <a:buChar char="●"/>
        <a:defRPr lang="en-US" sz="1600" b="0" kern="1200" dirty="0" smtClean="0">
          <a:solidFill>
            <a:srgbClr val="000000"/>
          </a:solidFill>
          <a:latin typeface="Arial" charset="0"/>
          <a:ea typeface="+mn-ea"/>
          <a:cs typeface="Arial" panose="020B0604020202020204" pitchFamily="34" charset="0"/>
        </a:defRPr>
      </a:lvl1pPr>
      <a:lvl2pPr marL="449257" indent="-90487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17542" indent="-109537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76312" indent="-133349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46184" indent="-131761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28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823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718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614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5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91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88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83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78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74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71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66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999" y="4669915"/>
            <a:ext cx="7538131" cy="914400"/>
          </a:xfrm>
        </p:spPr>
        <p:txBody>
          <a:bodyPr>
            <a:normAutofit/>
          </a:bodyPr>
          <a:lstStyle/>
          <a:p>
            <a:r>
              <a:rPr lang="fi-FI" dirty="0" smtClean="0"/>
              <a:t>Ratafoorumi 4.10. </a:t>
            </a:r>
            <a:r>
              <a:rPr lang="fi-FI" dirty="0"/>
              <a:t>Tilannekatsaus radanpidon hankinnoista ja rahoitusnäkymistä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4000" y="5862309"/>
            <a:ext cx="5029050" cy="504000"/>
          </a:xfrm>
        </p:spPr>
        <p:txBody>
          <a:bodyPr>
            <a:normAutofit/>
          </a:bodyPr>
          <a:lstStyle/>
          <a:p>
            <a:r>
              <a:rPr lang="fi-FI" dirty="0" smtClean="0"/>
              <a:t>Maria Torttila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94871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Vuoden 2019 </a:t>
            </a:r>
            <a:r>
              <a:rPr lang="fi-FI" dirty="0" smtClean="0"/>
              <a:t>tarpeet ja suunnitelmavalmius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2.10.2018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2</a:t>
            </a:fld>
            <a:endParaRPr lang="fi-FI"/>
          </a:p>
        </p:txBody>
      </p:sp>
      <p:sp>
        <p:nvSpPr>
          <p:cNvPr id="11" name="Sisällön paikkamerkki 10"/>
          <p:cNvSpPr>
            <a:spLocks noGrp="1"/>
          </p:cNvSpPr>
          <p:nvPr>
            <p:ph sz="quarter" idx="4"/>
          </p:nvPr>
        </p:nvSpPr>
        <p:spPr>
          <a:xfrm>
            <a:off x="461818" y="1339273"/>
            <a:ext cx="8053561" cy="465512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i-FI" dirty="0"/>
          </a:p>
          <a:p>
            <a:pPr marL="0" indent="0">
              <a:buNone/>
            </a:pPr>
            <a:r>
              <a:rPr lang="fi-FI" dirty="0" smtClean="0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4628685" y="1623236"/>
            <a:ext cx="424038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i-FI" dirty="0" smtClean="0"/>
          </a:p>
          <a:p>
            <a:endParaRPr lang="fi-FI" dirty="0"/>
          </a:p>
          <a:p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b="1" dirty="0" err="1" smtClean="0"/>
              <a:t>Lisähjelma</a:t>
            </a:r>
            <a:r>
              <a:rPr lang="fi-FI" b="1" dirty="0" smtClean="0"/>
              <a:t> </a:t>
            </a:r>
            <a:r>
              <a:rPr lang="fi-FI" b="1" dirty="0" smtClean="0"/>
              <a:t>tehty 99,5 M€:</a:t>
            </a:r>
            <a:r>
              <a:rPr lang="fi-FI" b="1" dirty="0" err="1" smtClean="0"/>
              <a:t>lle</a:t>
            </a:r>
            <a:r>
              <a:rPr lang="fi-FI" b="1" dirty="0" smtClean="0"/>
              <a:t> (toiveet)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 smtClean="0"/>
              <a:t>ROPE 2,3 M€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 smtClean="0"/>
              <a:t>Päällysrakennetyöt 73 M€ (joista ns. korjausvelkatoiveita 35M€)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 smtClean="0"/>
              <a:t>Ratapihat 2,5 M€ 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 smtClean="0"/>
              <a:t>Vaihdekohteet 2 M€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 smtClean="0"/>
              <a:t>Sillat 4,7 M€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 smtClean="0"/>
              <a:t>Tasoristeykset 2 M€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i="1" dirty="0" smtClean="0"/>
              <a:t>Turvalaitetyöt 12 M€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 smtClean="0"/>
              <a:t>Sähköratatyöt 1 M€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endParaRPr lang="fi-FI" dirty="0" smtClean="0"/>
          </a:p>
          <a:p>
            <a:pPr marL="742939" lvl="1" indent="-285750">
              <a:buFont typeface="Arial" panose="020B0604020202020204" pitchFamily="34" charset="0"/>
              <a:buChar char="•"/>
            </a:pPr>
            <a:endParaRPr lang="fi-FI" dirty="0"/>
          </a:p>
        </p:txBody>
      </p:sp>
      <p:sp>
        <p:nvSpPr>
          <p:cNvPr id="12" name="Tekstiruutu 11"/>
          <p:cNvSpPr txBox="1"/>
          <p:nvPr/>
        </p:nvSpPr>
        <p:spPr>
          <a:xfrm>
            <a:off x="696388" y="2177234"/>
            <a:ext cx="424038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b="1" dirty="0"/>
              <a:t>Ohjelma tehty 87,6 M€:</a:t>
            </a:r>
            <a:r>
              <a:rPr lang="fi-FI" b="1" dirty="0" err="1"/>
              <a:t>lle</a:t>
            </a:r>
            <a:r>
              <a:rPr lang="fi-FI" b="1" dirty="0"/>
              <a:t> </a:t>
            </a:r>
            <a:r>
              <a:rPr lang="fi-FI" b="1" dirty="0" smtClean="0"/>
              <a:t> (</a:t>
            </a:r>
            <a:r>
              <a:rPr lang="fi-FI" b="1" dirty="0" smtClean="0">
                <a:solidFill>
                  <a:srgbClr val="FF0000"/>
                </a:solidFill>
              </a:rPr>
              <a:t>sovitus</a:t>
            </a:r>
            <a:r>
              <a:rPr lang="fi-FI" b="1" dirty="0" smtClean="0"/>
              <a:t>)</a:t>
            </a:r>
            <a:endParaRPr lang="fi-FI" b="1" dirty="0"/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/>
              <a:t>ROPE 2,8M€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/>
              <a:t>Ratalinjat 19,5M€ </a:t>
            </a:r>
            <a:r>
              <a:rPr lang="fi-FI" dirty="0" smtClean="0">
                <a:solidFill>
                  <a:srgbClr val="FF0000"/>
                </a:solidFill>
              </a:rPr>
              <a:t>(-5 </a:t>
            </a:r>
            <a:r>
              <a:rPr lang="fi-FI" dirty="0">
                <a:solidFill>
                  <a:srgbClr val="FF0000"/>
                </a:solidFill>
              </a:rPr>
              <a:t>M€)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/>
              <a:t>Ratapihat 7,5 M€ 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/>
              <a:t>Vaihdekohteet 19 M€ </a:t>
            </a:r>
            <a:r>
              <a:rPr lang="fi-FI" dirty="0" smtClean="0">
                <a:solidFill>
                  <a:srgbClr val="FF0000"/>
                </a:solidFill>
              </a:rPr>
              <a:t>(-</a:t>
            </a:r>
            <a:r>
              <a:rPr lang="fi-FI" dirty="0">
                <a:solidFill>
                  <a:srgbClr val="FF0000"/>
                </a:solidFill>
              </a:rPr>
              <a:t>8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>
                <a:solidFill>
                  <a:srgbClr val="FF0000"/>
                </a:solidFill>
              </a:rPr>
              <a:t>M€)</a:t>
            </a:r>
            <a:endParaRPr lang="fi-FI" dirty="0"/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/>
              <a:t>Sillat 9,4 M€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/>
              <a:t>Tasoristeykset </a:t>
            </a:r>
            <a:r>
              <a:rPr lang="fi-FI" dirty="0" smtClean="0"/>
              <a:t>10 M</a:t>
            </a:r>
            <a:r>
              <a:rPr lang="fi-FI" dirty="0"/>
              <a:t>€ 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/>
              <a:t>RAPU 4M€ </a:t>
            </a:r>
            <a:r>
              <a:rPr lang="fi-FI" dirty="0" smtClean="0">
                <a:solidFill>
                  <a:srgbClr val="FF0000"/>
                </a:solidFill>
              </a:rPr>
              <a:t>(-2 M€</a:t>
            </a:r>
            <a:r>
              <a:rPr lang="fi-FI" dirty="0" smtClean="0"/>
              <a:t>)</a:t>
            </a:r>
            <a:endParaRPr lang="fi-FI" dirty="0"/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/>
              <a:t>Turvalaitetyöt 13,4M€ </a:t>
            </a:r>
            <a:r>
              <a:rPr lang="fi-FI" dirty="0" smtClean="0">
                <a:solidFill>
                  <a:srgbClr val="FF0000"/>
                </a:solidFill>
              </a:rPr>
              <a:t>(-5 </a:t>
            </a:r>
            <a:r>
              <a:rPr lang="fi-FI" dirty="0">
                <a:solidFill>
                  <a:srgbClr val="FF0000"/>
                </a:solidFill>
              </a:rPr>
              <a:t>M€)</a:t>
            </a:r>
            <a:endParaRPr lang="fi-FI" dirty="0"/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/>
              <a:t>Sähköratatyöt 3M€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endParaRPr lang="fi-FI" dirty="0"/>
          </a:p>
          <a:p>
            <a:pPr lvl="1"/>
            <a:endParaRPr lang="fi-FI" dirty="0"/>
          </a:p>
        </p:txBody>
      </p:sp>
      <p:sp>
        <p:nvSpPr>
          <p:cNvPr id="13" name="Tekstiruutu 12"/>
          <p:cNvSpPr txBox="1"/>
          <p:nvPr/>
        </p:nvSpPr>
        <p:spPr>
          <a:xfrm>
            <a:off x="856723" y="1679807"/>
            <a:ext cx="75439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i="1" dirty="0" smtClean="0"/>
              <a:t>Budjetti </a:t>
            </a:r>
            <a:r>
              <a:rPr lang="fi-FI" i="1" dirty="0"/>
              <a:t>4.9.18 vuodelle 2019 (ilman korjausvelkaohjelmia): </a:t>
            </a:r>
            <a:r>
              <a:rPr lang="fi-FI" i="1" dirty="0">
                <a:solidFill>
                  <a:srgbClr val="FF0000"/>
                </a:solidFill>
              </a:rPr>
              <a:t>57,9M</a:t>
            </a:r>
            <a:r>
              <a:rPr lang="fi-FI" i="1" dirty="0" smtClean="0">
                <a:solidFill>
                  <a:srgbClr val="FF0000"/>
                </a:solidFill>
              </a:rPr>
              <a:t>€+10M€ TSR</a:t>
            </a:r>
            <a:endParaRPr lang="fi-FI" i="1" dirty="0">
              <a:solidFill>
                <a:srgbClr val="FF0000"/>
              </a:solidFill>
            </a:endParaRP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51564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Vuoden </a:t>
            </a:r>
            <a:r>
              <a:rPr lang="fi-FI" dirty="0" smtClean="0"/>
              <a:t>2019 tarve </a:t>
            </a:r>
            <a:r>
              <a:rPr lang="fi-FI" dirty="0" smtClean="0"/>
              <a:t>87,6M€ </a:t>
            </a:r>
            <a:r>
              <a:rPr lang="fi-FI" dirty="0"/>
              <a:t/>
            </a:r>
            <a:br>
              <a:rPr lang="fi-FI" dirty="0"/>
            </a:br>
            <a:r>
              <a:rPr lang="fi-FI" dirty="0" smtClean="0">
                <a:solidFill>
                  <a:srgbClr val="FF0000"/>
                </a:solidFill>
              </a:rPr>
              <a:t>67,9M€ (sovitettu)</a:t>
            </a:r>
            <a:endParaRPr lang="fi-FI" dirty="0">
              <a:solidFill>
                <a:srgbClr val="FF0000"/>
              </a:solidFill>
            </a:endParaRP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2.10.2018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3</a:t>
            </a:fld>
            <a:endParaRPr lang="fi-FI"/>
          </a:p>
        </p:txBody>
      </p:sp>
      <p:sp>
        <p:nvSpPr>
          <p:cNvPr id="11" name="Sisällön paikkamerkki 10"/>
          <p:cNvSpPr>
            <a:spLocks noGrp="1"/>
          </p:cNvSpPr>
          <p:nvPr>
            <p:ph sz="quarter" idx="4"/>
          </p:nvPr>
        </p:nvSpPr>
        <p:spPr>
          <a:xfrm>
            <a:off x="461818" y="1339273"/>
            <a:ext cx="8053561" cy="465512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i-FI" dirty="0"/>
          </a:p>
          <a:p>
            <a:pPr marL="0" indent="0">
              <a:buNone/>
            </a:pPr>
            <a:r>
              <a:rPr lang="fi-FI" dirty="0" smtClean="0"/>
              <a:t> </a:t>
            </a:r>
            <a:endParaRPr lang="fi-FI" dirty="0"/>
          </a:p>
        </p:txBody>
      </p:sp>
      <p:sp>
        <p:nvSpPr>
          <p:cNvPr id="7" name="Tekstiruutu 6"/>
          <p:cNvSpPr txBox="1"/>
          <p:nvPr/>
        </p:nvSpPr>
        <p:spPr>
          <a:xfrm>
            <a:off x="157197" y="1466394"/>
            <a:ext cx="472237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 smtClean="0"/>
              <a:t>ROPE 2,8M€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 smtClean="0"/>
              <a:t>Ratalinjat (päällysrakennetyöt) 19,5M€</a:t>
            </a:r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dirty="0" smtClean="0"/>
              <a:t>Rantarata (Salo-Turku </a:t>
            </a:r>
            <a:r>
              <a:rPr lang="fi-FI" dirty="0"/>
              <a:t>päällysrakenne, tunneleiden suuaukkoja ja </a:t>
            </a:r>
            <a:r>
              <a:rPr lang="fi-FI" dirty="0" smtClean="0"/>
              <a:t>stabiliteettikohteita) 6M€ </a:t>
            </a:r>
            <a:r>
              <a:rPr lang="fi-FI" dirty="0" smtClean="0">
                <a:solidFill>
                  <a:srgbClr val="FF0000"/>
                </a:solidFill>
              </a:rPr>
              <a:t>(-5 </a:t>
            </a:r>
            <a:r>
              <a:rPr lang="fi-FI" dirty="0">
                <a:solidFill>
                  <a:srgbClr val="FF0000"/>
                </a:solidFill>
              </a:rPr>
              <a:t>M€)</a:t>
            </a:r>
            <a:endParaRPr lang="fi-FI" dirty="0"/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dirty="0" smtClean="0"/>
              <a:t>Liekki (bonukset 2,3M€)</a:t>
            </a:r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dirty="0" smtClean="0"/>
              <a:t>Kontiomäki kolmioraide (päällysrakenne) 2M€ </a:t>
            </a:r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dirty="0" smtClean="0"/>
              <a:t>Vähäliikenteiset 1M€</a:t>
            </a:r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dirty="0" smtClean="0"/>
              <a:t>Kisko-ja vaihdehionta 2,7M€</a:t>
            </a:r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dirty="0" smtClean="0"/>
              <a:t>Pieniä muita 1,5 M€</a:t>
            </a:r>
          </a:p>
          <a:p>
            <a:pPr lvl="1"/>
            <a:endParaRPr lang="fi-FI" dirty="0" smtClean="0"/>
          </a:p>
          <a:p>
            <a:pPr lvl="1"/>
            <a:endParaRPr lang="fi-FI" dirty="0"/>
          </a:p>
        </p:txBody>
      </p:sp>
      <p:sp>
        <p:nvSpPr>
          <p:cNvPr id="10" name="Tekstiruutu 9"/>
          <p:cNvSpPr txBox="1"/>
          <p:nvPr/>
        </p:nvSpPr>
        <p:spPr>
          <a:xfrm>
            <a:off x="4579617" y="1339273"/>
            <a:ext cx="4240383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/>
              <a:t>Ratapihat (päällysrakennetyöt) 7,5 M€</a:t>
            </a:r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dirty="0"/>
              <a:t>Kymi 2 M€</a:t>
            </a:r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dirty="0"/>
              <a:t>Hovinsaari 2 M€</a:t>
            </a:r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dirty="0"/>
              <a:t>Oulu 2M€</a:t>
            </a:r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dirty="0"/>
              <a:t>Muut 1,5 M€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 smtClean="0"/>
              <a:t>Vaihdekohteet 19 M€ </a:t>
            </a:r>
            <a:r>
              <a:rPr lang="fi-FI" dirty="0" smtClean="0">
                <a:solidFill>
                  <a:srgbClr val="FF0000"/>
                </a:solidFill>
              </a:rPr>
              <a:t>(-</a:t>
            </a:r>
            <a:r>
              <a:rPr lang="fi-FI" dirty="0">
                <a:solidFill>
                  <a:srgbClr val="FF0000"/>
                </a:solidFill>
              </a:rPr>
              <a:t>8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>
                <a:solidFill>
                  <a:srgbClr val="FF0000"/>
                </a:solidFill>
              </a:rPr>
              <a:t>M€</a:t>
            </a:r>
            <a:r>
              <a:rPr lang="fi-FI" dirty="0" smtClean="0">
                <a:solidFill>
                  <a:srgbClr val="FF0000"/>
                </a:solidFill>
              </a:rPr>
              <a:t>)</a:t>
            </a:r>
            <a:endParaRPr lang="fi-FI" dirty="0" smtClean="0"/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 smtClean="0"/>
              <a:t>Sillat 9,4 M€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 smtClean="0"/>
              <a:t>Tasoristeykset 10 M€ 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 smtClean="0"/>
              <a:t>RAPU 4M€ </a:t>
            </a:r>
            <a:r>
              <a:rPr lang="fi-FI" dirty="0" smtClean="0">
                <a:solidFill>
                  <a:srgbClr val="FF0000"/>
                </a:solidFill>
              </a:rPr>
              <a:t>(-2M€)</a:t>
            </a:r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dirty="0" smtClean="0"/>
              <a:t>Kohteet?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 smtClean="0"/>
              <a:t>Turvalaitetyöt 13,4M€</a:t>
            </a:r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dirty="0" smtClean="0"/>
              <a:t>ETCS 1M€</a:t>
            </a:r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i="1" dirty="0" smtClean="0"/>
              <a:t>Elinkaaren jatkamiset 2M€ </a:t>
            </a:r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dirty="0" smtClean="0"/>
              <a:t>LAKU uusinnat 2M€ </a:t>
            </a:r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dirty="0" smtClean="0"/>
              <a:t>JKV 1M€</a:t>
            </a:r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dirty="0" smtClean="0"/>
              <a:t>Muut 7M€ </a:t>
            </a:r>
            <a:r>
              <a:rPr lang="fi-FI" dirty="0" smtClean="0">
                <a:solidFill>
                  <a:srgbClr val="FF0000"/>
                </a:solidFill>
              </a:rPr>
              <a:t>(-5 </a:t>
            </a:r>
            <a:r>
              <a:rPr lang="fi-FI" dirty="0">
                <a:solidFill>
                  <a:srgbClr val="FF0000"/>
                </a:solidFill>
              </a:rPr>
              <a:t>M€</a:t>
            </a:r>
            <a:r>
              <a:rPr lang="fi-FI" dirty="0" smtClean="0">
                <a:solidFill>
                  <a:srgbClr val="FF0000"/>
                </a:solidFill>
              </a:rPr>
              <a:t>)</a:t>
            </a:r>
            <a:endParaRPr lang="fi-FI" dirty="0" smtClean="0"/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 smtClean="0"/>
              <a:t>Sähköratatyöt 3M€</a:t>
            </a:r>
          </a:p>
          <a:p>
            <a:pPr lvl="1"/>
            <a:endParaRPr lang="fi-FI" dirty="0" smtClean="0"/>
          </a:p>
          <a:p>
            <a:pPr lvl="1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72287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255293" y="721311"/>
            <a:ext cx="6624000" cy="609600"/>
          </a:xfrm>
        </p:spPr>
        <p:txBody>
          <a:bodyPr/>
          <a:lstStyle/>
          <a:p>
            <a:r>
              <a:rPr lang="fi-FI" dirty="0" smtClean="0"/>
              <a:t>Vuoden 2019 </a:t>
            </a:r>
            <a:r>
              <a:rPr lang="fi-FI" dirty="0" smtClean="0"/>
              <a:t>lisäohjelma</a:t>
            </a:r>
            <a:br>
              <a:rPr lang="fi-FI" dirty="0" smtClean="0"/>
            </a:br>
            <a:r>
              <a:rPr lang="fi-FI" sz="2400" dirty="0" smtClean="0"/>
              <a:t>suunnitteluvalmius pyritään saamaan myös ao.  toimenpiteille</a:t>
            </a:r>
            <a:endParaRPr lang="fi-FI" sz="2400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2.10.2018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4</a:t>
            </a:fld>
            <a:endParaRPr lang="fi-FI"/>
          </a:p>
        </p:txBody>
      </p:sp>
      <p:sp>
        <p:nvSpPr>
          <p:cNvPr id="11" name="Sisällön paikkamerkki 10"/>
          <p:cNvSpPr>
            <a:spLocks noGrp="1"/>
          </p:cNvSpPr>
          <p:nvPr>
            <p:ph sz="quarter" idx="4"/>
          </p:nvPr>
        </p:nvSpPr>
        <p:spPr>
          <a:xfrm>
            <a:off x="461818" y="1339273"/>
            <a:ext cx="8053561" cy="465512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i-FI" dirty="0"/>
          </a:p>
          <a:p>
            <a:pPr marL="0" indent="0">
              <a:buNone/>
            </a:pPr>
            <a:r>
              <a:rPr lang="fi-FI" dirty="0" smtClean="0"/>
              <a:t> </a:t>
            </a:r>
            <a:endParaRPr lang="fi-FI" dirty="0"/>
          </a:p>
        </p:txBody>
      </p:sp>
      <p:sp>
        <p:nvSpPr>
          <p:cNvPr id="9" name="Tekstiruutu 8"/>
          <p:cNvSpPr txBox="1"/>
          <p:nvPr/>
        </p:nvSpPr>
        <p:spPr>
          <a:xfrm>
            <a:off x="762441" y="1630318"/>
            <a:ext cx="424038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i-FI" b="1" dirty="0" smtClean="0"/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 smtClean="0"/>
              <a:t>ROPE 2,3 M€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 smtClean="0"/>
              <a:t>Ratalinjat 73 M€</a:t>
            </a:r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dirty="0" err="1" smtClean="0"/>
              <a:t>Rantarata+tunnelit</a:t>
            </a:r>
            <a:r>
              <a:rPr lang="fi-FI" dirty="0" smtClean="0"/>
              <a:t> 19 M€</a:t>
            </a:r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dirty="0" err="1" smtClean="0"/>
              <a:t>Kv-Kta</a:t>
            </a:r>
            <a:r>
              <a:rPr lang="fi-FI" dirty="0" smtClean="0"/>
              <a:t> 10 M€</a:t>
            </a:r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dirty="0" err="1" smtClean="0"/>
              <a:t>Tpe</a:t>
            </a:r>
            <a:r>
              <a:rPr lang="fi-FI" dirty="0" smtClean="0"/>
              <a:t>-Ov kiskonvaihto 8M€</a:t>
            </a:r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dirty="0" smtClean="0">
                <a:solidFill>
                  <a:schemeClr val="accent1"/>
                </a:solidFill>
              </a:rPr>
              <a:t>Par-</a:t>
            </a:r>
            <a:r>
              <a:rPr lang="fi-FI" dirty="0" err="1" smtClean="0">
                <a:solidFill>
                  <a:schemeClr val="accent1"/>
                </a:solidFill>
              </a:rPr>
              <a:t>Säk</a:t>
            </a:r>
            <a:r>
              <a:rPr lang="fi-FI" dirty="0" smtClean="0">
                <a:solidFill>
                  <a:schemeClr val="accent1"/>
                </a:solidFill>
              </a:rPr>
              <a:t> 15 M€ </a:t>
            </a:r>
          </a:p>
          <a:p>
            <a:pPr lvl="2"/>
            <a:r>
              <a:rPr lang="fi-FI" dirty="0" smtClean="0">
                <a:solidFill>
                  <a:schemeClr val="accent1"/>
                </a:solidFill>
              </a:rPr>
              <a:t>     (korjausvelka II-hanke ?)</a:t>
            </a:r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dirty="0" smtClean="0">
                <a:solidFill>
                  <a:schemeClr val="accent1"/>
                </a:solidFill>
              </a:rPr>
              <a:t>Vähäliikenteiset 20 M€ </a:t>
            </a:r>
            <a:r>
              <a:rPr lang="fi-FI" dirty="0">
                <a:solidFill>
                  <a:schemeClr val="accent1"/>
                </a:solidFill>
              </a:rPr>
              <a:t>(korjausvelka II-hanke ?)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 smtClean="0"/>
              <a:t>Ratapihat 2,5 M€ 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 smtClean="0"/>
              <a:t>Vaihdekohteet 2 M€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 smtClean="0"/>
              <a:t>Sillat 4,7 M€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endParaRPr lang="fi-FI" dirty="0" smtClean="0"/>
          </a:p>
          <a:p>
            <a:pPr marL="742939" lvl="1" indent="-285750">
              <a:buFont typeface="Arial" panose="020B0604020202020204" pitchFamily="34" charset="0"/>
              <a:buChar char="•"/>
            </a:pPr>
            <a:endParaRPr lang="fi-FI" dirty="0"/>
          </a:p>
        </p:txBody>
      </p:sp>
      <p:sp>
        <p:nvSpPr>
          <p:cNvPr id="10" name="Tekstiruutu 9"/>
          <p:cNvSpPr txBox="1"/>
          <p:nvPr/>
        </p:nvSpPr>
        <p:spPr>
          <a:xfrm>
            <a:off x="4638910" y="1965598"/>
            <a:ext cx="424038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i-FI" dirty="0" smtClean="0"/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 smtClean="0"/>
              <a:t>Tasoristeykset 2 M€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i="1" dirty="0" smtClean="0"/>
              <a:t>Turvalaitetyöt 12 M€</a:t>
            </a:r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i="1" dirty="0" err="1" smtClean="0"/>
              <a:t>Tpe</a:t>
            </a:r>
            <a:r>
              <a:rPr lang="fi-FI" i="1" dirty="0" smtClean="0"/>
              <a:t>-Sk aloitus 5M€</a:t>
            </a:r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i="1" dirty="0" smtClean="0"/>
              <a:t>Joensuu aloitus 2 M€</a:t>
            </a:r>
          </a:p>
          <a:p>
            <a:pPr marL="1200127" lvl="2" indent="-285750">
              <a:buFont typeface="Arial" panose="020B0604020202020204" pitchFamily="34" charset="0"/>
              <a:buChar char="•"/>
            </a:pPr>
            <a:r>
              <a:rPr lang="fi-FI" i="1" dirty="0" smtClean="0"/>
              <a:t>Muuta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fi-FI" dirty="0" smtClean="0"/>
              <a:t>Sähköratatyöt 1 M€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endParaRPr lang="fi-FI" dirty="0" smtClean="0"/>
          </a:p>
          <a:p>
            <a:pPr marL="742939" lvl="1" indent="-285750">
              <a:buFont typeface="Arial" panose="020B0604020202020204" pitchFamily="34" charset="0"/>
              <a:buChar char="•"/>
            </a:pP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56215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erinteinen_Liikennevirasto">
  <a:themeElements>
    <a:clrScheme name="Liikennevirast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6AF"/>
      </a:accent1>
      <a:accent2>
        <a:srgbClr val="0088CE"/>
      </a:accent2>
      <a:accent3>
        <a:srgbClr val="3DB7E4"/>
      </a:accent3>
      <a:accent4>
        <a:srgbClr val="EA8A00"/>
      </a:accent4>
      <a:accent5>
        <a:srgbClr val="84CAC6"/>
      </a:accent5>
      <a:accent6>
        <a:srgbClr val="BCBC7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iikennevirasto.potx" id="{428FB34F-A2ED-491B-A1EF-BD2E998703E0}" vid="{0A2EBF1A-E8C2-49E2-9B8E-159A1BC2A1F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perinteinen_Liikennevirasto</Template>
  <TotalTime>2932</TotalTime>
  <Words>355</Words>
  <Application>Microsoft Office PowerPoint</Application>
  <PresentationFormat>Näytössä katseltava diaesitys (4:3)</PresentationFormat>
  <Paragraphs>87</Paragraphs>
  <Slides>4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2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4</vt:i4>
      </vt:variant>
    </vt:vector>
  </HeadingPairs>
  <TitlesOfParts>
    <vt:vector size="7" baseType="lpstr">
      <vt:lpstr>Arial</vt:lpstr>
      <vt:lpstr>Calibri</vt:lpstr>
      <vt:lpstr>perinteinen_Liikennevirasto</vt:lpstr>
      <vt:lpstr>Ratafoorumi 4.10. Tilannekatsaus radanpidon hankinnoista ja rahoitusnäkymistä</vt:lpstr>
      <vt:lpstr>Vuoden 2019 tarpeet ja suunnitelmavalmius</vt:lpstr>
      <vt:lpstr>Vuoden 2019 tarve 87,6M€  67,9M€ (sovitettu)</vt:lpstr>
      <vt:lpstr>Vuoden 2019 lisäohjelma suunnitteluvalmius pyritään saamaan myös ao.  toimenpiteille</vt:lpstr>
    </vt:vector>
  </TitlesOfParts>
  <Company>VR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Pitkänen Maija</dc:creator>
  <cp:lastModifiedBy>Torttila Maria</cp:lastModifiedBy>
  <cp:revision>134</cp:revision>
  <dcterms:created xsi:type="dcterms:W3CDTF">2015-01-13T06:35:12Z</dcterms:created>
  <dcterms:modified xsi:type="dcterms:W3CDTF">2018-10-02T11:16:15Z</dcterms:modified>
</cp:coreProperties>
</file>