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75" r:id="rId2"/>
    <p:sldId id="276" r:id="rId3"/>
  </p:sldIdLst>
  <p:sldSz cx="9144000" cy="6858000" type="screen4x3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1" autoAdjust="0"/>
    <p:restoredTop sz="94660"/>
  </p:normalViewPr>
  <p:slideViewPr>
    <p:cSldViewPr snapToGrid="0">
      <p:cViewPr varScale="1">
        <p:scale>
          <a:sx n="73" d="100"/>
          <a:sy n="73" d="100"/>
        </p:scale>
        <p:origin x="109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4.10.2018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0" y="4723200"/>
            <a:ext cx="5029050" cy="91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639025"/>
            <a:ext cx="502905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429" y="61630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83674"/>
            <a:ext cx="2175461" cy="105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1" name="Kuva 1" descr="Pitkät_nuolet_cmyk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0" r="-1620"/>
          <a:stretch>
            <a:fillRect/>
          </a:stretch>
        </p:blipFill>
        <p:spPr bwMode="auto">
          <a:xfrm>
            <a:off x="0" y="493200"/>
            <a:ext cx="9145675" cy="416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Kuva 7" descr="UUSI_Liikennevirasto_Tapahtumat_vaaka_cmyk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>
            <a:fillRect/>
          </a:stretch>
        </p:blipFill>
        <p:spPr bwMode="auto">
          <a:xfrm>
            <a:off x="324000" y="190800"/>
            <a:ext cx="1203882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iito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851271" y="5852160"/>
            <a:ext cx="4266000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3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283200"/>
            <a:ext cx="4095042" cy="6096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4224000"/>
            <a:ext cx="3750038" cy="12336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4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21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570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ityksen blan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>
  <p:cSld name="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422976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33400" y="1268760"/>
            <a:ext cx="742297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 smtClean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en-GB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Arto MUUKKONEN</a:t>
            </a:r>
            <a:endParaRPr lang="en-GB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07F1D-2A0D-428B-AA13-FEADB04A77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14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9" r="-1753"/>
          <a:stretch/>
        </p:blipFill>
        <p:spPr>
          <a:xfrm rot="10800000">
            <a:off x="2685398" y="416941"/>
            <a:ext cx="6458603" cy="41495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4387200"/>
            <a:ext cx="5018400" cy="97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5387604"/>
            <a:ext cx="50184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5927358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2257200"/>
            <a:ext cx="4608000" cy="8856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3200625"/>
            <a:ext cx="46080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37246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7" indent="-134937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Esityksen kaksipalstainen per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7200" y="1784264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marL="0" lvl="0" indent="0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2378157"/>
            <a:ext cx="3801600" cy="3809994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yhdellä 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4000" y="1800000"/>
            <a:ext cx="4118400" cy="45360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047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vaaka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0323" y="18000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644000" y="41292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pysty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392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6696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8204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väli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288000" y="2348921"/>
            <a:ext cx="8604000" cy="288032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3059957"/>
            <a:ext cx="6624000" cy="1601692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6356351"/>
            <a:ext cx="828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5" y="6356351"/>
            <a:ext cx="29173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Arto MUUKKONEN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6" y="6356351"/>
            <a:ext cx="3734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59199"/>
            <a:ext cx="1774131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3" r:id="rId5"/>
    <p:sldLayoutId id="2147483662" r:id="rId6"/>
    <p:sldLayoutId id="2147483663" r:id="rId7"/>
    <p:sldLayoutId id="2147483664" r:id="rId8"/>
    <p:sldLayoutId id="2147483655" r:id="rId9"/>
    <p:sldLayoutId id="2147483667" r:id="rId10"/>
    <p:sldLayoutId id="2147483652" r:id="rId11"/>
    <p:sldLayoutId id="2147483654" r:id="rId12"/>
    <p:sldLayoutId id="2147483665" r:id="rId13"/>
    <p:sldLayoutId id="2147483672" r:id="rId14"/>
  </p:sldLayoutIdLst>
  <p:hf sldNum="0" hdr="0" dt="0"/>
  <p:txStyles>
    <p:titleStyle>
      <a:lvl1pPr marL="0" algn="l" defTabSz="685791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7" indent="-134937" algn="l" defTabSz="685791" rtl="0" eaLnBrk="1" latinLnBrk="0" hangingPunct="1">
        <a:lnSpc>
          <a:spcPct val="90000"/>
        </a:lnSpc>
        <a:spcBef>
          <a:spcPts val="751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57" indent="-9048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42" indent="-10953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12" indent="-133349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184" indent="-131761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2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4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6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86740" y="1188720"/>
            <a:ext cx="7422976" cy="609600"/>
          </a:xfrm>
        </p:spPr>
        <p:txBody>
          <a:bodyPr/>
          <a:lstStyle/>
          <a:p>
            <a:r>
              <a:rPr lang="fi-FI" sz="1800" b="1" dirty="0"/>
              <a:t>INFRA ry &amp; Liikennevirasto </a:t>
            </a:r>
            <a:r>
              <a:rPr lang="fi-FI" sz="1800" b="1" dirty="0" smtClean="0"/>
              <a:t>- Yhteistyö </a:t>
            </a:r>
            <a:r>
              <a:rPr lang="fi-FI" sz="1800" b="1" dirty="0"/>
              <a:t>Radan </a:t>
            </a:r>
            <a:r>
              <a:rPr lang="fi-FI" sz="1800" b="1" dirty="0" smtClean="0"/>
              <a:t>Kunnossapito-urakoiden Kilpailutus </a:t>
            </a:r>
            <a:r>
              <a:rPr lang="fi-FI" sz="1800" b="1" dirty="0"/>
              <a:t>H</a:t>
            </a:r>
            <a:r>
              <a:rPr lang="fi-FI" sz="1800" b="1" dirty="0" smtClean="0"/>
              <a:t>ankinta-asiakirjojen kehittämisessä</a:t>
            </a:r>
            <a:endParaRPr lang="fi-FI" sz="1800" b="1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3602" y="2266648"/>
            <a:ext cx="7422976" cy="5040560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fi-FI" dirty="0" smtClean="0"/>
              <a:t> </a:t>
            </a:r>
            <a:r>
              <a:rPr lang="fi-FI" dirty="0"/>
              <a:t>	</a:t>
            </a:r>
            <a:r>
              <a:rPr lang="fi-FI" dirty="0" smtClean="0"/>
              <a:t>Yhteistyö- ja </a:t>
            </a:r>
            <a:r>
              <a:rPr lang="fi-FI" dirty="0"/>
              <a:t>k</a:t>
            </a:r>
            <a:r>
              <a:rPr lang="fi-FI" dirty="0" smtClean="0"/>
              <a:t>ehittämisryhmä</a:t>
            </a:r>
            <a:r>
              <a:rPr lang="fi-FI" dirty="0"/>
              <a:t>, joka kokoontuu </a:t>
            </a:r>
            <a:r>
              <a:rPr lang="fi-FI" dirty="0" smtClean="0"/>
              <a:t>3-4 kertaa vuodessa – 	ryhmä aloitti kehittämistyön 22.1.2015.</a:t>
            </a:r>
            <a:endParaRPr lang="fi-FI" dirty="0"/>
          </a:p>
          <a:p>
            <a:pPr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dirty="0" smtClean="0"/>
              <a:t> 	INFRA ry:n </a:t>
            </a:r>
            <a:r>
              <a:rPr lang="fi-FI" dirty="0"/>
              <a:t>edustajina toimivat </a:t>
            </a:r>
            <a:r>
              <a:rPr lang="fi-FI" dirty="0" smtClean="0"/>
              <a:t>kunnossapitojaostosta </a:t>
            </a:r>
            <a:r>
              <a:rPr lang="fi-FI" dirty="0"/>
              <a:t>vastaava </a:t>
            </a:r>
            <a:r>
              <a:rPr lang="fi-FI" dirty="0" smtClean="0"/>
              <a:t>		Ari Kähkönen ja lakimies </a:t>
            </a:r>
            <a:r>
              <a:rPr lang="fi-FI" dirty="0"/>
              <a:t>Kimmo </a:t>
            </a:r>
            <a:r>
              <a:rPr lang="fi-FI" dirty="0" smtClean="0"/>
              <a:t>Laukkanen sekä INFRA ry:n        	jäseninä toimivat toimialan urakoitsijoiden edustajat.</a:t>
            </a:r>
            <a:endParaRPr lang="fi-FI" dirty="0">
              <a:latin typeface="Arial" panose="020B0604020202020204" pitchFamily="34" charset="0"/>
              <a:ea typeface="Arial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fi-FI" dirty="0" smtClean="0"/>
              <a:t> 	Liikenneviraston edustajina toimivat hankinnan asiantuntija Veijo 	Valtonen, joka toimii ryhmän puheenjohtajana, radan kp-yksikön 	päällikkö Jukka P. Valjakka sekä </a:t>
            </a:r>
            <a:r>
              <a:rPr lang="fi-FI" dirty="0"/>
              <a:t>r</a:t>
            </a:r>
            <a:r>
              <a:rPr lang="fi-FI" dirty="0" smtClean="0"/>
              <a:t>adan kunnossapidon aluepäälliköt 	Eero Liehu &amp; V-M Hirvonen.</a:t>
            </a:r>
            <a:endParaRPr lang="fi-FI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fi-FI" dirty="0" smtClean="0"/>
              <a:t> 	INFRA ry </a:t>
            </a:r>
            <a:r>
              <a:rPr lang="fi-FI" dirty="0"/>
              <a:t>varmistaa </a:t>
            </a:r>
            <a:r>
              <a:rPr lang="fi-FI" dirty="0" smtClean="0"/>
              <a:t>työn </a:t>
            </a:r>
            <a:r>
              <a:rPr lang="fi-FI" dirty="0"/>
              <a:t>avoimuuden ja koko alan mukana olemisen </a:t>
            </a:r>
            <a:r>
              <a:rPr lang="fi-FI" dirty="0" smtClean="0"/>
              <a:t>	tiedottamalla </a:t>
            </a:r>
            <a:r>
              <a:rPr lang="fi-FI" dirty="0"/>
              <a:t>ja pyytämällä kommentteja työn aikana alan urakoitsijoilta </a:t>
            </a:r>
            <a:r>
              <a:rPr lang="fi-FI" dirty="0" smtClean="0"/>
              <a:t>	eri työryhmien - kunnossapitojaosto</a:t>
            </a:r>
            <a:r>
              <a:rPr lang="fi-FI" dirty="0"/>
              <a:t>, </a:t>
            </a:r>
            <a:r>
              <a:rPr lang="fi-FI" dirty="0" smtClean="0"/>
              <a:t>edunvalvonta- </a:t>
            </a:r>
            <a:r>
              <a:rPr lang="fi-FI" dirty="0"/>
              <a:t>ja </a:t>
            </a:r>
            <a:r>
              <a:rPr lang="fi-FI" dirty="0" err="1" smtClean="0"/>
              <a:t>kehittämis</a:t>
            </a:r>
            <a:r>
              <a:rPr lang="fi-FI" dirty="0" smtClean="0"/>
              <a:t>-	valiokunta</a:t>
            </a:r>
            <a:r>
              <a:rPr lang="fi-FI" dirty="0"/>
              <a:t>, </a:t>
            </a:r>
            <a:r>
              <a:rPr lang="fi-FI" dirty="0" smtClean="0"/>
              <a:t>yrittäjävaliokunta - ja INFRA</a:t>
            </a:r>
            <a:r>
              <a:rPr lang="fi-FI" dirty="0"/>
              <a:t> </a:t>
            </a:r>
            <a:r>
              <a:rPr lang="fi-FI" dirty="0" smtClean="0"/>
              <a:t>ry:n  </a:t>
            </a:r>
            <a:r>
              <a:rPr lang="fi-FI" dirty="0"/>
              <a:t>ratakunnossapitotöitä </a:t>
            </a:r>
            <a:r>
              <a:rPr lang="fi-FI" dirty="0" smtClean="0"/>
              <a:t>	tekevien jäsenien </a:t>
            </a:r>
            <a:r>
              <a:rPr lang="fi-FI" dirty="0"/>
              <a:t>kautta. </a:t>
            </a:r>
          </a:p>
          <a:p>
            <a:pPr marL="0" lvl="0" indent="0">
              <a:buNone/>
            </a:pPr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VVA 10.4.2018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544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86740" y="1188720"/>
            <a:ext cx="7422976" cy="609600"/>
          </a:xfrm>
        </p:spPr>
        <p:txBody>
          <a:bodyPr/>
          <a:lstStyle/>
          <a:p>
            <a:r>
              <a:rPr lang="fi-FI" sz="1800" b="1" dirty="0"/>
              <a:t>INFRA ry </a:t>
            </a:r>
            <a:r>
              <a:rPr lang="fi-FI" sz="1800" b="1" dirty="0" smtClean="0"/>
              <a:t>&amp; Liikennevirasto - Yhteistyö Radan Kunnossapito-urakoiden Kilpailutus Hankinta-asiakirjojen Kehittämisessä</a:t>
            </a:r>
            <a:endParaRPr lang="fi-FI" sz="1800" b="1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79120" y="2023140"/>
            <a:ext cx="7422976" cy="504056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i-FI" b="1" dirty="0" smtClean="0"/>
              <a:t>Työryhmässä sovittu, </a:t>
            </a:r>
            <a:r>
              <a:rPr lang="fi-FI" b="1" dirty="0"/>
              <a:t>että kehitettävät kokonaisuudet ovat</a:t>
            </a:r>
            <a:r>
              <a:rPr lang="fi-FI" dirty="0"/>
              <a:t>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dirty="0"/>
              <a:t>	</a:t>
            </a:r>
            <a:r>
              <a:rPr lang="fi-FI" dirty="0" smtClean="0"/>
              <a:t>- </a:t>
            </a:r>
            <a:r>
              <a:rPr lang="fi-FI" b="1" dirty="0" smtClean="0"/>
              <a:t>urakoiden koko / laajuus</a:t>
            </a:r>
            <a:endParaRPr lang="fi-FI" b="1" dirty="0"/>
          </a:p>
          <a:p>
            <a:pPr marL="0" indent="0">
              <a:lnSpc>
                <a:spcPct val="100000"/>
              </a:lnSpc>
              <a:buNone/>
            </a:pPr>
            <a:r>
              <a:rPr lang="fi-FI" b="1" dirty="0"/>
              <a:t>	</a:t>
            </a:r>
            <a:r>
              <a:rPr lang="fi-FI" dirty="0" smtClean="0"/>
              <a:t>- </a:t>
            </a:r>
            <a:r>
              <a:rPr lang="fi-FI" b="1" dirty="0" smtClean="0"/>
              <a:t>tarjousten </a:t>
            </a:r>
            <a:r>
              <a:rPr lang="fi-FI" b="1" dirty="0"/>
              <a:t>arviointi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dirty="0"/>
              <a:t>	</a:t>
            </a:r>
            <a:r>
              <a:rPr lang="fi-FI" dirty="0" smtClean="0"/>
              <a:t>** </a:t>
            </a:r>
            <a:r>
              <a:rPr lang="fi-FI" b="1" dirty="0" smtClean="0"/>
              <a:t>riskien </a:t>
            </a:r>
            <a:r>
              <a:rPr lang="fi-FI" b="1" dirty="0"/>
              <a:t>jako ja </a:t>
            </a:r>
            <a:r>
              <a:rPr lang="fi-FI" b="1" dirty="0" smtClean="0"/>
              <a:t>hallinta</a:t>
            </a:r>
            <a:endParaRPr lang="fi-FI" dirty="0"/>
          </a:p>
          <a:p>
            <a:pPr marL="0" lvl="0" indent="0">
              <a:lnSpc>
                <a:spcPct val="150000"/>
              </a:lnSpc>
              <a:buNone/>
            </a:pPr>
            <a:r>
              <a:rPr lang="fi-FI" b="1" dirty="0" smtClean="0"/>
              <a:t>Kokous I/2018 helmikuu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fi-FI" dirty="0" smtClean="0"/>
              <a:t>	- valmistautumisjakso / ”kapulanvaihto”</a:t>
            </a:r>
            <a:endParaRPr lang="fi-FI" b="1" dirty="0"/>
          </a:p>
          <a:p>
            <a:pPr marL="0" lvl="0" indent="0">
              <a:lnSpc>
                <a:spcPct val="100000"/>
              </a:lnSpc>
              <a:buNone/>
            </a:pPr>
            <a:r>
              <a:rPr lang="fi-FI" dirty="0" smtClean="0"/>
              <a:t>	- asiakirjojen keskeiset muutokset Kpa4 hankinnassa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i-FI" b="1" dirty="0"/>
              <a:t>Kokous </a:t>
            </a:r>
            <a:r>
              <a:rPr lang="fi-FI" b="1" dirty="0" smtClean="0"/>
              <a:t>II/2018 kesäkuu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b="1" dirty="0"/>
              <a:t>	</a:t>
            </a:r>
            <a:r>
              <a:rPr lang="fi-FI" dirty="0" smtClean="0"/>
              <a:t>- tien kunnossapidon ”uudet” </a:t>
            </a:r>
            <a:r>
              <a:rPr lang="fi-FI" smtClean="0"/>
              <a:t>hankinta-asiakirjat vrt. </a:t>
            </a:r>
            <a:r>
              <a:rPr lang="fi-FI" dirty="0" smtClean="0"/>
              <a:t>radan kp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dirty="0"/>
              <a:t>	</a:t>
            </a:r>
            <a:r>
              <a:rPr lang="fi-FI" dirty="0" smtClean="0"/>
              <a:t>- </a:t>
            </a:r>
            <a:r>
              <a:rPr lang="fi-FI" dirty="0" err="1" smtClean="0"/>
              <a:t>LiVin</a:t>
            </a:r>
            <a:r>
              <a:rPr lang="fi-FI" dirty="0" smtClean="0"/>
              <a:t> uusi RT-vaunu – mitä uutta &amp; mahdollisuuksia se tuo?!</a:t>
            </a:r>
            <a:r>
              <a:rPr lang="fi-FI" dirty="0"/>
              <a:t>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dirty="0" smtClean="0"/>
              <a:t>	</a:t>
            </a:r>
            <a:r>
              <a:rPr lang="fi-FI" dirty="0"/>
              <a:t>-</a:t>
            </a:r>
            <a:r>
              <a:rPr lang="fi-FI" dirty="0" smtClean="0"/>
              <a:t> bonukset &amp; sanktiot kunnossapitosopimuksissa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i-FI" dirty="0" smtClean="0"/>
              <a:t>	seuraava kokous 22.11.2018 </a:t>
            </a:r>
            <a:r>
              <a:rPr lang="fi-FI" b="1" dirty="0" smtClean="0"/>
              <a:t>KYSYMYKSIÄ tai KOMMENTTEJA?</a:t>
            </a:r>
            <a:r>
              <a:rPr lang="fi-FI" dirty="0" smtClean="0"/>
              <a:t> </a:t>
            </a:r>
            <a:endParaRPr lang="fi-FI" dirty="0"/>
          </a:p>
          <a:p>
            <a:pPr marL="0" indent="0">
              <a:buNone/>
            </a:pPr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VVA 10.4.2018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014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inteinen_Liikennevirasto[1]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ikennevirasto.potx" id="{428FB34F-A2ED-491B-A1EF-BD2E998703E0}" vid="{0A2EBF1A-E8C2-49E2-9B8E-159A1BC2A1F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perinteinen_Liikennevirasto[1]</Template>
  <TotalTime>3764</TotalTime>
  <Words>35</Words>
  <Application>Microsoft Office PowerPoint</Application>
  <PresentationFormat>Näytössä katseltava diaesitys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perinteinen_Liikennevirasto[1]</vt:lpstr>
      <vt:lpstr>INFRA ry &amp; Liikennevirasto - Yhteistyö Radan Kunnossapito-urakoiden Kilpailutus Hankinta-asiakirjojen kehittämisessä</vt:lpstr>
      <vt:lpstr>INFRA ry &amp; Liikennevirasto - Yhteistyö Radan Kunnossapito-urakoiden Kilpailutus Hankinta-asiakirjojen Kehittämisessä</vt:lpstr>
    </vt:vector>
  </TitlesOfParts>
  <Company>Liikennevirasto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Valmistautuminen juna-aseman käyttöönottoon lentoasemalla</dc:title>
  <dc:creator>Muukkonen Arto</dc:creator>
  <cp:lastModifiedBy>Valjakka Jukka P.</cp:lastModifiedBy>
  <cp:revision>60</cp:revision>
  <dcterms:created xsi:type="dcterms:W3CDTF">2014-11-14T10:30:01Z</dcterms:created>
  <dcterms:modified xsi:type="dcterms:W3CDTF">2018-10-04T05:53:59Z</dcterms:modified>
</cp:coreProperties>
</file>