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3"/>
  </p:notesMasterIdLst>
  <p:sldIdLst>
    <p:sldId id="283" r:id="rId2"/>
    <p:sldId id="290" r:id="rId3"/>
    <p:sldId id="284" r:id="rId4"/>
    <p:sldId id="285" r:id="rId5"/>
    <p:sldId id="291" r:id="rId6"/>
    <p:sldId id="256" r:id="rId7"/>
    <p:sldId id="257" r:id="rId8"/>
    <p:sldId id="281" r:id="rId9"/>
    <p:sldId id="282" r:id="rId10"/>
    <p:sldId id="259" r:id="rId11"/>
    <p:sldId id="260" r:id="rId12"/>
    <p:sldId id="261" r:id="rId13"/>
    <p:sldId id="263" r:id="rId14"/>
    <p:sldId id="264" r:id="rId15"/>
    <p:sldId id="265" r:id="rId16"/>
    <p:sldId id="266" r:id="rId17"/>
    <p:sldId id="267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9" r:id="rId27"/>
    <p:sldId id="280" r:id="rId28"/>
    <p:sldId id="277" r:id="rId29"/>
    <p:sldId id="262" r:id="rId30"/>
    <p:sldId id="278" r:id="rId31"/>
    <p:sldId id="258" r:id="rId32"/>
  </p:sldIdLst>
  <p:sldSz cx="9144000" cy="6858000" type="screen4x3"/>
  <p:notesSz cx="6858000" cy="9144000"/>
  <p:defaultTextStyle>
    <a:defPPr>
      <a:defRPr lang="fi-FI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61" autoAdjust="0"/>
    <p:restoredTop sz="94660"/>
  </p:normalViewPr>
  <p:slideViewPr>
    <p:cSldViewPr snapToGrid="0">
      <p:cViewPr>
        <p:scale>
          <a:sx n="100" d="100"/>
          <a:sy n="100" d="100"/>
        </p:scale>
        <p:origin x="-510" y="10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0F46EF-3393-418A-87D5-D0FD0EDADC7C}" type="datetimeFigureOut">
              <a:rPr lang="fi-FI" smtClean="0"/>
              <a:t>12.5.2015</a:t>
            </a:fld>
            <a:endParaRPr lang="fi-FI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69591A-E519-4A66-87CC-81D54FA79DB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438894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Esityksen kansi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4000" y="4723200"/>
            <a:ext cx="5029050" cy="914400"/>
          </a:xfrm>
        </p:spPr>
        <p:txBody>
          <a:bodyPr anchor="b">
            <a:noAutofit/>
          </a:bodyPr>
          <a:lstStyle>
            <a:lvl1pPr algn="l">
              <a:defRPr sz="2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4000" y="5639025"/>
            <a:ext cx="5029050" cy="504000"/>
          </a:xfrm>
        </p:spPr>
        <p:txBody>
          <a:bodyPr>
            <a:normAutofit/>
          </a:bodyPr>
          <a:lstStyle>
            <a:lvl1pPr marL="0" indent="0" algn="l" defTabSz="685791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18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342895" indent="0" algn="ctr">
              <a:buNone/>
              <a:defRPr sz="1500"/>
            </a:lvl2pPr>
            <a:lvl3pPr marL="685791" indent="0" algn="ctr">
              <a:buNone/>
              <a:defRPr sz="1351"/>
            </a:lvl3pPr>
            <a:lvl4pPr marL="1028688" indent="0" algn="ctr">
              <a:buNone/>
              <a:defRPr sz="1200"/>
            </a:lvl4pPr>
            <a:lvl5pPr marL="1371583" indent="0" algn="ctr">
              <a:buNone/>
              <a:defRPr sz="1200"/>
            </a:lvl5pPr>
            <a:lvl6pPr marL="1714478" indent="0" algn="ctr">
              <a:buNone/>
              <a:defRPr sz="1200"/>
            </a:lvl6pPr>
            <a:lvl7pPr marL="2057374" indent="0" algn="ctr">
              <a:buNone/>
              <a:defRPr sz="1200"/>
            </a:lvl7pPr>
            <a:lvl8pPr marL="2400271" indent="0" algn="ctr">
              <a:buNone/>
              <a:defRPr sz="1200"/>
            </a:lvl8pPr>
            <a:lvl9pPr marL="2743166" indent="0" algn="ctr">
              <a:buNone/>
              <a:defRPr sz="12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47429" y="6163052"/>
            <a:ext cx="2057400" cy="365125"/>
          </a:xfrm>
        </p:spPr>
        <p:txBody>
          <a:bodyPr/>
          <a:lstStyle>
            <a:lvl1pPr marL="0" indent="0" algn="l" defTabSz="685791" rtl="0" eaLnBrk="1" latinLnBrk="0" hangingPunct="1">
              <a:lnSpc>
                <a:spcPct val="90000"/>
              </a:lnSpc>
              <a:spcBef>
                <a:spcPct val="0"/>
              </a:spcBef>
              <a:buClr>
                <a:srgbClr val="00B0CA"/>
              </a:buClr>
              <a:buSzPct val="140000"/>
              <a:buFont typeface="Arial" panose="020B0604020202020204" pitchFamily="34" charset="0"/>
              <a:buNone/>
              <a:defRPr lang="fi-FI" sz="1200" b="0" kern="1200" baseline="0" smtClean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fld id="{F172A025-89C5-40D3-BA29-CB2FF2948AEB}" type="datetime1">
              <a:rPr lang="fi-FI" smtClean="0"/>
              <a:t>12.5.2015</a:t>
            </a:fld>
            <a:endParaRPr lang="fi-FI" dirty="0"/>
          </a:p>
        </p:txBody>
      </p:sp>
      <p:sp>
        <p:nvSpPr>
          <p:cNvPr id="9" name="Rectangle 8"/>
          <p:cNvSpPr/>
          <p:nvPr userDrawn="1"/>
        </p:nvSpPr>
        <p:spPr>
          <a:xfrm>
            <a:off x="98612" y="83674"/>
            <a:ext cx="2175461" cy="10509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sz="1351"/>
          </a:p>
        </p:txBody>
      </p:sp>
      <p:pic>
        <p:nvPicPr>
          <p:cNvPr id="11" name="Kuva 1" descr="Pitkät_nuolet_cmyk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70" r="-1620"/>
          <a:stretch>
            <a:fillRect/>
          </a:stretch>
        </p:blipFill>
        <p:spPr bwMode="auto">
          <a:xfrm>
            <a:off x="0" y="493200"/>
            <a:ext cx="9145675" cy="416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Kuva 7" descr="UUSI_Liikennevirasto_Tapahtumat_vaaka_cmyk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>
            <a:fillRect/>
          </a:stretch>
        </p:blipFill>
        <p:spPr bwMode="auto">
          <a:xfrm>
            <a:off x="324000" y="190800"/>
            <a:ext cx="1203882" cy="12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89038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Esityksen kiitos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4851271" y="5852160"/>
            <a:ext cx="4266000" cy="1005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sz="1351"/>
          </a:p>
        </p:txBody>
      </p:sp>
      <p:pic>
        <p:nvPicPr>
          <p:cNvPr id="13" name="Kuva 1" descr="Pitkät_nuolet_cmyk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06" r="-1755"/>
          <a:stretch>
            <a:fillRect/>
          </a:stretch>
        </p:blipFill>
        <p:spPr bwMode="auto">
          <a:xfrm rot="16200000">
            <a:off x="3130551" y="1095375"/>
            <a:ext cx="6742112" cy="478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0000" y="3283200"/>
            <a:ext cx="4095042" cy="609600"/>
          </a:xfrm>
        </p:spPr>
        <p:txBody>
          <a:bodyPr anchor="b">
            <a:noAutofit/>
          </a:bodyPr>
          <a:lstStyle>
            <a:lvl1pPr algn="l">
              <a:defRPr sz="24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0000" y="4224000"/>
            <a:ext cx="3750038" cy="1233600"/>
          </a:xfrm>
        </p:spPr>
        <p:txBody>
          <a:bodyPr>
            <a:normAutofit/>
          </a:bodyPr>
          <a:lstStyle>
            <a:lvl1pPr marL="0" indent="0" algn="l" defTabSz="685791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12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342895" indent="0" algn="ctr">
              <a:buNone/>
              <a:defRPr sz="1500"/>
            </a:lvl2pPr>
            <a:lvl3pPr marL="685791" indent="0" algn="ctr">
              <a:buNone/>
              <a:defRPr sz="1351"/>
            </a:lvl3pPr>
            <a:lvl4pPr marL="1028688" indent="0" algn="ctr">
              <a:buNone/>
              <a:defRPr sz="1200"/>
            </a:lvl4pPr>
            <a:lvl5pPr marL="1371583" indent="0" algn="ctr">
              <a:buNone/>
              <a:defRPr sz="1200"/>
            </a:lvl5pPr>
            <a:lvl6pPr marL="1714478" indent="0" algn="ctr">
              <a:buNone/>
              <a:defRPr sz="1200"/>
            </a:lvl6pPr>
            <a:lvl7pPr marL="2057374" indent="0" algn="ctr">
              <a:buNone/>
              <a:defRPr sz="1200"/>
            </a:lvl7pPr>
            <a:lvl8pPr marL="2400271" indent="0" algn="ctr">
              <a:buNone/>
              <a:defRPr sz="1200"/>
            </a:lvl8pPr>
            <a:lvl9pPr marL="2743166" indent="0" algn="ctr">
              <a:buNone/>
              <a:defRPr sz="12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9" name="Rectangle 8"/>
          <p:cNvSpPr/>
          <p:nvPr userDrawn="1"/>
        </p:nvSpPr>
        <p:spPr>
          <a:xfrm>
            <a:off x="98615" y="83674"/>
            <a:ext cx="2095948" cy="13157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sz="1351"/>
          </a:p>
        </p:txBody>
      </p:sp>
      <p:pic>
        <p:nvPicPr>
          <p:cNvPr id="14" name="Kuva 10" descr="UUSI_Liikennevirasto_Tapahtumat_vaaka_cmyk.pn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/>
        </p:blipFill>
        <p:spPr>
          <a:xfrm>
            <a:off x="324000" y="190800"/>
            <a:ext cx="1203919" cy="12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763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87658-F603-4B98-BF67-AB42E46A18E8}" type="datetime1">
              <a:rPr lang="fi-FI" smtClean="0"/>
              <a:t>12.5.2015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421200" y="1684800"/>
            <a:ext cx="3801600" cy="4352400"/>
          </a:xfrm>
        </p:spPr>
        <p:txBody>
          <a:bodyPr>
            <a:normAutofit/>
          </a:bodyPr>
          <a:lstStyle>
            <a:lvl1pPr marL="92074" indent="-92074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4"/>
          </p:nvPr>
        </p:nvSpPr>
        <p:spPr>
          <a:xfrm>
            <a:off x="4597200" y="1684800"/>
            <a:ext cx="3801600" cy="4352400"/>
          </a:xfrm>
        </p:spPr>
        <p:txBody>
          <a:bodyPr>
            <a:normAutofit/>
          </a:bodyPr>
          <a:lstStyle>
            <a:lvl1pPr marL="92074" indent="-92074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5570731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B3730-B0C1-4182-A013-9358270D9F92}" type="datetime1">
              <a:rPr lang="fi-FI" smtClean="0"/>
              <a:t>12.5.2015</a:t>
            </a:fld>
            <a:endParaRPr lang="fi-F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4609939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sityksen blankko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5CDA4-988F-4E9E-BDF5-125070DB1B35}" type="datetime1">
              <a:rPr lang="fi-FI" smtClean="0"/>
              <a:t>12.5.2015</a:t>
            </a:fld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30687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Esityksen kansi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Kuva 7" descr="Pitkät_nuolet_cmyk.pn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29" r="-1753"/>
          <a:stretch/>
        </p:blipFill>
        <p:spPr>
          <a:xfrm rot="10800000">
            <a:off x="2685398" y="416941"/>
            <a:ext cx="6458603" cy="414957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000" y="4387200"/>
            <a:ext cx="5018400" cy="974400"/>
          </a:xfrm>
        </p:spPr>
        <p:txBody>
          <a:bodyPr anchor="b">
            <a:noAutofit/>
          </a:bodyPr>
          <a:lstStyle>
            <a:lvl1pPr algn="l">
              <a:defRPr sz="2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000" y="5387604"/>
            <a:ext cx="5018400" cy="504000"/>
          </a:xfrm>
        </p:spPr>
        <p:txBody>
          <a:bodyPr>
            <a:normAutofit/>
          </a:bodyPr>
          <a:lstStyle>
            <a:lvl1pPr marL="0" indent="0" algn="l" defTabSz="685791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18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342895" indent="0" algn="ctr">
              <a:buNone/>
              <a:defRPr sz="1500"/>
            </a:lvl2pPr>
            <a:lvl3pPr marL="685791" indent="0" algn="ctr">
              <a:buNone/>
              <a:defRPr sz="1351"/>
            </a:lvl3pPr>
            <a:lvl4pPr marL="1028688" indent="0" algn="ctr">
              <a:buNone/>
              <a:defRPr sz="1200"/>
            </a:lvl4pPr>
            <a:lvl5pPr marL="1371583" indent="0" algn="ctr">
              <a:buNone/>
              <a:defRPr sz="1200"/>
            </a:lvl5pPr>
            <a:lvl6pPr marL="1714478" indent="0" algn="ctr">
              <a:buNone/>
              <a:defRPr sz="1200"/>
            </a:lvl6pPr>
            <a:lvl7pPr marL="2057374" indent="0" algn="ctr">
              <a:buNone/>
              <a:defRPr sz="1200"/>
            </a:lvl7pPr>
            <a:lvl8pPr marL="2400271" indent="0" algn="ctr">
              <a:buNone/>
              <a:defRPr sz="1200"/>
            </a:lvl8pPr>
            <a:lvl9pPr marL="2743166" indent="0" algn="ctr">
              <a:buNone/>
              <a:defRPr sz="12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04579" y="5927358"/>
            <a:ext cx="2057400" cy="365125"/>
          </a:xfrm>
        </p:spPr>
        <p:txBody>
          <a:bodyPr/>
          <a:lstStyle>
            <a:lvl1pPr marL="0" indent="0" algn="l" defTabSz="685791" rtl="0" eaLnBrk="1" latinLnBrk="0" hangingPunct="1">
              <a:lnSpc>
                <a:spcPct val="90000"/>
              </a:lnSpc>
              <a:spcBef>
                <a:spcPct val="0"/>
              </a:spcBef>
              <a:buClr>
                <a:srgbClr val="00B0CA"/>
              </a:buClr>
              <a:buSzPct val="140000"/>
              <a:buFont typeface="Arial" panose="020B0604020202020204" pitchFamily="34" charset="0"/>
              <a:buNone/>
              <a:defRPr lang="fi-FI" sz="1200" b="0" kern="1200" baseline="0" smtClean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fld id="{15E0F579-B3D4-4918-8CA6-833932277D15}" type="datetime1">
              <a:rPr lang="fi-FI" smtClean="0"/>
              <a:t>12.5.2015</a:t>
            </a:fld>
            <a:endParaRPr lang="fi-FI" dirty="0"/>
          </a:p>
        </p:txBody>
      </p:sp>
      <p:sp>
        <p:nvSpPr>
          <p:cNvPr id="9" name="Rectangle 8"/>
          <p:cNvSpPr/>
          <p:nvPr userDrawn="1"/>
        </p:nvSpPr>
        <p:spPr>
          <a:xfrm>
            <a:off x="98615" y="83674"/>
            <a:ext cx="2095948" cy="13157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sz="1351"/>
          </a:p>
        </p:txBody>
      </p:sp>
      <p:pic>
        <p:nvPicPr>
          <p:cNvPr id="8" name="Kuva 10" descr="UUSI_Liikennevirasto_Tapahtumat_vaaka_cmyk.pn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/>
        </p:blipFill>
        <p:spPr>
          <a:xfrm>
            <a:off x="324000" y="190800"/>
            <a:ext cx="1203919" cy="12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749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Esityksen kansi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Kuva 1" descr="Pitkät_nuolet_cmyk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06" r="-1755"/>
          <a:stretch>
            <a:fillRect/>
          </a:stretch>
        </p:blipFill>
        <p:spPr bwMode="auto">
          <a:xfrm rot="16200000">
            <a:off x="3130551" y="1095375"/>
            <a:ext cx="6742112" cy="478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000" y="2257200"/>
            <a:ext cx="4608000" cy="885600"/>
          </a:xfrm>
        </p:spPr>
        <p:txBody>
          <a:bodyPr anchor="b">
            <a:noAutofit/>
          </a:bodyPr>
          <a:lstStyle>
            <a:lvl1pPr algn="l">
              <a:defRPr sz="2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000" y="3200625"/>
            <a:ext cx="4608000" cy="504000"/>
          </a:xfrm>
        </p:spPr>
        <p:txBody>
          <a:bodyPr>
            <a:normAutofit/>
          </a:bodyPr>
          <a:lstStyle>
            <a:lvl1pPr marL="0" indent="0" algn="l" defTabSz="685791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18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342895" indent="0" algn="ctr">
              <a:buNone/>
              <a:defRPr sz="1500"/>
            </a:lvl2pPr>
            <a:lvl3pPr marL="685791" indent="0" algn="ctr">
              <a:buNone/>
              <a:defRPr sz="1351"/>
            </a:lvl3pPr>
            <a:lvl4pPr marL="1028688" indent="0" algn="ctr">
              <a:buNone/>
              <a:defRPr sz="1200"/>
            </a:lvl4pPr>
            <a:lvl5pPr marL="1371583" indent="0" algn="ctr">
              <a:buNone/>
              <a:defRPr sz="1200"/>
            </a:lvl5pPr>
            <a:lvl6pPr marL="1714478" indent="0" algn="ctr">
              <a:buNone/>
              <a:defRPr sz="1200"/>
            </a:lvl6pPr>
            <a:lvl7pPr marL="2057374" indent="0" algn="ctr">
              <a:buNone/>
              <a:defRPr sz="1200"/>
            </a:lvl7pPr>
            <a:lvl8pPr marL="2400271" indent="0" algn="ctr">
              <a:buNone/>
              <a:defRPr sz="1200"/>
            </a:lvl8pPr>
            <a:lvl9pPr marL="2743166" indent="0" algn="ctr">
              <a:buNone/>
              <a:defRPr sz="12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04579" y="3724652"/>
            <a:ext cx="2057400" cy="365125"/>
          </a:xfrm>
        </p:spPr>
        <p:txBody>
          <a:bodyPr/>
          <a:lstStyle>
            <a:lvl1pPr marL="0" indent="0" algn="l" defTabSz="685791" rtl="0" eaLnBrk="1" latinLnBrk="0" hangingPunct="1">
              <a:lnSpc>
                <a:spcPct val="90000"/>
              </a:lnSpc>
              <a:spcBef>
                <a:spcPct val="0"/>
              </a:spcBef>
              <a:buClr>
                <a:srgbClr val="00B0CA"/>
              </a:buClr>
              <a:buSzPct val="140000"/>
              <a:buFont typeface="Arial" panose="020B0604020202020204" pitchFamily="34" charset="0"/>
              <a:buNone/>
              <a:defRPr lang="fi-FI" sz="1200" b="0" kern="1200" baseline="0" smtClean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fld id="{B00837AC-C620-4510-8656-64237BE94755}" type="datetime1">
              <a:rPr lang="fi-FI" smtClean="0"/>
              <a:t>12.5.2015</a:t>
            </a:fld>
            <a:endParaRPr lang="fi-FI" dirty="0"/>
          </a:p>
        </p:txBody>
      </p:sp>
      <p:sp>
        <p:nvSpPr>
          <p:cNvPr id="9" name="Rectangle 8"/>
          <p:cNvSpPr/>
          <p:nvPr userDrawn="1"/>
        </p:nvSpPr>
        <p:spPr>
          <a:xfrm>
            <a:off x="98615" y="83674"/>
            <a:ext cx="2095948" cy="13157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sz="1351"/>
          </a:p>
        </p:txBody>
      </p:sp>
      <p:pic>
        <p:nvPicPr>
          <p:cNvPr id="8" name="Kuva 10" descr="UUSI_Liikennevirasto_Tapahtumat_vaaka_cmyk.pn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/>
        </p:blipFill>
        <p:spPr>
          <a:xfrm>
            <a:off x="324000" y="190800"/>
            <a:ext cx="1203919" cy="12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325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Esityksen peru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134937" indent="-134937">
              <a:buSzPct val="120000"/>
              <a:buFont typeface="Arial" panose="020B0604020202020204" pitchFamily="34" charset="0"/>
              <a:buChar char="●"/>
              <a:defRPr/>
            </a:lvl1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A0A82-9A34-4074-BAED-A3269BFD28D3}" type="datetime1">
              <a:rPr lang="fi-FI" smtClean="0"/>
              <a:t>12.5.2015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2057015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Esityksen kaksipalstainen perus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000" y="417600"/>
            <a:ext cx="6624000" cy="6096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1200" y="1785600"/>
            <a:ext cx="3801600" cy="583256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i="0" baseline="0">
                <a:solidFill>
                  <a:srgbClr val="00B0CA"/>
                </a:solidFill>
              </a:defRPr>
            </a:lvl1pPr>
            <a:lvl2pPr marL="342895" indent="0">
              <a:buNone/>
              <a:defRPr sz="1500" b="1"/>
            </a:lvl2pPr>
            <a:lvl3pPr marL="685791" indent="0">
              <a:buNone/>
              <a:defRPr sz="1351" b="1"/>
            </a:lvl3pPr>
            <a:lvl4pPr marL="1028688" indent="0">
              <a:buNone/>
              <a:defRPr sz="1200" b="1"/>
            </a:lvl4pPr>
            <a:lvl5pPr marL="1371583" indent="0">
              <a:buNone/>
              <a:defRPr sz="1200" b="1"/>
            </a:lvl5pPr>
            <a:lvl6pPr marL="1714478" indent="0">
              <a:buNone/>
              <a:defRPr sz="1200" b="1"/>
            </a:lvl6pPr>
            <a:lvl7pPr marL="2057374" indent="0">
              <a:buNone/>
              <a:defRPr sz="1200" b="1"/>
            </a:lvl7pPr>
            <a:lvl8pPr marL="2400271" indent="0">
              <a:buNone/>
              <a:defRPr sz="1200" b="1"/>
            </a:lvl8pPr>
            <a:lvl9pPr marL="2743166" indent="0">
              <a:buNone/>
              <a:defRPr sz="12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1200" y="2367524"/>
            <a:ext cx="3801600" cy="3820626"/>
          </a:xfrm>
        </p:spPr>
        <p:txBody>
          <a:bodyPr>
            <a:normAutofit/>
          </a:bodyPr>
          <a:lstStyle>
            <a:lvl1pPr marL="92074" indent="-92074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97200" y="1784264"/>
            <a:ext cx="3801600" cy="583256"/>
          </a:xfrm>
        </p:spPr>
        <p:txBody>
          <a:bodyPr anchor="t" anchorCtr="0">
            <a:normAutofit/>
          </a:bodyPr>
          <a:lstStyle>
            <a:lvl1pPr marL="0" indent="0">
              <a:buNone/>
              <a:defRPr lang="en-US" sz="1400" b="1" kern="1200" baseline="0" dirty="0" smtClean="0">
                <a:solidFill>
                  <a:srgbClr val="00B0CA"/>
                </a:solidFill>
                <a:latin typeface="Arial" charset="0"/>
                <a:ea typeface="+mn-ea"/>
                <a:cs typeface="Arial" panose="020B0604020202020204" pitchFamily="34" charset="0"/>
              </a:defRPr>
            </a:lvl1pPr>
            <a:lvl2pPr marL="342895" indent="0">
              <a:buNone/>
              <a:defRPr sz="1500" b="1"/>
            </a:lvl2pPr>
            <a:lvl3pPr marL="685791" indent="0">
              <a:buNone/>
              <a:defRPr sz="1351" b="1"/>
            </a:lvl3pPr>
            <a:lvl4pPr marL="1028688" indent="0">
              <a:buNone/>
              <a:defRPr sz="1200" b="1"/>
            </a:lvl4pPr>
            <a:lvl5pPr marL="1371583" indent="0">
              <a:buNone/>
              <a:defRPr sz="1200" b="1"/>
            </a:lvl5pPr>
            <a:lvl6pPr marL="1714478" indent="0">
              <a:buNone/>
              <a:defRPr sz="1200" b="1"/>
            </a:lvl6pPr>
            <a:lvl7pPr marL="2057374" indent="0">
              <a:buNone/>
              <a:defRPr sz="1200" b="1"/>
            </a:lvl7pPr>
            <a:lvl8pPr marL="2400271" indent="0">
              <a:buNone/>
              <a:defRPr sz="1200" b="1"/>
            </a:lvl8pPr>
            <a:lvl9pPr marL="2743166" indent="0">
              <a:buNone/>
              <a:defRPr sz="1200" b="1"/>
            </a:lvl9pPr>
          </a:lstStyle>
          <a:p>
            <a:pPr marL="0" lvl="0" indent="0" algn="l" defTabSz="685791" rtl="0" eaLnBrk="1" latinLnBrk="0" hangingPunct="1">
              <a:lnSpc>
                <a:spcPct val="90000"/>
              </a:lnSpc>
              <a:spcBef>
                <a:spcPts val="751"/>
              </a:spcBef>
              <a:buClr>
                <a:srgbClr val="00B0CA"/>
              </a:buClr>
              <a:buSzPct val="140000"/>
              <a:buFont typeface="Arial" panose="020B0604020202020204" pitchFamily="34" charset="0"/>
              <a:buNone/>
            </a:pPr>
            <a:r>
              <a:rPr lang="fi-FI" smtClean="0"/>
              <a:t>Muokkaa tekstin perustyylejä napsauttamalla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97200" y="2378157"/>
            <a:ext cx="3801600" cy="3809994"/>
          </a:xfrm>
        </p:spPr>
        <p:txBody>
          <a:bodyPr>
            <a:normAutofit/>
          </a:bodyPr>
          <a:lstStyle>
            <a:lvl1pPr marL="92074" indent="-92074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2487D-F777-4327-A1AC-2CDAF483B9F0}" type="datetime1">
              <a:rPr lang="fi-FI" smtClean="0"/>
              <a:t>12.5.2015</a:t>
            </a:fld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892702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ityksen sivu yhdellä kuvalla ja tekstill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000" y="417600"/>
            <a:ext cx="6624000" cy="6096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7F036-A15B-4656-B98C-60E0FA0410EE}" type="datetime1">
              <a:rPr lang="fi-FI" smtClean="0"/>
              <a:t>12.5.2015</a:t>
            </a:fld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>
            <a:off x="4644000" y="1800000"/>
            <a:ext cx="4118400" cy="4536000"/>
          </a:xfrm>
        </p:spPr>
        <p:txBody>
          <a:bodyPr/>
          <a:lstStyle>
            <a:lvl1pPr marL="0" indent="0">
              <a:buNone/>
              <a:defRPr sz="2400"/>
            </a:lvl1pPr>
            <a:lvl2pPr marL="342895" indent="0">
              <a:buNone/>
              <a:defRPr sz="2100"/>
            </a:lvl2pPr>
            <a:lvl3pPr marL="685791" indent="0">
              <a:buNone/>
              <a:defRPr sz="1800"/>
            </a:lvl3pPr>
            <a:lvl4pPr marL="1028688" indent="0">
              <a:buNone/>
              <a:defRPr sz="1500"/>
            </a:lvl4pPr>
            <a:lvl5pPr marL="1371583" indent="0">
              <a:buNone/>
              <a:defRPr sz="1500"/>
            </a:lvl5pPr>
            <a:lvl6pPr marL="1714478" indent="0">
              <a:buNone/>
              <a:defRPr sz="1500"/>
            </a:lvl6pPr>
            <a:lvl7pPr marL="2057374" indent="0">
              <a:buNone/>
              <a:defRPr sz="1500"/>
            </a:lvl7pPr>
            <a:lvl8pPr marL="2400271" indent="0">
              <a:buNone/>
              <a:defRPr sz="1500"/>
            </a:lvl8pPr>
            <a:lvl9pPr marL="2743166" indent="0">
              <a:buNone/>
              <a:defRPr sz="1500"/>
            </a:lvl9pPr>
          </a:lstStyle>
          <a:p>
            <a:r>
              <a:rPr lang="fi-FI" smtClean="0"/>
              <a:t>Lisää kuva napsauttamalla kuvaketta</a:t>
            </a:r>
            <a:endParaRPr lang="fi-FI"/>
          </a:p>
        </p:txBody>
      </p:sp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>
          <a:xfrm>
            <a:off x="421200" y="1785600"/>
            <a:ext cx="3801600" cy="583256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i="0" baseline="0">
                <a:solidFill>
                  <a:srgbClr val="00B0CA"/>
                </a:solidFill>
              </a:defRPr>
            </a:lvl1pPr>
            <a:lvl2pPr marL="342895" indent="0">
              <a:buNone/>
              <a:defRPr sz="1500" b="1"/>
            </a:lvl2pPr>
            <a:lvl3pPr marL="685791" indent="0">
              <a:buNone/>
              <a:defRPr sz="1351" b="1"/>
            </a:lvl3pPr>
            <a:lvl4pPr marL="1028688" indent="0">
              <a:buNone/>
              <a:defRPr sz="1200" b="1"/>
            </a:lvl4pPr>
            <a:lvl5pPr marL="1371583" indent="0">
              <a:buNone/>
              <a:defRPr sz="1200" b="1"/>
            </a:lvl5pPr>
            <a:lvl6pPr marL="1714478" indent="0">
              <a:buNone/>
              <a:defRPr sz="1200" b="1"/>
            </a:lvl6pPr>
            <a:lvl7pPr marL="2057374" indent="0">
              <a:buNone/>
              <a:defRPr sz="1200" b="1"/>
            </a:lvl7pPr>
            <a:lvl8pPr marL="2400271" indent="0">
              <a:buNone/>
              <a:defRPr sz="1200" b="1"/>
            </a:lvl8pPr>
            <a:lvl9pPr marL="2743166" indent="0">
              <a:buNone/>
              <a:defRPr sz="12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2"/>
          </p:nvPr>
        </p:nvSpPr>
        <p:spPr>
          <a:xfrm>
            <a:off x="421200" y="2367524"/>
            <a:ext cx="3801600" cy="3820626"/>
          </a:xfrm>
        </p:spPr>
        <p:txBody>
          <a:bodyPr>
            <a:normAutofit/>
          </a:bodyPr>
          <a:lstStyle>
            <a:lvl1pPr marL="92074" indent="-92074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6404777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ityksen sivu kahdella vaakakuvalla ja tekstill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000" y="417600"/>
            <a:ext cx="6624000" cy="6096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ADB43-D2A9-4424-993D-D6674AB0983D}" type="datetime1">
              <a:rPr lang="fi-FI" smtClean="0"/>
              <a:t>12.5.2015</a:t>
            </a:fld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>
            <a:off x="4640323" y="1800000"/>
            <a:ext cx="4118400" cy="2203200"/>
          </a:xfrm>
        </p:spPr>
        <p:txBody>
          <a:bodyPr/>
          <a:lstStyle>
            <a:lvl1pPr marL="0" indent="0">
              <a:buNone/>
              <a:defRPr sz="2400"/>
            </a:lvl1pPr>
            <a:lvl2pPr marL="342895" indent="0">
              <a:buNone/>
              <a:defRPr sz="2100"/>
            </a:lvl2pPr>
            <a:lvl3pPr marL="685791" indent="0">
              <a:buNone/>
              <a:defRPr sz="1800"/>
            </a:lvl3pPr>
            <a:lvl4pPr marL="1028688" indent="0">
              <a:buNone/>
              <a:defRPr sz="1500"/>
            </a:lvl4pPr>
            <a:lvl5pPr marL="1371583" indent="0">
              <a:buNone/>
              <a:defRPr sz="1500"/>
            </a:lvl5pPr>
            <a:lvl6pPr marL="1714478" indent="0">
              <a:buNone/>
              <a:defRPr sz="1500"/>
            </a:lvl6pPr>
            <a:lvl7pPr marL="2057374" indent="0">
              <a:buNone/>
              <a:defRPr sz="1500"/>
            </a:lvl7pPr>
            <a:lvl8pPr marL="2400271" indent="0">
              <a:buNone/>
              <a:defRPr sz="1500"/>
            </a:lvl8pPr>
            <a:lvl9pPr marL="2743166" indent="0">
              <a:buNone/>
              <a:defRPr sz="1500"/>
            </a:lvl9pPr>
          </a:lstStyle>
          <a:p>
            <a:r>
              <a:rPr lang="fi-FI" smtClean="0"/>
              <a:t>Lisää kuva napsauttamalla kuvaketta</a:t>
            </a:r>
            <a:endParaRPr lang="fi-FI"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/>
          </p:nvPr>
        </p:nvSpPr>
        <p:spPr>
          <a:xfrm>
            <a:off x="4644000" y="4129200"/>
            <a:ext cx="4118400" cy="2203200"/>
          </a:xfrm>
        </p:spPr>
        <p:txBody>
          <a:bodyPr/>
          <a:lstStyle>
            <a:lvl1pPr marL="0" indent="0">
              <a:buNone/>
              <a:defRPr sz="2400"/>
            </a:lvl1pPr>
            <a:lvl2pPr marL="342895" indent="0">
              <a:buNone/>
              <a:defRPr sz="2100"/>
            </a:lvl2pPr>
            <a:lvl3pPr marL="685791" indent="0">
              <a:buNone/>
              <a:defRPr sz="1800"/>
            </a:lvl3pPr>
            <a:lvl4pPr marL="1028688" indent="0">
              <a:buNone/>
              <a:defRPr sz="1500"/>
            </a:lvl4pPr>
            <a:lvl5pPr marL="1371583" indent="0">
              <a:buNone/>
              <a:defRPr sz="1500"/>
            </a:lvl5pPr>
            <a:lvl6pPr marL="1714478" indent="0">
              <a:buNone/>
              <a:defRPr sz="1500"/>
            </a:lvl6pPr>
            <a:lvl7pPr marL="2057374" indent="0">
              <a:buNone/>
              <a:defRPr sz="1500"/>
            </a:lvl7pPr>
            <a:lvl8pPr marL="2400271" indent="0">
              <a:buNone/>
              <a:defRPr sz="1500"/>
            </a:lvl8pPr>
            <a:lvl9pPr marL="2743166" indent="0">
              <a:buNone/>
              <a:defRPr sz="1500"/>
            </a:lvl9pPr>
          </a:lstStyle>
          <a:p>
            <a:r>
              <a:rPr lang="fi-FI" smtClean="0"/>
              <a:t>Lisää kuva napsauttamalla kuvaketta</a:t>
            </a:r>
            <a:endParaRPr lang="fi-FI"/>
          </a:p>
        </p:txBody>
      </p:sp>
      <p:sp>
        <p:nvSpPr>
          <p:cNvPr id="12" name="Text Placeholder 2"/>
          <p:cNvSpPr>
            <a:spLocks noGrp="1"/>
          </p:cNvSpPr>
          <p:nvPr>
            <p:ph type="body" idx="1"/>
          </p:nvPr>
        </p:nvSpPr>
        <p:spPr>
          <a:xfrm>
            <a:off x="421200" y="1785600"/>
            <a:ext cx="3801600" cy="583256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i="0" baseline="0">
                <a:solidFill>
                  <a:srgbClr val="00B0CA"/>
                </a:solidFill>
              </a:defRPr>
            </a:lvl1pPr>
            <a:lvl2pPr marL="342895" indent="0">
              <a:buNone/>
              <a:defRPr sz="1500" b="1"/>
            </a:lvl2pPr>
            <a:lvl3pPr marL="685791" indent="0">
              <a:buNone/>
              <a:defRPr sz="1351" b="1"/>
            </a:lvl3pPr>
            <a:lvl4pPr marL="1028688" indent="0">
              <a:buNone/>
              <a:defRPr sz="1200" b="1"/>
            </a:lvl4pPr>
            <a:lvl5pPr marL="1371583" indent="0">
              <a:buNone/>
              <a:defRPr sz="1200" b="1"/>
            </a:lvl5pPr>
            <a:lvl6pPr marL="1714478" indent="0">
              <a:buNone/>
              <a:defRPr sz="1200" b="1"/>
            </a:lvl6pPr>
            <a:lvl7pPr marL="2057374" indent="0">
              <a:buNone/>
              <a:defRPr sz="1200" b="1"/>
            </a:lvl7pPr>
            <a:lvl8pPr marL="2400271" indent="0">
              <a:buNone/>
              <a:defRPr sz="1200" b="1"/>
            </a:lvl8pPr>
            <a:lvl9pPr marL="2743166" indent="0">
              <a:buNone/>
              <a:defRPr sz="12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half" idx="2"/>
          </p:nvPr>
        </p:nvSpPr>
        <p:spPr>
          <a:xfrm>
            <a:off x="421200" y="2367524"/>
            <a:ext cx="3801600" cy="3820626"/>
          </a:xfrm>
        </p:spPr>
        <p:txBody>
          <a:bodyPr>
            <a:normAutofit/>
          </a:bodyPr>
          <a:lstStyle>
            <a:lvl1pPr marL="92074" indent="-92074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121222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ityksen sivu kahdella pystykuvalla ja tekstill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000" y="417600"/>
            <a:ext cx="6624000" cy="6096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46F42-3436-4084-92D9-1CE69D60D2E3}" type="datetime1">
              <a:rPr lang="fi-FI" smtClean="0"/>
              <a:t>12.5.2015</a:t>
            </a:fld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>
            <a:off x="4392000" y="1795200"/>
            <a:ext cx="2124000" cy="4456744"/>
          </a:xfrm>
        </p:spPr>
        <p:txBody>
          <a:bodyPr/>
          <a:lstStyle>
            <a:lvl1pPr marL="0" indent="0">
              <a:buNone/>
              <a:defRPr sz="2400"/>
            </a:lvl1pPr>
            <a:lvl2pPr marL="342895" indent="0">
              <a:buNone/>
              <a:defRPr sz="2100"/>
            </a:lvl2pPr>
            <a:lvl3pPr marL="685791" indent="0">
              <a:buNone/>
              <a:defRPr sz="1800"/>
            </a:lvl3pPr>
            <a:lvl4pPr marL="1028688" indent="0">
              <a:buNone/>
              <a:defRPr sz="1500"/>
            </a:lvl4pPr>
            <a:lvl5pPr marL="1371583" indent="0">
              <a:buNone/>
              <a:defRPr sz="1500"/>
            </a:lvl5pPr>
            <a:lvl6pPr marL="1714478" indent="0">
              <a:buNone/>
              <a:defRPr sz="1500"/>
            </a:lvl6pPr>
            <a:lvl7pPr marL="2057374" indent="0">
              <a:buNone/>
              <a:defRPr sz="1500"/>
            </a:lvl7pPr>
            <a:lvl8pPr marL="2400271" indent="0">
              <a:buNone/>
              <a:defRPr sz="1500"/>
            </a:lvl8pPr>
            <a:lvl9pPr marL="2743166" indent="0">
              <a:buNone/>
              <a:defRPr sz="1500"/>
            </a:lvl9pPr>
          </a:lstStyle>
          <a:p>
            <a:r>
              <a:rPr lang="fi-FI" smtClean="0"/>
              <a:t>Lisää kuva napsauttamalla kuvaketta</a:t>
            </a:r>
            <a:endParaRPr lang="fi-FI"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/>
          </p:nvPr>
        </p:nvSpPr>
        <p:spPr>
          <a:xfrm>
            <a:off x="6696000" y="1795200"/>
            <a:ext cx="2124000" cy="4456744"/>
          </a:xfrm>
        </p:spPr>
        <p:txBody>
          <a:bodyPr/>
          <a:lstStyle>
            <a:lvl1pPr marL="0" indent="0">
              <a:buNone/>
              <a:defRPr sz="2400"/>
            </a:lvl1pPr>
            <a:lvl2pPr marL="342895" indent="0">
              <a:buNone/>
              <a:defRPr sz="2100"/>
            </a:lvl2pPr>
            <a:lvl3pPr marL="685791" indent="0">
              <a:buNone/>
              <a:defRPr sz="1800"/>
            </a:lvl3pPr>
            <a:lvl4pPr marL="1028688" indent="0">
              <a:buNone/>
              <a:defRPr sz="1500"/>
            </a:lvl4pPr>
            <a:lvl5pPr marL="1371583" indent="0">
              <a:buNone/>
              <a:defRPr sz="1500"/>
            </a:lvl5pPr>
            <a:lvl6pPr marL="1714478" indent="0">
              <a:buNone/>
              <a:defRPr sz="1500"/>
            </a:lvl6pPr>
            <a:lvl7pPr marL="2057374" indent="0">
              <a:buNone/>
              <a:defRPr sz="1500"/>
            </a:lvl7pPr>
            <a:lvl8pPr marL="2400271" indent="0">
              <a:buNone/>
              <a:defRPr sz="1500"/>
            </a:lvl8pPr>
            <a:lvl9pPr marL="2743166" indent="0">
              <a:buNone/>
              <a:defRPr sz="1500"/>
            </a:lvl9pPr>
          </a:lstStyle>
          <a:p>
            <a:r>
              <a:rPr lang="fi-FI" smtClean="0"/>
              <a:t>Lisää kuva napsauttamalla kuvaketta</a:t>
            </a:r>
            <a:endParaRPr lang="fi-FI"/>
          </a:p>
        </p:txBody>
      </p:sp>
      <p:sp>
        <p:nvSpPr>
          <p:cNvPr id="14" name="Text Placeholder 2"/>
          <p:cNvSpPr>
            <a:spLocks noGrp="1"/>
          </p:cNvSpPr>
          <p:nvPr>
            <p:ph type="body" idx="1"/>
          </p:nvPr>
        </p:nvSpPr>
        <p:spPr>
          <a:xfrm>
            <a:off x="421200" y="1785600"/>
            <a:ext cx="3801600" cy="583256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i="0" baseline="0">
                <a:solidFill>
                  <a:srgbClr val="00B0CA"/>
                </a:solidFill>
              </a:defRPr>
            </a:lvl1pPr>
            <a:lvl2pPr marL="342895" indent="0">
              <a:buNone/>
              <a:defRPr sz="1500" b="1"/>
            </a:lvl2pPr>
            <a:lvl3pPr marL="685791" indent="0">
              <a:buNone/>
              <a:defRPr sz="1351" b="1"/>
            </a:lvl3pPr>
            <a:lvl4pPr marL="1028688" indent="0">
              <a:buNone/>
              <a:defRPr sz="1200" b="1"/>
            </a:lvl4pPr>
            <a:lvl5pPr marL="1371583" indent="0">
              <a:buNone/>
              <a:defRPr sz="1200" b="1"/>
            </a:lvl5pPr>
            <a:lvl6pPr marL="1714478" indent="0">
              <a:buNone/>
              <a:defRPr sz="1200" b="1"/>
            </a:lvl6pPr>
            <a:lvl7pPr marL="2057374" indent="0">
              <a:buNone/>
              <a:defRPr sz="1200" b="1"/>
            </a:lvl7pPr>
            <a:lvl8pPr marL="2400271" indent="0">
              <a:buNone/>
              <a:defRPr sz="1200" b="1"/>
            </a:lvl8pPr>
            <a:lvl9pPr marL="2743166" indent="0">
              <a:buNone/>
              <a:defRPr sz="12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half" idx="2"/>
          </p:nvPr>
        </p:nvSpPr>
        <p:spPr>
          <a:xfrm>
            <a:off x="421200" y="2367524"/>
            <a:ext cx="3801600" cy="3820626"/>
          </a:xfrm>
        </p:spPr>
        <p:txBody>
          <a:bodyPr>
            <a:normAutofit/>
          </a:bodyPr>
          <a:lstStyle>
            <a:lvl1pPr marL="92074" indent="-92074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182042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ityksen väliotsikko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Vastakkaisista kulmista pyöristetty suorakulmio 1"/>
          <p:cNvSpPr/>
          <p:nvPr userDrawn="1"/>
        </p:nvSpPr>
        <p:spPr>
          <a:xfrm flipH="1">
            <a:off x="288000" y="2348921"/>
            <a:ext cx="8604000" cy="2880320"/>
          </a:xfrm>
          <a:prstGeom prst="round2DiagRect">
            <a:avLst>
              <a:gd name="adj1" fmla="val 25354"/>
              <a:gd name="adj2" fmla="val 0"/>
            </a:avLst>
          </a:prstGeom>
          <a:solidFill>
            <a:srgbClr val="00B0C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sz="1351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C2E18-0544-4F85-8DE4-31B75E8D1625}" type="datetime1">
              <a:rPr lang="fi-FI" smtClean="0"/>
              <a:t>12.5.2015</a:t>
            </a:fld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296396" y="3059957"/>
            <a:ext cx="6624000" cy="1601692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51196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96000" y="417600"/>
            <a:ext cx="66240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1200" y="1785600"/>
            <a:ext cx="7970400" cy="4416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68703" y="6356351"/>
            <a:ext cx="8280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BA41475-2BDD-4A76-9050-E99E1560EB0E}" type="datetime1">
              <a:rPr lang="fi-FI" smtClean="0"/>
              <a:t>12.5.2015</a:t>
            </a:fld>
            <a:endParaRPr lang="fi-F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8045" y="6356351"/>
            <a:ext cx="29173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fi-FI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64526" y="6356351"/>
            <a:ext cx="3734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D67F47F-A4DF-4926-BB4C-9F1DAEA89B92}" type="slidenum">
              <a:rPr lang="fi-FI" smtClean="0"/>
              <a:pPr/>
              <a:t>‹#›</a:t>
            </a:fld>
            <a:endParaRPr lang="fi-FI"/>
          </a:p>
        </p:txBody>
      </p:sp>
      <p:pic>
        <p:nvPicPr>
          <p:cNvPr id="7" name="Kuva 14" descr="UUSI_Liikennevirasto_Tapahtumat_vaaka_cmyk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" y="259199"/>
            <a:ext cx="1774131" cy="86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097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3" r:id="rId5"/>
    <p:sldLayoutId id="2147483662" r:id="rId6"/>
    <p:sldLayoutId id="2147483663" r:id="rId7"/>
    <p:sldLayoutId id="2147483664" r:id="rId8"/>
    <p:sldLayoutId id="2147483655" r:id="rId9"/>
    <p:sldLayoutId id="2147483667" r:id="rId10"/>
    <p:sldLayoutId id="2147483652" r:id="rId11"/>
    <p:sldLayoutId id="2147483654" r:id="rId12"/>
    <p:sldLayoutId id="2147483665" r:id="rId13"/>
  </p:sldLayoutIdLst>
  <p:hf hdr="0"/>
  <p:txStyles>
    <p:titleStyle>
      <a:lvl1pPr marL="0" algn="l" defTabSz="685791" rtl="0" eaLnBrk="1" latinLnBrk="0" hangingPunct="1">
        <a:lnSpc>
          <a:spcPct val="90000"/>
        </a:lnSpc>
        <a:spcBef>
          <a:spcPct val="0"/>
        </a:spcBef>
        <a:buNone/>
        <a:defRPr lang="fi-FI" sz="2800" kern="1200" baseline="0" dirty="0">
          <a:solidFill>
            <a:srgbClr val="00B0CA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134937" indent="-134937" algn="l" defTabSz="685791" rtl="0" eaLnBrk="1" latinLnBrk="0" hangingPunct="1">
        <a:lnSpc>
          <a:spcPct val="90000"/>
        </a:lnSpc>
        <a:spcBef>
          <a:spcPts val="751"/>
        </a:spcBef>
        <a:buClr>
          <a:srgbClr val="00B0CA"/>
        </a:buClr>
        <a:buSzPct val="120000"/>
        <a:buFont typeface="Arial" panose="020B0604020202020204" pitchFamily="34" charset="0"/>
        <a:buChar char="●"/>
        <a:defRPr lang="en-US" sz="1600" b="0" kern="1200" dirty="0" smtClean="0">
          <a:solidFill>
            <a:srgbClr val="000000"/>
          </a:solidFill>
          <a:latin typeface="Arial" charset="0"/>
          <a:ea typeface="+mn-ea"/>
          <a:cs typeface="Arial" panose="020B0604020202020204" pitchFamily="34" charset="0"/>
        </a:defRPr>
      </a:lvl1pPr>
      <a:lvl2pPr marL="449257" indent="-90487" algn="l" defTabSz="685791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717542" indent="-109537" algn="l" defTabSz="685791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076312" indent="-133349" algn="l" defTabSz="685791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346184" indent="-131761" algn="l" defTabSz="685791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28" indent="-171449" algn="l" defTabSz="68579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228823" indent="-171449" algn="l" defTabSz="68579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571718" indent="-171449" algn="l" defTabSz="68579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914614" indent="-171449" algn="l" defTabSz="68579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1pPr>
      <a:lvl2pPr marL="342895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2pPr>
      <a:lvl3pPr marL="685791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3pPr>
      <a:lvl4pPr marL="1028688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4pPr>
      <a:lvl5pPr marL="1371583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5pPr>
      <a:lvl6pPr marL="1714478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057374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400271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743166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cid:image001.png@01D088E8.FEC57CD0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 smtClean="0"/>
              <a:t>Rautatievaihteiden kunnonhallinnan kehittäminen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fi-FI" dirty="0" smtClean="0"/>
              <a:t>Tilannekatsaus: Rautatiefoorumi 13.5.2015</a:t>
            </a:r>
          </a:p>
          <a:p>
            <a:r>
              <a:rPr lang="fi-FI" sz="1300" dirty="0" smtClean="0"/>
              <a:t>Teemu Poussu</a:t>
            </a:r>
            <a:endParaRPr lang="fi-FI" sz="1300" dirty="0"/>
          </a:p>
        </p:txBody>
      </p:sp>
    </p:spTree>
    <p:extLst>
      <p:ext uri="{BB962C8B-B14F-4D97-AF65-F5344CB8AC3E}">
        <p14:creationId xmlns:p14="http://schemas.microsoft.com/office/powerpoint/2010/main" val="860331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Lähtökohdat</a:t>
            </a:r>
            <a:endParaRPr lang="fi-FI" dirty="0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B3730-B0C1-4182-A013-9358270D9F92}" type="datetime1">
              <a:rPr lang="fi-FI" smtClean="0"/>
              <a:t>12.5.2015</a:t>
            </a:fld>
            <a:endParaRPr lang="fi-FI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10</a:t>
            </a:fld>
            <a:endParaRPr lang="fi-FI"/>
          </a:p>
        </p:txBody>
      </p:sp>
      <p:sp>
        <p:nvSpPr>
          <p:cNvPr id="6" name="Sisällön paikkamerkki 2"/>
          <p:cNvSpPr txBox="1">
            <a:spLocks/>
          </p:cNvSpPr>
          <p:nvPr/>
        </p:nvSpPr>
        <p:spPr>
          <a:xfrm>
            <a:off x="421200" y="1785600"/>
            <a:ext cx="7970400" cy="4416000"/>
          </a:xfrm>
          <a:prstGeom prst="rect">
            <a:avLst/>
          </a:prstGeom>
        </p:spPr>
        <p:txBody>
          <a:bodyPr>
            <a:normAutofit/>
          </a:bodyPr>
          <a:lstStyle>
            <a:lvl1pPr marL="134937" indent="-134937" algn="l" defTabSz="685791" rtl="0" eaLnBrk="1" latinLnBrk="0" hangingPunct="1">
              <a:lnSpc>
                <a:spcPct val="90000"/>
              </a:lnSpc>
              <a:spcBef>
                <a:spcPts val="751"/>
              </a:spcBef>
              <a:buClr>
                <a:srgbClr val="00B0CA"/>
              </a:buClr>
              <a:buSzPct val="120000"/>
              <a:buFont typeface="Arial" panose="020B0604020202020204" pitchFamily="34" charset="0"/>
              <a:buChar char="●"/>
              <a:defRPr lang="en-US" sz="1600" b="0" kern="1200" dirty="0" smtClean="0">
                <a:solidFill>
                  <a:srgbClr val="000000"/>
                </a:solidFill>
                <a:latin typeface="Arial" charset="0"/>
                <a:ea typeface="+mn-ea"/>
                <a:cs typeface="Arial" panose="020B0604020202020204" pitchFamily="34" charset="0"/>
              </a:defRPr>
            </a:lvl1pPr>
            <a:lvl2pPr marL="449257" indent="-90487" algn="l" defTabSz="685791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717542" indent="-109537" algn="l" defTabSz="685791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076312" indent="-133349" algn="l" defTabSz="685791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346184" indent="-131761" algn="l" defTabSz="685791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28" indent="-171449" algn="l" defTabSz="685791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23" indent="-171449" algn="l" defTabSz="685791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18" indent="-171449" algn="l" defTabSz="685791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14" indent="-171449" algn="l" defTabSz="685791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8288" indent="-268288"/>
            <a:r>
              <a:rPr lang="fi-FI" dirty="0" smtClean="0">
                <a:solidFill>
                  <a:schemeClr val="tx1"/>
                </a:solidFill>
              </a:rPr>
              <a:t>Ratojen </a:t>
            </a:r>
            <a:r>
              <a:rPr lang="fi-FI" dirty="0">
                <a:solidFill>
                  <a:schemeClr val="tx1"/>
                </a:solidFill>
              </a:rPr>
              <a:t>vaihteiden tarkastus- ja kuntotietojen </a:t>
            </a:r>
            <a:r>
              <a:rPr lang="fi-FI" dirty="0" smtClean="0">
                <a:solidFill>
                  <a:schemeClr val="tx1"/>
                </a:solidFill>
              </a:rPr>
              <a:t>kehittämisprojekti</a:t>
            </a:r>
          </a:p>
          <a:p>
            <a:pPr marL="268288" indent="-268288"/>
            <a:r>
              <a:rPr lang="fi-FI" dirty="0" err="1" smtClean="0">
                <a:solidFill>
                  <a:schemeClr val="tx1"/>
                </a:solidFill>
              </a:rPr>
              <a:t>Inspire-direktiivi</a:t>
            </a:r>
            <a:r>
              <a:rPr lang="fi-FI" dirty="0" smtClean="0">
                <a:solidFill>
                  <a:schemeClr val="tx1"/>
                </a:solidFill>
              </a:rPr>
              <a:t> (paikkatietojen yhtenäistäminen)</a:t>
            </a:r>
          </a:p>
          <a:p>
            <a:pPr marL="268288" indent="-268288"/>
            <a:r>
              <a:rPr lang="fi-FI" dirty="0" smtClean="0">
                <a:solidFill>
                  <a:schemeClr val="tx1"/>
                </a:solidFill>
              </a:rPr>
              <a:t>HARJA –järjestelmään kerättävä tieto ja tiedon lähde </a:t>
            </a:r>
          </a:p>
          <a:p>
            <a:pPr marL="268288" indent="-268288"/>
            <a:r>
              <a:rPr lang="fi-FI" dirty="0" smtClean="0">
                <a:solidFill>
                  <a:schemeClr val="tx1"/>
                </a:solidFill>
              </a:rPr>
              <a:t>Ratarekistereiden kehittäminen</a:t>
            </a:r>
          </a:p>
          <a:p>
            <a:pPr marL="268288" indent="-268288"/>
            <a:r>
              <a:rPr lang="fi-FI" dirty="0" smtClean="0">
                <a:solidFill>
                  <a:schemeClr val="tx1"/>
                </a:solidFill>
              </a:rPr>
              <a:t>Vaihteiden kunnonhallinnan kehittäminen</a:t>
            </a:r>
          </a:p>
          <a:p>
            <a:pPr marL="582608" lvl="1" indent="-268288"/>
            <a:r>
              <a:rPr lang="fi-FI" dirty="0" smtClean="0"/>
              <a:t>Vaatii </a:t>
            </a:r>
            <a:r>
              <a:rPr lang="fi-FI" dirty="0"/>
              <a:t>vaihdekohtaista </a:t>
            </a:r>
            <a:r>
              <a:rPr lang="fi-FI" dirty="0" smtClean="0"/>
              <a:t>kuntotiedon keräämistä</a:t>
            </a:r>
          </a:p>
          <a:p>
            <a:pPr marL="582608" lvl="1" indent="-268288"/>
            <a:r>
              <a:rPr lang="fi-FI" dirty="0" smtClean="0"/>
              <a:t>Mitä tietoa kerätään? -&gt; määrittelytyö</a:t>
            </a:r>
          </a:p>
          <a:p>
            <a:pPr marL="268288" indent="-268288"/>
            <a:r>
              <a:rPr lang="fi-FI" dirty="0" smtClean="0">
                <a:solidFill>
                  <a:schemeClr val="tx1"/>
                </a:solidFill>
              </a:rPr>
              <a:t>Uuden kunnonhallintamallin testaaminen -&gt; </a:t>
            </a:r>
            <a:r>
              <a:rPr lang="fi-FI" dirty="0" err="1" smtClean="0">
                <a:solidFill>
                  <a:schemeClr val="tx1"/>
                </a:solidFill>
              </a:rPr>
              <a:t>Pilotointi</a:t>
            </a:r>
            <a:endParaRPr lang="fi-FI" dirty="0" smtClean="0">
              <a:solidFill>
                <a:schemeClr val="tx1"/>
              </a:solidFill>
            </a:endParaRPr>
          </a:p>
          <a:p>
            <a:pPr marL="582608" lvl="1" indent="-268288"/>
            <a:r>
              <a:rPr lang="fi-FI" dirty="0" smtClean="0"/>
              <a:t>Testataan uutta kunnonhallintamallia operatiivisessa kunnonhallinnassa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596875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Tavoitteet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421200" y="1417465"/>
            <a:ext cx="7970400" cy="4416000"/>
          </a:xfrm>
        </p:spPr>
        <p:txBody>
          <a:bodyPr>
            <a:normAutofit/>
          </a:bodyPr>
          <a:lstStyle/>
          <a:p>
            <a:pPr marL="268288" indent="-268288"/>
            <a:r>
              <a:rPr lang="fi-FI" dirty="0"/>
              <a:t>Mahdollisuus päästä mobiilipäätelaitteella lukemaan vaihteelle suoritettuja huoltoja ja tarkastuksia suoraan paikanpäältä maastosta</a:t>
            </a:r>
          </a:p>
          <a:p>
            <a:pPr marL="268288" indent="-268288"/>
            <a:r>
              <a:rPr lang="fi-FI" dirty="0"/>
              <a:t>Kunnossapitäjien maastotallentimista mittaustiedon siirtäminen suoraan oikeassa muodossa vaihteiden kunnonhallintajärjestelmään</a:t>
            </a:r>
          </a:p>
          <a:p>
            <a:pPr marL="268288" indent="-268288"/>
            <a:r>
              <a:rPr lang="fi-FI" dirty="0"/>
              <a:t>Vaihteiden kunto- ja huoltohistoriatiedon kerryttäminen </a:t>
            </a:r>
            <a:r>
              <a:rPr lang="fi-FI" dirty="0" smtClean="0"/>
              <a:t>vaihdekohtaisesti </a:t>
            </a:r>
            <a:r>
              <a:rPr lang="fi-FI" dirty="0" smtClean="0">
                <a:solidFill>
                  <a:schemeClr val="tx1"/>
                </a:solidFill>
              </a:rPr>
              <a:t>(vaihteiden kunnonhallinta paremmaksi mm. kunnossapidon putki selkeämmäksi)</a:t>
            </a:r>
            <a:endParaRPr lang="fi-FI" dirty="0">
              <a:solidFill>
                <a:schemeClr val="tx1"/>
              </a:solidFill>
            </a:endParaRPr>
          </a:p>
          <a:p>
            <a:pPr marL="268288" indent="-268288"/>
            <a:r>
              <a:rPr lang="fi-FI" dirty="0"/>
              <a:t>Vaihteiden sekä niissä tehtyjen suoritteiden ja havaittujen vikojen sijaintitiedon näkyminen karttapohjalla</a:t>
            </a:r>
          </a:p>
          <a:p>
            <a:pPr marL="268288" indent="-268288"/>
            <a:r>
              <a:rPr lang="fi-FI" dirty="0"/>
              <a:t>Vaihteiden materiaalinhallinta, siten että osien loppusijoituspaikka kirjautuisi vaihdekohtaisesti ja pystyttäisiin seuraamaan varaston tilannetta</a:t>
            </a:r>
          </a:p>
          <a:p>
            <a:pPr marL="268288" indent="-268288"/>
            <a:r>
              <a:rPr lang="fi-FI" dirty="0"/>
              <a:t>Liikenneviraston HARJA –järjestelmän tuloon valmistautuminen</a:t>
            </a:r>
          </a:p>
          <a:p>
            <a:pPr marL="268288" indent="-268288"/>
            <a:r>
              <a:rPr lang="fi-FI" dirty="0"/>
              <a:t>Sisältyy Liikenneviraston tämän vuoden tulostavoitteisiin</a:t>
            </a:r>
          </a:p>
          <a:p>
            <a:pPr marL="268288" indent="-268288"/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A0A82-9A34-4074-BAED-A3269BFD28D3}" type="datetime1">
              <a:rPr lang="fi-FI" smtClean="0"/>
              <a:t>12.5.2015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11</a:t>
            </a:fld>
            <a:endParaRPr lang="fi-FI"/>
          </a:p>
        </p:txBody>
      </p:sp>
      <p:pic>
        <p:nvPicPr>
          <p:cNvPr id="7" name="Kuva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554" y="4909643"/>
            <a:ext cx="5023262" cy="10161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90069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uva 6"/>
          <p:cNvPicPr>
            <a:picLocks noChangeAspect="1"/>
          </p:cNvPicPr>
          <p:nvPr/>
        </p:nvPicPr>
        <p:blipFill rotWithShape="1">
          <a:blip r:embed="rId2"/>
          <a:srcRect l="10294" t="20090" r="34374" b="27871"/>
          <a:stretch/>
        </p:blipFill>
        <p:spPr>
          <a:xfrm>
            <a:off x="1107392" y="3490600"/>
            <a:ext cx="5185831" cy="3048313"/>
          </a:xfrm>
          <a:prstGeom prst="rect">
            <a:avLst/>
          </a:prstGeom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Toteutus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i-FI" b="1" dirty="0" smtClean="0"/>
              <a:t>Pilotin rajaukset</a:t>
            </a:r>
          </a:p>
          <a:p>
            <a:pPr marL="268288" indent="-268288"/>
            <a:r>
              <a:rPr lang="fi-FI" dirty="0"/>
              <a:t>Kohde</a:t>
            </a:r>
          </a:p>
          <a:p>
            <a:pPr marL="582608" lvl="1" indent="-268288"/>
            <a:r>
              <a:rPr lang="fi-FI" dirty="0"/>
              <a:t>Kainuun kunnossapitoalueen vaihteet ja niiden osat (kp alue 11)</a:t>
            </a:r>
          </a:p>
          <a:p>
            <a:pPr marL="582608" lvl="1" indent="-268288"/>
            <a:r>
              <a:rPr lang="fi-FI" dirty="0"/>
              <a:t>Keski-Suomen kunnossapitoalueen (kp alue 10) Haapajärven liikennepaikan vaihteet ja niiden osat</a:t>
            </a:r>
          </a:p>
          <a:p>
            <a:pPr marL="582608" lvl="1" indent="-268288"/>
            <a:r>
              <a:rPr lang="fi-FI" dirty="0"/>
              <a:t>Yhteensä 217 kpl (204+13) vaihdetta</a:t>
            </a:r>
          </a:p>
          <a:p>
            <a:pPr marL="0" indent="0">
              <a:buNone/>
            </a:pPr>
            <a:endParaRPr lang="fi-FI" dirty="0"/>
          </a:p>
          <a:p>
            <a:pPr marL="268288" indent="-268288"/>
            <a:endParaRPr lang="fi-FI" dirty="0" smtClean="0"/>
          </a:p>
          <a:p>
            <a:pPr marL="268288" indent="-268288"/>
            <a:endParaRPr lang="fi-FI" dirty="0" smtClean="0"/>
          </a:p>
          <a:p>
            <a:pPr marL="0" indent="0">
              <a:buNone/>
            </a:pPr>
            <a:endParaRPr lang="fi-FI" dirty="0"/>
          </a:p>
          <a:p>
            <a:pPr marL="0" indent="0" algn="just">
              <a:spcAft>
                <a:spcPts val="300"/>
              </a:spcAft>
              <a:buNone/>
              <a:defRPr/>
            </a:pPr>
            <a:endParaRPr lang="fi-FI" sz="2000" dirty="0">
              <a:cs typeface="Arial" charset="0"/>
            </a:endParaRPr>
          </a:p>
          <a:p>
            <a:pPr marL="268288" indent="-268288"/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A0A82-9A34-4074-BAED-A3269BFD28D3}" type="datetime1">
              <a:rPr lang="fi-FI" smtClean="0"/>
              <a:t>12.5.2015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12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151319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Toteutus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i-FI" b="1" dirty="0" smtClean="0"/>
              <a:t>Pilotin rajaukset</a:t>
            </a:r>
          </a:p>
          <a:p>
            <a:pPr marL="268288" indent="-268288"/>
            <a:r>
              <a:rPr lang="fi-FI" dirty="0" smtClean="0"/>
              <a:t>Aikataulu</a:t>
            </a:r>
            <a:endParaRPr lang="fi-FI" dirty="0"/>
          </a:p>
          <a:p>
            <a:pPr marL="582608" lvl="1" indent="-268288"/>
            <a:r>
              <a:rPr lang="fi-FI" dirty="0"/>
              <a:t>Pilottihanke 5 – 12/2014</a:t>
            </a:r>
          </a:p>
          <a:p>
            <a:pPr marL="582608" lvl="1" indent="-268288"/>
            <a:r>
              <a:rPr lang="fi-FI" dirty="0"/>
              <a:t>Käyttöönotto- ja koulutus urakoitsijoille 25.8.2014</a:t>
            </a:r>
          </a:p>
          <a:p>
            <a:pPr marL="582608" lvl="1" indent="-268288"/>
            <a:r>
              <a:rPr lang="fi-FI" dirty="0"/>
              <a:t>Palautepalaveri </a:t>
            </a:r>
            <a:r>
              <a:rPr lang="fi-FI" dirty="0" smtClean="0"/>
              <a:t>15.12.2014</a:t>
            </a:r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A0A82-9A34-4074-BAED-A3269BFD28D3}" type="datetime1">
              <a:rPr lang="fi-FI" smtClean="0"/>
              <a:t>12.5.2015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13</a:t>
            </a:fld>
            <a:endParaRPr lang="fi-FI"/>
          </a:p>
        </p:txBody>
      </p:sp>
      <p:pic>
        <p:nvPicPr>
          <p:cNvPr id="8" name="Kuva 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780" y="3269933"/>
            <a:ext cx="6304280" cy="30775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6624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Toteutus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i-FI" b="1" dirty="0" smtClean="0"/>
              <a:t>Pilotin rajaukset</a:t>
            </a:r>
          </a:p>
          <a:p>
            <a:pPr marL="268288" indent="-268288"/>
            <a:r>
              <a:rPr lang="fi-FI" dirty="0" smtClean="0"/>
              <a:t>Osapuolet</a:t>
            </a:r>
            <a:endParaRPr lang="fi-FI" dirty="0"/>
          </a:p>
          <a:p>
            <a:pPr marL="582608" lvl="1" indent="-268288"/>
            <a:r>
              <a:rPr lang="fi-FI" dirty="0" smtClean="0"/>
              <a:t>Liikennevirasto  </a:t>
            </a:r>
            <a:r>
              <a:rPr lang="fi-FI" dirty="0" smtClean="0">
                <a:sym typeface="Wingdings" panose="05000000000000000000" pitchFamily="2" charset="2"/>
              </a:rPr>
              <a:t> Tilaaja</a:t>
            </a:r>
            <a:r>
              <a:rPr lang="fi-FI" dirty="0" smtClean="0"/>
              <a:t> </a:t>
            </a:r>
            <a:endParaRPr lang="fi-FI" dirty="0"/>
          </a:p>
          <a:p>
            <a:pPr marL="582608" lvl="1" indent="-268288"/>
            <a:r>
              <a:rPr lang="fi-FI" dirty="0"/>
              <a:t>Pöyry CM </a:t>
            </a:r>
            <a:r>
              <a:rPr lang="fi-FI" dirty="0" smtClean="0"/>
              <a:t>Oy (</a:t>
            </a:r>
            <a:r>
              <a:rPr lang="fi-FI" dirty="0" err="1" smtClean="0"/>
              <a:t>Ramboll</a:t>
            </a:r>
            <a:r>
              <a:rPr lang="fi-FI" dirty="0" smtClean="0"/>
              <a:t> CM Oy) </a:t>
            </a:r>
            <a:r>
              <a:rPr lang="fi-FI" dirty="0" smtClean="0">
                <a:sym typeface="Wingdings" panose="05000000000000000000" pitchFamily="2" charset="2"/>
              </a:rPr>
              <a:t> Rataisännöitsijä</a:t>
            </a:r>
            <a:endParaRPr lang="fi-FI" dirty="0"/>
          </a:p>
          <a:p>
            <a:pPr marL="582608" lvl="1" indent="-268288"/>
            <a:r>
              <a:rPr lang="fi-FI" dirty="0" err="1"/>
              <a:t>Tietomekka</a:t>
            </a:r>
            <a:r>
              <a:rPr lang="fi-FI" dirty="0"/>
              <a:t> </a:t>
            </a:r>
            <a:r>
              <a:rPr lang="fi-FI" dirty="0" smtClean="0"/>
              <a:t>Oy </a:t>
            </a:r>
            <a:r>
              <a:rPr lang="fi-FI" dirty="0" smtClean="0">
                <a:sym typeface="Wingdings" panose="05000000000000000000" pitchFamily="2" charset="2"/>
              </a:rPr>
              <a:t> Tietopalvelun toimittaja</a:t>
            </a:r>
            <a:endParaRPr lang="fi-FI" dirty="0"/>
          </a:p>
          <a:p>
            <a:pPr marL="582608" lvl="1" indent="-268288"/>
            <a:r>
              <a:rPr lang="fi-FI" dirty="0"/>
              <a:t>VR </a:t>
            </a:r>
            <a:r>
              <a:rPr lang="fi-FI" dirty="0" err="1"/>
              <a:t>Track</a:t>
            </a:r>
            <a:r>
              <a:rPr lang="fi-FI" dirty="0"/>
              <a:t> Oy </a:t>
            </a:r>
            <a:r>
              <a:rPr lang="fi-FI" dirty="0" smtClean="0">
                <a:sym typeface="Wingdings" panose="05000000000000000000" pitchFamily="2" charset="2"/>
              </a:rPr>
              <a:t> Kunnossapitourakoitsija, kp alue 11</a:t>
            </a:r>
            <a:endParaRPr lang="fi-FI" dirty="0" smtClean="0"/>
          </a:p>
          <a:p>
            <a:pPr marL="582608" lvl="1" indent="-268288"/>
            <a:r>
              <a:rPr lang="fi-FI" dirty="0" err="1" smtClean="0"/>
              <a:t>Destia</a:t>
            </a:r>
            <a:r>
              <a:rPr lang="fi-FI" dirty="0" smtClean="0"/>
              <a:t> </a:t>
            </a:r>
            <a:r>
              <a:rPr lang="fi-FI" dirty="0" err="1" smtClean="0"/>
              <a:t>Rail</a:t>
            </a:r>
            <a:r>
              <a:rPr lang="fi-FI" dirty="0" smtClean="0"/>
              <a:t> Oy </a:t>
            </a:r>
            <a:r>
              <a:rPr lang="fi-FI" dirty="0" smtClean="0">
                <a:sym typeface="Wingdings" panose="05000000000000000000" pitchFamily="2" charset="2"/>
              </a:rPr>
              <a:t> Kunnossapitourakoitsija, kp alue 10</a:t>
            </a:r>
            <a:endParaRPr lang="fi-FI" dirty="0" smtClean="0"/>
          </a:p>
          <a:p>
            <a:pPr marL="582608" lvl="1" indent="-268288"/>
            <a:r>
              <a:rPr lang="fi-FI" dirty="0" err="1" smtClean="0"/>
              <a:t>Vatjus-Micro</a:t>
            </a:r>
            <a:r>
              <a:rPr lang="fi-FI" dirty="0" smtClean="0"/>
              <a:t> Oy </a:t>
            </a:r>
            <a:r>
              <a:rPr lang="fi-FI" dirty="0" smtClean="0">
                <a:sym typeface="Wingdings" panose="05000000000000000000" pitchFamily="2" charset="2"/>
              </a:rPr>
              <a:t> VR </a:t>
            </a:r>
            <a:r>
              <a:rPr lang="fi-FI" dirty="0" err="1" smtClean="0">
                <a:sym typeface="Wingdings" panose="05000000000000000000" pitchFamily="2" charset="2"/>
              </a:rPr>
              <a:t>Track</a:t>
            </a:r>
            <a:r>
              <a:rPr lang="fi-FI" dirty="0" smtClean="0">
                <a:sym typeface="Wingdings" panose="05000000000000000000" pitchFamily="2" charset="2"/>
              </a:rPr>
              <a:t> Oy:n Mittalaitteiden toimittaja </a:t>
            </a:r>
            <a:endParaRPr lang="fi-FI" dirty="0"/>
          </a:p>
          <a:p>
            <a:pPr marL="268288" indent="-268288"/>
            <a:endParaRPr lang="fi-FI" dirty="0"/>
          </a:p>
          <a:p>
            <a:pPr marL="268288" indent="-268288"/>
            <a:endParaRPr lang="fi-FI" dirty="0" smtClean="0"/>
          </a:p>
          <a:p>
            <a:pPr marL="268288" indent="-268288"/>
            <a:endParaRPr lang="fi-FI" dirty="0" smtClean="0"/>
          </a:p>
          <a:p>
            <a:pPr marL="0" indent="0">
              <a:buNone/>
            </a:pPr>
            <a:endParaRPr lang="fi-FI" dirty="0"/>
          </a:p>
          <a:p>
            <a:pPr marL="0" indent="0" algn="just">
              <a:spcAft>
                <a:spcPts val="300"/>
              </a:spcAft>
              <a:buNone/>
              <a:defRPr/>
            </a:pPr>
            <a:endParaRPr lang="fi-FI" sz="2000" dirty="0">
              <a:cs typeface="Arial" charset="0"/>
            </a:endParaRPr>
          </a:p>
          <a:p>
            <a:pPr marL="268288" indent="-268288"/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A0A82-9A34-4074-BAED-A3269BFD28D3}" type="datetime1">
              <a:rPr lang="fi-FI" smtClean="0"/>
              <a:t>12.5.2015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14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589616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Toteutus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i-FI" b="1" dirty="0" smtClean="0"/>
              <a:t>Keskeinen aineisto</a:t>
            </a:r>
          </a:p>
          <a:p>
            <a:pPr marL="268288" indent="-268288"/>
            <a:r>
              <a:rPr lang="fi-FI" dirty="0" smtClean="0"/>
              <a:t>Ratatekniset </a:t>
            </a:r>
            <a:r>
              <a:rPr lang="fi-FI" dirty="0"/>
              <a:t>ohjeet osa 14; Vaihteiden tarkastus ja kunnossapito</a:t>
            </a:r>
          </a:p>
          <a:p>
            <a:pPr marL="268288" indent="-268288"/>
            <a:r>
              <a:rPr lang="fi-FI" dirty="0"/>
              <a:t>Vaihderekisteri täydennettynä koordinaattitiedoin</a:t>
            </a:r>
          </a:p>
          <a:p>
            <a:pPr marL="268288" indent="-268288"/>
            <a:r>
              <a:rPr lang="fi-FI" dirty="0"/>
              <a:t>Ohjeet radantarkastukseen ja tulosten tulkintaan. Liikenneviraston ohjeita</a:t>
            </a:r>
          </a:p>
          <a:p>
            <a:pPr marL="268288" indent="-268288"/>
            <a:r>
              <a:rPr lang="fi-FI" dirty="0"/>
              <a:t>Oskari </a:t>
            </a:r>
            <a:r>
              <a:rPr lang="fi-FI" dirty="0" err="1"/>
              <a:t>Antinmaan</a:t>
            </a:r>
            <a:r>
              <a:rPr lang="fi-FI" dirty="0"/>
              <a:t> diplomityön </a:t>
            </a:r>
            <a:r>
              <a:rPr lang="fi-FI" dirty="0" smtClean="0"/>
              <a:t>aineistoa </a:t>
            </a:r>
            <a:r>
              <a:rPr lang="fi-FI" dirty="0" smtClean="0">
                <a:solidFill>
                  <a:schemeClr val="tx1"/>
                </a:solidFill>
              </a:rPr>
              <a:t>(määritystyö kerättävästä tiedosta ja sen tarkkuustasosta)</a:t>
            </a:r>
            <a:endParaRPr lang="fi-FI" dirty="0">
              <a:solidFill>
                <a:schemeClr val="tx1"/>
              </a:solidFill>
            </a:endParaRPr>
          </a:p>
          <a:p>
            <a:pPr marL="268288" indent="-268288"/>
            <a:r>
              <a:rPr lang="fi-FI" dirty="0" smtClean="0">
                <a:solidFill>
                  <a:schemeClr val="tx1"/>
                </a:solidFill>
              </a:rPr>
              <a:t>Sidosryhmien haastattelut ja yhteiset palaverit</a:t>
            </a:r>
          </a:p>
          <a:p>
            <a:pPr marL="0" indent="0">
              <a:buNone/>
            </a:pPr>
            <a:endParaRPr lang="fi-FI" dirty="0" smtClean="0"/>
          </a:p>
          <a:p>
            <a:pPr marL="314320" lvl="1" indent="0">
              <a:buNone/>
            </a:pPr>
            <a:endParaRPr lang="fi-FI" dirty="0"/>
          </a:p>
          <a:p>
            <a:pPr marL="268288" indent="-268288"/>
            <a:endParaRPr lang="fi-FI" dirty="0" smtClean="0"/>
          </a:p>
          <a:p>
            <a:pPr marL="268288" indent="-268288"/>
            <a:endParaRPr lang="fi-FI" dirty="0" smtClean="0"/>
          </a:p>
          <a:p>
            <a:pPr marL="0" indent="0">
              <a:buNone/>
            </a:pPr>
            <a:endParaRPr lang="fi-FI" dirty="0"/>
          </a:p>
          <a:p>
            <a:pPr marL="0" indent="0" algn="just">
              <a:spcAft>
                <a:spcPts val="300"/>
              </a:spcAft>
              <a:buNone/>
              <a:defRPr/>
            </a:pPr>
            <a:endParaRPr lang="fi-FI" sz="2000" dirty="0">
              <a:cs typeface="Arial" charset="0"/>
            </a:endParaRPr>
          </a:p>
          <a:p>
            <a:pPr marL="268288" indent="-268288"/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A0A82-9A34-4074-BAED-A3269BFD28D3}" type="datetime1">
              <a:rPr lang="fi-FI" smtClean="0"/>
              <a:t>12.5.2015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15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28780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Toteutus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i-FI" b="1" dirty="0" err="1" smtClean="0"/>
              <a:t>Pilotoidut</a:t>
            </a:r>
            <a:r>
              <a:rPr lang="fi-FI" b="1" dirty="0" smtClean="0"/>
              <a:t> ominaisuudet</a:t>
            </a:r>
          </a:p>
          <a:p>
            <a:pPr marL="268288" indent="-268288"/>
            <a:r>
              <a:rPr lang="fi-FI" dirty="0"/>
              <a:t>Vaihderekisteritietojen, sijainnin sekä </a:t>
            </a:r>
            <a:r>
              <a:rPr lang="fi-FI" dirty="0" smtClean="0"/>
              <a:t>vaihteiden huoltopakettien </a:t>
            </a:r>
            <a:r>
              <a:rPr lang="fi-FI" dirty="0"/>
              <a:t>tallennus </a:t>
            </a:r>
            <a:r>
              <a:rPr lang="fi-FI" dirty="0" smtClean="0"/>
              <a:t>järjestelmään </a:t>
            </a:r>
            <a:r>
              <a:rPr lang="fi-FI" dirty="0"/>
              <a:t>ja </a:t>
            </a:r>
            <a:r>
              <a:rPr lang="fi-FI" dirty="0" smtClean="0"/>
              <a:t>niiden käyttökokeilu</a:t>
            </a:r>
            <a:endParaRPr lang="fi-FI" dirty="0"/>
          </a:p>
          <a:p>
            <a:pPr marL="268288" indent="-268288"/>
            <a:r>
              <a:rPr lang="fi-FI" dirty="0"/>
              <a:t>Mobiililaitteella kunnossapitosuoritteiden</a:t>
            </a:r>
            <a:br>
              <a:rPr lang="fi-FI" dirty="0"/>
            </a:br>
            <a:r>
              <a:rPr lang="fi-FI" dirty="0"/>
              <a:t>tiedon syöttäminen ja tallennus järjestelmään maastossa</a:t>
            </a:r>
          </a:p>
          <a:p>
            <a:pPr marL="268288" indent="-268288"/>
            <a:r>
              <a:rPr lang="fi-FI" dirty="0"/>
              <a:t>Vikatietojen hallinta eli kuinka vikatiedot hälyttävät järjestelmässä ja kuinka ne kuittautuvat korjatuiksi</a:t>
            </a:r>
          </a:p>
          <a:p>
            <a:pPr marL="268288" indent="-268288"/>
            <a:r>
              <a:rPr lang="fi-FI" dirty="0"/>
              <a:t>Valittujen suoritteiden tai vikojen näkyminen karttapohjalla</a:t>
            </a:r>
          </a:p>
          <a:p>
            <a:pPr marL="268288" indent="-268288"/>
            <a:r>
              <a:rPr lang="fi-FI" dirty="0"/>
              <a:t>Tietojen suodatettavuus ja analysointi ja niistä koostettavat raportit</a:t>
            </a:r>
          </a:p>
          <a:p>
            <a:pPr marL="268288" indent="-268288"/>
            <a:r>
              <a:rPr lang="fi-FI" dirty="0"/>
              <a:t>Selvitettiin alustavasti maastotallentimien yhteensovittamista järjestelmään ja mittaustietojen tallennukseen maastossa</a:t>
            </a:r>
          </a:p>
          <a:p>
            <a:pPr marL="582608" lvl="1" indent="-268288"/>
            <a:endParaRPr lang="fi-FI" dirty="0"/>
          </a:p>
          <a:p>
            <a:pPr marL="268288" indent="-268288"/>
            <a:endParaRPr lang="fi-FI" dirty="0" smtClean="0"/>
          </a:p>
          <a:p>
            <a:pPr marL="268288" indent="-268288"/>
            <a:endParaRPr lang="fi-FI" dirty="0" smtClean="0"/>
          </a:p>
          <a:p>
            <a:pPr marL="0" indent="0">
              <a:buNone/>
            </a:pPr>
            <a:endParaRPr lang="fi-FI" dirty="0"/>
          </a:p>
          <a:p>
            <a:pPr marL="0" indent="0" algn="just">
              <a:spcAft>
                <a:spcPts val="300"/>
              </a:spcAft>
              <a:buNone/>
              <a:defRPr/>
            </a:pPr>
            <a:endParaRPr lang="fi-FI" sz="2000" dirty="0">
              <a:cs typeface="Arial" charset="0"/>
            </a:endParaRPr>
          </a:p>
          <a:p>
            <a:pPr marL="268288" indent="-268288"/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A0A82-9A34-4074-BAED-A3269BFD28D3}" type="datetime1">
              <a:rPr lang="fi-FI" smtClean="0"/>
              <a:t>12.5.2015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16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206594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Toteutus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14320" lvl="1" indent="0">
              <a:buNone/>
            </a:pPr>
            <a:endParaRPr lang="fi-FI" dirty="0"/>
          </a:p>
          <a:p>
            <a:pPr marL="268288" indent="-268288"/>
            <a:endParaRPr lang="fi-FI" dirty="0" smtClean="0"/>
          </a:p>
          <a:p>
            <a:pPr marL="268288" indent="-268288"/>
            <a:endParaRPr lang="fi-FI" dirty="0" smtClean="0"/>
          </a:p>
          <a:p>
            <a:pPr marL="0" indent="0">
              <a:buNone/>
            </a:pPr>
            <a:endParaRPr lang="fi-FI" dirty="0"/>
          </a:p>
          <a:p>
            <a:pPr marL="0" indent="0" algn="just">
              <a:spcAft>
                <a:spcPts val="300"/>
              </a:spcAft>
              <a:buNone/>
              <a:defRPr/>
            </a:pPr>
            <a:endParaRPr lang="fi-FI" sz="2000" dirty="0">
              <a:cs typeface="Arial" charset="0"/>
            </a:endParaRPr>
          </a:p>
          <a:p>
            <a:pPr marL="268288" indent="-268288"/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A0A82-9A34-4074-BAED-A3269BFD28D3}" type="datetime1">
              <a:rPr lang="fi-FI" smtClean="0"/>
              <a:t>12.5.2015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17</a:t>
            </a:fld>
            <a:endParaRPr lang="fi-FI"/>
          </a:p>
        </p:txBody>
      </p:sp>
      <p:pic>
        <p:nvPicPr>
          <p:cNvPr id="8" name="Kuva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34"/>
          <a:stretch/>
        </p:blipFill>
        <p:spPr bwMode="auto">
          <a:xfrm>
            <a:off x="683568" y="1829478"/>
            <a:ext cx="7492139" cy="4479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isällön paikkamerkki 2"/>
          <p:cNvSpPr txBox="1">
            <a:spLocks/>
          </p:cNvSpPr>
          <p:nvPr/>
        </p:nvSpPr>
        <p:spPr>
          <a:xfrm>
            <a:off x="594126" y="1403771"/>
            <a:ext cx="7970400" cy="4416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34937" indent="-134937" algn="l" defTabSz="685791" rtl="0" eaLnBrk="1" latinLnBrk="0" hangingPunct="1">
              <a:lnSpc>
                <a:spcPct val="90000"/>
              </a:lnSpc>
              <a:spcBef>
                <a:spcPts val="751"/>
              </a:spcBef>
              <a:buClr>
                <a:srgbClr val="00B0CA"/>
              </a:buClr>
              <a:buSzPct val="120000"/>
              <a:buFont typeface="Arial" panose="020B0604020202020204" pitchFamily="34" charset="0"/>
              <a:buChar char="●"/>
              <a:defRPr lang="en-US" sz="1600" b="0" kern="1200">
                <a:solidFill>
                  <a:srgbClr val="000000"/>
                </a:solidFill>
                <a:latin typeface="Arial" charset="0"/>
                <a:ea typeface="+mn-ea"/>
                <a:cs typeface="Arial" panose="020B0604020202020204" pitchFamily="34" charset="0"/>
              </a:defRPr>
            </a:lvl1pPr>
            <a:lvl2pPr marL="449257" indent="-90487" algn="l" defTabSz="685791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717542" indent="-109537" algn="l" defTabSz="685791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076312" indent="-133349" algn="l" defTabSz="685791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346184" indent="-131761" algn="l" defTabSz="685791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28" indent="-171449" algn="l" defTabSz="685791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23" indent="-171449" algn="l" defTabSz="685791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18" indent="-171449" algn="l" defTabSz="685791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14" indent="-171449" algn="l" defTabSz="685791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i-FI" b="1" dirty="0" err="1" smtClean="0"/>
              <a:t>Pilotoidut</a:t>
            </a:r>
            <a:r>
              <a:rPr lang="fi-FI" b="1" dirty="0" smtClean="0"/>
              <a:t> ominaisuudet</a:t>
            </a:r>
          </a:p>
          <a:p>
            <a:pPr marL="582608" lvl="1" indent="-268288"/>
            <a:endParaRPr lang="fi-FI" dirty="0" smtClean="0"/>
          </a:p>
          <a:p>
            <a:pPr marL="268288" indent="-268288"/>
            <a:endParaRPr lang="fi-FI" dirty="0" smtClean="0"/>
          </a:p>
          <a:p>
            <a:pPr marL="268288" indent="-268288"/>
            <a:endParaRPr lang="fi-FI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fi-FI" dirty="0" smtClean="0"/>
          </a:p>
          <a:p>
            <a:pPr marL="0" indent="0" algn="just">
              <a:spcAft>
                <a:spcPts val="300"/>
              </a:spcAft>
              <a:buFont typeface="Arial" panose="020B0604020202020204" pitchFamily="34" charset="0"/>
              <a:buNone/>
              <a:defRPr/>
            </a:pPr>
            <a:endParaRPr lang="fi-FI" sz="2000" dirty="0" smtClean="0">
              <a:cs typeface="Arial" charset="0"/>
            </a:endParaRPr>
          </a:p>
          <a:p>
            <a:pPr marL="268288" indent="-268288"/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674745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Toteutus</a:t>
            </a:r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A0A82-9A34-4074-BAED-A3269BFD28D3}" type="datetime1">
              <a:rPr lang="fi-FI" smtClean="0"/>
              <a:t>12.5.2015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18</a:t>
            </a:fld>
            <a:endParaRPr lang="fi-FI"/>
          </a:p>
        </p:txBody>
      </p:sp>
      <p:sp>
        <p:nvSpPr>
          <p:cNvPr id="8" name="Sisällön paikkamerkki 2"/>
          <p:cNvSpPr txBox="1">
            <a:spLocks/>
          </p:cNvSpPr>
          <p:nvPr/>
        </p:nvSpPr>
        <p:spPr>
          <a:xfrm>
            <a:off x="594126" y="1403771"/>
            <a:ext cx="7970400" cy="4416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34937" indent="-134937" algn="l" defTabSz="685791" rtl="0" eaLnBrk="1" latinLnBrk="0" hangingPunct="1">
              <a:lnSpc>
                <a:spcPct val="90000"/>
              </a:lnSpc>
              <a:spcBef>
                <a:spcPts val="751"/>
              </a:spcBef>
              <a:buClr>
                <a:srgbClr val="00B0CA"/>
              </a:buClr>
              <a:buSzPct val="120000"/>
              <a:buFont typeface="Arial" panose="020B0604020202020204" pitchFamily="34" charset="0"/>
              <a:buChar char="●"/>
              <a:defRPr lang="en-US" sz="1600" b="0" kern="1200">
                <a:solidFill>
                  <a:srgbClr val="000000"/>
                </a:solidFill>
                <a:latin typeface="Arial" charset="0"/>
                <a:ea typeface="+mn-ea"/>
                <a:cs typeface="Arial" panose="020B0604020202020204" pitchFamily="34" charset="0"/>
              </a:defRPr>
            </a:lvl1pPr>
            <a:lvl2pPr marL="449257" indent="-90487" algn="l" defTabSz="685791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717542" indent="-109537" algn="l" defTabSz="685791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076312" indent="-133349" algn="l" defTabSz="685791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346184" indent="-131761" algn="l" defTabSz="685791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28" indent="-171449" algn="l" defTabSz="685791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23" indent="-171449" algn="l" defTabSz="685791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18" indent="-171449" algn="l" defTabSz="685791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14" indent="-171449" algn="l" defTabSz="685791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i-FI" b="1" dirty="0" err="1" smtClean="0"/>
              <a:t>Pilotoidut</a:t>
            </a:r>
            <a:r>
              <a:rPr lang="fi-FI" b="1" dirty="0" smtClean="0"/>
              <a:t> ominaisuudet</a:t>
            </a:r>
          </a:p>
          <a:p>
            <a:pPr marL="582608" lvl="1" indent="-268288"/>
            <a:endParaRPr lang="fi-FI" dirty="0" smtClean="0"/>
          </a:p>
          <a:p>
            <a:pPr marL="268288" indent="-268288"/>
            <a:endParaRPr lang="fi-FI" dirty="0" smtClean="0"/>
          </a:p>
          <a:p>
            <a:pPr marL="268288" indent="-268288"/>
            <a:endParaRPr lang="fi-FI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fi-FI" dirty="0" smtClean="0"/>
          </a:p>
          <a:p>
            <a:pPr marL="0" indent="0" algn="just">
              <a:spcAft>
                <a:spcPts val="300"/>
              </a:spcAft>
              <a:buFont typeface="Arial" panose="020B0604020202020204" pitchFamily="34" charset="0"/>
              <a:buNone/>
              <a:defRPr/>
            </a:pPr>
            <a:endParaRPr lang="fi-FI" sz="2000" dirty="0" smtClean="0">
              <a:cs typeface="Arial" charset="0"/>
            </a:endParaRPr>
          </a:p>
          <a:p>
            <a:pPr marL="268288" indent="-268288"/>
            <a:endParaRPr lang="fi-FI" dirty="0"/>
          </a:p>
        </p:txBody>
      </p:sp>
      <p:pic>
        <p:nvPicPr>
          <p:cNvPr id="9" name="Kuva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60"/>
          <a:stretch/>
        </p:blipFill>
        <p:spPr>
          <a:xfrm>
            <a:off x="594126" y="1776121"/>
            <a:ext cx="8172400" cy="4420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871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Toteutus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544980" y="1313563"/>
            <a:ext cx="7970400" cy="4416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i-FI" b="1" dirty="0" err="1" smtClean="0"/>
              <a:t>Pilotoidut</a:t>
            </a:r>
            <a:r>
              <a:rPr lang="fi-FI" b="1" dirty="0" smtClean="0"/>
              <a:t> ominaisuudet</a:t>
            </a:r>
          </a:p>
          <a:p>
            <a:pPr marL="582608" lvl="1" indent="-268288"/>
            <a:endParaRPr lang="fi-FI" dirty="0"/>
          </a:p>
          <a:p>
            <a:pPr marL="268288" indent="-268288"/>
            <a:endParaRPr lang="fi-FI" dirty="0" smtClean="0"/>
          </a:p>
          <a:p>
            <a:pPr marL="268288" indent="-268288"/>
            <a:endParaRPr lang="fi-FI" dirty="0" smtClean="0"/>
          </a:p>
          <a:p>
            <a:pPr marL="0" indent="0">
              <a:buNone/>
            </a:pPr>
            <a:endParaRPr lang="fi-FI" dirty="0"/>
          </a:p>
          <a:p>
            <a:pPr marL="0" indent="0" algn="just">
              <a:spcAft>
                <a:spcPts val="300"/>
              </a:spcAft>
              <a:buNone/>
              <a:defRPr/>
            </a:pPr>
            <a:endParaRPr lang="fi-FI" sz="2000" dirty="0">
              <a:cs typeface="Arial" charset="0"/>
            </a:endParaRPr>
          </a:p>
          <a:p>
            <a:pPr marL="268288" indent="-268288"/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A0A82-9A34-4074-BAED-A3269BFD28D3}" type="datetime1">
              <a:rPr lang="fi-FI" smtClean="0"/>
              <a:t>12.5.2015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19</a:t>
            </a:fld>
            <a:endParaRPr lang="fi-FI"/>
          </a:p>
        </p:txBody>
      </p:sp>
      <p:pic>
        <p:nvPicPr>
          <p:cNvPr id="7" name="Kuva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20"/>
          <a:stretch/>
        </p:blipFill>
        <p:spPr>
          <a:xfrm>
            <a:off x="619310" y="1748118"/>
            <a:ext cx="7819517" cy="4690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133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A0A82-9A34-4074-BAED-A3269BFD28D3}" type="datetime1">
              <a:rPr lang="fi-FI" smtClean="0"/>
              <a:t>12.5.2015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 smtClean="0"/>
              <a:t>Rautatiefoorumi </a:t>
            </a:r>
            <a:endParaRPr lang="fi-FI" dirty="0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2</a:t>
            </a:fld>
            <a:endParaRPr lang="fi-FI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7803" y="1785938"/>
            <a:ext cx="4976606" cy="441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8836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Toteutus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594126" y="1382188"/>
            <a:ext cx="7970400" cy="4416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i-FI" b="1" dirty="0" err="1" smtClean="0"/>
              <a:t>Pilotoidut</a:t>
            </a:r>
            <a:r>
              <a:rPr lang="fi-FI" b="1" dirty="0" smtClean="0"/>
              <a:t> ominaisuudet</a:t>
            </a:r>
          </a:p>
          <a:p>
            <a:pPr marL="582608" lvl="1" indent="-268288"/>
            <a:endParaRPr lang="fi-FI" dirty="0"/>
          </a:p>
          <a:p>
            <a:pPr marL="268288" indent="-268288"/>
            <a:endParaRPr lang="fi-FI" dirty="0" smtClean="0"/>
          </a:p>
          <a:p>
            <a:pPr marL="268288" indent="-268288"/>
            <a:endParaRPr lang="fi-FI" dirty="0" smtClean="0"/>
          </a:p>
          <a:p>
            <a:pPr marL="0" indent="0">
              <a:buNone/>
            </a:pPr>
            <a:endParaRPr lang="fi-FI" dirty="0"/>
          </a:p>
          <a:p>
            <a:pPr marL="0" indent="0" algn="just">
              <a:spcAft>
                <a:spcPts val="300"/>
              </a:spcAft>
              <a:buNone/>
              <a:defRPr/>
            </a:pPr>
            <a:endParaRPr lang="fi-FI" sz="2000" dirty="0">
              <a:cs typeface="Arial" charset="0"/>
            </a:endParaRPr>
          </a:p>
          <a:p>
            <a:pPr marL="268288" indent="-268288"/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A0A82-9A34-4074-BAED-A3269BFD28D3}" type="datetime1">
              <a:rPr lang="fi-FI" smtClean="0"/>
              <a:t>12.5.2015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20</a:t>
            </a:fld>
            <a:endParaRPr lang="fi-FI"/>
          </a:p>
        </p:txBody>
      </p:sp>
      <p:pic>
        <p:nvPicPr>
          <p:cNvPr id="7" name="Kuva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54"/>
          <a:stretch/>
        </p:blipFill>
        <p:spPr>
          <a:xfrm>
            <a:off x="687994" y="1808091"/>
            <a:ext cx="8063266" cy="4381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808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Toteutus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760664" y="1380381"/>
            <a:ext cx="7970400" cy="4416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i-FI" b="1" dirty="0" err="1" smtClean="0"/>
              <a:t>Pilotoidut</a:t>
            </a:r>
            <a:r>
              <a:rPr lang="fi-FI" b="1" dirty="0" smtClean="0"/>
              <a:t> ominaisuudet</a:t>
            </a:r>
          </a:p>
          <a:p>
            <a:pPr marL="582608" lvl="1" indent="-268288"/>
            <a:endParaRPr lang="fi-FI" dirty="0"/>
          </a:p>
          <a:p>
            <a:pPr marL="268288" indent="-268288"/>
            <a:endParaRPr lang="fi-FI" dirty="0" smtClean="0"/>
          </a:p>
          <a:p>
            <a:pPr marL="268288" indent="-268288"/>
            <a:endParaRPr lang="fi-FI" dirty="0" smtClean="0"/>
          </a:p>
          <a:p>
            <a:pPr marL="0" indent="0">
              <a:buNone/>
            </a:pPr>
            <a:endParaRPr lang="fi-FI" dirty="0"/>
          </a:p>
          <a:p>
            <a:pPr marL="0" indent="0" algn="just">
              <a:spcAft>
                <a:spcPts val="300"/>
              </a:spcAft>
              <a:buNone/>
              <a:defRPr/>
            </a:pPr>
            <a:endParaRPr lang="fi-FI" sz="2000" dirty="0">
              <a:cs typeface="Arial" charset="0"/>
            </a:endParaRPr>
          </a:p>
          <a:p>
            <a:pPr marL="268288" indent="-268288"/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A0A82-9A34-4074-BAED-A3269BFD28D3}" type="datetime1">
              <a:rPr lang="fi-FI" smtClean="0"/>
              <a:t>12.5.2015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21</a:t>
            </a:fld>
            <a:endParaRPr lang="fi-FI"/>
          </a:p>
        </p:txBody>
      </p:sp>
      <p:pic>
        <p:nvPicPr>
          <p:cNvPr id="7" name="Kuva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11"/>
          <a:stretch/>
        </p:blipFill>
        <p:spPr>
          <a:xfrm>
            <a:off x="760664" y="1747839"/>
            <a:ext cx="7657830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297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Toteutus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594126" y="1261891"/>
            <a:ext cx="7970400" cy="4416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i-FI" b="1" dirty="0" err="1" smtClean="0"/>
              <a:t>Pilotoidut</a:t>
            </a:r>
            <a:r>
              <a:rPr lang="fi-FI" b="1" dirty="0" smtClean="0"/>
              <a:t> ominaisuudet</a:t>
            </a:r>
          </a:p>
          <a:p>
            <a:pPr marL="582608" lvl="1" indent="-268288"/>
            <a:endParaRPr lang="fi-FI" dirty="0"/>
          </a:p>
          <a:p>
            <a:pPr marL="268288" indent="-268288"/>
            <a:endParaRPr lang="fi-FI" dirty="0" smtClean="0"/>
          </a:p>
          <a:p>
            <a:pPr marL="268288" indent="-268288"/>
            <a:endParaRPr lang="fi-FI" dirty="0" smtClean="0"/>
          </a:p>
          <a:p>
            <a:pPr marL="0" indent="0">
              <a:buNone/>
            </a:pPr>
            <a:endParaRPr lang="fi-FI" dirty="0"/>
          </a:p>
          <a:p>
            <a:pPr marL="0" indent="0" algn="just">
              <a:spcAft>
                <a:spcPts val="300"/>
              </a:spcAft>
              <a:buNone/>
              <a:defRPr/>
            </a:pPr>
            <a:endParaRPr lang="fi-FI" sz="2000" dirty="0">
              <a:cs typeface="Arial" charset="0"/>
            </a:endParaRPr>
          </a:p>
          <a:p>
            <a:pPr marL="268288" indent="-268288"/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A0A82-9A34-4074-BAED-A3269BFD28D3}" type="datetime1">
              <a:rPr lang="fi-FI" smtClean="0"/>
              <a:t>12.5.2015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22</a:t>
            </a:fld>
            <a:endParaRPr lang="fi-FI"/>
          </a:p>
        </p:txBody>
      </p:sp>
      <p:pic>
        <p:nvPicPr>
          <p:cNvPr id="7" name="Kuva 6"/>
          <p:cNvPicPr>
            <a:picLocks noChangeAspect="1"/>
          </p:cNvPicPr>
          <p:nvPr/>
        </p:nvPicPr>
        <p:blipFill rotWithShape="1">
          <a:blip r:embed="rId2"/>
          <a:srcRect l="1042" t="7291" r="34375" b="4376"/>
          <a:stretch/>
        </p:blipFill>
        <p:spPr>
          <a:xfrm>
            <a:off x="683568" y="1705660"/>
            <a:ext cx="5553884" cy="4747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429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Kuva 7"/>
          <p:cNvPicPr>
            <a:picLocks noChangeAspect="1"/>
          </p:cNvPicPr>
          <p:nvPr/>
        </p:nvPicPr>
        <p:blipFill rotWithShape="1">
          <a:blip r:embed="rId2"/>
          <a:srcRect l="1065" t="6843" r="31911" b="4643"/>
          <a:stretch/>
        </p:blipFill>
        <p:spPr>
          <a:xfrm>
            <a:off x="616332" y="1598810"/>
            <a:ext cx="5888719" cy="4860529"/>
          </a:xfrm>
          <a:prstGeom prst="rect">
            <a:avLst/>
          </a:prstGeom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Toteutus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544980" y="1207376"/>
            <a:ext cx="7970400" cy="4416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i-FI" b="1" dirty="0" err="1" smtClean="0"/>
              <a:t>Pilotoidut</a:t>
            </a:r>
            <a:r>
              <a:rPr lang="fi-FI" b="1" dirty="0" smtClean="0"/>
              <a:t> ominaisuudet</a:t>
            </a:r>
          </a:p>
          <a:p>
            <a:pPr marL="582608" lvl="1" indent="-268288"/>
            <a:endParaRPr lang="fi-FI" dirty="0"/>
          </a:p>
          <a:p>
            <a:pPr marL="268288" indent="-268288"/>
            <a:endParaRPr lang="fi-FI" dirty="0" smtClean="0"/>
          </a:p>
          <a:p>
            <a:pPr marL="268288" indent="-268288"/>
            <a:endParaRPr lang="fi-FI" dirty="0" smtClean="0"/>
          </a:p>
          <a:p>
            <a:pPr marL="0" indent="0">
              <a:buNone/>
            </a:pPr>
            <a:endParaRPr lang="fi-FI" dirty="0"/>
          </a:p>
          <a:p>
            <a:pPr marL="0" indent="0" algn="just">
              <a:spcAft>
                <a:spcPts val="300"/>
              </a:spcAft>
              <a:buNone/>
              <a:defRPr/>
            </a:pPr>
            <a:endParaRPr lang="fi-FI" sz="2000" dirty="0">
              <a:cs typeface="Arial" charset="0"/>
            </a:endParaRPr>
          </a:p>
          <a:p>
            <a:pPr marL="268288" indent="-268288"/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A0A82-9A34-4074-BAED-A3269BFD28D3}" type="datetime1">
              <a:rPr lang="fi-FI" smtClean="0"/>
              <a:t>12.5.2015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23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884693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uva 6"/>
          <p:cNvPicPr>
            <a:picLocks noChangeAspect="1"/>
          </p:cNvPicPr>
          <p:nvPr/>
        </p:nvPicPr>
        <p:blipFill rotWithShape="1">
          <a:blip r:embed="rId2"/>
          <a:srcRect l="820" t="6285" r="34526" b="5002"/>
          <a:stretch/>
        </p:blipFill>
        <p:spPr>
          <a:xfrm>
            <a:off x="688341" y="1678384"/>
            <a:ext cx="5667720" cy="4860529"/>
          </a:xfrm>
          <a:prstGeom prst="rect">
            <a:avLst/>
          </a:prstGeom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Toteutus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594126" y="1302737"/>
            <a:ext cx="7970400" cy="4416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i-FI" b="1" dirty="0" err="1" smtClean="0"/>
              <a:t>Pilotoidut</a:t>
            </a:r>
            <a:r>
              <a:rPr lang="fi-FI" b="1" dirty="0" smtClean="0"/>
              <a:t> ominaisuudet</a:t>
            </a:r>
          </a:p>
          <a:p>
            <a:pPr marL="582608" lvl="1" indent="-268288"/>
            <a:endParaRPr lang="fi-FI" dirty="0"/>
          </a:p>
          <a:p>
            <a:pPr marL="268288" indent="-268288"/>
            <a:endParaRPr lang="fi-FI" dirty="0" smtClean="0"/>
          </a:p>
          <a:p>
            <a:pPr marL="268288" indent="-268288"/>
            <a:endParaRPr lang="fi-FI" dirty="0" smtClean="0"/>
          </a:p>
          <a:p>
            <a:pPr marL="0" indent="0">
              <a:buNone/>
            </a:pPr>
            <a:endParaRPr lang="fi-FI" dirty="0"/>
          </a:p>
          <a:p>
            <a:pPr marL="0" indent="0" algn="just">
              <a:spcAft>
                <a:spcPts val="300"/>
              </a:spcAft>
              <a:buNone/>
              <a:defRPr/>
            </a:pPr>
            <a:endParaRPr lang="fi-FI" sz="2000" dirty="0">
              <a:cs typeface="Arial" charset="0"/>
            </a:endParaRPr>
          </a:p>
          <a:p>
            <a:pPr marL="268288" indent="-268288"/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A0A82-9A34-4074-BAED-A3269BFD28D3}" type="datetime1">
              <a:rPr lang="fi-FI" smtClean="0"/>
              <a:t>12.5.2015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>
          <a:xfrm>
            <a:off x="8328645" y="6263810"/>
            <a:ext cx="373469" cy="365125"/>
          </a:xfrm>
        </p:spPr>
        <p:txBody>
          <a:bodyPr/>
          <a:lstStyle/>
          <a:p>
            <a:fld id="{CD67F47F-A4DF-4926-BB4C-9F1DAEA89B92}" type="slidenum">
              <a:rPr lang="fi-FI" smtClean="0"/>
              <a:t>24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904786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Toteutus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594126" y="1302737"/>
            <a:ext cx="7970400" cy="4416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i-FI" b="1" dirty="0" err="1" smtClean="0"/>
              <a:t>Pilotoidut</a:t>
            </a:r>
            <a:r>
              <a:rPr lang="fi-FI" b="1" dirty="0" smtClean="0"/>
              <a:t> ominaisuudet</a:t>
            </a:r>
          </a:p>
          <a:p>
            <a:pPr marL="582608" lvl="1" indent="-268288"/>
            <a:endParaRPr lang="fi-FI" dirty="0"/>
          </a:p>
          <a:p>
            <a:pPr marL="268288" indent="-268288"/>
            <a:endParaRPr lang="fi-FI" dirty="0" smtClean="0"/>
          </a:p>
          <a:p>
            <a:pPr marL="268288" indent="-268288"/>
            <a:endParaRPr lang="fi-FI" dirty="0" smtClean="0"/>
          </a:p>
          <a:p>
            <a:pPr marL="0" indent="0">
              <a:buNone/>
            </a:pPr>
            <a:endParaRPr lang="fi-FI" dirty="0"/>
          </a:p>
          <a:p>
            <a:pPr marL="0" indent="0" algn="just">
              <a:spcAft>
                <a:spcPts val="300"/>
              </a:spcAft>
              <a:buNone/>
              <a:defRPr/>
            </a:pPr>
            <a:endParaRPr lang="fi-FI" sz="2000" dirty="0">
              <a:cs typeface="Arial" charset="0"/>
            </a:endParaRPr>
          </a:p>
          <a:p>
            <a:pPr marL="268288" indent="-268288"/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A0A82-9A34-4074-BAED-A3269BFD28D3}" type="datetime1">
              <a:rPr lang="fi-FI" smtClean="0"/>
              <a:t>12.5.2015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25</a:t>
            </a:fld>
            <a:endParaRPr lang="fi-FI"/>
          </a:p>
        </p:txBody>
      </p:sp>
      <p:pic>
        <p:nvPicPr>
          <p:cNvPr id="7" name="Kuva 6"/>
          <p:cNvPicPr>
            <a:picLocks noChangeAspect="1"/>
          </p:cNvPicPr>
          <p:nvPr/>
        </p:nvPicPr>
        <p:blipFill rotWithShape="1">
          <a:blip r:embed="rId2"/>
          <a:srcRect l="1089" t="6091" r="24212" b="5234"/>
          <a:stretch/>
        </p:blipFill>
        <p:spPr>
          <a:xfrm>
            <a:off x="683568" y="1664814"/>
            <a:ext cx="6454094" cy="4788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49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Toteutus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594126" y="1302737"/>
            <a:ext cx="7970400" cy="4416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i-FI" b="1" dirty="0" err="1" smtClean="0"/>
              <a:t>Pilotoidut</a:t>
            </a:r>
            <a:r>
              <a:rPr lang="fi-FI" b="1" dirty="0" smtClean="0"/>
              <a:t> ominaisuudet</a:t>
            </a:r>
          </a:p>
          <a:p>
            <a:pPr marL="582608" lvl="1" indent="-268288"/>
            <a:endParaRPr lang="fi-FI" dirty="0"/>
          </a:p>
          <a:p>
            <a:pPr marL="268288" indent="-268288"/>
            <a:endParaRPr lang="fi-FI" dirty="0" smtClean="0"/>
          </a:p>
          <a:p>
            <a:pPr marL="268288" indent="-268288"/>
            <a:endParaRPr lang="fi-FI" dirty="0" smtClean="0"/>
          </a:p>
          <a:p>
            <a:pPr marL="0" indent="0">
              <a:buNone/>
            </a:pPr>
            <a:endParaRPr lang="fi-FI" dirty="0"/>
          </a:p>
          <a:p>
            <a:pPr marL="0" indent="0" algn="just">
              <a:spcAft>
                <a:spcPts val="300"/>
              </a:spcAft>
              <a:buNone/>
              <a:defRPr/>
            </a:pPr>
            <a:endParaRPr lang="fi-FI" sz="2000" dirty="0">
              <a:cs typeface="Arial" charset="0"/>
            </a:endParaRPr>
          </a:p>
          <a:p>
            <a:pPr marL="268288" indent="-268288"/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A0A82-9A34-4074-BAED-A3269BFD28D3}" type="datetime1">
              <a:rPr lang="fi-FI" smtClean="0"/>
              <a:t>12.5.2015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26</a:t>
            </a:fld>
            <a:endParaRPr lang="fi-FI"/>
          </a:p>
        </p:txBody>
      </p:sp>
      <p:pic>
        <p:nvPicPr>
          <p:cNvPr id="8" name="Kuva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249" y="1664814"/>
            <a:ext cx="8526154" cy="4601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21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Toteutus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594126" y="1302737"/>
            <a:ext cx="7970400" cy="4416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i-FI" b="1" dirty="0" err="1" smtClean="0"/>
              <a:t>Pilotoidut</a:t>
            </a:r>
            <a:r>
              <a:rPr lang="fi-FI" b="1" dirty="0" smtClean="0"/>
              <a:t> ominaisuudet</a:t>
            </a:r>
          </a:p>
          <a:p>
            <a:pPr marL="582608" lvl="1" indent="-268288"/>
            <a:endParaRPr lang="fi-FI" dirty="0"/>
          </a:p>
          <a:p>
            <a:pPr marL="268288" indent="-268288"/>
            <a:endParaRPr lang="fi-FI" dirty="0" smtClean="0"/>
          </a:p>
          <a:p>
            <a:pPr marL="268288" indent="-268288"/>
            <a:endParaRPr lang="fi-FI" dirty="0" smtClean="0"/>
          </a:p>
          <a:p>
            <a:pPr marL="0" indent="0">
              <a:buNone/>
            </a:pPr>
            <a:endParaRPr lang="fi-FI" dirty="0"/>
          </a:p>
          <a:p>
            <a:pPr marL="0" indent="0" algn="just">
              <a:spcAft>
                <a:spcPts val="300"/>
              </a:spcAft>
              <a:buNone/>
              <a:defRPr/>
            </a:pPr>
            <a:endParaRPr lang="fi-FI" sz="2000" dirty="0">
              <a:cs typeface="Arial" charset="0"/>
            </a:endParaRPr>
          </a:p>
          <a:p>
            <a:pPr marL="268288" indent="-268288"/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A0A82-9A34-4074-BAED-A3269BFD28D3}" type="datetime1">
              <a:rPr lang="fi-FI" smtClean="0"/>
              <a:t>12.5.2015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27</a:t>
            </a:fld>
            <a:endParaRPr lang="fi-FI"/>
          </a:p>
        </p:txBody>
      </p:sp>
      <p:pic>
        <p:nvPicPr>
          <p:cNvPr id="7" name="Kuva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216" y="1664814"/>
            <a:ext cx="7710596" cy="4729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784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Toteutus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i-FI" b="1" dirty="0" smtClean="0"/>
              <a:t>Selvitys mittalaitteiden tiedonsiirrosta</a:t>
            </a:r>
          </a:p>
          <a:p>
            <a:pPr marL="582608" lvl="1" indent="-268288"/>
            <a:r>
              <a:rPr lang="fi-FI" b="1" dirty="0"/>
              <a:t>Bluetooth</a:t>
            </a:r>
          </a:p>
          <a:p>
            <a:pPr marL="850893" lvl="2" indent="-268288"/>
            <a:r>
              <a:rPr lang="fi-FI" dirty="0"/>
              <a:t>tallentimessa </a:t>
            </a:r>
            <a:r>
              <a:rPr lang="fi-FI" dirty="0" err="1"/>
              <a:t>bluetooth</a:t>
            </a:r>
            <a:r>
              <a:rPr lang="fi-FI" dirty="0"/>
              <a:t> </a:t>
            </a:r>
            <a:r>
              <a:rPr lang="fi-FI" dirty="0" smtClean="0"/>
              <a:t>-ominaisuus</a:t>
            </a:r>
            <a:endParaRPr lang="fi-FI" dirty="0"/>
          </a:p>
          <a:p>
            <a:pPr marL="850893" lvl="2" indent="-268288"/>
            <a:r>
              <a:rPr lang="fi-FI" dirty="0"/>
              <a:t>tiedon vastaanotto raportointilaitteessa</a:t>
            </a:r>
          </a:p>
          <a:p>
            <a:pPr marL="850893" lvl="2" indent="-268288"/>
            <a:r>
              <a:rPr lang="fi-FI" dirty="0"/>
              <a:t>esimerkki</a:t>
            </a:r>
          </a:p>
          <a:p>
            <a:pPr marL="1209663" lvl="3" indent="-268288"/>
            <a:r>
              <a:rPr lang="fi-FI" dirty="0"/>
              <a:t>kitkamittaustiedon siirto mittalaitteista, </a:t>
            </a:r>
            <a:r>
              <a:rPr lang="fi-FI" dirty="0" smtClean="0"/>
              <a:t>paluuheijastavuusmittarin </a:t>
            </a:r>
            <a:r>
              <a:rPr lang="fi-FI" dirty="0"/>
              <a:t>tiedonsiirto</a:t>
            </a:r>
          </a:p>
          <a:p>
            <a:pPr marL="582608" lvl="1" indent="-268288"/>
            <a:r>
              <a:rPr lang="fi-FI" b="1" dirty="0" err="1"/>
              <a:t>Email</a:t>
            </a:r>
            <a:endParaRPr lang="fi-FI" b="1" dirty="0"/>
          </a:p>
          <a:p>
            <a:pPr marL="850893" lvl="2" indent="-268288"/>
            <a:r>
              <a:rPr lang="fi-FI" dirty="0"/>
              <a:t>tallentimessa sähköpostin lähetys -ominaisuus</a:t>
            </a:r>
          </a:p>
          <a:p>
            <a:pPr marL="850893" lvl="2" indent="-268288"/>
            <a:r>
              <a:rPr lang="fi-FI" dirty="0"/>
              <a:t>tiedon lähettäminen tietopalvelutoimittajille (vaihteiden kunnonseuranta)</a:t>
            </a:r>
          </a:p>
          <a:p>
            <a:pPr marL="850893" lvl="2" indent="-268288"/>
            <a:r>
              <a:rPr lang="fi-FI" dirty="0"/>
              <a:t>esimerkki</a:t>
            </a:r>
          </a:p>
          <a:p>
            <a:pPr marL="1209663" lvl="3" indent="-268288"/>
            <a:r>
              <a:rPr lang="fi-FI" dirty="0"/>
              <a:t>liikennelaskentalaitteiden ja nopeusnäyttötaulujen tiedonsiirto</a:t>
            </a:r>
          </a:p>
          <a:p>
            <a:pPr marL="582608" lvl="1" indent="-268288"/>
            <a:r>
              <a:rPr lang="fi-FI" b="1" dirty="0" smtClean="0"/>
              <a:t>Oma rajapinta</a:t>
            </a:r>
          </a:p>
          <a:p>
            <a:pPr marL="850893" lvl="2" indent="-268288"/>
            <a:r>
              <a:rPr lang="fi-FI" dirty="0" smtClean="0"/>
              <a:t>tallentimessa tiedonsiirto-ominaisuus valmistajan omalle serverille</a:t>
            </a:r>
          </a:p>
          <a:p>
            <a:pPr marL="850893" lvl="2" indent="-268288"/>
            <a:r>
              <a:rPr lang="fi-FI" dirty="0" smtClean="0"/>
              <a:t>valmistajan serveriltä tiedonsiirto tietopalvelutoimittajille</a:t>
            </a:r>
          </a:p>
          <a:p>
            <a:pPr marL="850893" lvl="2" indent="-268288"/>
            <a:r>
              <a:rPr lang="fi-FI" dirty="0" smtClean="0"/>
              <a:t>esimerkki</a:t>
            </a:r>
          </a:p>
          <a:p>
            <a:pPr marL="1209663" lvl="3" indent="-268288"/>
            <a:r>
              <a:rPr lang="fi-FI" dirty="0" smtClean="0"/>
              <a:t>tiemerkintäkojeiden ja kevyen liikenteen laskinten tiedonsiirto</a:t>
            </a:r>
          </a:p>
          <a:p>
            <a:pPr marL="582608" lvl="1" indent="-268288"/>
            <a:endParaRPr lang="fi-FI" dirty="0"/>
          </a:p>
          <a:p>
            <a:pPr marL="268288" indent="-268288"/>
            <a:endParaRPr lang="fi-FI" dirty="0" smtClean="0"/>
          </a:p>
          <a:p>
            <a:pPr marL="268288" indent="-268288"/>
            <a:endParaRPr lang="fi-FI" dirty="0" smtClean="0"/>
          </a:p>
          <a:p>
            <a:pPr marL="0" indent="0">
              <a:buNone/>
            </a:pPr>
            <a:endParaRPr lang="fi-FI" dirty="0"/>
          </a:p>
          <a:p>
            <a:pPr marL="0" indent="0" algn="just">
              <a:spcAft>
                <a:spcPts val="300"/>
              </a:spcAft>
              <a:buNone/>
              <a:defRPr/>
            </a:pPr>
            <a:endParaRPr lang="fi-FI" sz="2000" dirty="0">
              <a:cs typeface="Arial" charset="0"/>
            </a:endParaRPr>
          </a:p>
          <a:p>
            <a:pPr marL="268288" indent="-268288"/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A0A82-9A34-4074-BAED-A3269BFD28D3}" type="datetime1">
              <a:rPr lang="fi-FI" smtClean="0"/>
              <a:t>12.5.2015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28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518972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Tulokset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421200" y="1785599"/>
            <a:ext cx="8235912" cy="4591449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fi-FI" b="1" dirty="0" smtClean="0"/>
              <a:t>Palaute</a:t>
            </a:r>
          </a:p>
          <a:p>
            <a:r>
              <a:rPr lang="fi-FI" dirty="0" smtClean="0"/>
              <a:t>Tietopalvelusta saatiin paljon hyvää  palautetta käyttäjiltä</a:t>
            </a:r>
          </a:p>
          <a:p>
            <a:pPr lvl="1"/>
            <a:r>
              <a:rPr lang="fi-FI" dirty="0" smtClean="0"/>
              <a:t>Kirjaaminen helppoa valikkojen avulla mutta vielä hiukan kehitettävää</a:t>
            </a:r>
          </a:p>
          <a:p>
            <a:pPr lvl="1"/>
            <a:r>
              <a:rPr lang="fi-FI" dirty="0" smtClean="0"/>
              <a:t>Vähentää muistilappujen määrää ja tiedon katoamista kun kirjaus suoraan kentältä</a:t>
            </a:r>
          </a:p>
          <a:p>
            <a:pPr lvl="1"/>
            <a:r>
              <a:rPr lang="fi-FI" dirty="0" smtClean="0"/>
              <a:t>Raportointi selkeää koska tilaajan määrittelemä muoto</a:t>
            </a:r>
          </a:p>
          <a:p>
            <a:pPr lvl="1"/>
            <a:r>
              <a:rPr lang="fi-FI" dirty="0" smtClean="0"/>
              <a:t>Työnjohdolla enemmän aikaa tietojen analysointiin</a:t>
            </a:r>
          </a:p>
          <a:p>
            <a:r>
              <a:rPr lang="fi-FI" b="1" dirty="0"/>
              <a:t> </a:t>
            </a:r>
            <a:r>
              <a:rPr lang="fi-FI" dirty="0" smtClean="0"/>
              <a:t>Liikennevirastosta ja valvonnasta myös positiivista palautetta</a:t>
            </a:r>
          </a:p>
          <a:p>
            <a:pPr lvl="1"/>
            <a:r>
              <a:rPr lang="fi-FI" dirty="0" smtClean="0"/>
              <a:t>Vaihteiden kunnonhallinnan ”putki” selkeämpi</a:t>
            </a:r>
          </a:p>
          <a:p>
            <a:pPr lvl="1"/>
            <a:r>
              <a:rPr lang="fi-FI" dirty="0" smtClean="0"/>
              <a:t>Elinkaaren hallinta paranee kun tekninen kuntotieto on hanskassa</a:t>
            </a:r>
          </a:p>
          <a:p>
            <a:pPr lvl="1"/>
            <a:r>
              <a:rPr lang="fi-FI" dirty="0" smtClean="0"/>
              <a:t>Kunnossapidon raportointi olisi homogeenistä -&gt; vertailtavuus ja analysointi</a:t>
            </a:r>
          </a:p>
          <a:p>
            <a:endParaRPr lang="fi-FI" b="1" dirty="0" smtClean="0"/>
          </a:p>
          <a:p>
            <a:pPr marL="0" indent="0">
              <a:buNone/>
            </a:pPr>
            <a:r>
              <a:rPr lang="fi-FI" b="1" dirty="0" smtClean="0"/>
              <a:t>Yhteenveto opeista</a:t>
            </a:r>
          </a:p>
          <a:p>
            <a:pPr marL="269875" indent="-271463"/>
            <a:r>
              <a:rPr lang="fi-FI" dirty="0" smtClean="0"/>
              <a:t>Vaihteiden paikkatietoja ei saatavilla kattavasti</a:t>
            </a:r>
          </a:p>
          <a:p>
            <a:pPr marL="269875" indent="-271463"/>
            <a:r>
              <a:rPr lang="fi-FI" dirty="0" smtClean="0"/>
              <a:t>Ratakuva –palvelun linkitys ei nykyisellä palvelun rakenteella onnistu</a:t>
            </a:r>
          </a:p>
          <a:p>
            <a:pPr marL="269875" indent="-271463"/>
            <a:r>
              <a:rPr lang="fi-FI" dirty="0" smtClean="0"/>
              <a:t>Rataosoiteverkko tarvitaan sähköisenä, jos halutaan tehokkaasti paikantaa ja raportoida rataosaväliä koskevat toimenpiteet</a:t>
            </a:r>
          </a:p>
          <a:p>
            <a:pPr marL="269875" indent="-271463"/>
            <a:r>
              <a:rPr lang="fi-FI" dirty="0" smtClean="0"/>
              <a:t>Pilotissa käytetty maastokäyttö- että toimistokäyttöliittymä soveltuvat ”alustaksi” kunnonhallintajärjestelmälle</a:t>
            </a:r>
          </a:p>
          <a:p>
            <a:pPr marL="269875" indent="-271463"/>
            <a:r>
              <a:rPr lang="fi-FI" dirty="0" smtClean="0"/>
              <a:t>Mittalaitteen tiedonsiirron toteuttamiseen on useita vaihtoehtoisia ratkaisumalleja</a:t>
            </a:r>
          </a:p>
          <a:p>
            <a:pPr marL="0" indent="0">
              <a:buNone/>
            </a:pPr>
            <a:endParaRPr lang="fi-FI" dirty="0"/>
          </a:p>
          <a:p>
            <a:pPr marL="0" indent="0" algn="just">
              <a:spcAft>
                <a:spcPts val="300"/>
              </a:spcAft>
              <a:buNone/>
              <a:defRPr/>
            </a:pPr>
            <a:endParaRPr lang="fi-FI" sz="2000" dirty="0">
              <a:cs typeface="Arial" charset="0"/>
            </a:endParaRPr>
          </a:p>
          <a:p>
            <a:pPr marL="268288" indent="-268288"/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A0A82-9A34-4074-BAED-A3269BFD28D3}" type="datetime1">
              <a:rPr lang="fi-FI" smtClean="0"/>
              <a:t>12.5.2015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29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076607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7F036-A15B-4656-B98C-60E0FA0410EE}" type="datetime1">
              <a:rPr lang="fi-FI" smtClean="0"/>
              <a:t>12.5.2015</a:t>
            </a:fld>
            <a:endParaRPr lang="fi-FI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3</a:t>
            </a:fld>
            <a:endParaRPr lang="fi-FI"/>
          </a:p>
        </p:txBody>
      </p:sp>
      <p:sp>
        <p:nvSpPr>
          <p:cNvPr id="7" name="Tekstin paikkamerkki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i-FI" dirty="0" smtClean="0"/>
              <a:t>Kehittämisprojektin tavoitteet</a:t>
            </a:r>
            <a:endParaRPr lang="fi-FI" dirty="0"/>
          </a:p>
        </p:txBody>
      </p:sp>
      <p:sp>
        <p:nvSpPr>
          <p:cNvPr id="8" name="Sisällön paikkamerkki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i-FI" dirty="0" smtClean="0"/>
              <a:t> Vaihteiden kunnonhallinnan kokonaisvaltainen kehittäminen </a:t>
            </a:r>
          </a:p>
          <a:p>
            <a:pPr marL="0" indent="0">
              <a:buNone/>
            </a:pPr>
            <a:endParaRPr lang="fi-FI" dirty="0" smtClean="0"/>
          </a:p>
          <a:p>
            <a:r>
              <a:rPr lang="fi-FI" dirty="0" smtClean="0"/>
              <a:t>Kuntotiedon hallinta</a:t>
            </a:r>
          </a:p>
          <a:p>
            <a:endParaRPr lang="fi-FI" dirty="0" smtClean="0"/>
          </a:p>
          <a:p>
            <a:r>
              <a:rPr lang="fi-FI" dirty="0" smtClean="0"/>
              <a:t>Osaamisen kehittäminen</a:t>
            </a:r>
          </a:p>
          <a:p>
            <a:endParaRPr lang="fi-FI" dirty="0"/>
          </a:p>
          <a:p>
            <a:r>
              <a:rPr lang="fi-FI" dirty="0" smtClean="0"/>
              <a:t> Ohjeistuksen kehittäminen ja  selkeytys</a:t>
            </a:r>
          </a:p>
          <a:p>
            <a:pPr marL="0" indent="0">
              <a:buNone/>
            </a:pPr>
            <a:endParaRPr lang="fi-FI" dirty="0" smtClean="0"/>
          </a:p>
          <a:p>
            <a:r>
              <a:rPr lang="fi-FI" dirty="0" smtClean="0"/>
              <a:t>Laadunvarmistuksen menetelmät -&gt; toiminnan aukoton dokumentaatio</a:t>
            </a:r>
          </a:p>
          <a:p>
            <a:pPr marL="0" indent="0">
              <a:buNone/>
            </a:pPr>
            <a:endParaRPr lang="fi-FI" dirty="0" smtClean="0"/>
          </a:p>
          <a:p>
            <a:r>
              <a:rPr lang="fi-FI" dirty="0" smtClean="0"/>
              <a:t>Valvonnan yhtenäistäminen ja kehittäminen</a:t>
            </a:r>
            <a:endParaRPr lang="fi-FI" dirty="0"/>
          </a:p>
        </p:txBody>
      </p:sp>
      <p:pic>
        <p:nvPicPr>
          <p:cNvPr id="9" name="Kuvan paikkamerkki 8" descr="cid:image001.png@01D088E8.FEC57CD0"/>
          <p:cNvPicPr>
            <a:picLocks noGrp="1"/>
          </p:cNvPicPr>
          <p:nvPr>
            <p:ph type="pic" idx="13"/>
          </p:nvPr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07" b="12807"/>
          <a:stretch>
            <a:fillRect/>
          </a:stretch>
        </p:blipFill>
        <p:spPr bwMode="auto">
          <a:xfrm>
            <a:off x="4644000" y="1543050"/>
            <a:ext cx="4118400" cy="47929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7705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Johtopäätökset ja suositukset jatkosta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fi-FI" sz="1900" b="1" dirty="0" smtClean="0"/>
              <a:t>Suositukset jatkosta</a:t>
            </a:r>
          </a:p>
          <a:p>
            <a:pPr marL="0" indent="0">
              <a:buNone/>
            </a:pPr>
            <a:r>
              <a:rPr lang="fi-FI" sz="1900" dirty="0"/>
              <a:t>Jatketaan toukokuussa 2014 </a:t>
            </a:r>
            <a:r>
              <a:rPr lang="fi-FI" sz="1900" dirty="0" smtClean="0"/>
              <a:t>käynnistettyä kunnonhallintajärjestelmäpilottia </a:t>
            </a:r>
            <a:r>
              <a:rPr lang="fi-FI" sz="1900" dirty="0"/>
              <a:t>vaiheeseen </a:t>
            </a:r>
            <a:r>
              <a:rPr lang="fi-FI" sz="1900" dirty="0" smtClean="0"/>
              <a:t>II, jossa keskeisinä aiheina seuraavat</a:t>
            </a:r>
          </a:p>
          <a:p>
            <a:pPr marL="269875" indent="-271463"/>
            <a:endParaRPr lang="fi-FI" dirty="0"/>
          </a:p>
          <a:p>
            <a:pPr marL="0" indent="0">
              <a:buNone/>
            </a:pPr>
            <a:r>
              <a:rPr lang="fi-FI" dirty="0" smtClean="0">
                <a:solidFill>
                  <a:schemeClr val="tx1"/>
                </a:solidFill>
              </a:rPr>
              <a:t>OPERATIIVINEN KUNNONHALLINTA</a:t>
            </a:r>
          </a:p>
          <a:p>
            <a:pPr marL="269875" indent="-271463"/>
            <a:r>
              <a:rPr lang="fi-FI" dirty="0">
                <a:solidFill>
                  <a:schemeClr val="tx1"/>
                </a:solidFill>
              </a:rPr>
              <a:t>Vaiheen I testausten jatkaminen ja käyttökokemusten pohjalta esiin nousevien  kehittämistarpeiden </a:t>
            </a:r>
            <a:r>
              <a:rPr lang="fi-FI" dirty="0" smtClean="0">
                <a:solidFill>
                  <a:schemeClr val="tx1"/>
                </a:solidFill>
              </a:rPr>
              <a:t>toteuttaminen</a:t>
            </a:r>
          </a:p>
          <a:p>
            <a:pPr marL="584195" lvl="1" indent="-271463"/>
            <a:r>
              <a:rPr lang="fi-FI" dirty="0" smtClean="0"/>
              <a:t>Maastotallentimen </a:t>
            </a:r>
            <a:r>
              <a:rPr lang="fi-FI" dirty="0"/>
              <a:t>tiedonsiirron </a:t>
            </a:r>
            <a:r>
              <a:rPr lang="fi-FI" dirty="0" smtClean="0"/>
              <a:t>kehittäminen kunnonhallintajärjestelmään (sähköiset mittauspöytäkirjat järjestelmään)</a:t>
            </a:r>
          </a:p>
          <a:p>
            <a:pPr marL="584195" lvl="1" indent="-271463"/>
            <a:r>
              <a:rPr lang="fi-FI" dirty="0" smtClean="0"/>
              <a:t>Kirjausten yksinkertaistaminen ja ”niputtaminen”</a:t>
            </a:r>
            <a:endParaRPr lang="fi-FI" dirty="0"/>
          </a:p>
          <a:p>
            <a:pPr marL="584195" lvl="1" indent="-271463"/>
            <a:r>
              <a:rPr lang="fi-FI" dirty="0" smtClean="0"/>
              <a:t>Huolloissa ja määräaikaistarkastuksissa havaitut viat myös vikatietoihin</a:t>
            </a:r>
          </a:p>
          <a:p>
            <a:pPr marL="584195" lvl="1" indent="-271463"/>
            <a:r>
              <a:rPr lang="fi-FI" dirty="0" smtClean="0"/>
              <a:t>Kaksois- ja risteysvaihteiden sijaintitietojen tarkempi yksilöinti</a:t>
            </a:r>
          </a:p>
          <a:p>
            <a:pPr marL="584195" lvl="1" indent="-271463"/>
            <a:r>
              <a:rPr lang="fi-FI" dirty="0" smtClean="0"/>
              <a:t>Rekisteritietojen päivitys järjestelmään</a:t>
            </a:r>
          </a:p>
          <a:p>
            <a:pPr marL="584195" lvl="1" indent="-271463"/>
            <a:r>
              <a:rPr lang="fi-FI" dirty="0" smtClean="0"/>
              <a:t>Materiaalien hallinta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fi-FI" dirty="0" smtClean="0">
                <a:solidFill>
                  <a:schemeClr val="tx1"/>
                </a:solidFill>
              </a:rPr>
              <a:t>SOPIMUSTEKNINEN KUNNONHALLINTA JA ELINKAARENHALLINTA</a:t>
            </a:r>
          </a:p>
          <a:p>
            <a:pPr marL="269875" indent="-271463"/>
            <a:r>
              <a:rPr lang="fi-FI" dirty="0" smtClean="0">
                <a:solidFill>
                  <a:schemeClr val="tx1"/>
                </a:solidFill>
              </a:rPr>
              <a:t>Tarvittavat tiedot sopimustekniseen kunnonhallintaan sekä elinkaaren hallintaan (vikatiheydet, osanvaihtomäärät, tuentamäärät, yms.)</a:t>
            </a:r>
          </a:p>
          <a:p>
            <a:pPr marL="269875" indent="-271463"/>
            <a:r>
              <a:rPr lang="fi-FI" dirty="0" smtClean="0">
                <a:solidFill>
                  <a:schemeClr val="tx1"/>
                </a:solidFill>
              </a:rPr>
              <a:t>Rajapinta tarpeet muihin järjestelmiin (POHA, Kunnossapidon suunnittelun hallintajärjestelmä, yms.)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fi-FI" dirty="0" smtClean="0">
                <a:solidFill>
                  <a:schemeClr val="tx1"/>
                </a:solidFill>
              </a:rPr>
              <a:t>MUUTA</a:t>
            </a:r>
          </a:p>
          <a:p>
            <a:pPr marL="269875" indent="-271463"/>
            <a:r>
              <a:rPr lang="fi-FI" dirty="0" smtClean="0"/>
              <a:t>Viestittää </a:t>
            </a:r>
            <a:r>
              <a:rPr lang="fi-FI" dirty="0"/>
              <a:t>rautateiden kunnossapitoon liittyvien rekisterien ja paikkatietojen kehittämistarpeita </a:t>
            </a:r>
            <a:r>
              <a:rPr lang="fi-FI" dirty="0" smtClean="0"/>
              <a:t>valtakunnallisesti</a:t>
            </a:r>
          </a:p>
          <a:p>
            <a:pPr marL="0" indent="0">
              <a:buNone/>
            </a:pPr>
            <a:endParaRPr lang="fi-FI" dirty="0"/>
          </a:p>
          <a:p>
            <a:pPr marL="444500" lvl="1" indent="-131763"/>
            <a:endParaRPr lang="fi-FI" dirty="0" smtClean="0"/>
          </a:p>
          <a:p>
            <a:pPr marL="0" indent="0">
              <a:buNone/>
            </a:pPr>
            <a:endParaRPr lang="fi-FI" dirty="0"/>
          </a:p>
          <a:p>
            <a:pPr marL="0" indent="0" algn="just">
              <a:spcAft>
                <a:spcPts val="300"/>
              </a:spcAft>
              <a:buNone/>
              <a:defRPr/>
            </a:pPr>
            <a:endParaRPr lang="fi-FI" sz="2000" dirty="0">
              <a:cs typeface="Arial" charset="0"/>
            </a:endParaRPr>
          </a:p>
          <a:p>
            <a:pPr marL="268288" indent="-268288"/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A0A82-9A34-4074-BAED-A3269BFD28D3}" type="datetime1">
              <a:rPr lang="fi-FI" smtClean="0"/>
              <a:t>12.5.2015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30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009001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C2E18-0544-4F85-8DE4-31B75E8D1625}" type="datetime1">
              <a:rPr lang="fi-FI" smtClean="0"/>
              <a:t>12.5.2015</a:t>
            </a:fld>
            <a:endParaRPr lang="fi-FI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 smtClean="0"/>
              <a:t>Luonnos/Keijo Pulkkinen</a:t>
            </a:r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31</a:t>
            </a:fld>
            <a:endParaRPr lang="fi-FI"/>
          </a:p>
        </p:txBody>
      </p:sp>
      <p:sp>
        <p:nvSpPr>
          <p:cNvPr id="5" name="Otsikk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Lisätietoja</a:t>
            </a:r>
            <a:br>
              <a:rPr lang="fi-FI" dirty="0" smtClean="0"/>
            </a:br>
            <a:r>
              <a:rPr lang="fi-FI" dirty="0" smtClean="0"/>
              <a:t>teemu.poussu@liikennevirasto.fi</a:t>
            </a:r>
            <a:br>
              <a:rPr lang="fi-FI" dirty="0" smtClean="0"/>
            </a:br>
            <a:r>
              <a:rPr lang="fi-FI" dirty="0" smtClean="0"/>
              <a:t>anne.partanen@liikennevirasto.fi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716755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Vaihteiden kunnonhallinta</a:t>
            </a:r>
            <a:endParaRPr lang="fi-FI" dirty="0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7F036-A15B-4656-B98C-60E0FA0410EE}" type="datetime1">
              <a:rPr lang="fi-FI" smtClean="0"/>
              <a:t>12.5.2015</a:t>
            </a:fld>
            <a:endParaRPr lang="fi-FI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4</a:t>
            </a:fld>
            <a:endParaRPr lang="fi-FI"/>
          </a:p>
        </p:txBody>
      </p:sp>
      <p:sp>
        <p:nvSpPr>
          <p:cNvPr id="7" name="Tekstin paikkamerkki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i-FI" dirty="0" smtClean="0"/>
              <a:t>Perusteita kehittämistarpeille</a:t>
            </a:r>
            <a:endParaRPr lang="fi-FI" dirty="0"/>
          </a:p>
        </p:txBody>
      </p:sp>
      <p:sp>
        <p:nvSpPr>
          <p:cNvPr id="8" name="Sisällön paikkamerkki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i-FI" dirty="0" smtClean="0"/>
              <a:t> Toiminnan dokumentaatio puutteellista ja sekavaa</a:t>
            </a:r>
          </a:p>
          <a:p>
            <a:endParaRPr lang="fi-FI" dirty="0"/>
          </a:p>
          <a:p>
            <a:r>
              <a:rPr lang="fi-FI" dirty="0" smtClean="0"/>
              <a:t>Laitteiden kuntotila epäselvä </a:t>
            </a:r>
          </a:p>
          <a:p>
            <a:endParaRPr lang="fi-FI" dirty="0"/>
          </a:p>
          <a:p>
            <a:r>
              <a:rPr lang="fi-FI" dirty="0" smtClean="0"/>
              <a:t> Kunnossapidon töiden toteuma puutteellista</a:t>
            </a:r>
          </a:p>
          <a:p>
            <a:endParaRPr lang="fi-FI" dirty="0"/>
          </a:p>
          <a:p>
            <a:r>
              <a:rPr lang="fi-FI" dirty="0" smtClean="0"/>
              <a:t>RATO:n vastaisia menettelyjä</a:t>
            </a:r>
          </a:p>
          <a:p>
            <a:endParaRPr lang="fi-FI" dirty="0"/>
          </a:p>
          <a:p>
            <a:r>
              <a:rPr lang="fi-FI" dirty="0" smtClean="0"/>
              <a:t> </a:t>
            </a:r>
            <a:r>
              <a:rPr lang="fi-FI" dirty="0" err="1" smtClean="0"/>
              <a:t>Ennalta-arvaamattomat</a:t>
            </a:r>
            <a:r>
              <a:rPr lang="fi-FI" dirty="0" smtClean="0"/>
              <a:t> liikennöintirajoitteet  </a:t>
            </a:r>
            <a:endParaRPr lang="fi-FI" dirty="0"/>
          </a:p>
        </p:txBody>
      </p:sp>
      <p:pic>
        <p:nvPicPr>
          <p:cNvPr id="11" name="Kuvan paikkamerkki 10"/>
          <p:cNvPicPr>
            <a:picLocks noGrp="1" noChangeAspect="1"/>
          </p:cNvPicPr>
          <p:nvPr>
            <p:ph type="pic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39" r="1593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89015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Ohjeistusta </a:t>
            </a:r>
            <a:r>
              <a:rPr lang="fi-FI" dirty="0" err="1" smtClean="0"/>
              <a:t>vaihdekunnossapitoon</a:t>
            </a:r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A0A82-9A34-4074-BAED-A3269BFD28D3}" type="datetime1">
              <a:rPr lang="fi-FI" smtClean="0"/>
              <a:t>12.5.2015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5</a:t>
            </a:fld>
            <a:endParaRPr lang="fi-FI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275" y="1228726"/>
            <a:ext cx="4495800" cy="501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4822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fi-FI" b="1" dirty="0"/>
              <a:t>Rautatievaihteiden </a:t>
            </a:r>
            <a:r>
              <a:rPr lang="fi-FI" b="1" dirty="0" smtClean="0"/>
              <a:t>kunnonhallintajärjestelmäpilotti</a:t>
            </a:r>
            <a:r>
              <a:rPr lang="fi-FI" b="1" dirty="0"/>
              <a:t/>
            </a:r>
            <a:br>
              <a:rPr lang="fi-FI" b="1" dirty="0"/>
            </a:br>
            <a:r>
              <a:rPr lang="fi-FI" b="1" dirty="0" smtClean="0"/>
              <a:t>1</a:t>
            </a:r>
            <a:r>
              <a:rPr lang="fi-FI" b="1" dirty="0" smtClean="0"/>
              <a:t>-8/2015</a:t>
            </a:r>
            <a:r>
              <a:rPr lang="fi-FI" dirty="0"/>
              <a:t/>
            </a:r>
            <a:br>
              <a:rPr lang="fi-FI" dirty="0"/>
            </a:b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 smtClean="0"/>
              <a:t>Yhteenveto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948714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Sisältö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68288" indent="-268288"/>
            <a:r>
              <a:rPr lang="fi-FI" dirty="0" smtClean="0"/>
              <a:t>Lähtökohdat</a:t>
            </a:r>
          </a:p>
          <a:p>
            <a:pPr marL="268288" indent="-268288"/>
            <a:r>
              <a:rPr lang="fi-FI" dirty="0" smtClean="0"/>
              <a:t>Tavoitteet</a:t>
            </a:r>
          </a:p>
          <a:p>
            <a:pPr marL="268288" indent="-268288"/>
            <a:r>
              <a:rPr lang="fi-FI" dirty="0" smtClean="0"/>
              <a:t>Toteutus</a:t>
            </a:r>
          </a:p>
          <a:p>
            <a:pPr marL="582608" lvl="1" indent="-268288"/>
            <a:r>
              <a:rPr lang="fi-FI" dirty="0" smtClean="0"/>
              <a:t>Rajaukset</a:t>
            </a:r>
          </a:p>
          <a:p>
            <a:pPr marL="582608" lvl="1" indent="-268288"/>
            <a:r>
              <a:rPr lang="fi-FI" dirty="0" smtClean="0"/>
              <a:t>Keskeinen aineisto</a:t>
            </a:r>
          </a:p>
          <a:p>
            <a:pPr marL="582608" lvl="1" indent="-268288"/>
            <a:r>
              <a:rPr lang="fi-FI" dirty="0" err="1" smtClean="0"/>
              <a:t>Pilotoidut</a:t>
            </a:r>
            <a:r>
              <a:rPr lang="fi-FI" dirty="0" smtClean="0"/>
              <a:t> ominaisuudet</a:t>
            </a:r>
          </a:p>
          <a:p>
            <a:pPr marL="582608" lvl="1" indent="-268288"/>
            <a:r>
              <a:rPr lang="fi-FI" dirty="0" smtClean="0"/>
              <a:t>Selvitys mittalaitteiden tiedonsiirrosta</a:t>
            </a:r>
          </a:p>
          <a:p>
            <a:pPr marL="268288" indent="-268288"/>
            <a:r>
              <a:rPr lang="fi-FI" dirty="0"/>
              <a:t>Tulokset</a:t>
            </a:r>
          </a:p>
          <a:p>
            <a:pPr marL="582608" lvl="1" indent="-268288"/>
            <a:r>
              <a:rPr lang="fi-FI" dirty="0"/>
              <a:t>Yhteenveto opeista</a:t>
            </a:r>
          </a:p>
          <a:p>
            <a:pPr marL="268288" indent="-268288"/>
            <a:r>
              <a:rPr lang="fi-FI" dirty="0" smtClean="0">
                <a:solidFill>
                  <a:schemeClr val="tx1"/>
                </a:solidFill>
              </a:rPr>
              <a:t>Johtopäätökset </a:t>
            </a:r>
            <a:r>
              <a:rPr lang="fi-FI" dirty="0">
                <a:solidFill>
                  <a:schemeClr val="tx1"/>
                </a:solidFill>
              </a:rPr>
              <a:t>ja suositukset jatkosta</a:t>
            </a:r>
          </a:p>
          <a:p>
            <a:pPr marL="0" indent="0">
              <a:buNone/>
            </a:pPr>
            <a:endParaRPr lang="fi-FI" dirty="0" smtClean="0"/>
          </a:p>
          <a:p>
            <a:pPr marL="268288" indent="-268288"/>
            <a:endParaRPr lang="fi-FI" dirty="0"/>
          </a:p>
          <a:p>
            <a:pPr marL="0" indent="0" algn="just">
              <a:spcAft>
                <a:spcPts val="300"/>
              </a:spcAft>
              <a:buNone/>
              <a:defRPr/>
            </a:pPr>
            <a:endParaRPr lang="fi-FI" sz="2000" dirty="0">
              <a:cs typeface="Arial" charset="0"/>
            </a:endParaRPr>
          </a:p>
          <a:p>
            <a:pPr marL="268288" indent="-268288"/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A0A82-9A34-4074-BAED-A3269BFD28D3}" type="datetime1">
              <a:rPr lang="fi-FI" smtClean="0"/>
              <a:t>12.5.2015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 smtClean="0"/>
              <a:t>Osastopäivä</a:t>
            </a:r>
            <a:endParaRPr lang="fi-FI" dirty="0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7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646616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Vaihteen kunnossapitoa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A0A82-9A34-4074-BAED-A3269BFD28D3}" type="datetime1">
              <a:rPr lang="fi-FI" smtClean="0"/>
              <a:t>12.5.2015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8</a:t>
            </a:fld>
            <a:endParaRPr lang="fi-FI"/>
          </a:p>
        </p:txBody>
      </p:sp>
      <p:pic>
        <p:nvPicPr>
          <p:cNvPr id="7" name="Picture 2" descr="C:\Users\l771880\Pictures\2012-03-23\Scan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320800"/>
            <a:ext cx="86106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5844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Vaihteen mittausta</a:t>
            </a:r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A0A82-9A34-4074-BAED-A3269BFD28D3}" type="datetime1">
              <a:rPr lang="fi-FI" smtClean="0"/>
              <a:t>12.5.2015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 smtClean="0"/>
              <a:t>Rautatiefoorumi</a:t>
            </a:r>
          </a:p>
          <a:p>
            <a:endParaRPr lang="fi-FI" dirty="0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9</a:t>
            </a:fld>
            <a:endParaRPr lang="fi-FI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4809" y="1785938"/>
            <a:ext cx="5522594" cy="4416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2068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erinteinen_Liikennevirasto">
  <a:themeElements>
    <a:clrScheme name="Liikennevirast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46AF"/>
      </a:accent1>
      <a:accent2>
        <a:srgbClr val="0088CE"/>
      </a:accent2>
      <a:accent3>
        <a:srgbClr val="3DB7E4"/>
      </a:accent3>
      <a:accent4>
        <a:srgbClr val="EA8A00"/>
      </a:accent4>
      <a:accent5>
        <a:srgbClr val="84CAC6"/>
      </a:accent5>
      <a:accent6>
        <a:srgbClr val="BCBC7E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Liikennevirasto.potx" id="{428FB34F-A2ED-491B-A1EF-BD2E998703E0}" vid="{0A2EBF1A-E8C2-49E2-9B8E-159A1BC2A1F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perinteinen_Liikennevirasto</Template>
  <TotalTime>341</TotalTime>
  <Words>731</Words>
  <Application>Microsoft Office PowerPoint</Application>
  <PresentationFormat>Näytössä katseltava diaesitys (4:3)</PresentationFormat>
  <Paragraphs>308</Paragraphs>
  <Slides>31</Slides>
  <Notes>0</Notes>
  <HiddenSlides>0</HiddenSlides>
  <MMClips>0</MMClips>
  <ScaleCrop>false</ScaleCrop>
  <HeadingPairs>
    <vt:vector size="4" baseType="variant">
      <vt:variant>
        <vt:lpstr>Teema</vt:lpstr>
      </vt:variant>
      <vt:variant>
        <vt:i4>1</vt:i4>
      </vt:variant>
      <vt:variant>
        <vt:lpstr>Dian otsikot</vt:lpstr>
      </vt:variant>
      <vt:variant>
        <vt:i4>31</vt:i4>
      </vt:variant>
    </vt:vector>
  </HeadingPairs>
  <TitlesOfParts>
    <vt:vector size="32" baseType="lpstr">
      <vt:lpstr>perinteinen_Liikennevirasto</vt:lpstr>
      <vt:lpstr>Rautatievaihteiden kunnonhallinnan kehittäminen</vt:lpstr>
      <vt:lpstr>PowerPoint-esitys</vt:lpstr>
      <vt:lpstr>PowerPoint-esitys</vt:lpstr>
      <vt:lpstr>Vaihteiden kunnonhallinta</vt:lpstr>
      <vt:lpstr>Ohjeistusta vaihdekunnossapitoon</vt:lpstr>
      <vt:lpstr>Rautatievaihteiden kunnonhallintajärjestelmäpilotti 1-8/2015 </vt:lpstr>
      <vt:lpstr>Sisältö</vt:lpstr>
      <vt:lpstr>Vaihteen kunnossapitoa</vt:lpstr>
      <vt:lpstr>Vaihteen mittausta</vt:lpstr>
      <vt:lpstr>Lähtökohdat</vt:lpstr>
      <vt:lpstr>Tavoitteet</vt:lpstr>
      <vt:lpstr>Toteutus</vt:lpstr>
      <vt:lpstr>Toteutus</vt:lpstr>
      <vt:lpstr>Toteutus</vt:lpstr>
      <vt:lpstr>Toteutus</vt:lpstr>
      <vt:lpstr>Toteutus</vt:lpstr>
      <vt:lpstr>Toteutus</vt:lpstr>
      <vt:lpstr>Toteutus</vt:lpstr>
      <vt:lpstr>Toteutus</vt:lpstr>
      <vt:lpstr>Toteutus</vt:lpstr>
      <vt:lpstr>Toteutus</vt:lpstr>
      <vt:lpstr>Toteutus</vt:lpstr>
      <vt:lpstr>Toteutus</vt:lpstr>
      <vt:lpstr>Toteutus</vt:lpstr>
      <vt:lpstr>Toteutus</vt:lpstr>
      <vt:lpstr>Toteutus</vt:lpstr>
      <vt:lpstr>Toteutus</vt:lpstr>
      <vt:lpstr>Toteutus</vt:lpstr>
      <vt:lpstr>Tulokset</vt:lpstr>
      <vt:lpstr>Johtopäätökset ja suositukset jatkosta</vt:lpstr>
      <vt:lpstr>Lisätietoja teemu.poussu@liikennevirasto.fi anne.partanen@liikennevirasto.fi</vt:lpstr>
    </vt:vector>
  </TitlesOfParts>
  <Company>Liikennevirasto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PowerPoint-esitys</dc:title>
  <dc:creator>Teemu Poussu</dc:creator>
  <cp:lastModifiedBy>Poussu Teemu</cp:lastModifiedBy>
  <cp:revision>60</cp:revision>
  <dcterms:created xsi:type="dcterms:W3CDTF">2014-11-25T10:38:22Z</dcterms:created>
  <dcterms:modified xsi:type="dcterms:W3CDTF">2015-05-12T07:07:48Z</dcterms:modified>
</cp:coreProperties>
</file>