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8"/>
  </p:notesMasterIdLst>
  <p:sldIdLst>
    <p:sldId id="256" r:id="rId4"/>
    <p:sldId id="258" r:id="rId5"/>
    <p:sldId id="259" r:id="rId6"/>
    <p:sldId id="257" r:id="rId7"/>
  </p:sldIdLst>
  <p:sldSz cx="9144000" cy="5143500" type="screen16x9"/>
  <p:notesSz cx="6858000" cy="9144000"/>
  <p:defaultTextStyle>
    <a:defPPr>
      <a:defRPr lang="fi-FI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7" autoAdjust="0"/>
    <p:restoredTop sz="94673" autoAdjust="0"/>
  </p:normalViewPr>
  <p:slideViewPr>
    <p:cSldViewPr snapToGrid="0">
      <p:cViewPr varScale="1">
        <p:scale>
          <a:sx n="82" d="100"/>
          <a:sy n="82" d="100"/>
        </p:scale>
        <p:origin x="-102" y="-2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7.10.2016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01E1C-99BF-4584-9F39-F9BB1B89B2AE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9175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0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6.10.2016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 userDrawn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Sami Mäkinen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5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6.10.2016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Sami Mäkinen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7504324" y="54670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2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1842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Sami Mäkinen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 userDrawn="1"/>
        </p:nvSpPr>
        <p:spPr>
          <a:xfrm>
            <a:off x="7504324" y="54670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 userDrawn="1"/>
        </p:nvSpPr>
        <p:spPr>
          <a:xfrm>
            <a:off x="7750174" y="548858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Sami Mäkinen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2" name="eulogoplaceholder"/>
          <p:cNvSpPr txBox="1"/>
          <p:nvPr userDrawn="1"/>
        </p:nvSpPr>
        <p:spPr>
          <a:xfrm>
            <a:off x="7504324" y="53273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6.10.2016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Sami Mäkinen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 userDrawn="1"/>
        </p:nvSpPr>
        <p:spPr>
          <a:xfrm>
            <a:off x="7504324" y="546701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7750174" y="53489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hjä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Sami Mäkinen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 userDrawn="1"/>
        </p:nvSpPr>
        <p:spPr>
          <a:xfrm>
            <a:off x="750432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 userDrawn="1"/>
        </p:nvSpPr>
        <p:spPr>
          <a:xfrm>
            <a:off x="775017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6.10.2016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3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Sami Mäkinen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3" r:id="rId4"/>
    <p:sldLayoutId id="2147483663" r:id="rId5"/>
    <p:sldLayoutId id="2147483654" r:id="rId6"/>
    <p:sldLayoutId id="2147483665" r:id="rId7"/>
    <p:sldLayoutId id="2147483667" r:id="rId8"/>
  </p:sldLayoutIdLst>
  <p:timing>
    <p:tnLst>
      <p:par>
        <p:cTn id="1" dur="indefinite" restart="never" nodeType="tmRoot"/>
      </p:par>
    </p:tnLst>
  </p:timing>
  <p:hf hd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smtClean="0"/>
              <a:t>Digitalisaatio - RAID-e hanke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smtClean="0"/>
              <a:t>Ratafoorumi 7.10.2016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6.10.2016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9395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/>
          <p:cNvSpPr>
            <a:spLocks noGrp="1"/>
          </p:cNvSpPr>
          <p:nvPr>
            <p:ph type="title"/>
          </p:nvPr>
        </p:nvSpPr>
        <p:spPr>
          <a:xfrm>
            <a:off x="1931824" y="52837"/>
            <a:ext cx="6890203" cy="457200"/>
          </a:xfrm>
        </p:spPr>
        <p:txBody>
          <a:bodyPr/>
          <a:lstStyle/>
          <a:p>
            <a:r>
              <a:rPr lang="fi-FI" dirty="0" smtClean="0"/>
              <a:t>Väyläomaisuuden kunnossapito</a:t>
            </a:r>
            <a:endParaRPr lang="fi-FI" dirty="0"/>
          </a:p>
        </p:txBody>
      </p:sp>
      <p:sp>
        <p:nvSpPr>
          <p:cNvPr id="9" name="Viisikulmio 8"/>
          <p:cNvSpPr/>
          <p:nvPr/>
        </p:nvSpPr>
        <p:spPr>
          <a:xfrm rot="16200000">
            <a:off x="271561" y="3676013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Vaihteiden kunnossapitotarpeet</a:t>
            </a:r>
            <a:endParaRPr lang="fi-FI" sz="1200" dirty="0"/>
          </a:p>
        </p:txBody>
      </p:sp>
      <p:sp>
        <p:nvSpPr>
          <p:cNvPr id="10" name="Viisikulmio 9"/>
          <p:cNvSpPr/>
          <p:nvPr/>
        </p:nvSpPr>
        <p:spPr>
          <a:xfrm rot="16200000">
            <a:off x="667606" y="3676013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Kiskojen kunnossapitotarpeet</a:t>
            </a:r>
            <a:endParaRPr lang="fi-FI" sz="1200" dirty="0"/>
          </a:p>
        </p:txBody>
      </p:sp>
      <p:sp>
        <p:nvSpPr>
          <p:cNvPr id="11" name="Viisikulmio 10"/>
          <p:cNvSpPr/>
          <p:nvPr/>
        </p:nvSpPr>
        <p:spPr>
          <a:xfrm rot="16200000">
            <a:off x="1060711" y="3676013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Turvalaitteiden kunnossapitotarpeet</a:t>
            </a:r>
            <a:endParaRPr lang="fi-FI" sz="1200" dirty="0"/>
          </a:p>
        </p:txBody>
      </p:sp>
      <p:sp>
        <p:nvSpPr>
          <p:cNvPr id="12" name="Viisikulmio 11"/>
          <p:cNvSpPr/>
          <p:nvPr/>
        </p:nvSpPr>
        <p:spPr>
          <a:xfrm rot="16200000">
            <a:off x="1728803" y="3676013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...</a:t>
            </a:r>
          </a:p>
          <a:p>
            <a:pPr algn="ctr"/>
            <a:r>
              <a:rPr lang="fi-FI" sz="1200" dirty="0" smtClean="0"/>
              <a:t>kunnossapitotarpeet</a:t>
            </a:r>
            <a:endParaRPr lang="fi-FI" sz="1200" dirty="0"/>
          </a:p>
        </p:txBody>
      </p:sp>
      <p:cxnSp>
        <p:nvCxnSpPr>
          <p:cNvPr id="14" name="Suora yhdysviiva 13"/>
          <p:cNvCxnSpPr/>
          <p:nvPr/>
        </p:nvCxnSpPr>
        <p:spPr>
          <a:xfrm rot="16200000">
            <a:off x="2269783" y="3910039"/>
            <a:ext cx="0" cy="216024"/>
          </a:xfrm>
          <a:prstGeom prst="line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16" name="Viisikulmio 15"/>
          <p:cNvSpPr/>
          <p:nvPr/>
        </p:nvSpPr>
        <p:spPr>
          <a:xfrm rot="16200000">
            <a:off x="2359793" y="3676013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XX kunnossapitotarpeet</a:t>
            </a:r>
            <a:endParaRPr lang="fi-FI" sz="1200" dirty="0"/>
          </a:p>
        </p:txBody>
      </p:sp>
      <p:sp>
        <p:nvSpPr>
          <p:cNvPr id="18" name="Viisikulmio 17"/>
          <p:cNvSpPr/>
          <p:nvPr/>
        </p:nvSpPr>
        <p:spPr>
          <a:xfrm rot="16200000">
            <a:off x="6176217" y="3673969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XX kunnossapitotarpeet</a:t>
            </a:r>
            <a:endParaRPr lang="fi-FI" sz="1200" dirty="0"/>
          </a:p>
        </p:txBody>
      </p:sp>
      <p:sp>
        <p:nvSpPr>
          <p:cNvPr id="23" name="Viisikulmio 22"/>
          <p:cNvSpPr/>
          <p:nvPr/>
        </p:nvSpPr>
        <p:spPr>
          <a:xfrm rot="5400000">
            <a:off x="1324218" y="1478292"/>
            <a:ext cx="1008112" cy="1781280"/>
          </a:xfrm>
          <a:prstGeom prst="homePlat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i-FI" dirty="0" smtClean="0"/>
              <a:t>Ratakohteiden priorisointi</a:t>
            </a:r>
            <a:endParaRPr lang="fi-FI" dirty="0"/>
          </a:p>
        </p:txBody>
      </p:sp>
      <p:sp>
        <p:nvSpPr>
          <p:cNvPr id="25" name="Viisikulmio 24"/>
          <p:cNvSpPr/>
          <p:nvPr/>
        </p:nvSpPr>
        <p:spPr>
          <a:xfrm rot="5400000">
            <a:off x="3340443" y="1480138"/>
            <a:ext cx="1008112" cy="1781280"/>
          </a:xfrm>
          <a:prstGeom prst="homePlat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i-FI" dirty="0"/>
              <a:t>Tiekohteiden priorisointi</a:t>
            </a:r>
          </a:p>
        </p:txBody>
      </p:sp>
      <p:sp>
        <p:nvSpPr>
          <p:cNvPr id="26" name="Viisikulmio 25"/>
          <p:cNvSpPr/>
          <p:nvPr/>
        </p:nvSpPr>
        <p:spPr>
          <a:xfrm rot="5400000">
            <a:off x="5301018" y="1477545"/>
            <a:ext cx="1008112" cy="1781280"/>
          </a:xfrm>
          <a:prstGeom prst="homePlat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i-FI" dirty="0"/>
              <a:t>Vesiväylä kohteiden priorisointi</a:t>
            </a:r>
          </a:p>
        </p:txBody>
      </p:sp>
      <p:sp>
        <p:nvSpPr>
          <p:cNvPr id="27" name="Viisikulmio 26"/>
          <p:cNvSpPr/>
          <p:nvPr/>
        </p:nvSpPr>
        <p:spPr>
          <a:xfrm rot="5400000">
            <a:off x="7193789" y="1480138"/>
            <a:ext cx="1008112" cy="1781280"/>
          </a:xfrm>
          <a:prstGeom prst="homePlat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i-FI" dirty="0"/>
              <a:t>Taitorakenne kohteiden priorisointi</a:t>
            </a:r>
          </a:p>
        </p:txBody>
      </p:sp>
      <p:sp>
        <p:nvSpPr>
          <p:cNvPr id="28" name="Viisikulmio 27"/>
          <p:cNvSpPr/>
          <p:nvPr/>
        </p:nvSpPr>
        <p:spPr>
          <a:xfrm rot="16200000">
            <a:off x="2861809" y="3676013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XX kunnossapitotarpeet</a:t>
            </a:r>
            <a:endParaRPr lang="fi-FI" sz="1200" dirty="0"/>
          </a:p>
        </p:txBody>
      </p:sp>
      <p:sp>
        <p:nvSpPr>
          <p:cNvPr id="29" name="Viisikulmio 28"/>
          <p:cNvSpPr/>
          <p:nvPr/>
        </p:nvSpPr>
        <p:spPr>
          <a:xfrm rot="16200000">
            <a:off x="3439913" y="3676013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XX kunnossapitotarpeet</a:t>
            </a:r>
            <a:endParaRPr lang="fi-FI" sz="1200" dirty="0"/>
          </a:p>
        </p:txBody>
      </p:sp>
      <p:sp>
        <p:nvSpPr>
          <p:cNvPr id="30" name="Viisikulmio 29"/>
          <p:cNvSpPr/>
          <p:nvPr/>
        </p:nvSpPr>
        <p:spPr>
          <a:xfrm rot="16200000">
            <a:off x="4253715" y="3676014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XX kunnossapitotarpeet</a:t>
            </a:r>
            <a:endParaRPr lang="fi-FI" sz="1200" dirty="0"/>
          </a:p>
        </p:txBody>
      </p:sp>
      <p:sp>
        <p:nvSpPr>
          <p:cNvPr id="31" name="Viisikulmio 30"/>
          <p:cNvSpPr/>
          <p:nvPr/>
        </p:nvSpPr>
        <p:spPr>
          <a:xfrm rot="16200000">
            <a:off x="4736057" y="3673970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XX kunnossapitotarpeet</a:t>
            </a:r>
            <a:endParaRPr lang="fi-FI" sz="1200" dirty="0"/>
          </a:p>
        </p:txBody>
      </p:sp>
      <p:sp>
        <p:nvSpPr>
          <p:cNvPr id="32" name="Viisikulmio 31"/>
          <p:cNvSpPr/>
          <p:nvPr/>
        </p:nvSpPr>
        <p:spPr>
          <a:xfrm rot="16200000">
            <a:off x="5600153" y="3676014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XX kunnossapitotarpeet</a:t>
            </a:r>
            <a:endParaRPr lang="fi-FI" sz="1200" dirty="0"/>
          </a:p>
        </p:txBody>
      </p:sp>
      <p:sp>
        <p:nvSpPr>
          <p:cNvPr id="33" name="Viisikulmio 32"/>
          <p:cNvSpPr/>
          <p:nvPr/>
        </p:nvSpPr>
        <p:spPr>
          <a:xfrm rot="16200000">
            <a:off x="6869753" y="3676014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XX kunnossapitotarpeet</a:t>
            </a:r>
            <a:endParaRPr lang="fi-FI" sz="1200" dirty="0"/>
          </a:p>
        </p:txBody>
      </p:sp>
      <p:sp>
        <p:nvSpPr>
          <p:cNvPr id="34" name="Viisikulmio 33"/>
          <p:cNvSpPr/>
          <p:nvPr/>
        </p:nvSpPr>
        <p:spPr>
          <a:xfrm rot="16200000">
            <a:off x="7472361" y="3673968"/>
            <a:ext cx="1656184" cy="3240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XX kunnossapitotarpeet</a:t>
            </a:r>
            <a:endParaRPr lang="fi-FI" sz="1200" dirty="0"/>
          </a:p>
        </p:txBody>
      </p:sp>
      <p:sp>
        <p:nvSpPr>
          <p:cNvPr id="36" name="Suorakulmio 35"/>
          <p:cNvSpPr/>
          <p:nvPr/>
        </p:nvSpPr>
        <p:spPr>
          <a:xfrm>
            <a:off x="937634" y="1059284"/>
            <a:ext cx="7776865" cy="7984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Väyläomaisuuden kunnossapitotarpeiden priorisointi</a:t>
            </a:r>
            <a:endParaRPr lang="fi-FI" dirty="0"/>
          </a:p>
        </p:txBody>
      </p:sp>
      <p:sp>
        <p:nvSpPr>
          <p:cNvPr id="37" name="Alanuoli 36"/>
          <p:cNvSpPr/>
          <p:nvPr/>
        </p:nvSpPr>
        <p:spPr>
          <a:xfrm>
            <a:off x="2082125" y="1604332"/>
            <a:ext cx="1258101" cy="57552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err="1" smtClean="0"/>
              <a:t>€:t</a:t>
            </a:r>
            <a:r>
              <a:rPr lang="fi-FI" sz="1000" dirty="0" smtClean="0"/>
              <a:t> ja </a:t>
            </a:r>
            <a:r>
              <a:rPr lang="fi-FI" sz="1000" dirty="0" err="1" smtClean="0"/>
              <a:t>toimen-piteet</a:t>
            </a:r>
            <a:endParaRPr lang="fi-FI" sz="1000" dirty="0"/>
          </a:p>
        </p:txBody>
      </p:sp>
      <p:sp>
        <p:nvSpPr>
          <p:cNvPr id="38" name="Alanuoli 37"/>
          <p:cNvSpPr/>
          <p:nvPr/>
        </p:nvSpPr>
        <p:spPr>
          <a:xfrm>
            <a:off x="3823706" y="1581681"/>
            <a:ext cx="1258101" cy="57552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err="1" smtClean="0"/>
              <a:t>€:t</a:t>
            </a:r>
            <a:r>
              <a:rPr lang="fi-FI" sz="1000" dirty="0" smtClean="0"/>
              <a:t> ja </a:t>
            </a:r>
            <a:r>
              <a:rPr lang="fi-FI" sz="1000" dirty="0" err="1" smtClean="0"/>
              <a:t>toimen-piteet</a:t>
            </a:r>
            <a:endParaRPr lang="fi-FI" sz="1000" dirty="0"/>
          </a:p>
        </p:txBody>
      </p:sp>
      <p:sp>
        <p:nvSpPr>
          <p:cNvPr id="39" name="Alanuoli 38"/>
          <p:cNvSpPr/>
          <p:nvPr/>
        </p:nvSpPr>
        <p:spPr>
          <a:xfrm>
            <a:off x="5908226" y="1582196"/>
            <a:ext cx="1258101" cy="57501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err="1" smtClean="0"/>
              <a:t>€:t</a:t>
            </a:r>
            <a:r>
              <a:rPr lang="fi-FI" sz="1000" dirty="0" smtClean="0"/>
              <a:t> ja </a:t>
            </a:r>
            <a:r>
              <a:rPr lang="fi-FI" sz="1000" dirty="0" err="1" smtClean="0"/>
              <a:t>toimen-piteet</a:t>
            </a:r>
            <a:endParaRPr lang="fi-FI" sz="1000" dirty="0"/>
          </a:p>
        </p:txBody>
      </p:sp>
      <p:sp>
        <p:nvSpPr>
          <p:cNvPr id="40" name="Alanuoli 39"/>
          <p:cNvSpPr/>
          <p:nvPr/>
        </p:nvSpPr>
        <p:spPr>
          <a:xfrm>
            <a:off x="7634379" y="1582196"/>
            <a:ext cx="1258101" cy="57501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err="1" smtClean="0"/>
              <a:t>€:t</a:t>
            </a:r>
            <a:r>
              <a:rPr lang="fi-FI" sz="1000" dirty="0" smtClean="0"/>
              <a:t> ja </a:t>
            </a:r>
            <a:r>
              <a:rPr lang="fi-FI" sz="1000" dirty="0" err="1" smtClean="0"/>
              <a:t>toimen-piteet</a:t>
            </a:r>
            <a:endParaRPr lang="fi-FI" sz="1000" dirty="0"/>
          </a:p>
        </p:txBody>
      </p:sp>
      <p:sp>
        <p:nvSpPr>
          <p:cNvPr id="41" name="Alanuoli 40"/>
          <p:cNvSpPr/>
          <p:nvPr/>
        </p:nvSpPr>
        <p:spPr>
          <a:xfrm>
            <a:off x="4144030" y="483518"/>
            <a:ext cx="1258101" cy="57552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err="1" smtClean="0"/>
              <a:t>€:t</a:t>
            </a:r>
            <a:endParaRPr lang="fi-FI" sz="1000" dirty="0"/>
          </a:p>
        </p:txBody>
      </p:sp>
      <p:sp>
        <p:nvSpPr>
          <p:cNvPr id="42" name="Alanuoli 41"/>
          <p:cNvSpPr/>
          <p:nvPr/>
        </p:nvSpPr>
        <p:spPr>
          <a:xfrm>
            <a:off x="1828274" y="2454528"/>
            <a:ext cx="1258101" cy="57552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err="1" smtClean="0"/>
              <a:t>€:t</a:t>
            </a:r>
            <a:r>
              <a:rPr lang="fi-FI" sz="1000" dirty="0" smtClean="0"/>
              <a:t> ja </a:t>
            </a:r>
            <a:r>
              <a:rPr lang="fi-FI" sz="1000" dirty="0" err="1" smtClean="0"/>
              <a:t>toimen-piteet</a:t>
            </a:r>
            <a:endParaRPr lang="fi-FI" sz="1000" dirty="0"/>
          </a:p>
        </p:txBody>
      </p:sp>
      <p:sp>
        <p:nvSpPr>
          <p:cNvPr id="43" name="Alanuoli 42"/>
          <p:cNvSpPr/>
          <p:nvPr/>
        </p:nvSpPr>
        <p:spPr>
          <a:xfrm>
            <a:off x="3944628" y="2454528"/>
            <a:ext cx="1258101" cy="57552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err="1" smtClean="0"/>
              <a:t>€:t</a:t>
            </a:r>
            <a:r>
              <a:rPr lang="fi-FI" sz="1000" dirty="0" smtClean="0"/>
              <a:t> ja </a:t>
            </a:r>
            <a:r>
              <a:rPr lang="fi-FI" sz="1000" dirty="0" err="1" smtClean="0"/>
              <a:t>toimen-piteet</a:t>
            </a:r>
            <a:endParaRPr lang="fi-FI" sz="1000" dirty="0"/>
          </a:p>
        </p:txBody>
      </p:sp>
      <p:sp>
        <p:nvSpPr>
          <p:cNvPr id="44" name="Alanuoli 43"/>
          <p:cNvSpPr/>
          <p:nvPr/>
        </p:nvSpPr>
        <p:spPr>
          <a:xfrm>
            <a:off x="5908226" y="2454528"/>
            <a:ext cx="1258101" cy="57552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err="1" smtClean="0"/>
              <a:t>€:t</a:t>
            </a:r>
            <a:r>
              <a:rPr lang="fi-FI" sz="1000" dirty="0" smtClean="0"/>
              <a:t> ja </a:t>
            </a:r>
            <a:r>
              <a:rPr lang="fi-FI" sz="1000" dirty="0" err="1" smtClean="0"/>
              <a:t>toimen-piteet</a:t>
            </a:r>
            <a:endParaRPr lang="fi-FI" sz="1000" dirty="0"/>
          </a:p>
        </p:txBody>
      </p:sp>
      <p:sp>
        <p:nvSpPr>
          <p:cNvPr id="45" name="Alanuoli 44"/>
          <p:cNvSpPr/>
          <p:nvPr/>
        </p:nvSpPr>
        <p:spPr>
          <a:xfrm>
            <a:off x="7634379" y="2454528"/>
            <a:ext cx="1258101" cy="57552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err="1" smtClean="0"/>
              <a:t>€:t</a:t>
            </a:r>
            <a:r>
              <a:rPr lang="fi-FI" sz="1000" dirty="0" smtClean="0"/>
              <a:t> ja </a:t>
            </a:r>
            <a:r>
              <a:rPr lang="fi-FI" sz="1000" dirty="0" err="1" smtClean="0"/>
              <a:t>toimen-piteet</a:t>
            </a:r>
            <a:endParaRPr lang="fi-FI" sz="1000" dirty="0"/>
          </a:p>
        </p:txBody>
      </p:sp>
      <p:sp>
        <p:nvSpPr>
          <p:cNvPr id="2" name="Suorakulmio 1"/>
          <p:cNvSpPr/>
          <p:nvPr/>
        </p:nvSpPr>
        <p:spPr>
          <a:xfrm>
            <a:off x="611560" y="1923678"/>
            <a:ext cx="2232248" cy="30963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fi-FI" dirty="0" err="1" smtClean="0"/>
              <a:t>RAID-e</a:t>
            </a:r>
            <a:endParaRPr lang="fi-FI" dirty="0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27.9.2016</a:t>
            </a:r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Sami Mäkinen</a:t>
            </a:r>
            <a:endParaRPr lang="fi-FI"/>
          </a:p>
        </p:txBody>
      </p:sp>
      <p:sp>
        <p:nvSpPr>
          <p:cNvPr id="13" name="Dian numeron paikkamerkki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8141-906F-4C31-8437-22FFAC4CA1D9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6253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tsikko 4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Radan kunnossapidon uudet palvelut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8564527" y="4479232"/>
            <a:ext cx="373469" cy="273844"/>
          </a:xfrm>
        </p:spPr>
        <p:txBody>
          <a:bodyPr/>
          <a:lstStyle/>
          <a:p>
            <a:fld id="{A0358141-906F-4C31-8437-22FFAC4CA1D9}" type="slidenum">
              <a:rPr lang="fi-FI" smtClean="0"/>
              <a:t>3</a:t>
            </a:fld>
            <a:endParaRPr lang="fi-FI"/>
          </a:p>
        </p:txBody>
      </p:sp>
      <p:sp>
        <p:nvSpPr>
          <p:cNvPr id="5" name="Suorakulmio 4"/>
          <p:cNvSpPr/>
          <p:nvPr/>
        </p:nvSpPr>
        <p:spPr>
          <a:xfrm>
            <a:off x="107504" y="2571752"/>
            <a:ext cx="1152128" cy="43204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Päivittäinen kunnossapito</a:t>
            </a:r>
            <a:endParaRPr lang="fi-FI" sz="1200" dirty="0"/>
          </a:p>
        </p:txBody>
      </p:sp>
      <p:sp>
        <p:nvSpPr>
          <p:cNvPr id="6" name="Suorakulmio 5"/>
          <p:cNvSpPr/>
          <p:nvPr/>
        </p:nvSpPr>
        <p:spPr>
          <a:xfrm>
            <a:off x="107504" y="1851671"/>
            <a:ext cx="1152128" cy="43204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Koneellinen radantarkastus</a:t>
            </a:r>
            <a:endParaRPr lang="fi-FI" sz="1200" dirty="0"/>
          </a:p>
        </p:txBody>
      </p:sp>
      <p:sp>
        <p:nvSpPr>
          <p:cNvPr id="7" name="Suorakulmio 6"/>
          <p:cNvSpPr/>
          <p:nvPr/>
        </p:nvSpPr>
        <p:spPr>
          <a:xfrm>
            <a:off x="107504" y="1131590"/>
            <a:ext cx="1152128" cy="43204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Liikenne</a:t>
            </a:r>
            <a:endParaRPr lang="fi-FI" sz="1200" dirty="0"/>
          </a:p>
        </p:txBody>
      </p:sp>
      <p:sp>
        <p:nvSpPr>
          <p:cNvPr id="8" name="Viisikulmio 7"/>
          <p:cNvSpPr/>
          <p:nvPr/>
        </p:nvSpPr>
        <p:spPr>
          <a:xfrm>
            <a:off x="1331640" y="1131590"/>
            <a:ext cx="1224136" cy="187220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100" dirty="0" smtClean="0"/>
              <a:t>Havainnot, poikkeamat, tapahtumat</a:t>
            </a:r>
            <a:endParaRPr lang="fi-FI" sz="1100" dirty="0"/>
          </a:p>
        </p:txBody>
      </p:sp>
      <p:sp>
        <p:nvSpPr>
          <p:cNvPr id="9" name="Suorakulmio 8"/>
          <p:cNvSpPr/>
          <p:nvPr/>
        </p:nvSpPr>
        <p:spPr>
          <a:xfrm>
            <a:off x="5165752" y="1139037"/>
            <a:ext cx="1062432" cy="193676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Rataverkon ylläpidon ohjelmointi</a:t>
            </a:r>
            <a:endParaRPr lang="fi-FI" sz="1200" dirty="0"/>
          </a:p>
        </p:txBody>
      </p:sp>
      <p:sp>
        <p:nvSpPr>
          <p:cNvPr id="10" name="Viisikulmio 9"/>
          <p:cNvSpPr/>
          <p:nvPr/>
        </p:nvSpPr>
        <p:spPr>
          <a:xfrm>
            <a:off x="3707904" y="1139924"/>
            <a:ext cx="1440160" cy="1944439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100" dirty="0" smtClean="0"/>
              <a:t>Priorisoidut ratakohteiden omaisuuslaji-kohtaiset kunnossapito-tarpeet</a:t>
            </a:r>
            <a:endParaRPr lang="fi-FI" sz="1100" dirty="0"/>
          </a:p>
        </p:txBody>
      </p:sp>
      <p:sp>
        <p:nvSpPr>
          <p:cNvPr id="11" name="Suorakulmio 10"/>
          <p:cNvSpPr/>
          <p:nvPr/>
        </p:nvSpPr>
        <p:spPr>
          <a:xfrm>
            <a:off x="7701492" y="1139038"/>
            <a:ext cx="1298492" cy="193676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Väyläomaisuuden rahoituksen ja toimenpiteiden ohjaus</a:t>
            </a:r>
            <a:endParaRPr lang="fi-FI" sz="1200" dirty="0"/>
          </a:p>
        </p:txBody>
      </p:sp>
      <p:sp>
        <p:nvSpPr>
          <p:cNvPr id="13" name="Suorakulmio 12"/>
          <p:cNvSpPr/>
          <p:nvPr/>
        </p:nvSpPr>
        <p:spPr>
          <a:xfrm>
            <a:off x="2555776" y="1139037"/>
            <a:ext cx="1080120" cy="193676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Rataverkon kohteiden kunnossapito- tarpeiden priorisointi</a:t>
            </a:r>
            <a:endParaRPr lang="fi-FI" sz="1200" dirty="0"/>
          </a:p>
        </p:txBody>
      </p:sp>
      <p:sp>
        <p:nvSpPr>
          <p:cNvPr id="14" name="Viisikulmio 13"/>
          <p:cNvSpPr/>
          <p:nvPr/>
        </p:nvSpPr>
        <p:spPr>
          <a:xfrm>
            <a:off x="6300192" y="1139924"/>
            <a:ext cx="1368152" cy="1944439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100" dirty="0" smtClean="0"/>
              <a:t>Priorisoidut rataverkon kunnossapito-tarpeet</a:t>
            </a:r>
            <a:endParaRPr lang="fi-FI" sz="1100" dirty="0"/>
          </a:p>
        </p:txBody>
      </p:sp>
      <p:sp>
        <p:nvSpPr>
          <p:cNvPr id="16" name="Pyöristetty suorakulmio 15"/>
          <p:cNvSpPr/>
          <p:nvPr/>
        </p:nvSpPr>
        <p:spPr>
          <a:xfrm>
            <a:off x="179512" y="3291830"/>
            <a:ext cx="1152128" cy="5040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Tarkastusten ja toimenpiteiden kirjaus</a:t>
            </a:r>
            <a:endParaRPr lang="fi-FI" sz="1000" dirty="0"/>
          </a:p>
        </p:txBody>
      </p:sp>
      <p:sp>
        <p:nvSpPr>
          <p:cNvPr id="17" name="Pyöristetty suorakulmio 16"/>
          <p:cNvSpPr/>
          <p:nvPr/>
        </p:nvSpPr>
        <p:spPr>
          <a:xfrm>
            <a:off x="2555776" y="3291830"/>
            <a:ext cx="1531030" cy="5040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Omaisuuslajikohtainen ylläpidon ohjelmointi</a:t>
            </a:r>
            <a:endParaRPr lang="fi-FI" sz="1000" dirty="0"/>
          </a:p>
        </p:txBody>
      </p:sp>
      <p:sp>
        <p:nvSpPr>
          <p:cNvPr id="18" name="Pyöristetty suorakulmio 17"/>
          <p:cNvSpPr/>
          <p:nvPr/>
        </p:nvSpPr>
        <p:spPr>
          <a:xfrm>
            <a:off x="5201210" y="3291830"/>
            <a:ext cx="1531030" cy="5040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Rataverkon ylläpidon ohjelmointi</a:t>
            </a:r>
            <a:endParaRPr lang="fi-FI" sz="1000" dirty="0"/>
          </a:p>
        </p:txBody>
      </p:sp>
      <p:sp>
        <p:nvSpPr>
          <p:cNvPr id="19" name="Pyöristetty suorakulmio 18"/>
          <p:cNvSpPr/>
          <p:nvPr/>
        </p:nvSpPr>
        <p:spPr>
          <a:xfrm>
            <a:off x="7668344" y="3291830"/>
            <a:ext cx="1331640" cy="504056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50" dirty="0" smtClean="0"/>
              <a:t>Väyläverkon kunnossapidon ohjelmointi</a:t>
            </a:r>
            <a:endParaRPr lang="fi-FI" sz="1050" dirty="0"/>
          </a:p>
        </p:txBody>
      </p:sp>
      <p:sp>
        <p:nvSpPr>
          <p:cNvPr id="20" name="Suorakulmio 19"/>
          <p:cNvSpPr/>
          <p:nvPr/>
        </p:nvSpPr>
        <p:spPr>
          <a:xfrm>
            <a:off x="323528" y="3939902"/>
            <a:ext cx="936104" cy="39598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Ratareimari</a:t>
            </a:r>
            <a:endParaRPr lang="fi-FI" sz="1200" dirty="0"/>
          </a:p>
        </p:txBody>
      </p:sp>
      <p:sp>
        <p:nvSpPr>
          <p:cNvPr id="23" name="Suorakulmio 22"/>
          <p:cNvSpPr/>
          <p:nvPr/>
        </p:nvSpPr>
        <p:spPr>
          <a:xfrm>
            <a:off x="3851920" y="4119982"/>
            <a:ext cx="1800200" cy="39598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Värkki</a:t>
            </a:r>
            <a:endParaRPr lang="fi-FI" sz="1200" dirty="0"/>
          </a:p>
        </p:txBody>
      </p:sp>
      <p:sp>
        <p:nvSpPr>
          <p:cNvPr id="24" name="Suorakulmio 23"/>
          <p:cNvSpPr/>
          <p:nvPr/>
        </p:nvSpPr>
        <p:spPr>
          <a:xfrm>
            <a:off x="7668344" y="4119981"/>
            <a:ext cx="1331640" cy="39598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100" dirty="0" smtClean="0"/>
              <a:t>Omaisuudenhallinta ohjelma</a:t>
            </a:r>
            <a:endParaRPr lang="fi-FI" sz="1100" dirty="0"/>
          </a:p>
        </p:txBody>
      </p:sp>
      <p:cxnSp>
        <p:nvCxnSpPr>
          <p:cNvPr id="26" name="Suora yhdysviiva 25"/>
          <p:cNvCxnSpPr>
            <a:stCxn id="20" idx="0"/>
            <a:endCxn id="16" idx="2"/>
          </p:cNvCxnSpPr>
          <p:nvPr/>
        </p:nvCxnSpPr>
        <p:spPr>
          <a:xfrm flipH="1" flipV="1">
            <a:off x="755576" y="3795886"/>
            <a:ext cx="36004" cy="144016"/>
          </a:xfrm>
          <a:prstGeom prst="lin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cxnSp>
      <p:cxnSp>
        <p:nvCxnSpPr>
          <p:cNvPr id="30" name="Suora yhdysviiva 29"/>
          <p:cNvCxnSpPr>
            <a:stCxn id="23" idx="0"/>
            <a:endCxn id="17" idx="2"/>
          </p:cNvCxnSpPr>
          <p:nvPr/>
        </p:nvCxnSpPr>
        <p:spPr>
          <a:xfrm flipH="1" flipV="1">
            <a:off x="3321291" y="3795886"/>
            <a:ext cx="1430729" cy="3240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uora yhdysviiva 31"/>
          <p:cNvCxnSpPr>
            <a:stCxn id="23" idx="0"/>
            <a:endCxn id="18" idx="2"/>
          </p:cNvCxnSpPr>
          <p:nvPr/>
        </p:nvCxnSpPr>
        <p:spPr>
          <a:xfrm flipV="1">
            <a:off x="4752020" y="3795886"/>
            <a:ext cx="1214705" cy="3240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uora yhdysviiva 33"/>
          <p:cNvCxnSpPr>
            <a:stCxn id="24" idx="0"/>
            <a:endCxn id="19" idx="2"/>
          </p:cNvCxnSpPr>
          <p:nvPr/>
        </p:nvCxnSpPr>
        <p:spPr>
          <a:xfrm flipV="1">
            <a:off x="8334164" y="3795886"/>
            <a:ext cx="0" cy="3240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uora yhdysviiva 37"/>
          <p:cNvCxnSpPr>
            <a:stCxn id="19" idx="0"/>
            <a:endCxn id="11" idx="2"/>
          </p:cNvCxnSpPr>
          <p:nvPr/>
        </p:nvCxnSpPr>
        <p:spPr>
          <a:xfrm flipV="1">
            <a:off x="8334164" y="3075804"/>
            <a:ext cx="16574" cy="2160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uora yhdysviiva 39"/>
          <p:cNvCxnSpPr>
            <a:stCxn id="18" idx="0"/>
            <a:endCxn id="9" idx="2"/>
          </p:cNvCxnSpPr>
          <p:nvPr/>
        </p:nvCxnSpPr>
        <p:spPr>
          <a:xfrm flipH="1" flipV="1">
            <a:off x="5696968" y="3075804"/>
            <a:ext cx="269757" cy="2160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uora yhdysviiva 41"/>
          <p:cNvCxnSpPr>
            <a:stCxn id="17" idx="0"/>
            <a:endCxn id="13" idx="2"/>
          </p:cNvCxnSpPr>
          <p:nvPr/>
        </p:nvCxnSpPr>
        <p:spPr>
          <a:xfrm flipH="1" flipV="1">
            <a:off x="3095836" y="3075804"/>
            <a:ext cx="225455" cy="2160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uora yhdysviiva 43"/>
          <p:cNvCxnSpPr>
            <a:stCxn id="5" idx="2"/>
            <a:endCxn id="16" idx="0"/>
          </p:cNvCxnSpPr>
          <p:nvPr/>
        </p:nvCxnSpPr>
        <p:spPr>
          <a:xfrm>
            <a:off x="683568" y="3003796"/>
            <a:ext cx="72008" cy="2880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yöristetty suorakulmio 20"/>
          <p:cNvSpPr/>
          <p:nvPr/>
        </p:nvSpPr>
        <p:spPr>
          <a:xfrm>
            <a:off x="1403648" y="3291830"/>
            <a:ext cx="936104" cy="5040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Poikkeamien hallinta</a:t>
            </a:r>
            <a:endParaRPr lang="fi-FI" sz="1000" dirty="0"/>
          </a:p>
        </p:txBody>
      </p:sp>
      <p:sp>
        <p:nvSpPr>
          <p:cNvPr id="25" name="Suorakulmio 24"/>
          <p:cNvSpPr/>
          <p:nvPr/>
        </p:nvSpPr>
        <p:spPr>
          <a:xfrm>
            <a:off x="1475656" y="3939902"/>
            <a:ext cx="864096" cy="395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err="1" smtClean="0"/>
              <a:t>POHA</a:t>
            </a:r>
            <a:endParaRPr lang="fi-FI" sz="1200" dirty="0"/>
          </a:p>
        </p:txBody>
      </p:sp>
      <p:cxnSp>
        <p:nvCxnSpPr>
          <p:cNvPr id="29" name="Suora yhdysviiva 28"/>
          <p:cNvCxnSpPr>
            <a:stCxn id="5" idx="2"/>
            <a:endCxn id="21" idx="0"/>
          </p:cNvCxnSpPr>
          <p:nvPr/>
        </p:nvCxnSpPr>
        <p:spPr>
          <a:xfrm>
            <a:off x="683568" y="3003796"/>
            <a:ext cx="1188132" cy="2880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uora yhdysviiva 32"/>
          <p:cNvCxnSpPr>
            <a:stCxn id="7" idx="2"/>
            <a:endCxn id="21" idx="0"/>
          </p:cNvCxnSpPr>
          <p:nvPr/>
        </p:nvCxnSpPr>
        <p:spPr>
          <a:xfrm>
            <a:off x="683568" y="1563637"/>
            <a:ext cx="1188132" cy="17281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uora yhdysviiva 35"/>
          <p:cNvCxnSpPr>
            <a:stCxn id="6" idx="2"/>
            <a:endCxn id="21" idx="0"/>
          </p:cNvCxnSpPr>
          <p:nvPr/>
        </p:nvCxnSpPr>
        <p:spPr>
          <a:xfrm>
            <a:off x="683568" y="2283716"/>
            <a:ext cx="1188132" cy="1008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uora yhdysviiva 42"/>
          <p:cNvCxnSpPr>
            <a:stCxn id="25" idx="0"/>
            <a:endCxn id="21" idx="2"/>
          </p:cNvCxnSpPr>
          <p:nvPr/>
        </p:nvCxnSpPr>
        <p:spPr>
          <a:xfrm flipH="1" flipV="1">
            <a:off x="1871700" y="3795886"/>
            <a:ext cx="36004" cy="144016"/>
          </a:xfrm>
          <a:prstGeom prst="lin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cxnSp>
      <p:sp>
        <p:nvSpPr>
          <p:cNvPr id="45" name="Suorakulmio 44"/>
          <p:cNvSpPr/>
          <p:nvPr/>
        </p:nvSpPr>
        <p:spPr>
          <a:xfrm>
            <a:off x="323528" y="4335886"/>
            <a:ext cx="2016224" cy="21602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/>
              <a:t>RUMA</a:t>
            </a:r>
            <a:endParaRPr lang="fi-FI" sz="1200" dirty="0"/>
          </a:p>
        </p:txBody>
      </p:sp>
      <p:sp>
        <p:nvSpPr>
          <p:cNvPr id="70" name="Lieriö 69"/>
          <p:cNvSpPr/>
          <p:nvPr/>
        </p:nvSpPr>
        <p:spPr>
          <a:xfrm>
            <a:off x="254647" y="4750215"/>
            <a:ext cx="1260140" cy="298303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Ratainfratiedot</a:t>
            </a:r>
            <a:endParaRPr lang="fi-FI" sz="1000" dirty="0"/>
          </a:p>
        </p:txBody>
      </p:sp>
      <p:sp>
        <p:nvSpPr>
          <p:cNvPr id="71" name="Lieriö 70"/>
          <p:cNvSpPr/>
          <p:nvPr/>
        </p:nvSpPr>
        <p:spPr>
          <a:xfrm>
            <a:off x="1618249" y="4750214"/>
            <a:ext cx="1443005" cy="298304"/>
          </a:xfrm>
          <a:prstGeom prst="can">
            <a:avLst>
              <a:gd name="adj" fmla="val 169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Tapahtuma- ja toimenpidetiedot</a:t>
            </a:r>
            <a:endParaRPr lang="fi-FI" sz="1000" dirty="0"/>
          </a:p>
        </p:txBody>
      </p:sp>
      <p:sp>
        <p:nvSpPr>
          <p:cNvPr id="39" name="Lieriö 38"/>
          <p:cNvSpPr/>
          <p:nvPr/>
        </p:nvSpPr>
        <p:spPr>
          <a:xfrm>
            <a:off x="4036655" y="4750214"/>
            <a:ext cx="1443005" cy="298304"/>
          </a:xfrm>
          <a:prstGeom prst="can">
            <a:avLst>
              <a:gd name="adj" fmla="val 169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Ylläpito-ohjelmat</a:t>
            </a:r>
            <a:endParaRPr lang="fi-FI" sz="1000" dirty="0"/>
          </a:p>
        </p:txBody>
      </p:sp>
    </p:spTree>
    <p:extLst>
      <p:ext uri="{BB962C8B-B14F-4D97-AF65-F5344CB8AC3E}">
        <p14:creationId xmlns:p14="http://schemas.microsoft.com/office/powerpoint/2010/main" val="213257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Osallistu käyttäjäryhmään!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Sami Mäkinen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4</a:t>
            </a:fld>
            <a:endParaRPr lang="fi-FI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773" y="1277938"/>
            <a:ext cx="6955866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kstiruutu 6"/>
          <p:cNvSpPr txBox="1"/>
          <p:nvPr/>
        </p:nvSpPr>
        <p:spPr>
          <a:xfrm>
            <a:off x="2369712" y="839205"/>
            <a:ext cx="4087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800" dirty="0"/>
              <a:t>https://fi.surveymonkey.com/r/6DWK79K</a:t>
            </a:r>
          </a:p>
        </p:txBody>
      </p:sp>
    </p:spTree>
    <p:extLst>
      <p:ext uri="{BB962C8B-B14F-4D97-AF65-F5344CB8AC3E}">
        <p14:creationId xmlns:p14="http://schemas.microsoft.com/office/powerpoint/2010/main" val="75828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uusi_pohja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esityspohja tapahtumailmeellä.potx" id="{C28AFE53-A4D5-4C08-802F-5863C0EA8D1D}" vid="{9E2422A2-3825-4CA4-8497-99487FD85AA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xml_kameleon>
  <subtitle>Ratafoorumi 7.10.2016</subtitle>
</xml_kameleon>
</file>

<file path=customXml/item2.xml><?xml version="1.0" encoding="utf-8"?>
<livi_kameleon xmlns="" xmlns:xsi="http://www.w3.org/2001/XMLSchema-instance">
  <tyyppi>Esitys</tyyppi>
  <title>Digitalisaatio - RAID-e hanke</title>
  <author>Sami Mäkinen</author>
  <paivays>6.10.2016</paivays>
</livi_kameleon>
</file>

<file path=customXml/itemProps1.xml><?xml version="1.0" encoding="utf-8"?>
<ds:datastoreItem xmlns:ds="http://schemas.openxmlformats.org/officeDocument/2006/customXml" ds:itemID="{9BAD9A0E-E956-4E61-A0A0-C8D29CC13EF4}">
  <ds:schemaRefs/>
</ds:datastoreItem>
</file>

<file path=customXml/itemProps2.xml><?xml version="1.0" encoding="utf-8"?>
<ds:datastoreItem xmlns:ds="http://schemas.openxmlformats.org/officeDocument/2006/customXml" ds:itemID="{3DCA5349-1BF7-4CBA-9ECA-7D9692D50D63}">
  <ds:schemaRefs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168</Words>
  <Application>Microsoft Office PowerPoint</Application>
  <PresentationFormat>Näytössä katseltava esitys (16:9)</PresentationFormat>
  <Paragraphs>66</Paragraphs>
  <Slides>4</Slides>
  <Notes>1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4</vt:i4>
      </vt:variant>
    </vt:vector>
  </HeadingPairs>
  <TitlesOfParts>
    <vt:vector size="5" baseType="lpstr">
      <vt:lpstr>1_uusi_pohja</vt:lpstr>
      <vt:lpstr>Digitalisaatio - RAID-e hanke</vt:lpstr>
      <vt:lpstr>Väyläomaisuuden kunnossapito</vt:lpstr>
      <vt:lpstr>Radan kunnossapidon uudet palvelut</vt:lpstr>
      <vt:lpstr>Osallistu käyttäjäryhmään!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Digitalisaatio - RAID-e hanke</dc:title>
  <dc:creator>Sami Mäkinen</dc:creator>
  <cp:keywords>Esitys</cp:keywords>
  <cp:lastModifiedBy>Valjakka Jukka P.</cp:lastModifiedBy>
  <cp:revision>30</cp:revision>
  <dcterms:created xsi:type="dcterms:W3CDTF">2014-06-25T10:47:37Z</dcterms:created>
  <dcterms:modified xsi:type="dcterms:W3CDTF">2016-10-07T05:34:50Z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76 (dd_default.xml)</vt:lpwstr>
  </property>
  <property fmtid="{D5CDD505-2E9C-101B-9397-08002B2CF9AE}" pid="7" name="dvDefinitionID">
    <vt:lpwstr>76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473.85.02.004</vt:lpwstr>
  </property>
  <property fmtid="{D5CDD505-2E9C-101B-9397-08002B2CF9AE}" pid="10" name="dvDefinitionVersion">
    <vt:lpwstr>02.001 / 1.12.2015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LIVI</vt:lpwstr>
  </property>
  <property fmtid="{D5CDD505-2E9C-101B-9397-08002B2CF9AE}" pid="21" name="dvSite">
    <vt:lpwstr>Lappeenrannan toimipiste</vt:lpwstr>
  </property>
  <property fmtid="{D5CDD505-2E9C-101B-9397-08002B2CF9AE}" pid="22" name="dvNumbering">
    <vt:lpwstr>0</vt:lpwstr>
  </property>
  <property fmtid="{D5CDD505-2E9C-101B-9397-08002B2CF9AE}" pid="23" name="dvDUname">
    <vt:lpwstr>Sami Mäkinen</vt:lpwstr>
  </property>
  <property fmtid="{D5CDD505-2E9C-101B-9397-08002B2CF9AE}" pid="24" name="dvDUFname">
    <vt:lpwstr>Sami</vt:lpwstr>
  </property>
  <property fmtid="{D5CDD505-2E9C-101B-9397-08002B2CF9AE}" pid="25" name="dvDULname">
    <vt:lpwstr>Mäkinen</vt:lpwstr>
  </property>
  <property fmtid="{D5CDD505-2E9C-101B-9397-08002B2CF9AE}" pid="26" name="dvDUBusinessarea">
    <vt:lpwstr/>
  </property>
  <property fmtid="{D5CDD505-2E9C-101B-9397-08002B2CF9AE}" pid="27" name="dvDUdepartment">
    <vt:lpwstr/>
  </property>
  <property fmtid="{D5CDD505-2E9C-101B-9397-08002B2CF9AE}" pid="28" name="dvLogoExist">
    <vt:lpwstr>0</vt:lpwstr>
  </property>
  <property fmtid="{D5CDD505-2E9C-101B-9397-08002B2CF9AE}" pid="29" name="dvCurrentlogo">
    <vt:lpwstr>LIVI_fi.jpg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tyyppi">
    <vt:lpwstr>Esitys</vt:lpwstr>
  </property>
  <property fmtid="{D5CDD505-2E9C-101B-9397-08002B2CF9AE}" pid="33" name="title">
    <vt:lpwstr>Digitalisaatio - RAID-e hanke</vt:lpwstr>
  </property>
  <property fmtid="{D5CDD505-2E9C-101B-9397-08002B2CF9AE}" pid="34" name="author">
    <vt:lpwstr>Sami Mäkinen</vt:lpwstr>
  </property>
  <property fmtid="{D5CDD505-2E9C-101B-9397-08002B2CF9AE}" pid="35" name="subtitle">
    <vt:lpwstr>Ratafoorumi 7.10.2016</vt:lpwstr>
  </property>
  <property fmtid="{D5CDD505-2E9C-101B-9397-08002B2CF9AE}" pid="36" name="paivays">
    <vt:filetime>2016-10-05T21:00:00Z</vt:filetime>
  </property>
</Properties>
</file>