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73" r:id="rId6"/>
    <p:sldId id="277" r:id="rId7"/>
    <p:sldId id="279" r:id="rId8"/>
    <p:sldId id="274" r:id="rId9"/>
    <p:sldId id="276" r:id="rId10"/>
    <p:sldId id="280" r:id="rId11"/>
    <p:sldId id="269" r:id="rId12"/>
  </p:sldIdLst>
  <p:sldSz cx="9144000" cy="5143500" type="screen16x9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2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LIVIFILE01\users\L048442\Documents\_Korjausvelka\2016_09_pvp-excel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Tienpito</c:v>
          </c:tx>
          <c:spPr>
            <a:solidFill>
              <a:srgbClr val="4F81BD"/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Yht.taulukko!$B$4:$K$4</c:f>
              <c:numCache>
                <c:formatCode>###,##0.00</c:formatCode>
                <c:ptCount val="10"/>
                <c:pt idx="0">
                  <c:v>543062000</c:v>
                </c:pt>
                <c:pt idx="1">
                  <c:v>540237000</c:v>
                </c:pt>
                <c:pt idx="2">
                  <c:v>555457000</c:v>
                </c:pt>
                <c:pt idx="3">
                  <c:v>568237000</c:v>
                </c:pt>
                <c:pt idx="4">
                  <c:v>594638000</c:v>
                </c:pt>
                <c:pt idx="5">
                  <c:v>537962000</c:v>
                </c:pt>
                <c:pt idx="6">
                  <c:v>540000000</c:v>
                </c:pt>
              </c:numCache>
            </c:numRef>
          </c:val>
        </c:ser>
        <c:ser>
          <c:idx val="1"/>
          <c:order val="1"/>
          <c:tx>
            <c:v>Radanpito</c:v>
          </c:tx>
          <c:spPr>
            <a:solidFill>
              <a:srgbClr val="E46C0A">
                <a:alpha val="80000"/>
              </a:srgbClr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Yht.taulukko!$B$5:$K$5</c:f>
              <c:numCache>
                <c:formatCode>###,##0.00</c:formatCode>
                <c:ptCount val="10"/>
                <c:pt idx="0">
                  <c:v>294139000</c:v>
                </c:pt>
                <c:pt idx="1">
                  <c:v>291719000</c:v>
                </c:pt>
                <c:pt idx="2">
                  <c:v>314933000</c:v>
                </c:pt>
                <c:pt idx="3">
                  <c:v>309188000</c:v>
                </c:pt>
                <c:pt idx="4">
                  <c:v>337400000</c:v>
                </c:pt>
                <c:pt idx="5">
                  <c:v>323795000</c:v>
                </c:pt>
                <c:pt idx="6">
                  <c:v>331000000</c:v>
                </c:pt>
              </c:numCache>
            </c:numRef>
          </c:val>
        </c:ser>
        <c:ser>
          <c:idx val="2"/>
          <c:order val="2"/>
          <c:tx>
            <c:v>Vesiväylänpito</c:v>
          </c:tx>
          <c:spPr>
            <a:solidFill>
              <a:srgbClr val="336600">
                <a:alpha val="74902"/>
              </a:srgbClr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Yht.taulukko!$B$6:$K$6</c:f>
              <c:numCache>
                <c:formatCode>###,##0.00</c:formatCode>
                <c:ptCount val="10"/>
                <c:pt idx="0">
                  <c:v>74809700</c:v>
                </c:pt>
                <c:pt idx="1">
                  <c:v>92000000</c:v>
                </c:pt>
                <c:pt idx="2">
                  <c:v>81875000</c:v>
                </c:pt>
                <c:pt idx="3">
                  <c:v>91810000</c:v>
                </c:pt>
                <c:pt idx="4">
                  <c:v>82800000</c:v>
                </c:pt>
                <c:pt idx="5">
                  <c:v>78945000</c:v>
                </c:pt>
                <c:pt idx="6">
                  <c:v>94000000</c:v>
                </c:pt>
              </c:numCache>
            </c:numRef>
          </c:val>
        </c:ser>
        <c:ser>
          <c:idx val="6"/>
          <c:order val="4"/>
          <c:tx>
            <c:strRef>
              <c:f>Yht.taulukko!$A$7</c:f>
              <c:strCache>
                <c:ptCount val="1"/>
                <c:pt idx="0">
                  <c:v>Perusväylänpidon kehys</c:v>
                </c:pt>
              </c:strCache>
            </c:strRef>
          </c:tx>
          <c:spPr>
            <a:solidFill>
              <a:srgbClr val="7030A0">
                <a:alpha val="85098"/>
              </a:srgbClr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Yht.taulukko!$B$7:$K$7</c:f>
              <c:numCache>
                <c:formatCode>General</c:formatCode>
                <c:ptCount val="10"/>
                <c:pt idx="7" formatCode="###,##0.00">
                  <c:v>965000000</c:v>
                </c:pt>
                <c:pt idx="8" formatCode="###,##0.00">
                  <c:v>940000000</c:v>
                </c:pt>
                <c:pt idx="9" formatCode="###,##0.00">
                  <c:v>930000000</c:v>
                </c:pt>
              </c:numCache>
            </c:numRef>
          </c:val>
        </c:ser>
        <c:ser>
          <c:idx val="7"/>
          <c:order val="5"/>
          <c:tx>
            <c:strRef>
              <c:f>Yht.taulukko!$A$9</c:f>
              <c:strCache>
                <c:ptCount val="1"/>
                <c:pt idx="0">
                  <c:v>Korjausvelkaohjelma</c:v>
                </c:pt>
              </c:strCache>
            </c:strRef>
          </c:tx>
          <c:spPr>
            <a:solidFill>
              <a:srgbClr val="FF0000">
                <a:alpha val="89804"/>
              </a:srgbClr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Yht.taulukko!$B$9:$K$9</c:f>
              <c:numCache>
                <c:formatCode>General</c:formatCode>
                <c:ptCount val="10"/>
                <c:pt idx="6" formatCode="###,##0.00">
                  <c:v>95000000</c:v>
                </c:pt>
                <c:pt idx="7" formatCode="###,##0.00">
                  <c:v>200000000</c:v>
                </c:pt>
                <c:pt idx="8" formatCode="###,##0.00">
                  <c:v>300000000</c:v>
                </c:pt>
              </c:numCache>
            </c:numRef>
          </c:val>
        </c:ser>
        <c:ser>
          <c:idx val="8"/>
          <c:order val="6"/>
          <c:tx>
            <c:strRef>
              <c:f>Yht.taulukko!$A$10</c:f>
              <c:strCache>
                <c:ptCount val="1"/>
                <c:pt idx="0">
                  <c:v>Siirto väylähankkeista perusväylänpitoon</c:v>
                </c:pt>
              </c:strCache>
            </c:strRef>
          </c:tx>
          <c:spPr>
            <a:solidFill>
              <a:srgbClr val="1C1C1C"/>
            </a:solidFill>
          </c:spPr>
          <c:invertIfNegative val="0"/>
          <c:cat>
            <c:strRef>
              <c:f>Yht.taulukko!$B$3:$L$3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Yht.taulukko!$B$10:$K$10</c:f>
              <c:numCache>
                <c:formatCode>General</c:formatCode>
                <c:ptCount val="10"/>
                <c:pt idx="7" formatCode="###,##0.00">
                  <c:v>104000000</c:v>
                </c:pt>
                <c:pt idx="8" formatCode="###,##0.00">
                  <c:v>140000000</c:v>
                </c:pt>
                <c:pt idx="9" formatCode="###,##0.00">
                  <c:v>90000000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4976512"/>
        <c:axId val="164986880"/>
      </c:barChart>
      <c:lineChart>
        <c:grouping val="standard"/>
        <c:varyColors val="0"/>
        <c:ser>
          <c:idx val="5"/>
          <c:order val="3"/>
          <c:tx>
            <c:strRef>
              <c:f>Yht.taulukko!$A$13</c:f>
              <c:strCache>
                <c:ptCount val="1"/>
                <c:pt idx="0">
                  <c:v>Ostovoimakorjattu, MAKU 2010 = 100</c:v>
                </c:pt>
              </c:strCache>
            </c:strRef>
          </c:tx>
          <c:marker>
            <c:spPr>
              <a:solidFill>
                <a:schemeClr val="tx1">
                  <a:lumMod val="95000"/>
                  <a:lumOff val="5000"/>
                </a:schemeClr>
              </a:solidFill>
            </c:spPr>
          </c:marker>
          <c:cat>
            <c:strRef>
              <c:f>Yht.taulukko!$B$3:$K$3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strCache>
            </c:strRef>
          </c:cat>
          <c:val>
            <c:numRef>
              <c:f>Yht.taulukko!$B$13:$K$13</c:f>
              <c:numCache>
                <c:formatCode>###,##0.00</c:formatCode>
                <c:ptCount val="10"/>
                <c:pt idx="0">
                  <c:v>912010700</c:v>
                </c:pt>
                <c:pt idx="1">
                  <c:v>871821098.32043779</c:v>
                </c:pt>
                <c:pt idx="2">
                  <c:v>855968539.32584262</c:v>
                </c:pt>
                <c:pt idx="3">
                  <c:v>865852242.27264607</c:v>
                </c:pt>
                <c:pt idx="4">
                  <c:v>901037023.8835125</c:v>
                </c:pt>
                <c:pt idx="5">
                  <c:v>853786531.13087666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976512"/>
        <c:axId val="164986880"/>
      </c:lineChart>
      <c:catAx>
        <c:axId val="164976512"/>
        <c:scaling>
          <c:orientation val="minMax"/>
        </c:scaling>
        <c:delete val="0"/>
        <c:axPos val="b"/>
        <c:majorTickMark val="out"/>
        <c:minorTickMark val="none"/>
        <c:tickLblPos val="nextTo"/>
        <c:crossAx val="164986880"/>
        <c:crosses val="autoZero"/>
        <c:auto val="1"/>
        <c:lblAlgn val="ctr"/>
        <c:lblOffset val="100"/>
        <c:noMultiLvlLbl val="0"/>
      </c:catAx>
      <c:valAx>
        <c:axId val="164986880"/>
        <c:scaling>
          <c:orientation val="minMax"/>
        </c:scaling>
        <c:delete val="0"/>
        <c:axPos val="l"/>
        <c:majorGridlines/>
        <c:numFmt formatCode="###,##0" sourceLinked="0"/>
        <c:majorTickMark val="out"/>
        <c:minorTickMark val="none"/>
        <c:tickLblPos val="nextTo"/>
        <c:crossAx val="164976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963608059021273"/>
          <c:y val="3.8211552227300258E-2"/>
          <c:w val="0.32272304070873664"/>
          <c:h val="0.94533267257676712"/>
        </c:manualLayout>
      </c:layout>
      <c:overlay val="0"/>
      <c:txPr>
        <a:bodyPr/>
        <a:lstStyle/>
        <a:p>
          <a:pPr>
            <a:defRPr sz="1200" baseline="0"/>
          </a:pPr>
          <a:endParaRPr lang="fi-FI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7609773043075497"/>
          <c:y val="0.16070312098283135"/>
          <c:w val="0.59805943436509157"/>
          <c:h val="0.68598235224756632"/>
        </c:manualLayout>
      </c:layout>
      <c:lineChart>
        <c:grouping val="standard"/>
        <c:varyColors val="0"/>
        <c:ser>
          <c:idx val="0"/>
          <c:order val="0"/>
          <c:tx>
            <c:strRef>
              <c:f>Taul1!$C$1</c:f>
              <c:strCache>
                <c:ptCount val="1"/>
                <c:pt idx="0">
                  <c:v>nykyrahoitus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Taul1!$C$2:$C$18</c:f>
              <c:numCache>
                <c:formatCode>General</c:formatCode>
                <c:ptCount val="17"/>
                <c:pt idx="0">
                  <c:v>2100</c:v>
                </c:pt>
                <c:pt idx="1">
                  <c:v>2200</c:v>
                </c:pt>
                <c:pt idx="2">
                  <c:v>2300</c:v>
                </c:pt>
                <c:pt idx="3">
                  <c:v>2400</c:v>
                </c:pt>
                <c:pt idx="4">
                  <c:v>2500</c:v>
                </c:pt>
                <c:pt idx="5">
                  <c:v>2600</c:v>
                </c:pt>
                <c:pt idx="6">
                  <c:v>2700</c:v>
                </c:pt>
                <c:pt idx="7">
                  <c:v>2800</c:v>
                </c:pt>
                <c:pt idx="8">
                  <c:v>2900</c:v>
                </c:pt>
                <c:pt idx="9">
                  <c:v>3000</c:v>
                </c:pt>
                <c:pt idx="10">
                  <c:v>3100</c:v>
                </c:pt>
                <c:pt idx="11">
                  <c:v>3200</c:v>
                </c:pt>
                <c:pt idx="12">
                  <c:v>3300</c:v>
                </c:pt>
                <c:pt idx="13">
                  <c:v>3400</c:v>
                </c:pt>
                <c:pt idx="14">
                  <c:v>3500</c:v>
                </c:pt>
                <c:pt idx="15">
                  <c:v>3600</c:v>
                </c:pt>
                <c:pt idx="16">
                  <c:v>3700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Taul1!$D$1</c:f>
              <c:strCache>
                <c:ptCount val="1"/>
                <c:pt idx="0">
                  <c:v>+100M/vuosi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Taul1!$D$2:$D$18</c:f>
              <c:numCache>
                <c:formatCode>General</c:formatCode>
                <c:ptCount val="17"/>
                <c:pt idx="4">
                  <c:v>2500</c:v>
                </c:pt>
                <c:pt idx="5">
                  <c:v>2500</c:v>
                </c:pt>
                <c:pt idx="6">
                  <c:v>2500</c:v>
                </c:pt>
                <c:pt idx="7">
                  <c:v>2500</c:v>
                </c:pt>
                <c:pt idx="8">
                  <c:v>2500</c:v>
                </c:pt>
                <c:pt idx="9">
                  <c:v>2500</c:v>
                </c:pt>
                <c:pt idx="10">
                  <c:v>2500</c:v>
                </c:pt>
                <c:pt idx="11">
                  <c:v>2500</c:v>
                </c:pt>
                <c:pt idx="12">
                  <c:v>2500</c:v>
                </c:pt>
                <c:pt idx="13">
                  <c:v>2500</c:v>
                </c:pt>
                <c:pt idx="14">
                  <c:v>2500</c:v>
                </c:pt>
                <c:pt idx="15">
                  <c:v>2500</c:v>
                </c:pt>
                <c:pt idx="16">
                  <c:v>2500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Taul1!$E$1</c:f>
              <c:strCache>
                <c:ptCount val="1"/>
                <c:pt idx="0">
                  <c:v>+150M/vuosi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Taul1!$E$2:$E$18</c:f>
              <c:numCache>
                <c:formatCode>General</c:formatCode>
                <c:ptCount val="17"/>
                <c:pt idx="4">
                  <c:v>2500</c:v>
                </c:pt>
                <c:pt idx="5">
                  <c:v>2450</c:v>
                </c:pt>
                <c:pt idx="6">
                  <c:v>2400</c:v>
                </c:pt>
                <c:pt idx="7">
                  <c:v>2350</c:v>
                </c:pt>
                <c:pt idx="8">
                  <c:v>2300</c:v>
                </c:pt>
                <c:pt idx="9">
                  <c:v>2250</c:v>
                </c:pt>
                <c:pt idx="10">
                  <c:v>2200</c:v>
                </c:pt>
                <c:pt idx="11">
                  <c:v>2150</c:v>
                </c:pt>
                <c:pt idx="12">
                  <c:v>2100</c:v>
                </c:pt>
                <c:pt idx="13">
                  <c:v>2050</c:v>
                </c:pt>
                <c:pt idx="14">
                  <c:v>2000</c:v>
                </c:pt>
                <c:pt idx="15">
                  <c:v>1950</c:v>
                </c:pt>
                <c:pt idx="16">
                  <c:v>1900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Taul1!$F$1</c:f>
              <c:strCache>
                <c:ptCount val="1"/>
                <c:pt idx="0">
                  <c:v>+200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Taul1!$F$2:$F$18</c:f>
              <c:numCache>
                <c:formatCode>General</c:formatCode>
                <c:ptCount val="17"/>
                <c:pt idx="4">
                  <c:v>2500</c:v>
                </c:pt>
                <c:pt idx="5">
                  <c:v>2400</c:v>
                </c:pt>
                <c:pt idx="6">
                  <c:v>2300</c:v>
                </c:pt>
                <c:pt idx="7">
                  <c:v>2200</c:v>
                </c:pt>
                <c:pt idx="8">
                  <c:v>2100</c:v>
                </c:pt>
                <c:pt idx="9">
                  <c:v>2000</c:v>
                </c:pt>
                <c:pt idx="10">
                  <c:v>1900</c:v>
                </c:pt>
                <c:pt idx="11">
                  <c:v>1800</c:v>
                </c:pt>
                <c:pt idx="12">
                  <c:v>1700</c:v>
                </c:pt>
                <c:pt idx="13">
                  <c:v>1600</c:v>
                </c:pt>
                <c:pt idx="14">
                  <c:v>1500</c:v>
                </c:pt>
                <c:pt idx="15">
                  <c:v>1400</c:v>
                </c:pt>
                <c:pt idx="16">
                  <c:v>1300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Taul1!$G$1</c:f>
              <c:strCache>
                <c:ptCount val="1"/>
                <c:pt idx="0">
                  <c:v>+250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Taul1!$G$2:$G$18</c:f>
              <c:numCache>
                <c:formatCode>General</c:formatCode>
                <c:ptCount val="17"/>
                <c:pt idx="4">
                  <c:v>2500</c:v>
                </c:pt>
                <c:pt idx="5">
                  <c:v>2350</c:v>
                </c:pt>
                <c:pt idx="6">
                  <c:v>2200</c:v>
                </c:pt>
                <c:pt idx="7">
                  <c:v>2050</c:v>
                </c:pt>
                <c:pt idx="8">
                  <c:v>1900</c:v>
                </c:pt>
                <c:pt idx="9">
                  <c:v>1750</c:v>
                </c:pt>
                <c:pt idx="10">
                  <c:v>1600</c:v>
                </c:pt>
                <c:pt idx="11">
                  <c:v>1450</c:v>
                </c:pt>
                <c:pt idx="12">
                  <c:v>1300</c:v>
                </c:pt>
                <c:pt idx="13">
                  <c:v>1150</c:v>
                </c:pt>
                <c:pt idx="14">
                  <c:v>1000</c:v>
                </c:pt>
                <c:pt idx="15">
                  <c:v>850</c:v>
                </c:pt>
                <c:pt idx="16">
                  <c:v>700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Taul1!$H$1</c:f>
              <c:strCache>
                <c:ptCount val="1"/>
                <c:pt idx="0">
                  <c:v>+300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Taul1!$H$2:$H$18</c:f>
              <c:numCache>
                <c:formatCode>General</c:formatCode>
                <c:ptCount val="17"/>
                <c:pt idx="4">
                  <c:v>2500</c:v>
                </c:pt>
                <c:pt idx="5">
                  <c:v>2300</c:v>
                </c:pt>
                <c:pt idx="6">
                  <c:v>2100</c:v>
                </c:pt>
                <c:pt idx="7">
                  <c:v>1900</c:v>
                </c:pt>
                <c:pt idx="8">
                  <c:v>1700</c:v>
                </c:pt>
                <c:pt idx="9">
                  <c:v>1500</c:v>
                </c:pt>
                <c:pt idx="10">
                  <c:v>1300</c:v>
                </c:pt>
                <c:pt idx="11">
                  <c:v>1100</c:v>
                </c:pt>
                <c:pt idx="12">
                  <c:v>900</c:v>
                </c:pt>
                <c:pt idx="13">
                  <c:v>700</c:v>
                </c:pt>
                <c:pt idx="14">
                  <c:v>500</c:v>
                </c:pt>
                <c:pt idx="15">
                  <c:v>300</c:v>
                </c:pt>
                <c:pt idx="16">
                  <c:v>100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671040"/>
        <c:axId val="77681024"/>
      </c:lineChart>
      <c:catAx>
        <c:axId val="77671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7681024"/>
        <c:crosses val="autoZero"/>
        <c:auto val="1"/>
        <c:lblAlgn val="ctr"/>
        <c:lblOffset val="100"/>
        <c:noMultiLvlLbl val="0"/>
      </c:catAx>
      <c:valAx>
        <c:axId val="77681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76710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0.04271</cdr:x>
      <cdr:y>0.46875</cdr:y>
    </cdr:from>
    <cdr:to>
      <cdr:x>0.24271</cdr:x>
      <cdr:y>0.80208</cdr:y>
    </cdr:to>
    <cdr:sp macro="" textlink="">
      <cdr:nvSpPr>
        <cdr:cNvPr id="2" name="Tekstiruutu 1"/>
        <cdr:cNvSpPr txBox="1"/>
      </cdr:nvSpPr>
      <cdr:spPr>
        <a:xfrm xmlns:a="http://schemas.openxmlformats.org/drawingml/2006/main">
          <a:off x="195263" y="12858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/>
        <a:lstStyle xmlns:a="http://schemas.openxmlformats.org/drawingml/2006/main"/>
        <a:p xmlns:a="http://schemas.openxmlformats.org/drawingml/2006/main">
          <a:r>
            <a:rPr lang="fi-FI" sz="1100"/>
            <a:t>korjausvelka</a:t>
          </a:r>
          <a:r>
            <a:rPr lang="fi-FI" sz="1100" baseline="0"/>
            <a:t> M€</a:t>
          </a:r>
          <a:endParaRPr lang="fi-FI" sz="110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1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6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palstaine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3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711843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i ja kaksi kuvaa" preserve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4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iitossivu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4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in otsikko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900" b="0" i="0">
                <a:solidFill>
                  <a:schemeClr val="tx2"/>
                </a:solidFill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900">
                <a:solidFill>
                  <a:schemeClr val="tx2"/>
                </a:solidFill>
                <a:latin typeface="Verdana"/>
              </a:defRPr>
            </a:lvl1pPr>
          </a:lstStyle>
          <a:p>
            <a:fld id="{C8648DF2-0A65-C244-A371-3414CE40D3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3600" y="4767263"/>
            <a:ext cx="2016124" cy="27270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900"/>
            </a:lvl1pPr>
          </a:lstStyle>
          <a:p>
            <a:pPr lvl="0" eaLnBrk="1" hangingPunct="1"/>
            <a:r>
              <a:rPr lang="fi-FI" smtClean="0">
                <a:latin typeface="Verdana" charset="0"/>
              </a:rPr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213743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4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4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Erkki Mäkelä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7" y="4767264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26F0209-C098-4AD6-B2AA-B07CAFEA805E}" type="slidenum">
              <a:rPr lang="fi-FI" smtClean="0"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ikennevirasto.fi/liikennejarjestelma/lisarahoituskohteet#.V7nsPf5f2P8" TargetMode="External"/><Relationship Id="rId2" Type="http://schemas.openxmlformats.org/officeDocument/2006/relationships/hyperlink" Target="http://www.liikennevirasto.fi/korjausvelkaohjelma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>
          <a:xfrm>
            <a:off x="395536" y="3075806"/>
            <a:ext cx="5018682" cy="730800"/>
          </a:xfrm>
        </p:spPr>
        <p:txBody>
          <a:bodyPr/>
          <a:lstStyle/>
          <a:p>
            <a:r>
              <a:rPr lang="fi-FI" b="1" dirty="0"/>
              <a:t>RATAFOORUMI 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>
          <a:xfrm>
            <a:off x="396000" y="3867894"/>
            <a:ext cx="6696000" cy="646506"/>
          </a:xfrm>
        </p:spPr>
        <p:txBody>
          <a:bodyPr>
            <a:normAutofit/>
          </a:bodyPr>
          <a:lstStyle/>
          <a:p>
            <a:r>
              <a:rPr lang="fi-FI" b="1" dirty="0" smtClean="0"/>
              <a:t>Ratahankkeet 2017 </a:t>
            </a:r>
            <a:r>
              <a:rPr lang="fi-FI" b="1" dirty="0" smtClean="0"/>
              <a:t>–</a:t>
            </a:r>
          </a:p>
          <a:p>
            <a:r>
              <a:rPr lang="fi-FI" b="1" dirty="0" smtClean="0"/>
              <a:t>Yksikön päällikkö </a:t>
            </a:r>
            <a:r>
              <a:rPr lang="fi-FI" b="1" dirty="0" smtClean="0"/>
              <a:t> Magnus Nygård 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7.10.2016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310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8" t="-1862" r="11655" b="4028"/>
          <a:stretch>
            <a:fillRect/>
          </a:stretch>
        </p:blipFill>
        <p:spPr bwMode="auto">
          <a:xfrm>
            <a:off x="5953402" y="-89298"/>
            <a:ext cx="3128268" cy="52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kstiruutu 1"/>
          <p:cNvSpPr txBox="1">
            <a:spLocks noChangeArrowheads="1"/>
          </p:cNvSpPr>
          <p:nvPr/>
        </p:nvSpPr>
        <p:spPr bwMode="auto">
          <a:xfrm>
            <a:off x="365126" y="2373647"/>
            <a:ext cx="50241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Arial" charset="0"/>
              <a:buAutoNum type="arabicPeriod" startAt="2"/>
            </a:pPr>
            <a:r>
              <a:rPr lang="fi-FI" altLang="fi-FI" sz="1600" b="1" dirty="0">
                <a:solidFill>
                  <a:srgbClr val="000000"/>
                </a:solidFill>
                <a:cs typeface="Arial" charset="0"/>
              </a:rPr>
              <a:t>Valtatie 4 Oulu – Kemi			155 M€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AutoNum type="arabicPeriod" startAt="2"/>
            </a:pPr>
            <a:r>
              <a:rPr lang="fi-FI" altLang="fi-FI" sz="1600" b="1" dirty="0">
                <a:solidFill>
                  <a:srgbClr val="000000"/>
                </a:solidFill>
                <a:cs typeface="Arial" charset="0"/>
              </a:rPr>
              <a:t>Valtatie 5 Mikkeli-Juva			121 M€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AutoNum type="arabicPeriod" startAt="2"/>
            </a:pPr>
            <a:r>
              <a:rPr lang="fi-FI" altLang="fi-FI" sz="1600" b="1" dirty="0">
                <a:solidFill>
                  <a:srgbClr val="000000"/>
                </a:solidFill>
                <a:cs typeface="Arial" charset="0"/>
              </a:rPr>
              <a:t>Valtatie 12 Lahden eteläinen kehätie	275 M€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1" y="2178385"/>
            <a:ext cx="244475" cy="5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Suorakulmio 2"/>
          <p:cNvSpPr>
            <a:spLocks noChangeArrowheads="1"/>
          </p:cNvSpPr>
          <p:nvPr/>
        </p:nvSpPr>
        <p:spPr bwMode="auto">
          <a:xfrm>
            <a:off x="939655" y="2114091"/>
            <a:ext cx="16385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i-FI" altLang="fi-FI" sz="1600" b="1">
                <a:solidFill>
                  <a:srgbClr val="000000"/>
                </a:solidFill>
                <a:cs typeface="Arial" charset="0"/>
              </a:rPr>
              <a:t>TIEHANKKEET</a:t>
            </a:r>
          </a:p>
        </p:txBody>
      </p:sp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268747"/>
            <a:ext cx="249238" cy="5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1" name="Suorakulmio 3"/>
          <p:cNvSpPr>
            <a:spLocks noChangeArrowheads="1"/>
          </p:cNvSpPr>
          <p:nvPr/>
        </p:nvSpPr>
        <p:spPr bwMode="auto">
          <a:xfrm>
            <a:off x="890216" y="1186594"/>
            <a:ext cx="18565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i-FI" altLang="fi-FI" sz="1600" b="1">
                <a:solidFill>
                  <a:srgbClr val="000000"/>
                </a:solidFill>
                <a:cs typeface="Arial" charset="0"/>
              </a:rPr>
              <a:t>RATAHANKKEET</a:t>
            </a:r>
          </a:p>
        </p:txBody>
      </p:sp>
      <p:sp>
        <p:nvSpPr>
          <p:cNvPr id="11272" name="Tekstiruutu 5"/>
          <p:cNvSpPr txBox="1">
            <a:spLocks noChangeArrowheads="1"/>
          </p:cNvSpPr>
          <p:nvPr/>
        </p:nvSpPr>
        <p:spPr bwMode="auto">
          <a:xfrm>
            <a:off x="395289" y="1467582"/>
            <a:ext cx="44005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00"/>
              </a:buClr>
              <a:buSzTx/>
              <a:buFontTx/>
              <a:buNone/>
            </a:pPr>
            <a:r>
              <a:rPr lang="fi-FI" altLang="fi-FI" sz="1600" b="1" dirty="0">
                <a:solidFill>
                  <a:srgbClr val="FF0000"/>
                </a:solidFill>
                <a:cs typeface="Arial" charset="0"/>
              </a:rPr>
              <a:t>1. </a:t>
            </a:r>
            <a:r>
              <a:rPr lang="fi-FI" altLang="fi-FI" sz="1600" b="1" dirty="0">
                <a:solidFill>
                  <a:schemeClr val="bg1"/>
                </a:solidFill>
                <a:cs typeface="Arial" charset="0"/>
              </a:rPr>
              <a:t>   </a:t>
            </a:r>
            <a:r>
              <a:rPr lang="fi-FI" altLang="fi-FI" sz="1600" b="1" dirty="0">
                <a:solidFill>
                  <a:srgbClr val="000000"/>
                </a:solidFill>
                <a:cs typeface="Arial" charset="0"/>
              </a:rPr>
              <a:t>Luumäki - Imatra - Venäjän raja	165 M</a:t>
            </a:r>
            <a:r>
              <a:rPr lang="fi-FI" altLang="fi-FI" sz="1600" b="1" dirty="0" smtClean="0">
                <a:solidFill>
                  <a:srgbClr val="000000"/>
                </a:solidFill>
                <a:cs typeface="Arial" charset="0"/>
              </a:rPr>
              <a:t>€</a:t>
            </a:r>
            <a:endParaRPr lang="fi-FI" altLang="fi-FI" sz="16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74" name="Suorakulmio 12"/>
          <p:cNvSpPr>
            <a:spLocks noChangeArrowheads="1"/>
          </p:cNvSpPr>
          <p:nvPr/>
        </p:nvSpPr>
        <p:spPr bwMode="auto">
          <a:xfrm>
            <a:off x="951146" y="3238041"/>
            <a:ext cx="3044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i-FI" altLang="fi-FI" sz="1600" b="1">
                <a:solidFill>
                  <a:srgbClr val="000000"/>
                </a:solidFill>
                <a:cs typeface="Arial" charset="0"/>
              </a:rPr>
              <a:t>RAITIOTIE / RATAHANKKEET</a:t>
            </a:r>
          </a:p>
        </p:txBody>
      </p:sp>
      <p:cxnSp>
        <p:nvCxnSpPr>
          <p:cNvPr id="8" name="Suora yhdysviiva 7"/>
          <p:cNvCxnSpPr/>
          <p:nvPr/>
        </p:nvCxnSpPr>
        <p:spPr>
          <a:xfrm>
            <a:off x="581025" y="3383297"/>
            <a:ext cx="24923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0" name="Tekstiruutu 16"/>
          <p:cNvSpPr txBox="1">
            <a:spLocks noChangeArrowheads="1"/>
          </p:cNvSpPr>
          <p:nvPr/>
        </p:nvSpPr>
        <p:spPr bwMode="auto">
          <a:xfrm>
            <a:off x="366713" y="3509503"/>
            <a:ext cx="47468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7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5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70C0"/>
              </a:buClr>
              <a:buSzTx/>
              <a:buFont typeface="Arial" charset="0"/>
              <a:buAutoNum type="arabicPeriod" startAt="5"/>
              <a:defRPr/>
            </a:pPr>
            <a:r>
              <a:rPr lang="fi-FI" altLang="fi-FI" sz="1600" b="1" dirty="0" smtClean="0">
                <a:solidFill>
                  <a:srgbClr val="000000"/>
                </a:solidFill>
                <a:cs typeface="Arial" charset="0"/>
              </a:rPr>
              <a:t>Raidejokeri		(valtionapu) 84 M€</a:t>
            </a:r>
          </a:p>
          <a:p>
            <a:pPr eaLnBrk="1" hangingPunct="1">
              <a:spcBef>
                <a:spcPct val="0"/>
              </a:spcBef>
              <a:buClr>
                <a:srgbClr val="0070C0"/>
              </a:buClr>
              <a:buSzTx/>
              <a:buFont typeface="Arial" charset="0"/>
              <a:buAutoNum type="arabicPeriod" startAt="5"/>
              <a:defRPr/>
            </a:pPr>
            <a:r>
              <a:rPr lang="fi-FI" altLang="fi-FI" sz="1600" b="1" dirty="0" smtClean="0">
                <a:solidFill>
                  <a:srgbClr val="000000"/>
                </a:solidFill>
                <a:cs typeface="Arial" charset="0"/>
              </a:rPr>
              <a:t>Tampereen raitiotie	(valtionapu) 71 M€</a:t>
            </a:r>
          </a:p>
          <a:p>
            <a:pPr eaLnBrk="1" hangingPunct="1">
              <a:spcBef>
                <a:spcPct val="0"/>
              </a:spcBef>
              <a:buClr>
                <a:srgbClr val="0070C0"/>
              </a:buClr>
              <a:buSzTx/>
              <a:buFont typeface="Arial" charset="0"/>
              <a:buAutoNum type="arabicPeriod" startAt="5"/>
              <a:defRPr/>
            </a:pPr>
            <a:endParaRPr lang="fi-FI" altLang="fi-FI" sz="1600" b="1" dirty="0" smtClean="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Clr>
                <a:srgbClr val="0070C0"/>
              </a:buClr>
              <a:buSzTx/>
              <a:buFont typeface="Arial" charset="0"/>
              <a:buAutoNum type="arabicPeriod" startAt="5"/>
              <a:defRPr/>
            </a:pPr>
            <a:r>
              <a:rPr lang="fi-FI" altLang="fi-FI" sz="1600" b="1" dirty="0" smtClean="0">
                <a:solidFill>
                  <a:srgbClr val="000000"/>
                </a:solidFill>
                <a:cs typeface="Arial" charset="0"/>
              </a:rPr>
              <a:t>Turku – Helsinki –rata (suunnittelu) 40 M€</a:t>
            </a:r>
          </a:p>
        </p:txBody>
      </p:sp>
      <p:sp>
        <p:nvSpPr>
          <p:cNvPr id="13" name="Otsikko 1"/>
          <p:cNvSpPr txBox="1">
            <a:spLocks/>
          </p:cNvSpPr>
          <p:nvPr/>
        </p:nvSpPr>
        <p:spPr>
          <a:xfrm>
            <a:off x="2219218" y="121309"/>
            <a:ext cx="4851433" cy="875283"/>
          </a:xfrm>
          <a:prstGeom prst="rect">
            <a:avLst/>
          </a:prstGeom>
        </p:spPr>
        <p:txBody>
          <a:bodyPr/>
          <a:lstStyle>
            <a:lvl1pPr marL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2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fi-FI" altLang="fi-FI" dirty="0" smtClean="0"/>
              <a:t>Uudet kehittämisinvestoinnit kaudelle 2017-2020</a:t>
            </a:r>
          </a:p>
        </p:txBody>
      </p:sp>
      <p:sp>
        <p:nvSpPr>
          <p:cNvPr id="2" name="Tekstiruutu 1"/>
          <p:cNvSpPr txBox="1"/>
          <p:nvPr/>
        </p:nvSpPr>
        <p:spPr>
          <a:xfrm>
            <a:off x="3725540" y="4772837"/>
            <a:ext cx="151682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Kehysriihi 5.4.2016</a:t>
            </a:r>
            <a:endParaRPr lang="fi-FI" dirty="0"/>
          </a:p>
        </p:txBody>
      </p:sp>
      <p:sp>
        <p:nvSpPr>
          <p:cNvPr id="15" name="Tekstin paikkamerkki 6"/>
          <p:cNvSpPr txBox="1">
            <a:spLocks/>
          </p:cNvSpPr>
          <p:nvPr/>
        </p:nvSpPr>
        <p:spPr>
          <a:xfrm>
            <a:off x="257270" y="4799162"/>
            <a:ext cx="2016124" cy="272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6858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800" smtClean="0"/>
              <a:t>29.9.2016</a:t>
            </a:r>
            <a:endParaRPr lang="fi-FI" sz="800" dirty="0"/>
          </a:p>
        </p:txBody>
      </p:sp>
      <p:sp>
        <p:nvSpPr>
          <p:cNvPr id="16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564525" y="4767263"/>
            <a:ext cx="373469" cy="273844"/>
          </a:xfrm>
        </p:spPr>
        <p:txBody>
          <a:bodyPr/>
          <a:lstStyle/>
          <a:p>
            <a:fld id="{2E3A10F3-FD64-40FE-8C9F-33FC3099131A}" type="slidenum">
              <a:rPr lang="fi-FI" sz="80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fi-FI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4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>
          <a:xfrm>
            <a:off x="2195736" y="339502"/>
            <a:ext cx="6624000" cy="457200"/>
          </a:xfrm>
        </p:spPr>
        <p:txBody>
          <a:bodyPr/>
          <a:lstStyle/>
          <a:p>
            <a:r>
              <a:rPr lang="fi-FI" b="1" dirty="0"/>
              <a:t>Y</a:t>
            </a:r>
            <a:r>
              <a:rPr lang="fi-FI" b="1" dirty="0" smtClean="0"/>
              <a:t>hteenveto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Erkki Mäkelä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11</a:t>
            </a:fld>
            <a:endParaRPr lang="fi-FI" dirty="0"/>
          </a:p>
        </p:txBody>
      </p:sp>
      <p:sp>
        <p:nvSpPr>
          <p:cNvPr id="11" name="Sisällön paikkamerkki 7"/>
          <p:cNvSpPr txBox="1">
            <a:spLocks/>
          </p:cNvSpPr>
          <p:nvPr/>
        </p:nvSpPr>
        <p:spPr>
          <a:xfrm>
            <a:off x="179376" y="2324454"/>
            <a:ext cx="5706184" cy="935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i-FI" dirty="0"/>
          </a:p>
        </p:txBody>
      </p:sp>
      <p:sp>
        <p:nvSpPr>
          <p:cNvPr id="12" name="Sisällön paikkamerkki 7"/>
          <p:cNvSpPr txBox="1">
            <a:spLocks/>
          </p:cNvSpPr>
          <p:nvPr/>
        </p:nvSpPr>
        <p:spPr>
          <a:xfrm>
            <a:off x="224135" y="2982019"/>
            <a:ext cx="5706184" cy="935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i-FI" dirty="0"/>
          </a:p>
        </p:txBody>
      </p:sp>
      <p:sp>
        <p:nvSpPr>
          <p:cNvPr id="21" name="Sisällön paikkamerkki 7"/>
          <p:cNvSpPr txBox="1">
            <a:spLocks/>
          </p:cNvSpPr>
          <p:nvPr/>
        </p:nvSpPr>
        <p:spPr>
          <a:xfrm>
            <a:off x="173696" y="1388348"/>
            <a:ext cx="8646776" cy="3055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900" dirty="0" smtClean="0">
                <a:latin typeface="+mn-lt"/>
              </a:rPr>
              <a:t> Rautateiden ”korjausrakentamiseen” ja parantamiseen on käytössä n. </a:t>
            </a:r>
          </a:p>
          <a:p>
            <a:pPr lvl="1"/>
            <a:r>
              <a:rPr lang="fi-FI" sz="2900" dirty="0" smtClean="0">
                <a:latin typeface="+mn-lt"/>
              </a:rPr>
              <a:t> v. 2016                              130 M€</a:t>
            </a:r>
          </a:p>
          <a:p>
            <a:pPr lvl="1"/>
            <a:r>
              <a:rPr lang="fi-FI" sz="2900" dirty="0" smtClean="0">
                <a:latin typeface="+mn-lt"/>
              </a:rPr>
              <a:t> v. 2017				180 M€</a:t>
            </a:r>
          </a:p>
          <a:p>
            <a:pPr lvl="1"/>
            <a:r>
              <a:rPr lang="fi-FI" sz="2900" dirty="0" smtClean="0">
                <a:latin typeface="+mn-lt"/>
              </a:rPr>
              <a:t> v. 2018				270 M€</a:t>
            </a:r>
          </a:p>
          <a:p>
            <a:pPr lvl="1"/>
            <a:r>
              <a:rPr lang="fi-FI" sz="2900" dirty="0">
                <a:latin typeface="+mn-lt"/>
              </a:rPr>
              <a:t> </a:t>
            </a:r>
            <a:r>
              <a:rPr lang="fi-FI" sz="2900" dirty="0" smtClean="0">
                <a:latin typeface="+mn-lt"/>
              </a:rPr>
              <a:t>v. 2019				105 M€ </a:t>
            </a:r>
            <a:r>
              <a:rPr lang="fi-FI" sz="2600" i="1" dirty="0" smtClean="0">
                <a:latin typeface="+mn-lt"/>
              </a:rPr>
              <a:t>(hallituskausi vaihtuu)</a:t>
            </a:r>
          </a:p>
        </p:txBody>
      </p:sp>
      <p:sp>
        <p:nvSpPr>
          <p:cNvPr id="16" name="Sisällön paikkamerkki 7"/>
          <p:cNvSpPr txBox="1">
            <a:spLocks/>
          </p:cNvSpPr>
          <p:nvPr/>
        </p:nvSpPr>
        <p:spPr>
          <a:xfrm>
            <a:off x="332188" y="3723878"/>
            <a:ext cx="8286736" cy="1059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622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00306" y="89914"/>
            <a:ext cx="7043693" cy="718158"/>
          </a:xfrm>
        </p:spPr>
        <p:txBody>
          <a:bodyPr/>
          <a:lstStyle/>
          <a:p>
            <a:r>
              <a:rPr lang="fi-FI" dirty="0" smtClean="0"/>
              <a:t>Perusväylänpidon määrärahat 2010-2019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2180084" y="4763629"/>
            <a:ext cx="6070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 smtClean="0"/>
              <a:t>Lähde: Valtion talousarviot, TAE 2017, hallitusohjelma, kehyspäätökset</a:t>
            </a:r>
            <a:endParaRPr lang="fi-FI" sz="1200" dirty="0"/>
          </a:p>
        </p:txBody>
      </p:sp>
      <p:sp>
        <p:nvSpPr>
          <p:cNvPr id="10" name="Tekstiruutu 9"/>
          <p:cNvSpPr txBox="1"/>
          <p:nvPr/>
        </p:nvSpPr>
        <p:spPr>
          <a:xfrm>
            <a:off x="2870794" y="902586"/>
            <a:ext cx="272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/>
              <a:t>€</a:t>
            </a:r>
          </a:p>
        </p:txBody>
      </p:sp>
      <p:sp>
        <p:nvSpPr>
          <p:cNvPr id="13" name="Tekstiruutu 12"/>
          <p:cNvSpPr txBox="1"/>
          <p:nvPr/>
        </p:nvSpPr>
        <p:spPr>
          <a:xfrm>
            <a:off x="6822450" y="2139045"/>
            <a:ext cx="174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2017: 965 milj. eur/vuosi</a:t>
            </a:r>
            <a:endParaRPr lang="fi-FI" sz="1200" dirty="0"/>
          </a:p>
        </p:txBody>
      </p:sp>
      <p:sp>
        <p:nvSpPr>
          <p:cNvPr id="14" name="Tekstiruutu 13"/>
          <p:cNvSpPr txBox="1"/>
          <p:nvPr/>
        </p:nvSpPr>
        <p:spPr>
          <a:xfrm>
            <a:off x="6818720" y="1593166"/>
            <a:ext cx="1980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595 milj. eur hallituskaudella</a:t>
            </a:r>
            <a:endParaRPr lang="fi-FI" sz="1200" dirty="0"/>
          </a:p>
        </p:txBody>
      </p:sp>
      <p:sp>
        <p:nvSpPr>
          <p:cNvPr id="15" name="Tekstiruutu 14"/>
          <p:cNvSpPr txBox="1"/>
          <p:nvPr/>
        </p:nvSpPr>
        <p:spPr>
          <a:xfrm>
            <a:off x="6822907" y="1223934"/>
            <a:ext cx="1980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334 milj. eur hallituskaudella</a:t>
            </a:r>
            <a:endParaRPr lang="fi-FI" sz="1200" dirty="0"/>
          </a:p>
        </p:txBody>
      </p:sp>
      <p:sp>
        <p:nvSpPr>
          <p:cNvPr id="17" name="Dian numeron paikkamerkki 5"/>
          <p:cNvSpPr>
            <a:spLocks noGrp="1"/>
          </p:cNvSpPr>
          <p:nvPr>
            <p:ph type="sldNum" sz="quarter" idx="4294967295"/>
          </p:nvPr>
        </p:nvSpPr>
        <p:spPr>
          <a:xfrm>
            <a:off x="8670856" y="4777897"/>
            <a:ext cx="373468" cy="273844"/>
          </a:xfrm>
          <a:prstGeom prst="rect">
            <a:avLst/>
          </a:prstGeom>
        </p:spPr>
        <p:txBody>
          <a:bodyPr/>
          <a:lstStyle/>
          <a:p>
            <a:fld id="{CD67F47F-A4DF-4926-BB4C-9F1DAEA89B92}" type="slidenum">
              <a:rPr lang="fi-FI" sz="7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fi-FI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kstin paikkamerkki 6"/>
          <p:cNvSpPr>
            <a:spLocks noGrp="1"/>
          </p:cNvSpPr>
          <p:nvPr>
            <p:ph type="body" sz="quarter" idx="11"/>
          </p:nvPr>
        </p:nvSpPr>
        <p:spPr>
          <a:xfrm>
            <a:off x="257270" y="4799162"/>
            <a:ext cx="2016124" cy="272700"/>
          </a:xfrm>
        </p:spPr>
        <p:txBody>
          <a:bodyPr/>
          <a:lstStyle/>
          <a:p>
            <a:r>
              <a:rPr lang="fi-FI" sz="800" dirty="0" smtClean="0"/>
              <a:t>29.9.2016</a:t>
            </a:r>
            <a:endParaRPr lang="fi-FI" sz="800" dirty="0"/>
          </a:p>
        </p:txBody>
      </p:sp>
      <p:graphicFrame>
        <p:nvGraphicFramePr>
          <p:cNvPr id="16" name="Kaavio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1650404"/>
              </p:ext>
            </p:extLst>
          </p:nvPr>
        </p:nvGraphicFramePr>
        <p:xfrm>
          <a:off x="2070450" y="677404"/>
          <a:ext cx="6648450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163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8578220" y="4760442"/>
            <a:ext cx="364209" cy="273844"/>
          </a:xfrm>
        </p:spPr>
        <p:txBody>
          <a:bodyPr/>
          <a:lstStyle/>
          <a:p>
            <a:fld id="{7AA273DE-958F-4F01-B4F5-52370458BDE9}" type="slidenum">
              <a:rPr lang="fi-FI" smtClean="0"/>
              <a:t>3</a:t>
            </a:fld>
            <a:endParaRPr lang="fi-FI" dirty="0"/>
          </a:p>
        </p:txBody>
      </p:sp>
      <p:sp>
        <p:nvSpPr>
          <p:cNvPr id="9" name="Sisällön paikkamerkki 2"/>
          <p:cNvSpPr txBox="1">
            <a:spLocks/>
          </p:cNvSpPr>
          <p:nvPr/>
        </p:nvSpPr>
        <p:spPr>
          <a:xfrm>
            <a:off x="138221" y="1244011"/>
            <a:ext cx="6432700" cy="3508744"/>
          </a:xfrm>
          <a:prstGeom prst="rect">
            <a:avLst/>
          </a:prstGeom>
        </p:spPr>
        <p:txBody>
          <a:bodyPr vert="horz" lIns="91430" tIns="45715" rIns="91430" bIns="45715" rtlCol="0">
            <a:noAutofit/>
          </a:bodyPr>
          <a:lstStyle>
            <a:defPPr>
              <a:defRPr lang="fi-FI"/>
            </a:defPPr>
            <a:lvl1pPr marL="134938" indent="-134938" defTabSz="685800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sz="1600" b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defRPr>
            </a:lvl1pPr>
            <a:lvl2pPr marL="449263" lvl="1" indent="-90488" defTabSz="685800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7550" indent="-109538" defTabSz="685800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76325" indent="-133350" defTabSz="685800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46200" indent="-131763" defTabSz="685800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i-FI" dirty="0"/>
              <a:t>Liikenneväylien korjausvelkaohjelma 2016-2018 (600 M€</a:t>
            </a:r>
            <a:r>
              <a:rPr lang="fi-FI" dirty="0" smtClean="0"/>
              <a:t>) </a:t>
            </a:r>
            <a:r>
              <a:rPr lang="fi-FI" dirty="0" smtClean="0">
                <a:hlinkClick r:id="rId2"/>
              </a:rPr>
              <a:t>http</a:t>
            </a:r>
            <a:r>
              <a:rPr lang="fi-FI" dirty="0">
                <a:hlinkClick r:id="rId2"/>
              </a:rPr>
              <a:t>://www.liikennevirasto.fi/korjausvelkaohjelma</a:t>
            </a:r>
            <a:r>
              <a:rPr lang="fi-FI" dirty="0"/>
              <a:t> </a:t>
            </a:r>
            <a:endParaRPr lang="fi-FI" dirty="0" smtClean="0"/>
          </a:p>
          <a:p>
            <a:r>
              <a:rPr lang="fi-FI" dirty="0" smtClean="0"/>
              <a:t>Kehittämishankkeista siirretty perusväylänpidon </a:t>
            </a:r>
            <a:r>
              <a:rPr lang="fi-FI" dirty="0"/>
              <a:t>lisärahoitus (334 M€) </a:t>
            </a:r>
            <a:r>
              <a:rPr lang="fi-FI" dirty="0" smtClean="0"/>
              <a:t>2017-2019 </a:t>
            </a:r>
            <a:r>
              <a:rPr lang="fi-FI" dirty="0" smtClean="0">
                <a:hlinkClick r:id="rId3"/>
              </a:rPr>
              <a:t>http</a:t>
            </a:r>
            <a:r>
              <a:rPr lang="fi-FI" dirty="0">
                <a:hlinkClick r:id="rId3"/>
              </a:rPr>
              <a:t>://</a:t>
            </a:r>
            <a:r>
              <a:rPr lang="fi-FI" dirty="0" smtClean="0">
                <a:hlinkClick r:id="rId3"/>
              </a:rPr>
              <a:t>www.liikennevirasto.fi/liikennejarjestelma/lisarahoituskohteet</a:t>
            </a:r>
            <a:endParaRPr lang="fi-FI" dirty="0" smtClean="0"/>
          </a:p>
          <a:p>
            <a:pPr marL="180954" indent="-180954"/>
            <a:r>
              <a:rPr lang="fi-FI" dirty="0"/>
              <a:t>Tavoitteet: Asiakastarpeet (elinkeinoelämä, työmatkaliikenne, kaupunkiseutujen kasvu, liikenneturvallisuus), korjausvelan hallinta, digitalisaation ja uusien palvelujen edistäminen</a:t>
            </a:r>
          </a:p>
          <a:p>
            <a:pPr marL="180954" indent="-180954"/>
            <a:r>
              <a:rPr lang="fi-FI" dirty="0" smtClean="0"/>
              <a:t>Yht. n. 300 kohdetta</a:t>
            </a:r>
          </a:p>
          <a:p>
            <a:pPr marL="180954" indent="-180954"/>
            <a:r>
              <a:rPr lang="fi-FI" dirty="0" smtClean="0"/>
              <a:t>Toteutusaikataulua </a:t>
            </a:r>
            <a:r>
              <a:rPr lang="fi-FI" dirty="0"/>
              <a:t>pidetään yllä sivustoilla</a:t>
            </a:r>
          </a:p>
          <a:p>
            <a:pPr marL="180954" indent="-180954"/>
            <a:r>
              <a:rPr lang="fi-FI" dirty="0" smtClean="0"/>
              <a:t>Hankinta: Liikennevirasto ja ELY-keskukset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1983338" y="493947"/>
            <a:ext cx="5395648" cy="457200"/>
          </a:xfrm>
        </p:spPr>
        <p:txBody>
          <a:bodyPr/>
          <a:lstStyle/>
          <a:p>
            <a:r>
              <a:rPr lang="fi-FI" dirty="0" smtClean="0"/>
              <a:t>Hallituskaudella painotetaan perusväylänpitoa</a:t>
            </a:r>
            <a:r>
              <a:rPr lang="fi-FI" sz="2400" dirty="0"/>
              <a:t/>
            </a:r>
            <a:br>
              <a:rPr lang="fi-FI" sz="2400" dirty="0"/>
            </a:br>
            <a:endParaRPr lang="fi-FI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055" y="0"/>
            <a:ext cx="257663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iruutu 1"/>
          <p:cNvSpPr txBox="1"/>
          <p:nvPr/>
        </p:nvSpPr>
        <p:spPr>
          <a:xfrm>
            <a:off x="6570921" y="0"/>
            <a:ext cx="17331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Korjausvelkaohjelman 2016-2018 kohteet</a:t>
            </a:r>
            <a:endParaRPr lang="fi-FI" dirty="0"/>
          </a:p>
        </p:txBody>
      </p:sp>
      <p:sp>
        <p:nvSpPr>
          <p:cNvPr id="8" name="Tekstin paikkamerkki 6"/>
          <p:cNvSpPr txBox="1">
            <a:spLocks/>
          </p:cNvSpPr>
          <p:nvPr/>
        </p:nvSpPr>
        <p:spPr>
          <a:xfrm>
            <a:off x="257270" y="4799162"/>
            <a:ext cx="2016124" cy="272700"/>
          </a:xfrm>
          <a:prstGeom prst="rect">
            <a:avLst/>
          </a:prstGeom>
        </p:spPr>
        <p:txBody>
          <a:bodyPr/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 dirty="0" smtClean="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 sz="800" dirty="0" smtClean="0"/>
              <a:t>29.9.2016</a:t>
            </a:r>
            <a:endParaRPr lang="fi-FI" sz="800" dirty="0"/>
          </a:p>
        </p:txBody>
      </p:sp>
      <p:sp>
        <p:nvSpPr>
          <p:cNvPr id="10" name="Dian numeron paikkamerkki 3"/>
          <p:cNvSpPr txBox="1">
            <a:spLocks/>
          </p:cNvSpPr>
          <p:nvPr/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r" defTabSz="6858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3A10F3-FD64-40FE-8C9F-33FC3099131A}" type="slidenum">
              <a:rPr lang="fi-FI" sz="800" smtClean="0"/>
              <a:pPr/>
              <a:t>3</a:t>
            </a:fld>
            <a:endParaRPr lang="fi-FI" sz="800" dirty="0"/>
          </a:p>
        </p:txBody>
      </p:sp>
    </p:spTree>
    <p:extLst>
      <p:ext uri="{BB962C8B-B14F-4D97-AF65-F5344CB8AC3E}">
        <p14:creationId xmlns:p14="http://schemas.microsoft.com/office/powerpoint/2010/main" val="366010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272334"/>
            <a:ext cx="7082286" cy="576064"/>
          </a:xfrm>
        </p:spPr>
        <p:txBody>
          <a:bodyPr>
            <a:noAutofit/>
          </a:bodyPr>
          <a:lstStyle/>
          <a:p>
            <a:r>
              <a:rPr lang="fi-FI" dirty="0" smtClean="0">
                <a:solidFill>
                  <a:schemeClr val="accent3"/>
                </a:solidFill>
                <a:cs typeface="Arial" panose="020B0604020202020204" pitchFamily="34" charset="0"/>
              </a:rPr>
              <a:t>Valtion väylien korjausvelka eri rahoitustasoilla</a:t>
            </a:r>
            <a:endParaRPr lang="fi-FI" dirty="0">
              <a:solidFill>
                <a:schemeClr val="accent3"/>
              </a:solidFill>
            </a:endParaRPr>
          </a:p>
        </p:txBody>
      </p:sp>
      <p:graphicFrame>
        <p:nvGraphicFramePr>
          <p:cNvPr id="7" name="Kaavio 6"/>
          <p:cNvGraphicFramePr/>
          <p:nvPr>
            <p:extLst>
              <p:ext uri="{D42A27DB-BD31-4B8C-83A1-F6EECF244321}">
                <p14:modId xmlns:p14="http://schemas.microsoft.com/office/powerpoint/2010/main" val="4280085838"/>
              </p:ext>
            </p:extLst>
          </p:nvPr>
        </p:nvGraphicFramePr>
        <p:xfrm>
          <a:off x="3978582" y="1242702"/>
          <a:ext cx="4853423" cy="2470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kstiruutu 2"/>
          <p:cNvSpPr txBox="1"/>
          <p:nvPr/>
        </p:nvSpPr>
        <p:spPr>
          <a:xfrm>
            <a:off x="418541" y="4356390"/>
            <a:ext cx="76409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100" dirty="0" smtClean="0"/>
              <a:t>Kuvan lähde: Liikenneväylien korjausvelan vähentäminen ja uusien rahoitusmallien käyttö. Parlamentaarisen työryhmän ehdotus, LVM julkaisuja 35/2014</a:t>
            </a:r>
            <a:endParaRPr lang="fi-FI" sz="1100" dirty="0"/>
          </a:p>
        </p:txBody>
      </p:sp>
      <p:sp>
        <p:nvSpPr>
          <p:cNvPr id="4" name="Suorakulmio 3"/>
          <p:cNvSpPr/>
          <p:nvPr/>
        </p:nvSpPr>
        <p:spPr>
          <a:xfrm>
            <a:off x="227831" y="4017718"/>
            <a:ext cx="871296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</a:pPr>
            <a:r>
              <a:rPr lang="fi-FI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*) Kuvan Nykyrahoitus = viime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vuosien </a:t>
            </a:r>
            <a:r>
              <a:rPr lang="fi-FI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keskimääräinen perusväylänpidon rahoitustaso 965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milj. eur/ </a:t>
            </a:r>
            <a:r>
              <a:rPr lang="fi-FI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vuosi</a:t>
            </a:r>
            <a:endParaRPr lang="fi-FI" sz="1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>
          <a:xfrm>
            <a:off x="6776493" y="4767264"/>
            <a:ext cx="2133600" cy="273844"/>
          </a:xfrm>
        </p:spPr>
        <p:txBody>
          <a:bodyPr/>
          <a:lstStyle/>
          <a:p>
            <a:fld id="{C8648DF2-0A65-C244-A371-3414CE40D37C}" type="slidenum">
              <a:rPr lang="en-US" sz="700" smtClean="0">
                <a:latin typeface="Arial" panose="020B0604020202020204" pitchFamily="34" charset="0"/>
              </a:rPr>
              <a:pPr/>
              <a:t>4</a:t>
            </a:fld>
            <a:endParaRPr lang="en-US" sz="700" dirty="0">
              <a:latin typeface="Arial" panose="020B0604020202020204" pitchFamily="34" charset="0"/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8611863" y="1717450"/>
            <a:ext cx="328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*)</a:t>
            </a:r>
            <a:endParaRPr lang="fi-FI" dirty="0"/>
          </a:p>
        </p:txBody>
      </p:sp>
      <p:sp>
        <p:nvSpPr>
          <p:cNvPr id="8" name="Otsikko 1"/>
          <p:cNvSpPr txBox="1">
            <a:spLocks/>
          </p:cNvSpPr>
          <p:nvPr/>
        </p:nvSpPr>
        <p:spPr>
          <a:xfrm>
            <a:off x="153403" y="1478502"/>
            <a:ext cx="3950764" cy="215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2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smtClean="0">
                <a:solidFill>
                  <a:schemeClr val="tx1"/>
                </a:solidFill>
                <a:cs typeface="Arial" panose="020B0604020202020204" pitchFamily="34" charset="0"/>
              </a:rPr>
              <a:t>Hallituskauden lähtötilanteessa väylien korjausvelka kasvoi 100 M€/ vuosi - lisärahoitus katkaisee korjausvelan kasvun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smtClean="0">
                <a:solidFill>
                  <a:schemeClr val="tx1"/>
                </a:solidFill>
                <a:cs typeface="Arial" panose="020B0604020202020204" pitchFamily="34" charset="0"/>
              </a:rPr>
              <a:t>Lisäpanostukset 2016-2019 perusväylänpitoon ovat suuria, mutta kaikkiin tärkeisiinkään tarpeisiin ei pystytä vastaamaan - korjausvelkalaskelma yht. 2,5 Mrd eur</a:t>
            </a:r>
            <a:endParaRPr lang="fi-FI" sz="1600" dirty="0">
              <a:solidFill>
                <a:schemeClr val="tx1"/>
              </a:solidFill>
            </a:endParaRPr>
          </a:p>
        </p:txBody>
      </p:sp>
      <p:sp>
        <p:nvSpPr>
          <p:cNvPr id="9" name="Tekstin paikkamerkki 6"/>
          <p:cNvSpPr>
            <a:spLocks noGrp="1"/>
          </p:cNvSpPr>
          <p:nvPr>
            <p:ph type="body" sz="quarter" idx="11"/>
          </p:nvPr>
        </p:nvSpPr>
        <p:spPr>
          <a:xfrm>
            <a:off x="257270" y="4799162"/>
            <a:ext cx="2016124" cy="272700"/>
          </a:xfrm>
        </p:spPr>
        <p:txBody>
          <a:bodyPr/>
          <a:lstStyle/>
          <a:p>
            <a:r>
              <a:rPr lang="fi-FI" sz="800" dirty="0" smtClean="0"/>
              <a:t>29.9.2016</a:t>
            </a:r>
            <a:endParaRPr lang="fi-FI" sz="800" dirty="0"/>
          </a:p>
        </p:txBody>
      </p:sp>
    </p:spTree>
    <p:extLst>
      <p:ext uri="{BB962C8B-B14F-4D97-AF65-F5344CB8AC3E}">
        <p14:creationId xmlns:p14="http://schemas.microsoft.com/office/powerpoint/2010/main" val="429073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isällön paikkamerkk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7915136"/>
              </p:ext>
            </p:extLst>
          </p:nvPr>
        </p:nvGraphicFramePr>
        <p:xfrm>
          <a:off x="533400" y="1246188"/>
          <a:ext cx="7423149" cy="33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383"/>
                <a:gridCol w="2474383"/>
                <a:gridCol w="2474383"/>
              </a:tblGrid>
              <a:tr h="370840"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Vainikkala turvalaite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28 M€  (2016-2018)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Turvalaitesopimus tehty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Kotka/Mussalo</a:t>
                      </a:r>
                      <a:r>
                        <a:rPr lang="fi-FI" dirty="0" smtClean="0"/>
                        <a:t> ja Kotolahti turvalaite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8 M€ (2016-2017)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Turvalaitesopimus tehty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Raakapuu (Kitee, Hammaslahti,</a:t>
                      </a:r>
                      <a:r>
                        <a:rPr lang="fi-FI" baseline="0" dirty="0" smtClean="0"/>
                        <a:t> Vuokatti, Kiuruvesi)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7,25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Toteutuu 2016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Riihimäki-Tre</a:t>
                      </a:r>
                      <a:r>
                        <a:rPr lang="fi-FI" baseline="0" dirty="0" smtClean="0"/>
                        <a:t> </a:t>
                      </a:r>
                      <a:r>
                        <a:rPr lang="fi-FI" baseline="0" dirty="0" err="1" smtClean="0"/>
                        <a:t>Headcheck</a:t>
                      </a:r>
                      <a:r>
                        <a:rPr lang="fi-FI" baseline="0" dirty="0" smtClean="0"/>
                        <a:t> ja läpituenta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5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Toteutuu 2016, jatkuu 2017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Tre-Sk</a:t>
                      </a:r>
                      <a:r>
                        <a:rPr lang="fi-FI" dirty="0" smtClean="0"/>
                        <a:t>, päätien vaihteet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1, 5M€ +1,5</a:t>
                      </a:r>
                      <a:r>
                        <a:rPr lang="fi-FI" baseline="0" dirty="0" smtClean="0"/>
                        <a:t>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2016 tehty,</a:t>
                      </a:r>
                      <a:r>
                        <a:rPr lang="fi-FI" baseline="0" dirty="0" smtClean="0"/>
                        <a:t> jatkuu 2017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Sähköjärjestelmät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Toteutuu, jatkuu 2017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Riihimäki-Tampere turvalaite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64 M€</a:t>
                      </a:r>
                      <a:r>
                        <a:rPr lang="fi-FI" baseline="0" dirty="0" smtClean="0"/>
                        <a:t> (2016-2018)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dirty="0" smtClean="0"/>
                        <a:t>Turvalaitesopimus tehty </a:t>
                      </a:r>
                      <a:endParaRPr lang="fi-FI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Korjausvelkaohjelman tilannetta 2016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0359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Korjausvelkaohjelmaa 2017 -  </a:t>
            </a:r>
            <a:endParaRPr lang="fi-FI" dirty="0"/>
          </a:p>
        </p:txBody>
      </p:sp>
      <p:graphicFrame>
        <p:nvGraphicFramePr>
          <p:cNvPr id="7" name="Sisällön paikkamerkk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5175393"/>
              </p:ext>
            </p:extLst>
          </p:nvPr>
        </p:nvGraphicFramePr>
        <p:xfrm>
          <a:off x="539552" y="987574"/>
          <a:ext cx="7970838" cy="360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6946"/>
                <a:gridCol w="2656946"/>
                <a:gridCol w="2656946"/>
              </a:tblGrid>
              <a:tr h="370840"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dirty="0" smtClean="0"/>
                        <a:t>n. + </a:t>
                      </a:r>
                      <a:r>
                        <a:rPr lang="fi-FI" baseline="0" dirty="0" smtClean="0"/>
                        <a:t> </a:t>
                      </a:r>
                      <a:r>
                        <a:rPr lang="fi-FI" dirty="0" smtClean="0"/>
                        <a:t>50</a:t>
                      </a:r>
                      <a:r>
                        <a:rPr lang="fi-FI" baseline="0" dirty="0" smtClean="0"/>
                        <a:t> M€ vuodelle 2017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Juurikorpi</a:t>
                      </a:r>
                      <a:r>
                        <a:rPr lang="fi-FI" baseline="0" dirty="0" smtClean="0"/>
                        <a:t> – Hamina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4 M€  +  n. 5 M€ (2018)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Kiskovaihto</a:t>
                      </a:r>
                      <a:r>
                        <a:rPr lang="fi-FI" baseline="0" dirty="0" smtClean="0"/>
                        <a:t>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Kontiomäki – </a:t>
                      </a:r>
                      <a:r>
                        <a:rPr lang="fi-FI" dirty="0" err="1" smtClean="0"/>
                        <a:t>Vartius</a:t>
                      </a:r>
                      <a:r>
                        <a:rPr lang="fi-FI" baseline="0" dirty="0" smtClean="0"/>
                        <a:t>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4 M€  +  n. 15 M€ (2018)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Kiskonvaihto 54</a:t>
                      </a:r>
                      <a:r>
                        <a:rPr lang="fi-FI" baseline="0" dirty="0" smtClean="0"/>
                        <a:t> -&gt; 60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Rantarata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 M€  + </a:t>
                      </a:r>
                      <a:r>
                        <a:rPr lang="fi-FI" baseline="0" dirty="0" smtClean="0"/>
                        <a:t> n. 8 M€ (2018)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dirty="0" smtClean="0"/>
                        <a:t>Kiskonvaihtoa,</a:t>
                      </a:r>
                      <a:r>
                        <a:rPr lang="fi-FI" baseline="0" dirty="0" smtClean="0"/>
                        <a:t> tukikerrostöitä</a:t>
                      </a:r>
                      <a:endParaRPr lang="fi-FI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Karjalan radan sillat</a:t>
                      </a:r>
                      <a:r>
                        <a:rPr lang="fi-FI" baseline="0" dirty="0" smtClean="0"/>
                        <a:t>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 M€ + n. 15 M€ (2018)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Siltojen uusiminen, 3 kpl.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Lempäälän kanava- ja alikulkusilta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 M€ (ratasillan</a:t>
                      </a:r>
                      <a:r>
                        <a:rPr lang="fi-FI" baseline="0" dirty="0" smtClean="0"/>
                        <a:t> osuus)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Silta-</a:t>
                      </a:r>
                      <a:r>
                        <a:rPr lang="fi-FI" baseline="0" dirty="0" smtClean="0"/>
                        <a:t> ja kanavarakenteiden uusiminen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Nickbyn</a:t>
                      </a:r>
                      <a:r>
                        <a:rPr lang="fi-FI" dirty="0" smtClean="0"/>
                        <a:t> silta (Sköldvikin rata)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4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Sillan</a:t>
                      </a:r>
                      <a:r>
                        <a:rPr lang="fi-FI" baseline="0" dirty="0" smtClean="0"/>
                        <a:t> uusiminen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Keropudaksen</a:t>
                      </a:r>
                      <a:r>
                        <a:rPr lang="fi-FI" dirty="0" smtClean="0"/>
                        <a:t> silta -</a:t>
                      </a:r>
                      <a:r>
                        <a:rPr lang="fi-FI" baseline="0" dirty="0" smtClean="0"/>
                        <a:t> peruskorjaus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 M€</a:t>
                      </a:r>
                      <a:r>
                        <a:rPr lang="fi-FI" baseline="0" dirty="0" smtClean="0"/>
                        <a:t> + 2 M€ (2018)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Sillan maalaus,</a:t>
                      </a:r>
                      <a:r>
                        <a:rPr lang="fi-FI" baseline="0" dirty="0" smtClean="0"/>
                        <a:t> laakerit, saumat, …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Tampereen </a:t>
                      </a:r>
                      <a:r>
                        <a:rPr lang="fi-FI" baseline="0" dirty="0" smtClean="0"/>
                        <a:t>sähköradan kaukokäytön uusiminen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2 M€ + 2 M€ (2018)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Kaukokäytön</a:t>
                      </a:r>
                      <a:r>
                        <a:rPr lang="fi-FI" baseline="0" dirty="0" smtClean="0"/>
                        <a:t> uusiminen </a:t>
                      </a:r>
                      <a:endParaRPr lang="fi-FI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4533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Korjausvelkaohjelmaa 2018 </a:t>
            </a:r>
            <a:endParaRPr lang="fi-FI" dirty="0"/>
          </a:p>
        </p:txBody>
      </p:sp>
      <p:graphicFrame>
        <p:nvGraphicFramePr>
          <p:cNvPr id="7" name="Sisällön paikkamerkk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47063"/>
              </p:ext>
            </p:extLst>
          </p:nvPr>
        </p:nvGraphicFramePr>
        <p:xfrm>
          <a:off x="539552" y="1059582"/>
          <a:ext cx="797083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6946"/>
                <a:gridCol w="2656946"/>
                <a:gridCol w="2656946"/>
              </a:tblGrid>
              <a:tr h="370840"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+ 150</a:t>
                      </a:r>
                      <a:r>
                        <a:rPr lang="fi-FI" baseline="0" dirty="0" smtClean="0"/>
                        <a:t> M€ vuodelle 2018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Puukuormauspaikat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4 M€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Huonokuntoisten kunnostuksia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Misi-Kemijärvi</a:t>
                      </a:r>
                      <a:r>
                        <a:rPr lang="fi-FI" dirty="0" smtClean="0"/>
                        <a:t> perusparannus</a:t>
                      </a:r>
                      <a:r>
                        <a:rPr lang="fi-FI" baseline="0" dirty="0" smtClean="0"/>
                        <a:t>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18 M€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PRU; betonipölkyt, 54 jatkuva kisko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i="1" dirty="0" smtClean="0"/>
                        <a:t>Aiemmin aloitettuja</a:t>
                      </a:r>
                      <a:r>
                        <a:rPr lang="fi-FI" i="1" baseline="0" dirty="0" smtClean="0"/>
                        <a:t> suurimpia: </a:t>
                      </a:r>
                      <a:endParaRPr lang="fi-FI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Turvalaitteet:</a:t>
                      </a:r>
                      <a:r>
                        <a:rPr lang="fi-FI" baseline="0" dirty="0" smtClean="0"/>
                        <a:t> Vainikkala, </a:t>
                      </a:r>
                      <a:r>
                        <a:rPr lang="fi-FI" baseline="0" dirty="0" err="1" smtClean="0"/>
                        <a:t>Kotolahti-Mussalo</a:t>
                      </a:r>
                      <a:r>
                        <a:rPr lang="fi-FI" baseline="0" dirty="0" smtClean="0"/>
                        <a:t>, Riihimäki – Tampere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50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Turvalaitetyöt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Rantarata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8 M€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Kiskonvaihto,</a:t>
                      </a:r>
                      <a:r>
                        <a:rPr lang="fi-FI" baseline="0" dirty="0" smtClean="0"/>
                        <a:t> tukikerros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Kontiomäki – </a:t>
                      </a:r>
                      <a:r>
                        <a:rPr lang="fi-FI" dirty="0" err="1" smtClean="0"/>
                        <a:t>Vartius</a:t>
                      </a:r>
                      <a:r>
                        <a:rPr lang="fi-FI" dirty="0" smtClean="0"/>
                        <a:t>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15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Kiskonvaihto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Kouvola-Juurikorpi-Hamina</a:t>
                      </a:r>
                      <a:r>
                        <a:rPr lang="fi-FI" dirty="0" smtClean="0"/>
                        <a:t>,</a:t>
                      </a:r>
                      <a:r>
                        <a:rPr lang="fi-FI" baseline="0" dirty="0" smtClean="0"/>
                        <a:t> </a:t>
                      </a:r>
                      <a:r>
                        <a:rPr lang="fi-FI" baseline="0" dirty="0" err="1" smtClean="0"/>
                        <a:t>-Kotka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13 M€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Päällysrakenne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Kokkola</a:t>
                      </a:r>
                      <a:r>
                        <a:rPr lang="fi-FI" baseline="0" dirty="0" smtClean="0"/>
                        <a:t> - </a:t>
                      </a:r>
                      <a:r>
                        <a:rPr lang="fi-FI" baseline="0" dirty="0" err="1" smtClean="0"/>
                        <a:t>Ykspihlaja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2 M€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Päällysrakenne</a:t>
                      </a:r>
                      <a:r>
                        <a:rPr lang="fi-FI" baseline="0" dirty="0" smtClean="0"/>
                        <a:t> </a:t>
                      </a:r>
                      <a:endParaRPr lang="fi-FI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Karjalan radan</a:t>
                      </a:r>
                      <a:r>
                        <a:rPr lang="fi-FI" baseline="0" dirty="0" smtClean="0"/>
                        <a:t> sillat 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n. 15 M€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smtClean="0"/>
                        <a:t>Siltojen uusiminen </a:t>
                      </a:r>
                      <a:endParaRPr lang="fi-FI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0209-C098-4AD6-B2AA-B07CAFEA805E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949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332509" y="951570"/>
            <a:ext cx="5099376" cy="3780420"/>
          </a:xfrm>
        </p:spPr>
        <p:txBody>
          <a:bodyPr>
            <a:normAutofit fontScale="92500" lnSpcReduction="10000"/>
          </a:bodyPr>
          <a:lstStyle/>
          <a:p>
            <a:r>
              <a:rPr lang="fi-FI" dirty="0" smtClean="0"/>
              <a:t>Nostetaan valmiutta toteutukseen: </a:t>
            </a:r>
          </a:p>
          <a:p>
            <a:pPr lvl="1"/>
            <a:r>
              <a:rPr lang="fi-FI" dirty="0" smtClean="0"/>
              <a:t>Rakennuttamiskonsulttien, suunnittelun hankinta</a:t>
            </a:r>
          </a:p>
          <a:p>
            <a:pPr marL="0" indent="0">
              <a:buNone/>
            </a:pPr>
            <a:r>
              <a:rPr lang="fi-FI" dirty="0" smtClean="0"/>
              <a:t>Kohteita: </a:t>
            </a:r>
            <a:endParaRPr lang="fi-FI" dirty="0"/>
          </a:p>
          <a:p>
            <a:r>
              <a:rPr lang="fi-FI" dirty="0" smtClean="0"/>
              <a:t>Kotka, Hovinsaari: uusi asetinlaite, raiteistomuutos, 12 M€ </a:t>
            </a:r>
            <a:r>
              <a:rPr lang="fi-FI" i="1" dirty="0"/>
              <a:t>(alkaen 2017, </a:t>
            </a:r>
            <a:r>
              <a:rPr lang="fi-FI" i="1" dirty="0" smtClean="0"/>
              <a:t>pääosin 18..19)</a:t>
            </a:r>
          </a:p>
          <a:p>
            <a:r>
              <a:rPr lang="fi-FI" dirty="0" smtClean="0"/>
              <a:t>Ylivieska, asetinlaite 5 M€ </a:t>
            </a:r>
            <a:r>
              <a:rPr lang="fi-FI" i="1" dirty="0" smtClean="0"/>
              <a:t>(alkaen 2017, pääosa 18)</a:t>
            </a:r>
            <a:r>
              <a:rPr lang="fi-FI" dirty="0" smtClean="0"/>
              <a:t> </a:t>
            </a:r>
          </a:p>
          <a:p>
            <a:r>
              <a:rPr lang="fi-FI" dirty="0" smtClean="0"/>
              <a:t>Itä-Suomen kauko-ohjaus: 12 M€ </a:t>
            </a:r>
            <a:r>
              <a:rPr lang="fi-FI" i="1" dirty="0" smtClean="0"/>
              <a:t>(2018..2019)</a:t>
            </a:r>
          </a:p>
          <a:p>
            <a:r>
              <a:rPr lang="fi-FI" dirty="0" smtClean="0"/>
              <a:t>Rantaradan päällysrakenne, 20 M€  </a:t>
            </a:r>
            <a:r>
              <a:rPr lang="fi-FI" i="1" dirty="0" smtClean="0"/>
              <a:t>(2017..2019)</a:t>
            </a:r>
          </a:p>
          <a:p>
            <a:r>
              <a:rPr lang="fi-FI" dirty="0" smtClean="0"/>
              <a:t>25 tn, </a:t>
            </a:r>
            <a:r>
              <a:rPr lang="fi-FI" dirty="0" err="1" smtClean="0"/>
              <a:t>Tampere-Seinäjoki,Tuomioja-Raahe</a:t>
            </a:r>
            <a:r>
              <a:rPr lang="fi-FI" dirty="0" smtClean="0"/>
              <a:t>, 12,5M€ </a:t>
            </a:r>
            <a:r>
              <a:rPr lang="fi-FI" i="1" dirty="0" smtClean="0"/>
              <a:t>(pääosa 2017)</a:t>
            </a:r>
          </a:p>
          <a:p>
            <a:r>
              <a:rPr lang="fi-FI" dirty="0" smtClean="0"/>
              <a:t>Tampere ratapiha, 8 M€ </a:t>
            </a:r>
            <a:r>
              <a:rPr lang="fi-FI" i="1" dirty="0" smtClean="0"/>
              <a:t>(pääosa 2018)</a:t>
            </a:r>
          </a:p>
          <a:p>
            <a:r>
              <a:rPr lang="fi-FI" dirty="0" smtClean="0"/>
              <a:t>Kyrön alikulkusilta, 7,5 M€  </a:t>
            </a:r>
            <a:r>
              <a:rPr lang="fi-FI" i="1" dirty="0" smtClean="0"/>
              <a:t>(2017..2018)</a:t>
            </a:r>
          </a:p>
          <a:p>
            <a:r>
              <a:rPr lang="fi-FI" dirty="0" smtClean="0"/>
              <a:t>Hangon ratapihan </a:t>
            </a:r>
            <a:r>
              <a:rPr lang="fi-FI" dirty="0" err="1" smtClean="0"/>
              <a:t>alikukulku</a:t>
            </a:r>
            <a:r>
              <a:rPr lang="fi-FI" dirty="0" smtClean="0"/>
              <a:t>, 5 M€ </a:t>
            </a:r>
            <a:r>
              <a:rPr lang="fi-FI" i="1" dirty="0" smtClean="0"/>
              <a:t>(pääosa 2017)</a:t>
            </a:r>
          </a:p>
          <a:p>
            <a:r>
              <a:rPr lang="fi-FI" dirty="0" smtClean="0"/>
              <a:t>Kuopion ratapihan rakenteet, 5 M€  </a:t>
            </a:r>
            <a:r>
              <a:rPr lang="fi-FI" i="1" dirty="0" smtClean="0"/>
              <a:t>(2017)</a:t>
            </a:r>
            <a:endParaRPr lang="fi-FI" i="1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364 M€ rahoitus, 2017-2019</a:t>
            </a:r>
            <a:endParaRPr lang="fi-FI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884" y="1169163"/>
            <a:ext cx="3709274" cy="272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7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533400" y="1068778"/>
            <a:ext cx="7422976" cy="3663211"/>
          </a:xfrm>
        </p:spPr>
        <p:txBody>
          <a:bodyPr>
            <a:normAutofit/>
          </a:bodyPr>
          <a:lstStyle/>
          <a:p>
            <a:r>
              <a:rPr lang="fi-FI" dirty="0" smtClean="0"/>
              <a:t>Elinkaaren hallinta 72,3 M€ </a:t>
            </a:r>
          </a:p>
          <a:p>
            <a:r>
              <a:rPr lang="fi-FI" dirty="0" smtClean="0"/>
              <a:t>Liikenneväylien parantamisinvestoinnit, 17 M€ </a:t>
            </a:r>
          </a:p>
          <a:p>
            <a:pPr marL="0" indent="0">
              <a:buNone/>
            </a:pPr>
            <a:r>
              <a:rPr lang="fi-FI" b="1" dirty="0" smtClean="0"/>
              <a:t>Tärkeimmät kohteet:  </a:t>
            </a:r>
          </a:p>
          <a:p>
            <a:r>
              <a:rPr lang="fi-FI" dirty="0" err="1" smtClean="0"/>
              <a:t>Oulu-Kontiomäki</a:t>
            </a:r>
            <a:r>
              <a:rPr lang="fi-FI" dirty="0" smtClean="0"/>
              <a:t>, PRU4 – päällysrakenteen uusiminen, n. 40 km, n. 25 M€ </a:t>
            </a:r>
          </a:p>
          <a:p>
            <a:r>
              <a:rPr lang="fi-FI" dirty="0" smtClean="0"/>
              <a:t>Vaihteiden uusimista: 15 …20 M€ </a:t>
            </a:r>
          </a:p>
          <a:p>
            <a:r>
              <a:rPr lang="fi-FI" dirty="0" smtClean="0"/>
              <a:t>Pehmeiköt ja routa-alueet, 5 M€ </a:t>
            </a:r>
          </a:p>
          <a:p>
            <a:r>
              <a:rPr lang="fi-FI" dirty="0" smtClean="0"/>
              <a:t>Raakapuuterminaalit 5 M€ </a:t>
            </a:r>
          </a:p>
          <a:p>
            <a:r>
              <a:rPr lang="fi-FI" dirty="0" smtClean="0"/>
              <a:t>Sillat n. 4 M€ </a:t>
            </a:r>
          </a:p>
          <a:p>
            <a:r>
              <a:rPr lang="fi-FI" dirty="0" smtClean="0"/>
              <a:t> Radanpidon oppimiskeskus, n. 8 M€ </a:t>
            </a:r>
          </a:p>
          <a:p>
            <a:r>
              <a:rPr lang="fi-FI" dirty="0" smtClean="0"/>
              <a:t> Lisäksi pienempi erillisiä projekteja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18.9.2014</a:t>
            </a:r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Perusväylänpito 2017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216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aajakuva_Liikennevirasto.potx" id="{0143C127-69F1-4019-A783-DCE95FA98011}" vid="{BC132C1A-C7CF-40D1-855E-3389885240FB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536</TotalTime>
  <Words>775</Words>
  <Application>Microsoft Office PowerPoint</Application>
  <PresentationFormat>Näytössä katseltava esitys (16:9)</PresentationFormat>
  <Paragraphs>161</Paragraphs>
  <Slides>11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2" baseType="lpstr">
      <vt:lpstr>1_uusi_pohja</vt:lpstr>
      <vt:lpstr>RATAFOORUMI </vt:lpstr>
      <vt:lpstr>Perusväylänpidon määrärahat 2010-2019</vt:lpstr>
      <vt:lpstr>Hallituskaudella painotetaan perusväylänpitoa </vt:lpstr>
      <vt:lpstr>Valtion väylien korjausvelka eri rahoitustasoilla</vt:lpstr>
      <vt:lpstr>Korjausvelkaohjelman tilannetta 2016 </vt:lpstr>
      <vt:lpstr>Korjausvelkaohjelmaa 2017 -  </vt:lpstr>
      <vt:lpstr>Korjausvelkaohjelmaa 2018 </vt:lpstr>
      <vt:lpstr>364 M€ rahoitus, 2017-2019</vt:lpstr>
      <vt:lpstr>Perusväylänpito 2017 </vt:lpstr>
      <vt:lpstr>PowerPoint-esitys</vt:lpstr>
      <vt:lpstr>Yhteenveto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RATAFOORUMI</dc:title>
  <dc:creator>Erkki Mäkelä</dc:creator>
  <cp:lastModifiedBy>Magnus Nygård</cp:lastModifiedBy>
  <cp:revision>56</cp:revision>
  <dcterms:created xsi:type="dcterms:W3CDTF">2016-03-15T10:22:48Z</dcterms:created>
  <dcterms:modified xsi:type="dcterms:W3CDTF">2016-10-07T13:30:11Z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TieturiVerID">
    <vt:lpwstr>473.983.01.001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983 (dd_default.xml)</vt:lpwstr>
  </property>
  <property fmtid="{D5CDD505-2E9C-101B-9397-08002B2CF9AE}" pid="7" name="dvDefinitionID">
    <vt:lpwstr>983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473.85.01.012</vt:lpwstr>
  </property>
  <property fmtid="{D5CDD505-2E9C-101B-9397-08002B2CF9AE}" pid="10" name="dvDefinitionVersion">
    <vt:lpwstr>01.001 / 13.8.2014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Used">
    <vt:lpwstr>1</vt:lpwstr>
  </property>
  <property fmtid="{D5CDD505-2E9C-101B-9397-08002B2CF9AE}" pid="17" name="dvCompany">
    <vt:lpwstr>LIVI</vt:lpwstr>
  </property>
  <property fmtid="{D5CDD505-2E9C-101B-9397-08002B2CF9AE}" pid="18" name="dvSite">
    <vt:lpwstr/>
  </property>
  <property fmtid="{D5CDD505-2E9C-101B-9397-08002B2CF9AE}" pid="19" name="dvNumbering">
    <vt:lpwstr>0</vt:lpwstr>
  </property>
  <property fmtid="{D5CDD505-2E9C-101B-9397-08002B2CF9AE}" pid="20" name="dvDUname">
    <vt:lpwstr>Erkki Mäkelä</vt:lpwstr>
  </property>
  <property fmtid="{D5CDD505-2E9C-101B-9397-08002B2CF9AE}" pid="21" name="dvDUdepartment">
    <vt:lpwstr>Kunnossapito</vt:lpwstr>
  </property>
  <property fmtid="{D5CDD505-2E9C-101B-9397-08002B2CF9AE}" pid="22" name="dvDUBusinessArea">
    <vt:lpwstr>Väylänpito</vt:lpwstr>
  </property>
  <property fmtid="{D5CDD505-2E9C-101B-9397-08002B2CF9AE}" pid="23" name="dvEuLogo">
    <vt:lpwstr/>
  </property>
  <property fmtid="{D5CDD505-2E9C-101B-9397-08002B2CF9AE}" pid="24" name="dvLogoExist">
    <vt:lpwstr>0</vt:lpwstr>
  </property>
  <property fmtid="{D5CDD505-2E9C-101B-9397-08002B2CF9AE}" pid="25" name="dvCurrentlogo">
    <vt:lpwstr>eu_karelia.jpg</vt:lpwstr>
  </property>
  <property fmtid="{D5CDD505-2E9C-101B-9397-08002B2CF9AE}" pid="26" name="dvEULogoExist">
    <vt:lpwstr>0</vt:lpwstr>
  </property>
  <property fmtid="{D5CDD505-2E9C-101B-9397-08002B2CF9AE}" pid="27" name="dvCurrentEUListLogo">
    <vt:lpwstr/>
  </property>
</Properties>
</file>