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27" r:id="rId2"/>
    <p:sldId id="291" r:id="rId3"/>
    <p:sldId id="256" r:id="rId4"/>
    <p:sldId id="317" r:id="rId5"/>
    <p:sldId id="323" r:id="rId6"/>
    <p:sldId id="324" r:id="rId7"/>
    <p:sldId id="287" r:id="rId8"/>
    <p:sldId id="326" r:id="rId9"/>
    <p:sldId id="328" r:id="rId10"/>
    <p:sldId id="329" r:id="rId11"/>
    <p:sldId id="330" r:id="rId12"/>
    <p:sldId id="266" r:id="rId13"/>
    <p:sldId id="298" r:id="rId14"/>
    <p:sldId id="320" r:id="rId15"/>
    <p:sldId id="294" r:id="rId16"/>
    <p:sldId id="290" r:id="rId17"/>
    <p:sldId id="319" r:id="rId18"/>
    <p:sldId id="325" r:id="rId19"/>
    <p:sldId id="321" r:id="rId20"/>
    <p:sldId id="332" r:id="rId21"/>
    <p:sldId id="331" r:id="rId22"/>
  </p:sldIdLst>
  <p:sldSz cx="9144000" cy="5143500" type="screen16x9"/>
  <p:notesSz cx="6735763" cy="98663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88" d="100"/>
          <a:sy n="88" d="100"/>
        </p:scale>
        <p:origin x="840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01242-417B-4678-8A2E-5B3748E0A718}" type="datetimeFigureOut">
              <a:rPr lang="fi-FI" smtClean="0"/>
              <a:pPr/>
              <a:t>4.10.2016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8E7E8-901B-4817-808B-10839F952DE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3156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8E7E8-901B-4817-808B-10839F952DEA}" type="slidenum">
              <a:rPr lang="fi-FI" smtClean="0"/>
              <a:pPr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05473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1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9" name="Rectangle 8"/>
          <p:cNvSpPr/>
          <p:nvPr/>
        </p:nvSpPr>
        <p:spPr>
          <a:xfrm>
            <a:off x="98612" y="62754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6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ksipalstaine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3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711843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i ja kaksi kuvaa" preserve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4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iitossivu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/>
        </p:nvSpPr>
        <p:spPr>
          <a:xfrm>
            <a:off x="98612" y="62754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4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in otsikko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4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4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7" y="4767264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9826849-5C41-486A-9932-2C63F41F91BB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ikennevirasto.fi/ohjeluettelo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ikennevirasto.fi/ratatekninen-oppimiskeskus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Liikenneviraston ohjeet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Käyttäjäkysely kesällä 2016: </a:t>
            </a:r>
          </a:p>
          <a:p>
            <a:pPr lvl="1"/>
            <a:r>
              <a:rPr lang="fi-FI" dirty="0" smtClean="0"/>
              <a:t>Kouluarvosana 7-</a:t>
            </a:r>
          </a:p>
          <a:p>
            <a:pPr lvl="1"/>
            <a:r>
              <a:rPr lang="fi-FI" dirty="0" smtClean="0"/>
              <a:t>PDF-tärkein julkaisumuoto ja sähköinen tallentaminen omalle koneelle</a:t>
            </a:r>
          </a:p>
          <a:p>
            <a:pPr lvl="1"/>
            <a:r>
              <a:rPr lang="fi-FI" dirty="0" smtClean="0"/>
              <a:t>hierarkiaan toivottiin parantamista, ohjeiden selailu välistä vaikeaa </a:t>
            </a:r>
          </a:p>
          <a:p>
            <a:pPr lvl="1"/>
            <a:r>
              <a:rPr lang="fi-FI" dirty="0" smtClean="0"/>
              <a:t>Liikenneviraston </a:t>
            </a:r>
            <a:r>
              <a:rPr lang="fi-FI" dirty="0" err="1" smtClean="0"/>
              <a:t>digitalisaatio</a:t>
            </a:r>
            <a:r>
              <a:rPr lang="fi-FI" dirty="0" smtClean="0"/>
              <a:t> -ohjelmaan</a:t>
            </a:r>
          </a:p>
          <a:p>
            <a:pPr lvl="2"/>
            <a:r>
              <a:rPr lang="fi-FI" dirty="0" smtClean="0"/>
              <a:t>Ohjekoordinaattorit suuressa roolissa ja tekevät työtä ohjeiden ja määräysten pitämiseksi  yhdenmukaisina </a:t>
            </a:r>
          </a:p>
          <a:p>
            <a:r>
              <a:rPr lang="fi-FI" dirty="0" smtClean="0"/>
              <a:t>Lisätään säännöllistä viestintää ohjeista, huomioidaan kustannusten vaikutusarviointi paremmin ohjeiden laadinnassa ja mahdolliset koulutustarpeet</a:t>
            </a:r>
          </a:p>
          <a:p>
            <a:r>
              <a:rPr lang="fi-FI" dirty="0"/>
              <a:t> </a:t>
            </a:r>
            <a:r>
              <a:rPr lang="fi-FI" dirty="0" smtClean="0"/>
              <a:t>Lisätään säännöllistä viestintää ohjeista ja ohjetyöstä </a:t>
            </a:r>
          </a:p>
          <a:p>
            <a:r>
              <a:rPr lang="fi-FI" dirty="0"/>
              <a:t>Yhteyshenkilö Milka Ukkonen </a:t>
            </a:r>
            <a:endParaRPr lang="en-US" dirty="0" smtClean="0"/>
          </a:p>
          <a:p>
            <a:r>
              <a:rPr lang="fi-FI" dirty="0" smtClean="0">
                <a:hlinkClick r:id="rId2"/>
              </a:rPr>
              <a:t>www.liikennevirasto.fi/ohjeluettelo</a:t>
            </a:r>
            <a:endParaRPr lang="fi-FI" dirty="0" smtClean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5134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10</a:t>
            </a:fld>
            <a:endParaRPr lang="fi-FI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2696"/>
            <a:ext cx="9144000" cy="297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4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11</a:t>
            </a:fld>
            <a:endParaRPr lang="fi-FI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1699"/>
            <a:ext cx="9144000" cy="284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8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Aikataulu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Käynnissä turvalaitehallin rakentaminen, hitsaushallin rakentaminen ja toimistorakennuksen peruskorjaus </a:t>
            </a:r>
          </a:p>
          <a:p>
            <a:r>
              <a:rPr lang="fi-FI" dirty="0"/>
              <a:t> </a:t>
            </a:r>
            <a:r>
              <a:rPr lang="fi-FI" dirty="0" smtClean="0"/>
              <a:t>Pätevyysrekisterin ja osaamisenhallintajärjestelmän kilpailutus loppuvuosi 2016 </a:t>
            </a:r>
          </a:p>
          <a:p>
            <a:r>
              <a:rPr lang="fi-FI" dirty="0"/>
              <a:t> </a:t>
            </a:r>
            <a:r>
              <a:rPr lang="fi-FI" dirty="0" smtClean="0"/>
              <a:t>Koulutusohjelmien sisältöjen laadinta osittain jo käynnissä</a:t>
            </a:r>
            <a:endParaRPr lang="fi-FI" dirty="0"/>
          </a:p>
          <a:p>
            <a:r>
              <a:rPr lang="fi-FI" dirty="0" smtClean="0"/>
              <a:t>Toiminnan </a:t>
            </a:r>
            <a:r>
              <a:rPr lang="fi-FI" dirty="0" smtClean="0"/>
              <a:t>valmistelu keväällä 2017</a:t>
            </a:r>
          </a:p>
          <a:p>
            <a:r>
              <a:rPr lang="fi-FI" dirty="0" smtClean="0"/>
              <a:t>Toiminta </a:t>
            </a:r>
            <a:r>
              <a:rPr lang="fi-FI" dirty="0" smtClean="0"/>
              <a:t>käynnistyy </a:t>
            </a:r>
            <a:r>
              <a:rPr lang="fi-FI" dirty="0" smtClean="0"/>
              <a:t>syksyllä 2017 </a:t>
            </a:r>
            <a:endParaRPr lang="fi-FI" dirty="0"/>
          </a:p>
          <a:p>
            <a:pPr marL="0" indent="0">
              <a:buNone/>
            </a:pPr>
            <a:endParaRPr lang="fi-FI" dirty="0" smtClean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12</a:t>
            </a:fld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365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13</a:t>
            </a:fld>
            <a:endParaRPr lang="fi-FI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5992" r="15666" b="5468"/>
          <a:stretch/>
        </p:blipFill>
        <p:spPr bwMode="auto">
          <a:xfrm>
            <a:off x="2051720" y="0"/>
            <a:ext cx="7169998" cy="511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09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96000" y="458366"/>
            <a:ext cx="6624000" cy="457200"/>
          </a:xfrm>
        </p:spPr>
        <p:txBody>
          <a:bodyPr/>
          <a:lstStyle/>
          <a:p>
            <a:r>
              <a:rPr lang="fi-FI" b="1" dirty="0" smtClean="0"/>
              <a:t>Kustannussäästöjä saatavissa </a:t>
            </a:r>
            <a:r>
              <a:rPr lang="fi-FI" b="1" dirty="0" err="1"/>
              <a:t>Livin</a:t>
            </a:r>
            <a:r>
              <a:rPr lang="fi-FI" b="1" dirty="0"/>
              <a:t> muuhun toimintaan </a:t>
            </a:r>
            <a:br>
              <a:rPr lang="fi-FI" b="1" dirty="0"/>
            </a:b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Keskukseen sijoitetaan myös muita toimintoja, jotka ovat budjetoitu erikseen:</a:t>
            </a:r>
          </a:p>
          <a:p>
            <a:pPr lvl="1"/>
            <a:r>
              <a:rPr lang="fi-FI" dirty="0" smtClean="0"/>
              <a:t>Liikenteenohjaajien kertauskoulutuksen simulaattorilaitteet ja tilat</a:t>
            </a:r>
          </a:p>
          <a:p>
            <a:pPr lvl="1"/>
            <a:r>
              <a:rPr lang="fi-FI" dirty="0"/>
              <a:t> </a:t>
            </a:r>
            <a:r>
              <a:rPr lang="fi-FI" dirty="0" err="1" smtClean="0"/>
              <a:t>LiVin</a:t>
            </a:r>
            <a:r>
              <a:rPr lang="fi-FI" dirty="0" smtClean="0"/>
              <a:t> </a:t>
            </a:r>
            <a:r>
              <a:rPr lang="fi-FI" dirty="0"/>
              <a:t>velvoite onnettomuustilanteiden </a:t>
            </a:r>
            <a:r>
              <a:rPr lang="fi-FI" dirty="0" smtClean="0"/>
              <a:t>varautumiseen;</a:t>
            </a:r>
          </a:p>
          <a:p>
            <a:pPr marL="358775" lvl="1" indent="0">
              <a:buNone/>
            </a:pPr>
            <a:r>
              <a:rPr lang="fi-FI" dirty="0" smtClean="0"/>
              <a:t> -&gt; kaluston </a:t>
            </a:r>
            <a:r>
              <a:rPr lang="fi-FI" dirty="0"/>
              <a:t>ja </a:t>
            </a:r>
            <a:r>
              <a:rPr lang="fi-FI" dirty="0" smtClean="0"/>
              <a:t>harjoitustoiminnan </a:t>
            </a:r>
            <a:r>
              <a:rPr lang="fi-FI" dirty="0"/>
              <a:t>sijoittuminen </a:t>
            </a:r>
            <a:r>
              <a:rPr lang="fi-FI" dirty="0" err="1"/>
              <a:t>ROK:in</a:t>
            </a:r>
            <a:r>
              <a:rPr lang="fi-FI" dirty="0"/>
              <a:t> alueelle </a:t>
            </a:r>
            <a:endParaRPr lang="fi-FI" dirty="0" smtClean="0"/>
          </a:p>
          <a:p>
            <a:pPr lvl="1"/>
            <a:r>
              <a:rPr lang="fi-FI" dirty="0"/>
              <a:t> </a:t>
            </a:r>
            <a:r>
              <a:rPr lang="fi-FI" dirty="0" err="1" smtClean="0"/>
              <a:t>LiVin</a:t>
            </a:r>
            <a:r>
              <a:rPr lang="fi-FI" dirty="0" smtClean="0"/>
              <a:t> </a:t>
            </a:r>
            <a:r>
              <a:rPr lang="fi-FI" dirty="0"/>
              <a:t>Kouvolan henkilöstön sijoitus </a:t>
            </a:r>
            <a:r>
              <a:rPr lang="fi-FI" dirty="0" smtClean="0"/>
              <a:t>rakennukseen	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2011C-3922-482C-8E29-C6F1CB89D165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309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Käynnissä	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Rakentamisen suunnittelu ja vaiheistus, urakoiden uudelleenkilpailutus</a:t>
            </a:r>
          </a:p>
          <a:p>
            <a:r>
              <a:rPr lang="fi-FI" dirty="0" smtClean="0"/>
              <a:t>E-learning ympäristön ja pätevyysrekisterin kehittäminen </a:t>
            </a:r>
          </a:p>
          <a:p>
            <a:r>
              <a:rPr lang="fi-FI" dirty="0" smtClean="0"/>
              <a:t>Työpätevyysvaatimuksien peilaaminen oppimiskeskukseen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9975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Uusitut pätevyydet radanpidossa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fi-FI" dirty="0" smtClean="0"/>
              <a:t> Liikennevirasto myöntää </a:t>
            </a:r>
            <a:r>
              <a:rPr lang="fi-FI" dirty="0" smtClean="0"/>
              <a:t>pätevyydet, tekee koulutusohjelmien sisällöt</a:t>
            </a:r>
            <a:endParaRPr lang="fi-FI" dirty="0" smtClean="0"/>
          </a:p>
          <a:p>
            <a:pPr lvl="0"/>
            <a:r>
              <a:rPr lang="fi-FI" dirty="0"/>
              <a:t> U</a:t>
            </a:r>
            <a:r>
              <a:rPr lang="fi-FI" dirty="0" smtClean="0"/>
              <a:t>udet määräajat sekä vaatimus, että koulutukset toteutetaan </a:t>
            </a:r>
            <a:r>
              <a:rPr lang="fi-FI" dirty="0" smtClean="0"/>
              <a:t>pääsääntöisesti Rokin </a:t>
            </a:r>
            <a:r>
              <a:rPr lang="fi-FI" dirty="0" smtClean="0"/>
              <a:t>alueella. </a:t>
            </a:r>
          </a:p>
          <a:p>
            <a:pPr lvl="0"/>
            <a:r>
              <a:rPr lang="fi-FI" dirty="0"/>
              <a:t> </a:t>
            </a:r>
            <a:r>
              <a:rPr lang="fi-FI" dirty="0" smtClean="0"/>
              <a:t>Tiedotetaan Turon päivityksen yhteydessä </a:t>
            </a:r>
            <a:r>
              <a:rPr lang="fi-FI" dirty="0" smtClean="0"/>
              <a:t>2017</a:t>
            </a:r>
            <a:r>
              <a:rPr lang="fi-FI" dirty="0" smtClean="0"/>
              <a:t>. </a:t>
            </a:r>
            <a:r>
              <a:rPr lang="fi-FI" dirty="0" smtClean="0"/>
              <a:t>Tämä tarkentuu lokakuun aikana, uuden koulutusrakenteen aloittaminen mahdollista vasta tilojen rakentamisen myötä. </a:t>
            </a:r>
            <a:endParaRPr lang="fi-FI" dirty="0" smtClean="0"/>
          </a:p>
          <a:p>
            <a:pPr lvl="0"/>
            <a:r>
              <a:rPr lang="fi-FI" dirty="0" smtClean="0"/>
              <a:t>Työpätevyydet: 	Maarakennus, Päällysrakenne, Turvalaiteasentaja, </a:t>
            </a:r>
            <a:r>
              <a:rPr lang="fi-FI" dirty="0"/>
              <a:t/>
            </a:r>
            <a:br>
              <a:rPr lang="fi-FI" dirty="0"/>
            </a:br>
            <a:r>
              <a:rPr lang="fi-FI" dirty="0" smtClean="0"/>
              <a:t>			Vaihde, Turvalaitetarkastaja, Rautatiealueen työkone, 				</a:t>
            </a:r>
            <a:r>
              <a:rPr lang="fi-FI" dirty="0" smtClean="0"/>
              <a:t>Sillanrakennus, Hitsaus</a:t>
            </a:r>
            <a:r>
              <a:rPr lang="fi-FI" dirty="0" smtClean="0"/>
              <a:t>, </a:t>
            </a:r>
            <a:r>
              <a:rPr lang="fi-FI" dirty="0"/>
              <a:t>Hitsausmestari</a:t>
            </a:r>
          </a:p>
          <a:p>
            <a:pPr lvl="6"/>
            <a:r>
              <a:rPr lang="fi-FI" dirty="0" smtClean="0"/>
              <a:t>Ratajohto ja Kytkinlaitos vielä pohdinnassa, voivat pudota pois</a:t>
            </a:r>
            <a:r>
              <a:rPr lang="fi-FI" dirty="0"/>
              <a:t/>
            </a:r>
            <a:br>
              <a:rPr lang="fi-FI" dirty="0"/>
            </a:br>
            <a:endParaRPr lang="fi-FI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16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0594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4972"/>
            <a:ext cx="9180512" cy="517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50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Hitsaushalli</a:t>
            </a:r>
            <a:endParaRPr lang="en-US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18</a:t>
            </a:fld>
            <a:endParaRPr lang="fi-FI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 rotWithShape="1">
          <a:blip r:embed="rId2"/>
          <a:srcRect l="24800" t="10101" r="7870" b="25500"/>
          <a:stretch/>
        </p:blipFill>
        <p:spPr>
          <a:xfrm>
            <a:off x="2051720" y="915982"/>
            <a:ext cx="6958957" cy="37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0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Kustannukset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r>
              <a:rPr lang="fi-FI" dirty="0" err="1" smtClean="0"/>
              <a:t>ROKin</a:t>
            </a:r>
            <a:r>
              <a:rPr lang="fi-FI" dirty="0" smtClean="0"/>
              <a:t> </a:t>
            </a:r>
            <a:r>
              <a:rPr lang="fi-FI" dirty="0" smtClean="0"/>
              <a:t>kustannukset ovat 13 miljoonaa euroa</a:t>
            </a:r>
            <a:endParaRPr lang="fi-FI" dirty="0"/>
          </a:p>
          <a:p>
            <a:r>
              <a:rPr lang="fi-FI" dirty="0" smtClean="0"/>
              <a:t> </a:t>
            </a:r>
            <a:r>
              <a:rPr lang="fi-FI" dirty="0" smtClean="0"/>
              <a:t>Turvalaitehallin kalleus </a:t>
            </a:r>
            <a:r>
              <a:rPr lang="fi-FI" dirty="0" smtClean="0"/>
              <a:t>johti </a:t>
            </a:r>
            <a:r>
              <a:rPr lang="fi-FI" dirty="0" smtClean="0"/>
              <a:t>urakoiden uudelleenkilpailutukseen</a:t>
            </a:r>
          </a:p>
          <a:p>
            <a:r>
              <a:rPr lang="fi-FI" dirty="0"/>
              <a:t> </a:t>
            </a:r>
            <a:r>
              <a:rPr lang="fi-FI" dirty="0" smtClean="0"/>
              <a:t> Alueen puhdistustyöt ja </a:t>
            </a:r>
            <a:r>
              <a:rPr lang="fi-FI" dirty="0" smtClean="0"/>
              <a:t>toimistorakennuksen vesivahingon </a:t>
            </a:r>
            <a:r>
              <a:rPr lang="fi-FI" dirty="0" smtClean="0"/>
              <a:t>korjaus tuoneet lisäkustannuksia</a:t>
            </a:r>
          </a:p>
          <a:p>
            <a:r>
              <a:rPr lang="fi-FI" dirty="0"/>
              <a:t> </a:t>
            </a:r>
            <a:r>
              <a:rPr lang="fi-FI" dirty="0" smtClean="0"/>
              <a:t>Hankesisältö kattava ja opiskelijan tarpeet </a:t>
            </a:r>
            <a:r>
              <a:rPr lang="fi-FI" dirty="0" smtClean="0"/>
              <a:t>huomioiva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19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057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Radanpidon oppimisympäristö Kouvolaan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2</a:t>
            </a:fld>
            <a:endParaRPr lang="fi-FI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1141"/>
            <a:ext cx="10374261" cy="5165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50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Ehdotus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Rankkiin oma osaamisryhmä</a:t>
            </a:r>
            <a:endParaRPr lang="en-US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20</a:t>
            </a:fld>
            <a:endParaRPr lang="fi-FI"/>
          </a:p>
        </p:txBody>
      </p:sp>
      <p:sp>
        <p:nvSpPr>
          <p:cNvPr id="8" name="Kuvan paikkamerkki 7"/>
          <p:cNvSpPr>
            <a:spLocks noGrp="1"/>
          </p:cNvSpPr>
          <p:nvPr>
            <p:ph type="pic" idx="13"/>
          </p:nvPr>
        </p:nvSpPr>
        <p:spPr/>
      </p:sp>
      <p:sp>
        <p:nvSpPr>
          <p:cNvPr id="9" name="Kuvan paikkamerkki 8"/>
          <p:cNvSpPr>
            <a:spLocks noGrp="1"/>
          </p:cNvSpPr>
          <p:nvPr>
            <p:ph type="pic" idx="14"/>
          </p:nvPr>
        </p:nvSpPr>
        <p:spPr/>
      </p:sp>
    </p:spTree>
    <p:extLst>
      <p:ext uri="{BB962C8B-B14F-4D97-AF65-F5344CB8AC3E}">
        <p14:creationId xmlns:p14="http://schemas.microsoft.com/office/powerpoint/2010/main" val="1943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Lisätietoja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>
                <a:hlinkClick r:id="rId2"/>
              </a:rPr>
              <a:t>www.liikennevirasto.fi/ratatekninen-oppimiskeskus</a:t>
            </a:r>
            <a:endParaRPr lang="fi-FI" dirty="0" smtClean="0"/>
          </a:p>
          <a:p>
            <a:r>
              <a:rPr lang="fi-FI" dirty="0" smtClean="0"/>
              <a:t> Lisätietoja </a:t>
            </a:r>
          </a:p>
          <a:p>
            <a:pPr lvl="1"/>
            <a:r>
              <a:rPr lang="fi-FI" dirty="0" smtClean="0"/>
              <a:t>Projektipäällikkö</a:t>
            </a:r>
          </a:p>
          <a:p>
            <a:pPr lvl="1"/>
            <a:r>
              <a:rPr lang="fi-FI" dirty="0" smtClean="0"/>
              <a:t>Janne Tuovinen</a:t>
            </a:r>
          </a:p>
          <a:p>
            <a:pPr lvl="1"/>
            <a:r>
              <a:rPr lang="fi-FI" smtClean="0"/>
              <a:t>Puhelin 0400785539</a:t>
            </a:r>
            <a:endParaRPr lang="fi-FI" dirty="0" smtClean="0"/>
          </a:p>
          <a:p>
            <a:pPr lvl="1"/>
            <a:r>
              <a:rPr lang="fi-FI" dirty="0" smtClean="0"/>
              <a:t>Janne.tuovinen@liikennevirasto.fi</a:t>
            </a:r>
          </a:p>
          <a:p>
            <a:pPr lvl="1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21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157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96000" y="3785166"/>
            <a:ext cx="5018682" cy="730800"/>
          </a:xfrm>
        </p:spPr>
        <p:txBody>
          <a:bodyPr/>
          <a:lstStyle/>
          <a:p>
            <a:r>
              <a:rPr lang="fi-FI" dirty="0" smtClean="0"/>
              <a:t>Ratatekninen oppimiskeskus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Janne Tuovinen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083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96000" y="602382"/>
            <a:ext cx="6624000" cy="457200"/>
          </a:xfrm>
        </p:spPr>
        <p:txBody>
          <a:bodyPr/>
          <a:lstStyle/>
          <a:p>
            <a:r>
              <a:rPr lang="fi-FI" dirty="0"/>
              <a:t>Tavoitteena </a:t>
            </a:r>
            <a:r>
              <a:rPr lang="fi-FI" dirty="0" smtClean="0"/>
              <a:t>varmistaa radanpidon </a:t>
            </a:r>
            <a:r>
              <a:rPr lang="fi-FI" dirty="0"/>
              <a:t>ammattitaitoiset resurssit  </a:t>
            </a:r>
            <a:br>
              <a:rPr lang="fi-FI" dirty="0"/>
            </a:b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i-FI" dirty="0" smtClean="0">
              <a:solidFill>
                <a:schemeClr val="tx1"/>
              </a:solidFill>
            </a:endParaRPr>
          </a:p>
          <a:p>
            <a:r>
              <a:rPr lang="fi-FI" dirty="0" smtClean="0">
                <a:solidFill>
                  <a:schemeClr val="tx1"/>
                </a:solidFill>
              </a:rPr>
              <a:t>Suunnitella ja rakentaa </a:t>
            </a:r>
            <a:r>
              <a:rPr lang="fi-FI" dirty="0">
                <a:solidFill>
                  <a:schemeClr val="tx1"/>
                </a:solidFill>
              </a:rPr>
              <a:t>Suomesta </a:t>
            </a:r>
            <a:r>
              <a:rPr lang="fi-FI" dirty="0" smtClean="0">
                <a:solidFill>
                  <a:schemeClr val="tx1"/>
                </a:solidFill>
              </a:rPr>
              <a:t>täysin puuttuvat tilat laitteineen ja rata-alueineen rautatiealan ammattilaisten </a:t>
            </a:r>
            <a:r>
              <a:rPr lang="fi-FI" dirty="0">
                <a:solidFill>
                  <a:schemeClr val="tx1"/>
                </a:solidFill>
              </a:rPr>
              <a:t>kouluttamiseen ja Liikenneviraston myöntämien pätevyyksien </a:t>
            </a:r>
            <a:r>
              <a:rPr lang="fi-FI" dirty="0" smtClean="0">
                <a:solidFill>
                  <a:schemeClr val="tx1"/>
                </a:solidFill>
              </a:rPr>
              <a:t>opettamiseen.  Opetus muodostuu sekä teoriaopetuksesta että käytännön harjoittelusta oppimisympäristön </a:t>
            </a:r>
            <a:r>
              <a:rPr lang="fi-FI" dirty="0" err="1" smtClean="0">
                <a:solidFill>
                  <a:schemeClr val="tx1"/>
                </a:solidFill>
              </a:rPr>
              <a:t>ratainfrassa</a:t>
            </a:r>
            <a:r>
              <a:rPr lang="fi-FI" dirty="0" smtClean="0">
                <a:solidFill>
                  <a:schemeClr val="tx1"/>
                </a:solidFill>
              </a:rPr>
              <a:t>. </a:t>
            </a:r>
          </a:p>
          <a:p>
            <a:r>
              <a:rPr lang="fi-FI" dirty="0" smtClean="0">
                <a:solidFill>
                  <a:schemeClr val="tx1"/>
                </a:solidFill>
              </a:rPr>
              <a:t> Varmistaa </a:t>
            </a:r>
            <a:r>
              <a:rPr lang="fi-FI" dirty="0" err="1" smtClean="0">
                <a:solidFill>
                  <a:schemeClr val="tx1"/>
                </a:solidFill>
              </a:rPr>
              <a:t>monitoimijaympäristössä</a:t>
            </a:r>
            <a:r>
              <a:rPr lang="fi-FI" dirty="0" smtClean="0">
                <a:solidFill>
                  <a:schemeClr val="tx1"/>
                </a:solidFill>
              </a:rPr>
              <a:t> toimivien yritysten työntekijöiden osaaminen vaativissa radanpidon töissä. Harjoitella työvaiheita ja menetelmiä oikeiden laitteiden kanssa. </a:t>
            </a:r>
          </a:p>
          <a:p>
            <a:r>
              <a:rPr lang="fi-FI" dirty="0" smtClean="0">
                <a:solidFill>
                  <a:schemeClr val="tx1"/>
                </a:solidFill>
              </a:rPr>
              <a:t>Houkutella uusia osaajia alalle</a:t>
            </a:r>
            <a:r>
              <a:rPr lang="fi-FI" dirty="0">
                <a:solidFill>
                  <a:schemeClr val="tx1"/>
                </a:solidFill>
              </a:rPr>
              <a:t>. </a:t>
            </a:r>
            <a:r>
              <a:rPr lang="fi-FI" dirty="0" smtClean="0">
                <a:solidFill>
                  <a:schemeClr val="tx1"/>
                </a:solidFill>
              </a:rPr>
              <a:t>Pulaa esimerkiksi turvalaiteasentajista</a:t>
            </a:r>
            <a:r>
              <a:rPr lang="fi-FI" dirty="0" smtClean="0"/>
              <a:t>. 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2011C-3922-482C-8E29-C6F1CB89D165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7741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Infranhaltijan</a:t>
            </a:r>
            <a:r>
              <a:rPr lang="fi-FI" dirty="0" smtClean="0"/>
              <a:t> on varmistettava </a:t>
            </a:r>
            <a:r>
              <a:rPr lang="fi-FI" dirty="0"/>
              <a:t>j</a:t>
            </a:r>
            <a:r>
              <a:rPr lang="fi-FI" dirty="0" smtClean="0"/>
              <a:t>unaliikenteen kilpailun edellytykset</a:t>
            </a:r>
            <a:endParaRPr lang="fi-FI" dirty="0"/>
          </a:p>
        </p:txBody>
      </p:sp>
      <p:sp>
        <p:nvSpPr>
          <p:cNvPr id="8" name="Tekstin paikkamerkki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Junaliikenteen täsmällisyys</a:t>
            </a:r>
            <a:endParaRPr lang="fi-FI" dirty="0"/>
          </a:p>
        </p:txBody>
      </p:sp>
      <p:sp>
        <p:nvSpPr>
          <p:cNvPr id="9" name="Sisällön paikkamerkki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i-FI" dirty="0" smtClean="0"/>
              <a:t> Häiriötön rataverkko tarjoaa houkuttelevan tuotteen operaattoreille </a:t>
            </a:r>
          </a:p>
          <a:p>
            <a:r>
              <a:rPr lang="fi-FI" dirty="0" smtClean="0"/>
              <a:t>Turvallinen ja luotettava rataverkko</a:t>
            </a:r>
          </a:p>
          <a:p>
            <a:r>
              <a:rPr lang="fi-FI" dirty="0" smtClean="0"/>
              <a:t>Loppuasiakkaille </a:t>
            </a:r>
            <a:r>
              <a:rPr lang="fi-FI" dirty="0"/>
              <a:t>junaliikenteen täsmällisyys </a:t>
            </a:r>
            <a:r>
              <a:rPr lang="fi-FI" dirty="0" smtClean="0"/>
              <a:t>ja turvallisuus ovat </a:t>
            </a:r>
            <a:r>
              <a:rPr lang="fi-FI" dirty="0"/>
              <a:t>merkittävä </a:t>
            </a:r>
            <a:r>
              <a:rPr lang="fi-FI" dirty="0" smtClean="0"/>
              <a:t>syy valinnalle</a:t>
            </a:r>
          </a:p>
          <a:p>
            <a:endParaRPr lang="fi-FI" dirty="0"/>
          </a:p>
        </p:txBody>
      </p:sp>
      <p:sp>
        <p:nvSpPr>
          <p:cNvPr id="10" name="Tekstin paikkamerkki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Kunnossapidon osaaminen</a:t>
            </a:r>
            <a:endParaRPr lang="fi-FI" dirty="0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i-FI" dirty="0" smtClean="0"/>
              <a:t> Resurssien varmistaminen </a:t>
            </a:r>
          </a:p>
          <a:p>
            <a:r>
              <a:rPr lang="fi-FI" dirty="0"/>
              <a:t> </a:t>
            </a:r>
            <a:r>
              <a:rPr lang="fi-FI" dirty="0" smtClean="0"/>
              <a:t>Osaamisen varmistaminen </a:t>
            </a:r>
          </a:p>
          <a:p>
            <a:r>
              <a:rPr lang="fi-FI" dirty="0" smtClean="0"/>
              <a:t> Valvonta ja yhteistyöverkostot</a:t>
            </a:r>
          </a:p>
          <a:p>
            <a:r>
              <a:rPr lang="fi-FI" dirty="0" smtClean="0"/>
              <a:t> Kunnossapidon </a:t>
            </a:r>
            <a:r>
              <a:rPr lang="fi-FI" dirty="0"/>
              <a:t>ja rakentamisen sekä liikenteenohjauksen </a:t>
            </a:r>
            <a:r>
              <a:rPr lang="fi-FI" dirty="0" smtClean="0"/>
              <a:t>turvallisuuskulttuuri</a:t>
            </a:r>
            <a:endParaRPr lang="fi-FI" dirty="0"/>
          </a:p>
          <a:p>
            <a:pPr marL="0" indent="0">
              <a:buNone/>
            </a:pPr>
            <a:endParaRPr lang="fi-FI" dirty="0" smtClean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2011C-3922-482C-8E29-C6F1CB89D165}" type="slidenum">
              <a:rPr lang="fi-FI" smtClean="0"/>
              <a:t>5</a:t>
            </a:fld>
            <a:endParaRPr lang="fi-FI"/>
          </a:p>
        </p:txBody>
      </p:sp>
      <p:sp>
        <p:nvSpPr>
          <p:cNvPr id="12" name="Suorakulmio 11"/>
          <p:cNvSpPr/>
          <p:nvPr/>
        </p:nvSpPr>
        <p:spPr>
          <a:xfrm>
            <a:off x="1043608" y="3147814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/>
              <a:t>Perustetaan oppimiskeskus ja ohjataan radanpidon osaamisen kehittymistä valtiona ja hyvänä yhteistyökumppanina</a:t>
            </a:r>
          </a:p>
        </p:txBody>
      </p:sp>
    </p:spTree>
    <p:extLst>
      <p:ext uri="{BB962C8B-B14F-4D97-AF65-F5344CB8AC3E}">
        <p14:creationId xmlns:p14="http://schemas.microsoft.com/office/powerpoint/2010/main" val="5542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tsikk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Radanpito </a:t>
            </a:r>
            <a:r>
              <a:rPr lang="fi-FI" dirty="0" smtClean="0"/>
              <a:t>Liikenneviraston osaamisen hallinnan näkökulmasta</a:t>
            </a:r>
            <a:endParaRPr lang="fi-FI" dirty="0"/>
          </a:p>
        </p:txBody>
      </p:sp>
      <p:sp>
        <p:nvSpPr>
          <p:cNvPr id="11" name="Sisällön paikkamerkki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Lisätään yhteistyötä alan toimijoiden kanssa</a:t>
            </a:r>
          </a:p>
          <a:p>
            <a:r>
              <a:rPr lang="fi-FI" dirty="0"/>
              <a:t> </a:t>
            </a:r>
            <a:r>
              <a:rPr lang="fi-FI" dirty="0" smtClean="0"/>
              <a:t>Sopimukset </a:t>
            </a:r>
            <a:r>
              <a:rPr lang="fi-FI" dirty="0" err="1" smtClean="0"/>
              <a:t>yliopistojen,ammattikorkeakoulujen</a:t>
            </a:r>
            <a:r>
              <a:rPr lang="fi-FI" dirty="0" smtClean="0"/>
              <a:t> ja koulutuslaitosten kanssa </a:t>
            </a:r>
            <a:r>
              <a:rPr lang="fi-FI" dirty="0" smtClean="0"/>
              <a:t>yhteistyöstä esille esim. rautatiesuunnittelukurssi Tampereen yliopiston kanssa.  </a:t>
            </a:r>
            <a:endParaRPr lang="fi-FI" dirty="0"/>
          </a:p>
          <a:p>
            <a:r>
              <a:rPr lang="fi-FI" dirty="0" smtClean="0"/>
              <a:t> Nykytilanteessa työpätevyydet perustuvat </a:t>
            </a:r>
            <a:r>
              <a:rPr lang="fi-FI" dirty="0" smtClean="0"/>
              <a:t>tutkintojen </a:t>
            </a:r>
            <a:r>
              <a:rPr lang="fi-FI" dirty="0" smtClean="0"/>
              <a:t>hyödyntämiseen pohjatutkintoina ja työssä oppimiseen ja lisäkoulutukseen </a:t>
            </a:r>
            <a:r>
              <a:rPr lang="fi-FI" dirty="0" smtClean="0"/>
              <a:t>rautatieympäristössä</a:t>
            </a:r>
            <a:endParaRPr lang="fi-FI" dirty="0" smtClean="0"/>
          </a:p>
          <a:p>
            <a:r>
              <a:rPr lang="fi-FI" dirty="0"/>
              <a:t> </a:t>
            </a:r>
            <a:r>
              <a:rPr lang="fi-FI" dirty="0" smtClean="0"/>
              <a:t>Tarpeena saada myös pohjakoulutusta alalla</a:t>
            </a:r>
          </a:p>
          <a:p>
            <a:r>
              <a:rPr lang="fi-FI" dirty="0"/>
              <a:t> </a:t>
            </a:r>
            <a:r>
              <a:rPr lang="fi-FI" dirty="0" smtClean="0"/>
              <a:t>Ammattitutkintorakenne uudistumassa</a:t>
            </a:r>
            <a:endParaRPr lang="fi-FI" dirty="0" smtClean="0"/>
          </a:p>
          <a:p>
            <a:r>
              <a:rPr lang="fi-FI" dirty="0" smtClean="0"/>
              <a:t> Liikennekaaren uudistus </a:t>
            </a:r>
            <a:r>
              <a:rPr lang="fi-FI" dirty="0" smtClean="0"/>
              <a:t>Liikenneviraston vastuu kasvaa </a:t>
            </a:r>
            <a:r>
              <a:rPr lang="fi-FI" dirty="0" err="1" smtClean="0"/>
              <a:t>RTJJ:n</a:t>
            </a:r>
            <a:r>
              <a:rPr lang="fi-FI" dirty="0" smtClean="0"/>
              <a:t> kautta</a:t>
            </a:r>
            <a:endParaRPr lang="fi-FI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6422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ROK:in</a:t>
            </a:r>
            <a:r>
              <a:rPr lang="fi-FI" dirty="0" smtClean="0"/>
              <a:t> omistussuhteet ja käyttö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Liikennevirasto rakennuttaa oppimiskeskuksen raiteineen valtion maalle</a:t>
            </a:r>
          </a:p>
          <a:p>
            <a:r>
              <a:rPr lang="fi-FI" dirty="0" smtClean="0"/>
              <a:t> Valtio omistaa jo rakennukset ja suuren osan radanpidon </a:t>
            </a:r>
            <a:r>
              <a:rPr lang="fi-FI" dirty="0" smtClean="0"/>
              <a:t>materiaaleista</a:t>
            </a:r>
          </a:p>
          <a:p>
            <a:r>
              <a:rPr lang="fi-FI" dirty="0"/>
              <a:t>Isännöintimalli koulutustoiminnan ja alueen </a:t>
            </a:r>
            <a:r>
              <a:rPr lang="fi-FI" dirty="0" smtClean="0"/>
              <a:t>isännöintiin</a:t>
            </a:r>
            <a:endParaRPr lang="fi-FI" dirty="0" smtClean="0"/>
          </a:p>
          <a:p>
            <a:r>
              <a:rPr lang="fi-FI" dirty="0" smtClean="0"/>
              <a:t> Liikennevirasto ei anna koulutusta, hyväksytyt koulutuslaitokset kouluttavat</a:t>
            </a:r>
          </a:p>
          <a:p>
            <a:r>
              <a:rPr lang="fi-FI" dirty="0"/>
              <a:t> </a:t>
            </a:r>
            <a:r>
              <a:rPr lang="fi-FI" dirty="0" smtClean="0"/>
              <a:t>Oppimisympäristö sopimusjärjestelyin kaikkien kumppaneiden käytettävissä;    alueen käyttäjät maksavat käyvän korvauksen alueen </a:t>
            </a:r>
            <a:r>
              <a:rPr lang="fi-FI" dirty="0" smtClean="0"/>
              <a:t>käytöstä</a:t>
            </a:r>
            <a:endParaRPr lang="fi-FI" dirty="0" smtClean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1819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8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/>
          <a:srcRect l="6047" t="17687" r="32792"/>
          <a:stretch/>
        </p:blipFill>
        <p:spPr>
          <a:xfrm>
            <a:off x="2411760" y="0"/>
            <a:ext cx="7272808" cy="5505740"/>
          </a:xfrm>
          <a:prstGeom prst="rect">
            <a:avLst/>
          </a:prstGeom>
        </p:spPr>
      </p:pic>
      <p:sp>
        <p:nvSpPr>
          <p:cNvPr id="8" name="Sisällön paikkamerkki 2"/>
          <p:cNvSpPr txBox="1">
            <a:spLocks/>
          </p:cNvSpPr>
          <p:nvPr/>
        </p:nvSpPr>
        <p:spPr>
          <a:xfrm>
            <a:off x="107504" y="1347614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 Sähkörata-alue</a:t>
            </a:r>
          </a:p>
          <a:p>
            <a:r>
              <a:rPr lang="fi-FI" dirty="0" smtClean="0"/>
              <a:t>Turvalaitehalli</a:t>
            </a:r>
          </a:p>
          <a:p>
            <a:r>
              <a:rPr lang="fi-FI" dirty="0" smtClean="0"/>
              <a:t>Koulutusrakennus</a:t>
            </a:r>
          </a:p>
          <a:p>
            <a:r>
              <a:rPr lang="fi-FI" dirty="0" smtClean="0"/>
              <a:t>Päällysrakenneraide</a:t>
            </a:r>
          </a:p>
          <a:p>
            <a:r>
              <a:rPr lang="fi-FI" dirty="0" smtClean="0"/>
              <a:t>Hitsaus- ja </a:t>
            </a:r>
            <a:br>
              <a:rPr lang="fi-FI" dirty="0" smtClean="0"/>
            </a:br>
            <a:r>
              <a:rPr lang="fi-FI" dirty="0" smtClean="0"/>
              <a:t>hiontahalli</a:t>
            </a:r>
            <a:endParaRPr lang="fi-FI" dirty="0"/>
          </a:p>
        </p:txBody>
      </p:sp>
      <p:cxnSp>
        <p:nvCxnSpPr>
          <p:cNvPr id="9" name="Suora nuoliyhdysviiva 8"/>
          <p:cNvCxnSpPr/>
          <p:nvPr/>
        </p:nvCxnSpPr>
        <p:spPr>
          <a:xfrm>
            <a:off x="1619672" y="1851670"/>
            <a:ext cx="20162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uora nuoliyhdysviiva 9"/>
          <p:cNvCxnSpPr/>
          <p:nvPr/>
        </p:nvCxnSpPr>
        <p:spPr>
          <a:xfrm>
            <a:off x="1403648" y="2859782"/>
            <a:ext cx="266429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uora nuoliyhdysviiva 10"/>
          <p:cNvCxnSpPr/>
          <p:nvPr/>
        </p:nvCxnSpPr>
        <p:spPr>
          <a:xfrm flipV="1">
            <a:off x="1907704" y="627534"/>
            <a:ext cx="4608512" cy="8640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uora nuoliyhdysviiva 11"/>
          <p:cNvCxnSpPr/>
          <p:nvPr/>
        </p:nvCxnSpPr>
        <p:spPr>
          <a:xfrm>
            <a:off x="2267744" y="2463738"/>
            <a:ext cx="2736304" cy="972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uora nuoliyhdysviiva 12"/>
          <p:cNvCxnSpPr/>
          <p:nvPr/>
        </p:nvCxnSpPr>
        <p:spPr>
          <a:xfrm>
            <a:off x="2123728" y="2139702"/>
            <a:ext cx="25202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24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7.10.2016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6849-5C41-486A-9932-2C63F41F91BB}" type="slidenum">
              <a:rPr lang="fi-FI" smtClean="0"/>
              <a:pPr/>
              <a:t>9</a:t>
            </a:fld>
            <a:endParaRPr lang="fi-FI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6968"/>
            <a:ext cx="9144000" cy="292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2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ajakuva_Liikennevirasto.potx" id="{0143C127-69F1-4019-A783-DCE95FA98011}" vid="{BC132C1A-C7CF-40D1-855E-3389885240FB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19191</TotalTime>
  <Words>564</Words>
  <Application>Microsoft Office PowerPoint</Application>
  <PresentationFormat>Näytössä katseltava esitys (16:9)</PresentationFormat>
  <Paragraphs>145</Paragraphs>
  <Slides>21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21</vt:i4>
      </vt:variant>
    </vt:vector>
  </HeadingPairs>
  <TitlesOfParts>
    <vt:vector size="25" baseType="lpstr">
      <vt:lpstr>Arial</vt:lpstr>
      <vt:lpstr>Calibri</vt:lpstr>
      <vt:lpstr>Felbridge Pro</vt:lpstr>
      <vt:lpstr>1_uusi_pohja</vt:lpstr>
      <vt:lpstr>Liikenneviraston ohjeet</vt:lpstr>
      <vt:lpstr>Radanpidon oppimisympäristö Kouvolaan</vt:lpstr>
      <vt:lpstr>Ratatekninen oppimiskeskus </vt:lpstr>
      <vt:lpstr>Tavoitteena varmistaa radanpidon ammattitaitoiset resurssit   </vt:lpstr>
      <vt:lpstr>Infranhaltijan on varmistettava junaliikenteen kilpailun edellytykset</vt:lpstr>
      <vt:lpstr>Radanpito Liikenneviraston osaamisen hallinnan näkökulmasta</vt:lpstr>
      <vt:lpstr>ROK:in omistussuhteet ja käyttö</vt:lpstr>
      <vt:lpstr>PowerPoint-esitys</vt:lpstr>
      <vt:lpstr>PowerPoint-esitys</vt:lpstr>
      <vt:lpstr>PowerPoint-esitys</vt:lpstr>
      <vt:lpstr>PowerPoint-esitys</vt:lpstr>
      <vt:lpstr>Aikataulu</vt:lpstr>
      <vt:lpstr>PowerPoint-esitys</vt:lpstr>
      <vt:lpstr>Kustannussäästöjä saatavissa Livin muuhun toimintaan  </vt:lpstr>
      <vt:lpstr>Käynnissä </vt:lpstr>
      <vt:lpstr>Uusitut pätevyydet radanpidossa</vt:lpstr>
      <vt:lpstr>PowerPoint-esitys</vt:lpstr>
      <vt:lpstr>Hitsaushalli</vt:lpstr>
      <vt:lpstr>Kustannukset</vt:lpstr>
      <vt:lpstr>Ehdotus</vt:lpstr>
      <vt:lpstr>Lisätietoja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Radanpidon oppimisympäristö Kouvolaan</dc:title>
  <dc:creator>Janne Tuovinen</dc:creator>
  <cp:keywords/>
  <cp:lastModifiedBy>Tuovinen Janne</cp:lastModifiedBy>
  <cp:revision>126</cp:revision>
  <cp:lastPrinted>2015-05-11T05:59:39Z</cp:lastPrinted>
  <dcterms:created xsi:type="dcterms:W3CDTF">2015-02-06T05:54:50Z</dcterms:created>
  <dcterms:modified xsi:type="dcterms:W3CDTF">2016-10-07T08:12:33Z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TieturiVerID">
    <vt:lpwstr>473.983.01.001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983 (dd_default.xml)</vt:lpwstr>
  </property>
  <property fmtid="{D5CDD505-2E9C-101B-9397-08002B2CF9AE}" pid="7" name="dvDefinitionID">
    <vt:lpwstr>983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473.85.01.009</vt:lpwstr>
  </property>
  <property fmtid="{D5CDD505-2E9C-101B-9397-08002B2CF9AE}" pid="10" name="dvDefinitionVersion">
    <vt:lpwstr>01.001 / 13.8.2014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Used">
    <vt:lpwstr>1</vt:lpwstr>
  </property>
  <property fmtid="{D5CDD505-2E9C-101B-9397-08002B2CF9AE}" pid="17" name="dvCompany">
    <vt:lpwstr>LIVI</vt:lpwstr>
  </property>
  <property fmtid="{D5CDD505-2E9C-101B-9397-08002B2CF9AE}" pid="18" name="dvSite">
    <vt:lpwstr>Helsinki</vt:lpwstr>
  </property>
  <property fmtid="{D5CDD505-2E9C-101B-9397-08002B2CF9AE}" pid="19" name="dvNumbering">
    <vt:lpwstr>0</vt:lpwstr>
  </property>
  <property fmtid="{D5CDD505-2E9C-101B-9397-08002B2CF9AE}" pid="20" name="dvDUname">
    <vt:lpwstr>Janne Tuovinen</vt:lpwstr>
  </property>
  <property fmtid="{D5CDD505-2E9C-101B-9397-08002B2CF9AE}" pid="21" name="dvDUdepartment">
    <vt:lpwstr/>
  </property>
  <property fmtid="{D5CDD505-2E9C-101B-9397-08002B2CF9AE}" pid="22" name="dvDUBusinessArea">
    <vt:lpwstr/>
  </property>
  <property fmtid="{D5CDD505-2E9C-101B-9397-08002B2CF9AE}" pid="23" name="dvEuLogo">
    <vt:lpwstr/>
  </property>
  <property fmtid="{D5CDD505-2E9C-101B-9397-08002B2CF9AE}" pid="24" name="dvLogoExist">
    <vt:lpwstr>0</vt:lpwstr>
  </property>
  <property fmtid="{D5CDD505-2E9C-101B-9397-08002B2CF9AE}" pid="25" name="dvCurrentlogo">
    <vt:lpwstr>LIVI_fi.jpg</vt:lpwstr>
  </property>
  <property fmtid="{D5CDD505-2E9C-101B-9397-08002B2CF9AE}" pid="26" name="dvEULogoExist">
    <vt:lpwstr>0</vt:lpwstr>
  </property>
  <property fmtid="{D5CDD505-2E9C-101B-9397-08002B2CF9AE}" pid="27" name="dvCurrentEUListLogo">
    <vt:lpwstr/>
  </property>
  <property fmtid="{D5CDD505-2E9C-101B-9397-08002B2CF9AE}" pid="28" name="dvDUFname">
    <vt:lpwstr/>
  </property>
  <property fmtid="{D5CDD505-2E9C-101B-9397-08002B2CF9AE}" pid="29" name="dvDULname">
    <vt:lpwstr/>
  </property>
  <property fmtid="{D5CDD505-2E9C-101B-9397-08002B2CF9AE}" pid="30" name="tyyppi">
    <vt:lpwstr/>
  </property>
  <property fmtid="{D5CDD505-2E9C-101B-9397-08002B2CF9AE}" pid="31" name="title">
    <vt:lpwstr>Radanpidon oppimisympäristö Kouvolaan</vt:lpwstr>
  </property>
  <property fmtid="{D5CDD505-2E9C-101B-9397-08002B2CF9AE}" pid="32" name="author">
    <vt:lpwstr>Janne Tuovinen</vt:lpwstr>
  </property>
</Properties>
</file>