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6.jpg" ContentType="image/jpg"/>
  <Override PartName="/ppt/media/image7.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37"/>
  </p:notesMasterIdLst>
  <p:handoutMasterIdLst>
    <p:handoutMasterId r:id="rId38"/>
  </p:handoutMasterIdLst>
  <p:sldIdLst>
    <p:sldId id="338" r:id="rId4"/>
    <p:sldId id="438" r:id="rId5"/>
    <p:sldId id="484" r:id="rId6"/>
    <p:sldId id="435" r:id="rId7"/>
    <p:sldId id="439" r:id="rId8"/>
    <p:sldId id="491" r:id="rId9"/>
    <p:sldId id="490" r:id="rId10"/>
    <p:sldId id="475" r:id="rId11"/>
    <p:sldId id="494" r:id="rId12"/>
    <p:sldId id="344" r:id="rId13"/>
    <p:sldId id="492" r:id="rId14"/>
    <p:sldId id="350" r:id="rId15"/>
    <p:sldId id="493" r:id="rId16"/>
    <p:sldId id="473" r:id="rId17"/>
    <p:sldId id="497" r:id="rId18"/>
    <p:sldId id="471" r:id="rId19"/>
    <p:sldId id="498" r:id="rId20"/>
    <p:sldId id="474" r:id="rId21"/>
    <p:sldId id="470" r:id="rId22"/>
    <p:sldId id="476" r:id="rId23"/>
    <p:sldId id="440" r:id="rId24"/>
    <p:sldId id="353" r:id="rId25"/>
    <p:sldId id="352" r:id="rId26"/>
    <p:sldId id="347" r:id="rId27"/>
    <p:sldId id="363" r:id="rId28"/>
    <p:sldId id="488" r:id="rId29"/>
    <p:sldId id="478" r:id="rId30"/>
    <p:sldId id="443" r:id="rId31"/>
    <p:sldId id="479" r:id="rId32"/>
    <p:sldId id="496" r:id="rId33"/>
    <p:sldId id="341" r:id="rId34"/>
    <p:sldId id="346" r:id="rId35"/>
    <p:sldId id="263" r:id="rId3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11" autoAdjust="0"/>
    <p:restoredTop sz="88288" autoAdjust="0"/>
  </p:normalViewPr>
  <p:slideViewPr>
    <p:cSldViewPr snapToGrid="0">
      <p:cViewPr varScale="1">
        <p:scale>
          <a:sx n="89" d="100"/>
          <a:sy n="89" d="100"/>
        </p:scale>
        <p:origin x="114" y="552"/>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95" d="100"/>
          <a:sy n="95" d="100"/>
        </p:scale>
        <p:origin x="28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6DAE809-BFED-470A-BB70-DBC3965101A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Date Placeholder 2">
            <a:extLst>
              <a:ext uri="{FF2B5EF4-FFF2-40B4-BE49-F238E27FC236}">
                <a16:creationId xmlns:a16="http://schemas.microsoft.com/office/drawing/2014/main" id="{8BBF8A77-8EFF-4027-AE87-008AB85AAA7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F50B1A-2E76-4083-8C1F-14365BFFBCBE}" type="datetimeFigureOut">
              <a:rPr lang="fi-FI" smtClean="0"/>
              <a:t>17.10.2023</a:t>
            </a:fld>
            <a:endParaRPr lang="fi-FI"/>
          </a:p>
        </p:txBody>
      </p:sp>
      <p:sp>
        <p:nvSpPr>
          <p:cNvPr id="4" name="Footer Placeholder 3">
            <a:extLst>
              <a:ext uri="{FF2B5EF4-FFF2-40B4-BE49-F238E27FC236}">
                <a16:creationId xmlns:a16="http://schemas.microsoft.com/office/drawing/2014/main" id="{4A68A2CD-F4C2-4008-AF70-ABF6470F97C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Slide Number Placeholder 4">
            <a:extLst>
              <a:ext uri="{FF2B5EF4-FFF2-40B4-BE49-F238E27FC236}">
                <a16:creationId xmlns:a16="http://schemas.microsoft.com/office/drawing/2014/main" id="{C331BFC3-43BC-4C7E-89DB-CD3AFB70276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8CBF08-FC9C-4574-B237-348852A04FD8}" type="slidenum">
              <a:rPr lang="fi-FI" smtClean="0"/>
              <a:t>‹#›</a:t>
            </a:fld>
            <a:endParaRPr lang="fi-FI"/>
          </a:p>
        </p:txBody>
      </p:sp>
    </p:spTree>
    <p:extLst>
      <p:ext uri="{BB962C8B-B14F-4D97-AF65-F5344CB8AC3E}">
        <p14:creationId xmlns:p14="http://schemas.microsoft.com/office/powerpoint/2010/main" val="1475436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DAC96E-1DC8-4EA3-9268-8EA7D1653612}" type="datetimeFigureOut">
              <a:rPr lang="fi-FI" smtClean="0"/>
              <a:t>17.10.2023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2D8B9A-264D-4165-A769-848A3FBDC0CD}" type="slidenum">
              <a:rPr lang="fi-FI" smtClean="0"/>
              <a:t>‹#›</a:t>
            </a:fld>
            <a:endParaRPr lang="fi-FI"/>
          </a:p>
        </p:txBody>
      </p:sp>
    </p:spTree>
    <p:extLst>
      <p:ext uri="{BB962C8B-B14F-4D97-AF65-F5344CB8AC3E}">
        <p14:creationId xmlns:p14="http://schemas.microsoft.com/office/powerpoint/2010/main" val="3069275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a:t>
            </a:fld>
            <a:endParaRPr lang="fi-FI"/>
          </a:p>
        </p:txBody>
      </p:sp>
    </p:spTree>
    <p:extLst>
      <p:ext uri="{BB962C8B-B14F-4D97-AF65-F5344CB8AC3E}">
        <p14:creationId xmlns:p14="http://schemas.microsoft.com/office/powerpoint/2010/main" val="1231959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10</a:t>
            </a:fld>
            <a:endParaRPr lang="fi-FI"/>
          </a:p>
        </p:txBody>
      </p:sp>
    </p:spTree>
    <p:extLst>
      <p:ext uri="{BB962C8B-B14F-4D97-AF65-F5344CB8AC3E}">
        <p14:creationId xmlns:p14="http://schemas.microsoft.com/office/powerpoint/2010/main" val="3789308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11</a:t>
            </a:fld>
            <a:endParaRPr lang="fi-FI"/>
          </a:p>
        </p:txBody>
      </p:sp>
    </p:spTree>
    <p:extLst>
      <p:ext uri="{BB962C8B-B14F-4D97-AF65-F5344CB8AC3E}">
        <p14:creationId xmlns:p14="http://schemas.microsoft.com/office/powerpoint/2010/main" val="328245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12</a:t>
            </a:fld>
            <a:endParaRPr lang="fi-FI"/>
          </a:p>
        </p:txBody>
      </p:sp>
    </p:spTree>
    <p:extLst>
      <p:ext uri="{BB962C8B-B14F-4D97-AF65-F5344CB8AC3E}">
        <p14:creationId xmlns:p14="http://schemas.microsoft.com/office/powerpoint/2010/main" val="346983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13</a:t>
            </a:fld>
            <a:endParaRPr lang="fi-FI"/>
          </a:p>
        </p:txBody>
      </p:sp>
    </p:spTree>
    <p:extLst>
      <p:ext uri="{BB962C8B-B14F-4D97-AF65-F5344CB8AC3E}">
        <p14:creationId xmlns:p14="http://schemas.microsoft.com/office/powerpoint/2010/main" val="2016709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14</a:t>
            </a:fld>
            <a:endParaRPr lang="fi-FI"/>
          </a:p>
        </p:txBody>
      </p:sp>
    </p:spTree>
    <p:extLst>
      <p:ext uri="{BB962C8B-B14F-4D97-AF65-F5344CB8AC3E}">
        <p14:creationId xmlns:p14="http://schemas.microsoft.com/office/powerpoint/2010/main" val="2915954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15</a:t>
            </a:fld>
            <a:endParaRPr lang="fi-FI"/>
          </a:p>
        </p:txBody>
      </p:sp>
    </p:spTree>
    <p:extLst>
      <p:ext uri="{BB962C8B-B14F-4D97-AF65-F5344CB8AC3E}">
        <p14:creationId xmlns:p14="http://schemas.microsoft.com/office/powerpoint/2010/main" val="2946704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i-FI" sz="1200" dirty="0">
              <a:ea typeface="Cambria Math" panose="02040503050406030204" pitchFamily="18" charset="0"/>
            </a:endParaRPr>
          </a:p>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16</a:t>
            </a:fld>
            <a:endParaRPr lang="fi-FI"/>
          </a:p>
        </p:txBody>
      </p:sp>
    </p:spTree>
    <p:extLst>
      <p:ext uri="{BB962C8B-B14F-4D97-AF65-F5344CB8AC3E}">
        <p14:creationId xmlns:p14="http://schemas.microsoft.com/office/powerpoint/2010/main" val="487001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17</a:t>
            </a:fld>
            <a:endParaRPr lang="fi-FI"/>
          </a:p>
        </p:txBody>
      </p:sp>
    </p:spTree>
    <p:extLst>
      <p:ext uri="{BB962C8B-B14F-4D97-AF65-F5344CB8AC3E}">
        <p14:creationId xmlns:p14="http://schemas.microsoft.com/office/powerpoint/2010/main" val="1038781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18</a:t>
            </a:fld>
            <a:endParaRPr lang="fi-FI"/>
          </a:p>
        </p:txBody>
      </p:sp>
    </p:spTree>
    <p:extLst>
      <p:ext uri="{BB962C8B-B14F-4D97-AF65-F5344CB8AC3E}">
        <p14:creationId xmlns:p14="http://schemas.microsoft.com/office/powerpoint/2010/main" val="2358902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19</a:t>
            </a:fld>
            <a:endParaRPr lang="fi-FI"/>
          </a:p>
        </p:txBody>
      </p:sp>
    </p:spTree>
    <p:extLst>
      <p:ext uri="{BB962C8B-B14F-4D97-AF65-F5344CB8AC3E}">
        <p14:creationId xmlns:p14="http://schemas.microsoft.com/office/powerpoint/2010/main" val="2255965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1200" strike="no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2</a:t>
            </a:fld>
            <a:endParaRPr lang="fi-FI" dirty="0"/>
          </a:p>
        </p:txBody>
      </p:sp>
    </p:spTree>
    <p:extLst>
      <p:ext uri="{BB962C8B-B14F-4D97-AF65-F5344CB8AC3E}">
        <p14:creationId xmlns:p14="http://schemas.microsoft.com/office/powerpoint/2010/main" val="2600458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20</a:t>
            </a:fld>
            <a:endParaRPr lang="fi-FI"/>
          </a:p>
        </p:txBody>
      </p:sp>
    </p:spTree>
    <p:extLst>
      <p:ext uri="{BB962C8B-B14F-4D97-AF65-F5344CB8AC3E}">
        <p14:creationId xmlns:p14="http://schemas.microsoft.com/office/powerpoint/2010/main" val="1343410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21</a:t>
            </a:fld>
            <a:endParaRPr lang="fi-FI"/>
          </a:p>
        </p:txBody>
      </p:sp>
    </p:spTree>
    <p:extLst>
      <p:ext uri="{BB962C8B-B14F-4D97-AF65-F5344CB8AC3E}">
        <p14:creationId xmlns:p14="http://schemas.microsoft.com/office/powerpoint/2010/main" val="873219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22</a:t>
            </a:fld>
            <a:endParaRPr lang="fi-FI"/>
          </a:p>
        </p:txBody>
      </p:sp>
    </p:spTree>
    <p:extLst>
      <p:ext uri="{BB962C8B-B14F-4D97-AF65-F5344CB8AC3E}">
        <p14:creationId xmlns:p14="http://schemas.microsoft.com/office/powerpoint/2010/main" val="828543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lvl="0" indent="0">
              <a:buFont typeface="Symbol" panose="05050102010706020507" pitchFamily="18" charset="2"/>
              <a:buNone/>
            </a:pPr>
            <a:endParaRPr lang="fi-FI" sz="1200" dirty="0"/>
          </a:p>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23</a:t>
            </a:fld>
            <a:endParaRPr lang="fi-FI"/>
          </a:p>
        </p:txBody>
      </p:sp>
    </p:spTree>
    <p:extLst>
      <p:ext uri="{BB962C8B-B14F-4D97-AF65-F5344CB8AC3E}">
        <p14:creationId xmlns:p14="http://schemas.microsoft.com/office/powerpoint/2010/main" val="1443346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24</a:t>
            </a:fld>
            <a:endParaRPr lang="fi-FI"/>
          </a:p>
        </p:txBody>
      </p:sp>
    </p:spTree>
    <p:extLst>
      <p:ext uri="{BB962C8B-B14F-4D97-AF65-F5344CB8AC3E}">
        <p14:creationId xmlns:p14="http://schemas.microsoft.com/office/powerpoint/2010/main" val="961603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25</a:t>
            </a:fld>
            <a:endParaRPr lang="fi-FI"/>
          </a:p>
        </p:txBody>
      </p:sp>
    </p:spTree>
    <p:extLst>
      <p:ext uri="{BB962C8B-B14F-4D97-AF65-F5344CB8AC3E}">
        <p14:creationId xmlns:p14="http://schemas.microsoft.com/office/powerpoint/2010/main" val="41006572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26</a:t>
            </a:fld>
            <a:endParaRPr lang="fi-FI"/>
          </a:p>
        </p:txBody>
      </p:sp>
    </p:spTree>
    <p:extLst>
      <p:ext uri="{BB962C8B-B14F-4D97-AF65-F5344CB8AC3E}">
        <p14:creationId xmlns:p14="http://schemas.microsoft.com/office/powerpoint/2010/main" val="31172469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27</a:t>
            </a:fld>
            <a:endParaRPr lang="fi-FI"/>
          </a:p>
        </p:txBody>
      </p:sp>
    </p:spTree>
    <p:extLst>
      <p:ext uri="{BB962C8B-B14F-4D97-AF65-F5344CB8AC3E}">
        <p14:creationId xmlns:p14="http://schemas.microsoft.com/office/powerpoint/2010/main" val="25656816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trike="sng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z="1200" strike="sngStrike" kern="1200" dirty="0">
              <a:solidFill>
                <a:schemeClr val="tx1"/>
              </a:solidFill>
              <a:effectLst/>
              <a:latin typeface="+mn-lt"/>
              <a:ea typeface="+mn-ea"/>
              <a:cs typeface="+mn-cs"/>
            </a:endParaRPr>
          </a:p>
          <a:p>
            <a:endParaRPr lang="fi-FI" sz="1200" strike="sng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28</a:t>
            </a:fld>
            <a:endParaRPr lang="fi-FI" dirty="0"/>
          </a:p>
        </p:txBody>
      </p:sp>
    </p:spTree>
    <p:extLst>
      <p:ext uri="{BB962C8B-B14F-4D97-AF65-F5344CB8AC3E}">
        <p14:creationId xmlns:p14="http://schemas.microsoft.com/office/powerpoint/2010/main" val="24201678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29</a:t>
            </a:fld>
            <a:endParaRPr lang="fi-FI"/>
          </a:p>
        </p:txBody>
      </p:sp>
    </p:spTree>
    <p:extLst>
      <p:ext uri="{BB962C8B-B14F-4D97-AF65-F5344CB8AC3E}">
        <p14:creationId xmlns:p14="http://schemas.microsoft.com/office/powerpoint/2010/main" val="3120987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3</a:t>
            </a:fld>
            <a:endParaRPr lang="fi-FI"/>
          </a:p>
        </p:txBody>
      </p:sp>
    </p:spTree>
    <p:extLst>
      <p:ext uri="{BB962C8B-B14F-4D97-AF65-F5344CB8AC3E}">
        <p14:creationId xmlns:p14="http://schemas.microsoft.com/office/powerpoint/2010/main" val="930629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30</a:t>
            </a:fld>
            <a:endParaRPr lang="fi-FI"/>
          </a:p>
        </p:txBody>
      </p:sp>
    </p:spTree>
    <p:extLst>
      <p:ext uri="{BB962C8B-B14F-4D97-AF65-F5344CB8AC3E}">
        <p14:creationId xmlns:p14="http://schemas.microsoft.com/office/powerpoint/2010/main" val="24390646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31</a:t>
            </a:fld>
            <a:endParaRPr lang="fi-FI"/>
          </a:p>
        </p:txBody>
      </p:sp>
    </p:spTree>
    <p:extLst>
      <p:ext uri="{BB962C8B-B14F-4D97-AF65-F5344CB8AC3E}">
        <p14:creationId xmlns:p14="http://schemas.microsoft.com/office/powerpoint/2010/main" val="2649641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32</a:t>
            </a:fld>
            <a:endParaRPr lang="fi-FI"/>
          </a:p>
        </p:txBody>
      </p:sp>
    </p:spTree>
    <p:extLst>
      <p:ext uri="{BB962C8B-B14F-4D97-AF65-F5344CB8AC3E}">
        <p14:creationId xmlns:p14="http://schemas.microsoft.com/office/powerpoint/2010/main" val="21069573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33</a:t>
            </a:fld>
            <a:endParaRPr lang="fi-FI"/>
          </a:p>
        </p:txBody>
      </p:sp>
    </p:spTree>
    <p:extLst>
      <p:ext uri="{BB962C8B-B14F-4D97-AF65-F5344CB8AC3E}">
        <p14:creationId xmlns:p14="http://schemas.microsoft.com/office/powerpoint/2010/main" val="1875982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1200" i="0" strike="no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4</a:t>
            </a:fld>
            <a:endParaRPr lang="fi-FI" dirty="0"/>
          </a:p>
        </p:txBody>
      </p:sp>
    </p:spTree>
    <p:extLst>
      <p:ext uri="{BB962C8B-B14F-4D97-AF65-F5344CB8AC3E}">
        <p14:creationId xmlns:p14="http://schemas.microsoft.com/office/powerpoint/2010/main" val="3802417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1200" strike="no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5</a:t>
            </a:fld>
            <a:endParaRPr lang="fi-FI" dirty="0"/>
          </a:p>
        </p:txBody>
      </p:sp>
    </p:spTree>
    <p:extLst>
      <p:ext uri="{BB962C8B-B14F-4D97-AF65-F5344CB8AC3E}">
        <p14:creationId xmlns:p14="http://schemas.microsoft.com/office/powerpoint/2010/main" val="610211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trike="no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z="1200" strike="sngStrike" kern="1200" dirty="0">
              <a:solidFill>
                <a:schemeClr val="tx1"/>
              </a:solidFill>
              <a:effectLst/>
              <a:latin typeface="+mn-lt"/>
              <a:ea typeface="+mn-ea"/>
              <a:cs typeface="+mn-cs"/>
            </a:endParaRPr>
          </a:p>
          <a:p>
            <a:endParaRPr lang="fi-FI" sz="1200" strike="sng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6</a:t>
            </a:fld>
            <a:endParaRPr lang="fi-FI" dirty="0"/>
          </a:p>
        </p:txBody>
      </p:sp>
    </p:spTree>
    <p:extLst>
      <p:ext uri="{BB962C8B-B14F-4D97-AF65-F5344CB8AC3E}">
        <p14:creationId xmlns:p14="http://schemas.microsoft.com/office/powerpoint/2010/main" val="39971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trike="noStrike" dirty="0">
              <a:effectLst/>
              <a:highlight>
                <a:srgbClr val="FFFF00"/>
              </a:highlight>
              <a:latin typeface="Arial" panose="020B0604020202020204" pitchFamily="34" charset="0"/>
            </a:endParaRPr>
          </a:p>
          <a:p>
            <a:endParaRPr lang="fi-FI" strike="noStrike" dirty="0">
              <a:effectLst/>
              <a:highlight>
                <a:srgbClr val="FFFF00"/>
              </a:highlight>
              <a:latin typeface="Arial" panose="020B0604020202020204" pitchFamily="34" charset="0"/>
            </a:endParaRPr>
          </a:p>
          <a:p>
            <a:endParaRPr lang="fi-FI" strike="noStrike" dirty="0">
              <a:effectLst/>
              <a:latin typeface="Arial" panose="020B0604020202020204" pitchFamily="34" charset="0"/>
            </a:endParaRPr>
          </a:p>
          <a:p>
            <a:endParaRPr lang="fi-FI" strike="no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z="1200" strike="sngStrike" kern="1200" dirty="0">
              <a:solidFill>
                <a:schemeClr val="tx1"/>
              </a:solidFill>
              <a:effectLst/>
              <a:latin typeface="+mn-lt"/>
              <a:ea typeface="+mn-ea"/>
              <a:cs typeface="+mn-cs"/>
            </a:endParaRPr>
          </a:p>
          <a:p>
            <a:endParaRPr lang="fi-FI" sz="1200" strike="sng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7</a:t>
            </a:fld>
            <a:endParaRPr lang="fi-FI" dirty="0"/>
          </a:p>
        </p:txBody>
      </p:sp>
    </p:spTree>
    <p:extLst>
      <p:ext uri="{BB962C8B-B14F-4D97-AF65-F5344CB8AC3E}">
        <p14:creationId xmlns:p14="http://schemas.microsoft.com/office/powerpoint/2010/main" val="39971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trike="noStrike" dirty="0">
              <a:effectLst/>
              <a:highlight>
                <a:srgbClr val="FFFF00"/>
              </a:highlight>
              <a:latin typeface="Arial" panose="020B0604020202020204" pitchFamily="34" charset="0"/>
            </a:endParaRPr>
          </a:p>
          <a:p>
            <a:endParaRPr lang="fi-FI" strike="noStrike" dirty="0">
              <a:effectLst/>
              <a:highlight>
                <a:srgbClr val="FFFF00"/>
              </a:highlight>
              <a:latin typeface="Arial" panose="020B0604020202020204" pitchFamily="34" charset="0"/>
            </a:endParaRPr>
          </a:p>
          <a:p>
            <a:endParaRPr lang="fi-FI" strike="noStrike" dirty="0">
              <a:effectLst/>
              <a:latin typeface="Arial" panose="020B0604020202020204" pitchFamily="34" charset="0"/>
            </a:endParaRPr>
          </a:p>
          <a:p>
            <a:endParaRPr lang="fi-FI" strike="no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trike="sngStrike" dirty="0">
              <a:effectLst/>
              <a:latin typeface="Arial" panose="020B0604020202020204" pitchFamily="34" charset="0"/>
            </a:endParaRPr>
          </a:p>
          <a:p>
            <a:endParaRPr lang="fi-FI" sz="1200" strike="sngStrike" kern="1200" dirty="0">
              <a:solidFill>
                <a:schemeClr val="tx1"/>
              </a:solidFill>
              <a:effectLst/>
              <a:latin typeface="+mn-lt"/>
              <a:ea typeface="+mn-ea"/>
              <a:cs typeface="+mn-cs"/>
            </a:endParaRPr>
          </a:p>
          <a:p>
            <a:endParaRPr lang="fi-FI" sz="1200" strike="sngStrike" kern="1200" dirty="0">
              <a:solidFill>
                <a:schemeClr val="tx1"/>
              </a:solidFill>
              <a:effectLst/>
              <a:latin typeface="+mn-lt"/>
              <a:ea typeface="+mn-ea"/>
              <a:cs typeface="+mn-cs"/>
            </a:endParaRPr>
          </a:p>
        </p:txBody>
      </p:sp>
      <p:sp>
        <p:nvSpPr>
          <p:cNvPr id="4" name="Dian numeron paikkamerkki 3"/>
          <p:cNvSpPr>
            <a:spLocks noGrp="1"/>
          </p:cNvSpPr>
          <p:nvPr>
            <p:ph type="sldNum" sz="quarter" idx="5"/>
          </p:nvPr>
        </p:nvSpPr>
        <p:spPr/>
        <p:txBody>
          <a:bodyPr/>
          <a:lstStyle/>
          <a:p>
            <a:fld id="{6D2D8B9A-264D-4165-A769-848A3FBDC0CD}" type="slidenum">
              <a:rPr lang="fi-FI" smtClean="0"/>
              <a:t>8</a:t>
            </a:fld>
            <a:endParaRPr lang="fi-FI" dirty="0"/>
          </a:p>
        </p:txBody>
      </p:sp>
    </p:spTree>
    <p:extLst>
      <p:ext uri="{BB962C8B-B14F-4D97-AF65-F5344CB8AC3E}">
        <p14:creationId xmlns:p14="http://schemas.microsoft.com/office/powerpoint/2010/main" val="329841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D2D8B9A-264D-4165-A769-848A3FBDC0CD}" type="slidenum">
              <a:rPr lang="fi-FI" smtClean="0"/>
              <a:t>9</a:t>
            </a:fld>
            <a:endParaRPr lang="fi-FI"/>
          </a:p>
        </p:txBody>
      </p:sp>
    </p:spTree>
    <p:extLst>
      <p:ext uri="{BB962C8B-B14F-4D97-AF65-F5344CB8AC3E}">
        <p14:creationId xmlns:p14="http://schemas.microsoft.com/office/powerpoint/2010/main" val="3870416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tsikkodia" preserve="1" userDrawn="1">
  <p:cSld name="otsikkodia">
    <p:spTree>
      <p:nvGrpSpPr>
        <p:cNvPr id="1" name=""/>
        <p:cNvGrpSpPr/>
        <p:nvPr/>
      </p:nvGrpSpPr>
      <p:grpSpPr>
        <a:xfrm>
          <a:off x="0" y="0"/>
          <a:ext cx="0" cy="0"/>
          <a:chOff x="0" y="0"/>
          <a:chExt cx="0" cy="0"/>
        </a:xfrm>
      </p:grpSpPr>
      <p:sp>
        <p:nvSpPr>
          <p:cNvPr id="6" name="Otsikko 1">
            <a:extLst>
              <a:ext uri="{FF2B5EF4-FFF2-40B4-BE49-F238E27FC236}">
                <a16:creationId xmlns:a16="http://schemas.microsoft.com/office/drawing/2014/main" id="{9D0EB043-CA1E-AC09-354B-2AB400561FC6}"/>
              </a:ext>
            </a:extLst>
          </p:cNvPr>
          <p:cNvSpPr>
            <a:spLocks noGrp="1"/>
          </p:cNvSpPr>
          <p:nvPr>
            <p:ph type="ctrTitle"/>
          </p:nvPr>
        </p:nvSpPr>
        <p:spPr>
          <a:xfrm>
            <a:off x="838800" y="457200"/>
            <a:ext cx="5198400" cy="1602000"/>
          </a:xfrm>
        </p:spPr>
        <p:txBody>
          <a:bodyPr anchor="ctr">
            <a:normAutofit/>
          </a:bodyPr>
          <a:lstStyle>
            <a:lvl1pPr algn="l">
              <a:defRPr sz="3200" b="1">
                <a:latin typeface="+mj-lt"/>
              </a:defRPr>
            </a:lvl1pPr>
          </a:lstStyle>
          <a:p>
            <a:r>
              <a:rPr lang="fi-FI"/>
              <a:t>Muokkaa ots. perustyyl. napsautt.</a:t>
            </a:r>
            <a:endParaRPr lang="fi-FI" dirty="0"/>
          </a:p>
        </p:txBody>
      </p:sp>
      <p:sp>
        <p:nvSpPr>
          <p:cNvPr id="7" name="Alaotsikko 2">
            <a:extLst>
              <a:ext uri="{FF2B5EF4-FFF2-40B4-BE49-F238E27FC236}">
                <a16:creationId xmlns:a16="http://schemas.microsoft.com/office/drawing/2014/main" id="{C0A0CC28-71E9-C488-EDD5-3D5A405D3FBF}"/>
              </a:ext>
            </a:extLst>
          </p:cNvPr>
          <p:cNvSpPr>
            <a:spLocks noGrp="1"/>
          </p:cNvSpPr>
          <p:nvPr>
            <p:ph type="subTitle" idx="1"/>
          </p:nvPr>
        </p:nvSpPr>
        <p:spPr>
          <a:xfrm>
            <a:off x="838800" y="2059200"/>
            <a:ext cx="3931200" cy="986400"/>
          </a:xfrm>
        </p:spPr>
        <p:txBody>
          <a:bodyPr>
            <a:normAutofit/>
          </a:bodyPr>
          <a:lstStyle>
            <a:lvl1pPr marL="0" indent="0" algn="l">
              <a:buNone/>
              <a:defRPr sz="20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18" name="Footer Placeholder 8">
            <a:extLst>
              <a:ext uri="{FF2B5EF4-FFF2-40B4-BE49-F238E27FC236}">
                <a16:creationId xmlns:a16="http://schemas.microsoft.com/office/drawing/2014/main" id="{B3795109-526B-31FD-2547-2E8C6C62E7DF}"/>
              </a:ext>
            </a:extLst>
          </p:cNvPr>
          <p:cNvSpPr>
            <a:spLocks noGrp="1"/>
          </p:cNvSpPr>
          <p:nvPr>
            <p:ph type="ftr" sz="quarter" idx="15"/>
          </p:nvPr>
        </p:nvSpPr>
        <p:spPr>
          <a:xfrm>
            <a:off x="928800" y="3096000"/>
            <a:ext cx="2160000" cy="216000"/>
          </a:xfrm>
        </p:spPr>
        <p:txBody>
          <a:bodyPr vert="horz" lIns="0" tIns="0" rIns="0" bIns="0" rtlCol="0" anchor="t" anchorCtr="0"/>
          <a:lstStyle>
            <a:lvl1pPr>
              <a:defRPr lang="en-US" sz="1400" smtClean="0"/>
            </a:lvl1pPr>
          </a:lstStyle>
          <a:p>
            <a:r>
              <a:rPr lang="fi-FI"/>
              <a:t>Satu Kekäläinen</a:t>
            </a:r>
            <a:endParaRPr lang="fi-FI" dirty="0"/>
          </a:p>
        </p:txBody>
      </p:sp>
      <p:sp>
        <p:nvSpPr>
          <p:cNvPr id="15" name="duser_1">
            <a:extLst>
              <a:ext uri="{FF2B5EF4-FFF2-40B4-BE49-F238E27FC236}">
                <a16:creationId xmlns:a16="http://schemas.microsoft.com/office/drawing/2014/main" id="{384B469D-48C8-2202-9444-3E26CCDDE2E9}"/>
              </a:ext>
            </a:extLst>
          </p:cNvPr>
          <p:cNvSpPr txBox="1">
            <a:spLocks/>
          </p:cNvSpPr>
          <p:nvPr userDrawn="1"/>
        </p:nvSpPr>
        <p:spPr>
          <a:xfrm>
            <a:off x="928799" y="3420000"/>
            <a:ext cx="2160000" cy="232919"/>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16" name="duser_2">
            <a:extLst>
              <a:ext uri="{FF2B5EF4-FFF2-40B4-BE49-F238E27FC236}">
                <a16:creationId xmlns:a16="http://schemas.microsoft.com/office/drawing/2014/main" id="{21C13BDF-CE13-A8A8-374A-828D070C76AB}"/>
              </a:ext>
            </a:extLst>
          </p:cNvPr>
          <p:cNvSpPr txBox="1">
            <a:spLocks/>
          </p:cNvSpPr>
          <p:nvPr userDrawn="1"/>
        </p:nvSpPr>
        <p:spPr>
          <a:xfrm>
            <a:off x="3239999" y="3096000"/>
            <a:ext cx="2160000" cy="232919"/>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17" name="duser_3">
            <a:extLst>
              <a:ext uri="{FF2B5EF4-FFF2-40B4-BE49-F238E27FC236}">
                <a16:creationId xmlns:a16="http://schemas.microsoft.com/office/drawing/2014/main" id="{81945E5C-D926-6141-D2D2-B11128E22045}"/>
              </a:ext>
            </a:extLst>
          </p:cNvPr>
          <p:cNvSpPr txBox="1">
            <a:spLocks/>
          </p:cNvSpPr>
          <p:nvPr userDrawn="1"/>
        </p:nvSpPr>
        <p:spPr>
          <a:xfrm>
            <a:off x="3239999" y="3420000"/>
            <a:ext cx="2160000" cy="216000"/>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9" name="Date Placeholder 3">
            <a:extLst>
              <a:ext uri="{FF2B5EF4-FFF2-40B4-BE49-F238E27FC236}">
                <a16:creationId xmlns:a16="http://schemas.microsoft.com/office/drawing/2014/main" id="{1C8758F4-D5A6-6EF5-F877-51D1432C64FC}"/>
              </a:ext>
            </a:extLst>
          </p:cNvPr>
          <p:cNvSpPr>
            <a:spLocks noGrp="1"/>
          </p:cNvSpPr>
          <p:nvPr>
            <p:ph type="dt" sz="half" idx="2"/>
          </p:nvPr>
        </p:nvSpPr>
        <p:spPr>
          <a:xfrm>
            <a:off x="838800" y="3600000"/>
            <a:ext cx="1650783" cy="365125"/>
          </a:xfrm>
          <a:prstGeom prst="rect">
            <a:avLst/>
          </a:prstGeom>
        </p:spPr>
        <p:txBody>
          <a:bodyPr vert="horz" lIns="91440" tIns="45720" rIns="91440" bIns="45720" rtlCol="0" anchor="b"/>
          <a:lstStyle>
            <a:lvl1pPr algn="l">
              <a:defRPr sz="1200">
                <a:solidFill>
                  <a:schemeClr val="tx1">
                    <a:tint val="75000"/>
                  </a:schemeClr>
                </a:solidFill>
              </a:defRPr>
            </a:lvl1pPr>
          </a:lstStyle>
          <a:p>
            <a:r>
              <a:rPr lang="fi-FI"/>
              <a:t>17.10.2023</a:t>
            </a:r>
            <a:endParaRPr lang="en-US"/>
          </a:p>
        </p:txBody>
      </p:sp>
      <p:sp>
        <p:nvSpPr>
          <p:cNvPr id="11" name="DConfidentiality">
            <a:extLst>
              <a:ext uri="{FF2B5EF4-FFF2-40B4-BE49-F238E27FC236}">
                <a16:creationId xmlns:a16="http://schemas.microsoft.com/office/drawing/2014/main" id="{7CA352CF-2876-B635-B133-F5D57F3531C2}"/>
              </a:ext>
            </a:extLst>
          </p:cNvPr>
          <p:cNvSpPr txBox="1">
            <a:spLocks/>
          </p:cNvSpPr>
          <p:nvPr userDrawn="1"/>
        </p:nvSpPr>
        <p:spPr>
          <a:xfrm>
            <a:off x="838800" y="4320000"/>
            <a:ext cx="1811094" cy="216000"/>
          </a:xfrm>
          <a:prstGeom prst="rect">
            <a:avLst/>
          </a:prstGeom>
        </p:spPr>
        <p:txBody>
          <a:bodyPr vert="horz" lIns="91440" tIns="45720" rIns="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13" name="DDecree">
            <a:extLst>
              <a:ext uri="{FF2B5EF4-FFF2-40B4-BE49-F238E27FC236}">
                <a16:creationId xmlns:a16="http://schemas.microsoft.com/office/drawing/2014/main" id="{704FB1C0-8CE8-9326-EA85-86F137F51779}"/>
              </a:ext>
            </a:extLst>
          </p:cNvPr>
          <p:cNvSpPr txBox="1">
            <a:spLocks/>
          </p:cNvSpPr>
          <p:nvPr userDrawn="1"/>
        </p:nvSpPr>
        <p:spPr>
          <a:xfrm>
            <a:off x="2616249" y="4320000"/>
            <a:ext cx="2326280" cy="216000"/>
          </a:xfrm>
          <a:prstGeom prst="rect">
            <a:avLst/>
          </a:prstGeom>
        </p:spPr>
        <p:txBody>
          <a:bodyPr vert="horz" lIns="91440" tIns="45720" rIns="9144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4" name="DSecrecy">
            <a:extLst>
              <a:ext uri="{FF2B5EF4-FFF2-40B4-BE49-F238E27FC236}">
                <a16:creationId xmlns:a16="http://schemas.microsoft.com/office/drawing/2014/main" id="{36D4D699-55A8-C147-9313-552C607E8A0D}"/>
              </a:ext>
            </a:extLst>
          </p:cNvPr>
          <p:cNvSpPr txBox="1">
            <a:spLocks/>
          </p:cNvSpPr>
          <p:nvPr userDrawn="1"/>
        </p:nvSpPr>
        <p:spPr>
          <a:xfrm>
            <a:off x="838800" y="4572000"/>
            <a:ext cx="2326280" cy="216000"/>
          </a:xfrm>
          <a:prstGeom prst="rect">
            <a:avLst/>
          </a:prstGeom>
        </p:spPr>
        <p:txBody>
          <a:bodyPr vert="horz" lIns="91440" tIns="45720" rIns="9144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2" name="Kuvan paikkamerkki 11">
            <a:extLst>
              <a:ext uri="{FF2B5EF4-FFF2-40B4-BE49-F238E27FC236}">
                <a16:creationId xmlns:a16="http://schemas.microsoft.com/office/drawing/2014/main" id="{ECF45415-D8F0-70FA-28BC-973F90567516}"/>
              </a:ext>
            </a:extLst>
          </p:cNvPr>
          <p:cNvSpPr>
            <a:spLocks noGrp="1"/>
          </p:cNvSpPr>
          <p:nvPr>
            <p:ph type="pic" sz="quarter" idx="11" hasCustomPrompt="1"/>
          </p:nvPr>
        </p:nvSpPr>
        <p:spPr>
          <a:xfrm>
            <a:off x="6037200" y="0"/>
            <a:ext cx="6156000" cy="2621118"/>
          </a:xfrm>
          <a:custGeom>
            <a:avLst/>
            <a:gdLst>
              <a:gd name="connsiteX0" fmla="*/ 0 w 6156000"/>
              <a:gd name="connsiteY0" fmla="*/ 0 h 2620800"/>
              <a:gd name="connsiteX1" fmla="*/ 6156000 w 6156000"/>
              <a:gd name="connsiteY1" fmla="*/ 0 h 2620800"/>
              <a:gd name="connsiteX2" fmla="*/ 6156000 w 6156000"/>
              <a:gd name="connsiteY2" fmla="*/ 2620800 h 2620800"/>
              <a:gd name="connsiteX3" fmla="*/ 0 w 6156000"/>
              <a:gd name="connsiteY3" fmla="*/ 2620800 h 2620800"/>
              <a:gd name="connsiteX4" fmla="*/ 0 w 6156000"/>
              <a:gd name="connsiteY4" fmla="*/ 0 h 2620800"/>
              <a:gd name="connsiteX0" fmla="*/ 0 w 6156000"/>
              <a:gd name="connsiteY0" fmla="*/ 0 h 2620800"/>
              <a:gd name="connsiteX1" fmla="*/ 6156000 w 6156000"/>
              <a:gd name="connsiteY1" fmla="*/ 0 h 2620800"/>
              <a:gd name="connsiteX2" fmla="*/ 6156000 w 6156000"/>
              <a:gd name="connsiteY2" fmla="*/ 2620800 h 2620800"/>
              <a:gd name="connsiteX3" fmla="*/ 0 w 6156000"/>
              <a:gd name="connsiteY3" fmla="*/ 2620800 h 2620800"/>
              <a:gd name="connsiteX4" fmla="*/ 0 w 6156000"/>
              <a:gd name="connsiteY4" fmla="*/ 0 h 2620800"/>
              <a:gd name="connsiteX0" fmla="*/ 0 w 6156000"/>
              <a:gd name="connsiteY0" fmla="*/ 318 h 2621118"/>
              <a:gd name="connsiteX1" fmla="*/ 721043 w 6156000"/>
              <a:gd name="connsiteY1" fmla="*/ 0 h 2621118"/>
              <a:gd name="connsiteX2" fmla="*/ 6156000 w 6156000"/>
              <a:gd name="connsiteY2" fmla="*/ 318 h 2621118"/>
              <a:gd name="connsiteX3" fmla="*/ 6156000 w 6156000"/>
              <a:gd name="connsiteY3" fmla="*/ 2621118 h 2621118"/>
              <a:gd name="connsiteX4" fmla="*/ 0 w 6156000"/>
              <a:gd name="connsiteY4" fmla="*/ 2621118 h 2621118"/>
              <a:gd name="connsiteX5" fmla="*/ 0 w 6156000"/>
              <a:gd name="connsiteY5" fmla="*/ 318 h 2621118"/>
              <a:gd name="connsiteX0" fmla="*/ 0 w 6156000"/>
              <a:gd name="connsiteY0" fmla="*/ 2621118 h 2621118"/>
              <a:gd name="connsiteX1" fmla="*/ 721043 w 6156000"/>
              <a:gd name="connsiteY1" fmla="*/ 0 h 2621118"/>
              <a:gd name="connsiteX2" fmla="*/ 6156000 w 6156000"/>
              <a:gd name="connsiteY2" fmla="*/ 318 h 2621118"/>
              <a:gd name="connsiteX3" fmla="*/ 6156000 w 6156000"/>
              <a:gd name="connsiteY3" fmla="*/ 2621118 h 2621118"/>
              <a:gd name="connsiteX4" fmla="*/ 0 w 6156000"/>
              <a:gd name="connsiteY4" fmla="*/ 2621118 h 2621118"/>
              <a:gd name="connsiteX0" fmla="*/ 0 w 6156000"/>
              <a:gd name="connsiteY0" fmla="*/ 2621118 h 2621118"/>
              <a:gd name="connsiteX1" fmla="*/ 721043 w 6156000"/>
              <a:gd name="connsiteY1" fmla="*/ 0 h 2621118"/>
              <a:gd name="connsiteX2" fmla="*/ 6156000 w 6156000"/>
              <a:gd name="connsiteY2" fmla="*/ 318 h 2621118"/>
              <a:gd name="connsiteX3" fmla="*/ 6147687 w 6156000"/>
              <a:gd name="connsiteY3" fmla="*/ 1739969 h 2621118"/>
              <a:gd name="connsiteX4" fmla="*/ 0 w 6156000"/>
              <a:gd name="connsiteY4" fmla="*/ 2621118 h 2621118"/>
              <a:gd name="connsiteX0" fmla="*/ 0 w 6164312"/>
              <a:gd name="connsiteY0" fmla="*/ 2621118 h 2621118"/>
              <a:gd name="connsiteX1" fmla="*/ 721043 w 6164312"/>
              <a:gd name="connsiteY1" fmla="*/ 0 h 2621118"/>
              <a:gd name="connsiteX2" fmla="*/ 6156000 w 6164312"/>
              <a:gd name="connsiteY2" fmla="*/ 318 h 2621118"/>
              <a:gd name="connsiteX3" fmla="*/ 6164312 w 6164312"/>
              <a:gd name="connsiteY3" fmla="*/ 1931162 h 2621118"/>
              <a:gd name="connsiteX4" fmla="*/ 0 w 6164312"/>
              <a:gd name="connsiteY4" fmla="*/ 2621118 h 2621118"/>
              <a:gd name="connsiteX0" fmla="*/ 0 w 6164312"/>
              <a:gd name="connsiteY0" fmla="*/ 2621118 h 2621118"/>
              <a:gd name="connsiteX1" fmla="*/ 679479 w 6164312"/>
              <a:gd name="connsiteY1" fmla="*/ 0 h 2621118"/>
              <a:gd name="connsiteX2" fmla="*/ 6156000 w 6164312"/>
              <a:gd name="connsiteY2" fmla="*/ 318 h 2621118"/>
              <a:gd name="connsiteX3" fmla="*/ 6164312 w 6164312"/>
              <a:gd name="connsiteY3" fmla="*/ 1931162 h 2621118"/>
              <a:gd name="connsiteX4" fmla="*/ 0 w 6164312"/>
              <a:gd name="connsiteY4" fmla="*/ 2621118 h 262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312" h="2621118">
                <a:moveTo>
                  <a:pt x="0" y="2621118"/>
                </a:moveTo>
                <a:lnTo>
                  <a:pt x="679479" y="0"/>
                </a:lnTo>
                <a:lnTo>
                  <a:pt x="6156000" y="318"/>
                </a:lnTo>
                <a:cubicBezTo>
                  <a:pt x="6158771" y="643933"/>
                  <a:pt x="6161541" y="1287547"/>
                  <a:pt x="6164312" y="1931162"/>
                </a:cubicBezTo>
                <a:lnTo>
                  <a:pt x="0" y="2621118"/>
                </a:lnTo>
                <a:close/>
              </a:path>
            </a:pathLst>
          </a:custGeom>
        </p:spPr>
        <p:txBody>
          <a:bodyPr/>
          <a:lstStyle>
            <a:lvl1pPr marL="0" indent="0" algn="r">
              <a:buFontTx/>
              <a:buNone/>
              <a:defRPr sz="16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fi-FI" dirty="0"/>
              <a:t>Lisää 1. kuva kuvagalleriasta, Väylän kuvapankista tai omista tiedostoista</a:t>
            </a:r>
            <a:endParaRPr lang="en-US" dirty="0"/>
          </a:p>
          <a:p>
            <a:endParaRPr lang="fi-FI" dirty="0"/>
          </a:p>
        </p:txBody>
      </p:sp>
      <p:sp>
        <p:nvSpPr>
          <p:cNvPr id="3" name="Kuvan paikkamerkki 11">
            <a:extLst>
              <a:ext uri="{FF2B5EF4-FFF2-40B4-BE49-F238E27FC236}">
                <a16:creationId xmlns:a16="http://schemas.microsoft.com/office/drawing/2014/main" id="{213398F5-290C-A9DF-6523-5B429DFCCF24}"/>
              </a:ext>
              <a:ext uri="{C183D7F6-B498-43B3-948B-1728B52AA6E4}">
                <adec:decorative xmlns:adec="http://schemas.microsoft.com/office/drawing/2017/decorative" val="0"/>
              </a:ext>
            </a:extLst>
          </p:cNvPr>
          <p:cNvSpPr>
            <a:spLocks noGrp="1"/>
          </p:cNvSpPr>
          <p:nvPr>
            <p:ph type="pic" sz="quarter" idx="12" hasCustomPrompt="1"/>
          </p:nvPr>
        </p:nvSpPr>
        <p:spPr>
          <a:xfrm>
            <a:off x="5730289" y="1998000"/>
            <a:ext cx="6459311" cy="3207600"/>
          </a:xfrm>
          <a:custGeom>
            <a:avLst/>
            <a:gdLst>
              <a:gd name="connsiteX0" fmla="*/ 0 w 6469200"/>
              <a:gd name="connsiteY0" fmla="*/ 0 h 3207600"/>
              <a:gd name="connsiteX1" fmla="*/ 6469200 w 6469200"/>
              <a:gd name="connsiteY1" fmla="*/ 0 h 3207600"/>
              <a:gd name="connsiteX2" fmla="*/ 6469200 w 6469200"/>
              <a:gd name="connsiteY2" fmla="*/ 3207600 h 3207600"/>
              <a:gd name="connsiteX3" fmla="*/ 0 w 6469200"/>
              <a:gd name="connsiteY3" fmla="*/ 3207600 h 3207600"/>
              <a:gd name="connsiteX4" fmla="*/ 0 w 6469200"/>
              <a:gd name="connsiteY4" fmla="*/ 0 h 3207600"/>
              <a:gd name="connsiteX0" fmla="*/ 261257 w 6469200"/>
              <a:gd name="connsiteY0" fmla="*/ 718457 h 3207600"/>
              <a:gd name="connsiteX1" fmla="*/ 6469200 w 6469200"/>
              <a:gd name="connsiteY1" fmla="*/ 0 h 3207600"/>
              <a:gd name="connsiteX2" fmla="*/ 6469200 w 6469200"/>
              <a:gd name="connsiteY2" fmla="*/ 3207600 h 3207600"/>
              <a:gd name="connsiteX3" fmla="*/ 0 w 6469200"/>
              <a:gd name="connsiteY3" fmla="*/ 3207600 h 3207600"/>
              <a:gd name="connsiteX4" fmla="*/ 261257 w 6469200"/>
              <a:gd name="connsiteY4" fmla="*/ 718457 h 3207600"/>
              <a:gd name="connsiteX0" fmla="*/ 111968 w 6319911"/>
              <a:gd name="connsiteY0" fmla="*/ 718457 h 3207600"/>
              <a:gd name="connsiteX1" fmla="*/ 6319911 w 6319911"/>
              <a:gd name="connsiteY1" fmla="*/ 0 h 3207600"/>
              <a:gd name="connsiteX2" fmla="*/ 6319911 w 6319911"/>
              <a:gd name="connsiteY2" fmla="*/ 3207600 h 3207600"/>
              <a:gd name="connsiteX3" fmla="*/ 0 w 6319911"/>
              <a:gd name="connsiteY3" fmla="*/ 1770685 h 3207600"/>
              <a:gd name="connsiteX4" fmla="*/ 111968 w 6319911"/>
              <a:gd name="connsiteY4" fmla="*/ 718457 h 3207600"/>
              <a:gd name="connsiteX0" fmla="*/ 158621 w 6319911"/>
              <a:gd name="connsiteY0" fmla="*/ 699796 h 3207600"/>
              <a:gd name="connsiteX1" fmla="*/ 6319911 w 6319911"/>
              <a:gd name="connsiteY1" fmla="*/ 0 h 3207600"/>
              <a:gd name="connsiteX2" fmla="*/ 6319911 w 6319911"/>
              <a:gd name="connsiteY2" fmla="*/ 3207600 h 3207600"/>
              <a:gd name="connsiteX3" fmla="*/ 0 w 6319911"/>
              <a:gd name="connsiteY3" fmla="*/ 1770685 h 3207600"/>
              <a:gd name="connsiteX4" fmla="*/ 158621 w 6319911"/>
              <a:gd name="connsiteY4" fmla="*/ 699796 h 3207600"/>
              <a:gd name="connsiteX0" fmla="*/ 270589 w 6431879"/>
              <a:gd name="connsiteY0" fmla="*/ 699796 h 3207600"/>
              <a:gd name="connsiteX1" fmla="*/ 6431879 w 6431879"/>
              <a:gd name="connsiteY1" fmla="*/ 0 h 3207600"/>
              <a:gd name="connsiteX2" fmla="*/ 6431879 w 6431879"/>
              <a:gd name="connsiteY2" fmla="*/ 3207600 h 3207600"/>
              <a:gd name="connsiteX3" fmla="*/ 0 w 6431879"/>
              <a:gd name="connsiteY3" fmla="*/ 1696040 h 3207600"/>
              <a:gd name="connsiteX4" fmla="*/ 270589 w 6431879"/>
              <a:gd name="connsiteY4" fmla="*/ 699796 h 3207600"/>
              <a:gd name="connsiteX0" fmla="*/ 298021 w 6459311"/>
              <a:gd name="connsiteY0" fmla="*/ 699796 h 3207600"/>
              <a:gd name="connsiteX1" fmla="*/ 6459311 w 6459311"/>
              <a:gd name="connsiteY1" fmla="*/ 0 h 3207600"/>
              <a:gd name="connsiteX2" fmla="*/ 6459311 w 6459311"/>
              <a:gd name="connsiteY2" fmla="*/ 3207600 h 3207600"/>
              <a:gd name="connsiteX3" fmla="*/ 0 w 6459311"/>
              <a:gd name="connsiteY3" fmla="*/ 1824056 h 3207600"/>
              <a:gd name="connsiteX4" fmla="*/ 298021 w 6459311"/>
              <a:gd name="connsiteY4" fmla="*/ 699796 h 3207600"/>
              <a:gd name="connsiteX0" fmla="*/ 298021 w 6459311"/>
              <a:gd name="connsiteY0" fmla="*/ 699796 h 3207600"/>
              <a:gd name="connsiteX1" fmla="*/ 6459311 w 6459311"/>
              <a:gd name="connsiteY1" fmla="*/ 0 h 3207600"/>
              <a:gd name="connsiteX2" fmla="*/ 6459311 w 6459311"/>
              <a:gd name="connsiteY2" fmla="*/ 3207600 h 3207600"/>
              <a:gd name="connsiteX3" fmla="*/ 0 w 6459311"/>
              <a:gd name="connsiteY3" fmla="*/ 1824056 h 3207600"/>
              <a:gd name="connsiteX4" fmla="*/ 298021 w 6459311"/>
              <a:gd name="connsiteY4" fmla="*/ 699796 h 32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9311" h="3207600">
                <a:moveTo>
                  <a:pt x="298021" y="699796"/>
                </a:moveTo>
                <a:lnTo>
                  <a:pt x="6459311" y="0"/>
                </a:lnTo>
                <a:lnTo>
                  <a:pt x="6459311" y="3207600"/>
                </a:lnTo>
                <a:lnTo>
                  <a:pt x="0" y="1824056"/>
                </a:lnTo>
                <a:lnTo>
                  <a:pt x="298021" y="699796"/>
                </a:lnTo>
                <a:close/>
              </a:path>
            </a:pathLst>
          </a:custGeom>
        </p:spPr>
        <p:txBody>
          <a:bodyPr anchor="ctr"/>
          <a:lstStyle>
            <a:lvl1pPr marL="0" indent="0" algn="r">
              <a:buFontTx/>
              <a:buNone/>
              <a:defRPr sz="16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fi-FI" dirty="0"/>
              <a:t>Lisää 2. kuva kuvagalleriasta, Väylän kuvapankista tai omista tiedostoista</a:t>
            </a:r>
            <a:endParaRPr lang="en-US" dirty="0"/>
          </a:p>
          <a:p>
            <a:endParaRPr lang="fi-FI" dirty="0"/>
          </a:p>
        </p:txBody>
      </p:sp>
      <p:pic>
        <p:nvPicPr>
          <p:cNvPr id="2" name="Picture 14" descr="Väyläviraston logo">
            <a:extLst>
              <a:ext uri="{FF2B5EF4-FFF2-40B4-BE49-F238E27FC236}">
                <a16:creationId xmlns:a16="http://schemas.microsoft.com/office/drawing/2014/main" id="{5E12AA34-FFF2-FE13-8019-1E02E25CACD1}"/>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116" y="5124315"/>
            <a:ext cx="1673549" cy="1394625"/>
          </a:xfrm>
          <a:prstGeom prst="rect">
            <a:avLst/>
          </a:prstGeom>
        </p:spPr>
      </p:pic>
      <p:sp>
        <p:nvSpPr>
          <p:cNvPr id="35" name="eukarelialogoplaceholder">
            <a:extLst>
              <a:ext uri="{FF2B5EF4-FFF2-40B4-BE49-F238E27FC236}">
                <a16:creationId xmlns:a16="http://schemas.microsoft.com/office/drawing/2014/main" id="{831C392D-7A55-F2F2-6708-FC7C0AD60249}"/>
              </a:ext>
              <a:ext uri="{C183D7F6-B498-43B3-948B-1728B52AA6E4}">
                <adec:decorative xmlns:adec="http://schemas.microsoft.com/office/drawing/2017/decorative" val="1"/>
              </a:ext>
            </a:extLst>
          </p:cNvPr>
          <p:cNvSpPr txBox="1"/>
          <p:nvPr userDrawn="1"/>
        </p:nvSpPr>
        <p:spPr>
          <a:xfrm>
            <a:off x="2160000" y="5364273"/>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36" name="eulogotenplaceholder">
            <a:extLst>
              <a:ext uri="{FF2B5EF4-FFF2-40B4-BE49-F238E27FC236}">
                <a16:creationId xmlns:a16="http://schemas.microsoft.com/office/drawing/2014/main" id="{3E1949BE-72A6-B501-1B87-1ADB8B2798B3}"/>
              </a:ext>
              <a:ext uri="{C183D7F6-B498-43B3-948B-1728B52AA6E4}">
                <adec:decorative xmlns:adec="http://schemas.microsoft.com/office/drawing/2017/decorative" val="1"/>
              </a:ext>
            </a:extLst>
          </p:cNvPr>
          <p:cNvSpPr txBox="1"/>
          <p:nvPr userDrawn="1"/>
        </p:nvSpPr>
        <p:spPr>
          <a:xfrm>
            <a:off x="2160000" y="5589741"/>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37" name="eulogoplaceholder">
            <a:extLst>
              <a:ext uri="{FF2B5EF4-FFF2-40B4-BE49-F238E27FC236}">
                <a16:creationId xmlns:a16="http://schemas.microsoft.com/office/drawing/2014/main" id="{1B9C94C1-FC64-6CE5-CB5C-F93889A10AF7}"/>
              </a:ext>
              <a:ext uri="{C183D7F6-B498-43B3-948B-1728B52AA6E4}">
                <adec:decorative xmlns:adec="http://schemas.microsoft.com/office/drawing/2017/decorative" val="1"/>
              </a:ext>
            </a:extLst>
          </p:cNvPr>
          <p:cNvSpPr txBox="1"/>
          <p:nvPr userDrawn="1"/>
        </p:nvSpPr>
        <p:spPr>
          <a:xfrm>
            <a:off x="2160000" y="5344806"/>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38" name="eufinancelogoplaceholder">
            <a:extLst>
              <a:ext uri="{FF2B5EF4-FFF2-40B4-BE49-F238E27FC236}">
                <a16:creationId xmlns:a16="http://schemas.microsoft.com/office/drawing/2014/main" id="{8EB54258-FC49-62FB-FC67-94DFDD350198}"/>
              </a:ext>
              <a:ext uri="{C183D7F6-B498-43B3-948B-1728B52AA6E4}">
                <adec:decorative xmlns:adec="http://schemas.microsoft.com/office/drawing/2017/decorative" val="1"/>
              </a:ext>
            </a:extLst>
          </p:cNvPr>
          <p:cNvSpPr txBox="1"/>
          <p:nvPr userDrawn="1"/>
        </p:nvSpPr>
        <p:spPr>
          <a:xfrm>
            <a:off x="2160000" y="5589741"/>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4" name="Freeform: Shape 13">
            <a:extLst>
              <a:ext uri="{FF2B5EF4-FFF2-40B4-BE49-F238E27FC236}">
                <a16:creationId xmlns:a16="http://schemas.microsoft.com/office/drawing/2014/main" id="{1DF13E9C-88E0-9FAE-ED4D-11B2B2C4C746}"/>
              </a:ext>
              <a:ext uri="{C183D7F6-B498-43B3-948B-1728B52AA6E4}">
                <adec:decorative xmlns:adec="http://schemas.microsoft.com/office/drawing/2017/decorative" val="1"/>
              </a:ext>
            </a:extLst>
          </p:cNvPr>
          <p:cNvSpPr/>
          <p:nvPr userDrawn="1"/>
        </p:nvSpPr>
        <p:spPr>
          <a:xfrm>
            <a:off x="4942529" y="3889679"/>
            <a:ext cx="7249471" cy="2966677"/>
          </a:xfrm>
          <a:custGeom>
            <a:avLst/>
            <a:gdLst>
              <a:gd name="connsiteX0" fmla="*/ 7249471 w 7249471"/>
              <a:gd name="connsiteY0" fmla="*/ 1375031 h 2966677"/>
              <a:gd name="connsiteX1" fmla="*/ 7249471 w 7249471"/>
              <a:gd name="connsiteY1" fmla="*/ 2966677 h 2966677"/>
              <a:gd name="connsiteX2" fmla="*/ 0 w 7249471"/>
              <a:gd name="connsiteY2" fmla="*/ 2966677 h 2966677"/>
              <a:gd name="connsiteX3" fmla="*/ 765931 w 7249471"/>
              <a:gd name="connsiteY3" fmla="*/ 0 h 2966677"/>
              <a:gd name="connsiteX4" fmla="*/ 7249471 w 7249471"/>
              <a:gd name="connsiteY4" fmla="*/ 1375031 h 2966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9471" h="2966677">
                <a:moveTo>
                  <a:pt x="7249471" y="1375031"/>
                </a:moveTo>
                <a:lnTo>
                  <a:pt x="7249471" y="2966677"/>
                </a:lnTo>
                <a:lnTo>
                  <a:pt x="0" y="2966677"/>
                </a:lnTo>
                <a:lnTo>
                  <a:pt x="765931" y="0"/>
                </a:lnTo>
                <a:lnTo>
                  <a:pt x="7249471" y="1375031"/>
                </a:lnTo>
                <a:close/>
              </a:path>
            </a:pathLst>
          </a:custGeom>
          <a:gradFill>
            <a:gsLst>
              <a:gs pos="54000">
                <a:schemeClr val="tx2"/>
              </a:gs>
              <a:gs pos="100000">
                <a:schemeClr val="accent1"/>
              </a:gs>
            </a:gsLst>
            <a:lin ang="0" scaled="0"/>
          </a:gradFill>
          <a:ln w="4832" cap="flat">
            <a:noFill/>
            <a:prstDash val="solid"/>
            <a:miter/>
          </a:ln>
        </p:spPr>
        <p:txBody>
          <a:bodyPr rtlCol="0" anchor="ctr"/>
          <a:lstStyle/>
          <a:p>
            <a:pPr algn="ctr"/>
            <a:endParaRPr lang="fi-FI" dirty="0"/>
          </a:p>
        </p:txBody>
      </p:sp>
    </p:spTree>
    <p:extLst>
      <p:ext uri="{BB962C8B-B14F-4D97-AF65-F5344CB8AC3E}">
        <p14:creationId xmlns:p14="http://schemas.microsoft.com/office/powerpoint/2010/main" val="343871974"/>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aripalkki_teksti_vihrea" preserve="1" userDrawn="1">
  <p:cSld name="varipalkki_teksti_vihrea">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8029575"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9" y="1813968"/>
            <a:ext cx="8029576" cy="41601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grpSp>
        <p:nvGrpSpPr>
          <p:cNvPr id="6" name="Ryhmä 5">
            <a:extLst>
              <a:ext uri="{FF2B5EF4-FFF2-40B4-BE49-F238E27FC236}">
                <a16:creationId xmlns:a16="http://schemas.microsoft.com/office/drawing/2014/main" id="{FE12A800-B557-2BF7-459A-AE820A389173}"/>
              </a:ext>
              <a:ext uri="{C183D7F6-B498-43B3-948B-1728B52AA6E4}">
                <adec:decorative xmlns:adec="http://schemas.microsoft.com/office/drawing/2017/decorative" val="1"/>
              </a:ext>
            </a:extLst>
          </p:cNvPr>
          <p:cNvGrpSpPr/>
          <p:nvPr userDrawn="1"/>
        </p:nvGrpSpPr>
        <p:grpSpPr>
          <a:xfrm>
            <a:off x="9645719" y="0"/>
            <a:ext cx="2548020" cy="6858000"/>
            <a:chOff x="9645719" y="0"/>
            <a:chExt cx="2548020" cy="6858000"/>
          </a:xfrm>
        </p:grpSpPr>
        <p:pic>
          <p:nvPicPr>
            <p:cNvPr id="4" name="Picture 3" descr="Logo&#10;&#10;Description automatically generated">
              <a:extLst>
                <a:ext uri="{FF2B5EF4-FFF2-40B4-BE49-F238E27FC236}">
                  <a16:creationId xmlns:a16="http://schemas.microsoft.com/office/drawing/2014/main" id="{F3ED7395-83A3-3DD8-B91B-C6FD2DD512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77226" y="292735"/>
              <a:ext cx="1833562" cy="1571625"/>
            </a:xfrm>
            <a:prstGeom prst="rect">
              <a:avLst/>
            </a:prstGeom>
          </p:spPr>
        </p:pic>
        <p:grpSp>
          <p:nvGrpSpPr>
            <p:cNvPr id="3" name="Ryhmä 2">
              <a:extLst>
                <a:ext uri="{FF2B5EF4-FFF2-40B4-BE49-F238E27FC236}">
                  <a16:creationId xmlns:a16="http://schemas.microsoft.com/office/drawing/2014/main" id="{AE4EC138-9B2A-E5AC-E31B-690AB90F591A}"/>
                </a:ext>
                <a:ext uri="{C183D7F6-B498-43B3-948B-1728B52AA6E4}">
                  <adec:decorative xmlns:adec="http://schemas.microsoft.com/office/drawing/2017/decorative" val="1"/>
                </a:ext>
              </a:extLst>
            </p:cNvPr>
            <p:cNvGrpSpPr/>
            <p:nvPr userDrawn="1"/>
          </p:nvGrpSpPr>
          <p:grpSpPr>
            <a:xfrm>
              <a:off x="9645719" y="0"/>
              <a:ext cx="2548020" cy="6858000"/>
              <a:chOff x="9645719" y="0"/>
              <a:chExt cx="2548020" cy="6858000"/>
            </a:xfrm>
          </p:grpSpPr>
          <p:sp>
            <p:nvSpPr>
              <p:cNvPr id="9" name="Suorakulmio 8">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9645719" y="0"/>
                <a:ext cx="2548020" cy="6858000"/>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811" h="6858000">
                    <a:moveTo>
                      <a:pt x="0" y="0"/>
                    </a:moveTo>
                    <a:lnTo>
                      <a:pt x="2246811" y="0"/>
                    </a:lnTo>
                    <a:lnTo>
                      <a:pt x="2246811" y="6858000"/>
                    </a:lnTo>
                    <a:lnTo>
                      <a:pt x="627017" y="6858000"/>
                    </a:lnTo>
                    <a:lnTo>
                      <a:pt x="0" y="0"/>
                    </a:lnTo>
                    <a:close/>
                  </a:path>
                </a:pathLst>
              </a:custGeom>
              <a:gradFill>
                <a:gsLst>
                  <a:gs pos="0">
                    <a:schemeClr val="accent4"/>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grpSp>
    </p:spTree>
    <p:extLst>
      <p:ext uri="{BB962C8B-B14F-4D97-AF65-F5344CB8AC3E}">
        <p14:creationId xmlns:p14="http://schemas.microsoft.com/office/powerpoint/2010/main" val="2865710695"/>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aripalkki_teksti_pinkki" preserve="1" userDrawn="1">
  <p:cSld name="varipalkki_teksti_pinkki">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8029575"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9" y="1813968"/>
            <a:ext cx="8029576" cy="41601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grpSp>
        <p:nvGrpSpPr>
          <p:cNvPr id="6" name="Ryhmä 5">
            <a:extLst>
              <a:ext uri="{FF2B5EF4-FFF2-40B4-BE49-F238E27FC236}">
                <a16:creationId xmlns:a16="http://schemas.microsoft.com/office/drawing/2014/main" id="{E58E1E22-330C-39F9-E7F4-1D54989B96EA}"/>
              </a:ext>
              <a:ext uri="{C183D7F6-B498-43B3-948B-1728B52AA6E4}">
                <adec:decorative xmlns:adec="http://schemas.microsoft.com/office/drawing/2017/decorative" val="1"/>
              </a:ext>
            </a:extLst>
          </p:cNvPr>
          <p:cNvGrpSpPr/>
          <p:nvPr userDrawn="1"/>
        </p:nvGrpSpPr>
        <p:grpSpPr>
          <a:xfrm>
            <a:off x="9655244" y="0"/>
            <a:ext cx="2548020" cy="6858000"/>
            <a:chOff x="9655244" y="0"/>
            <a:chExt cx="2548020" cy="6858000"/>
          </a:xfrm>
        </p:grpSpPr>
        <p:pic>
          <p:nvPicPr>
            <p:cNvPr id="4" name="Picture 3" descr="Logo&#10;&#10;Description automatically generated">
              <a:extLst>
                <a:ext uri="{FF2B5EF4-FFF2-40B4-BE49-F238E27FC236}">
                  <a16:creationId xmlns:a16="http://schemas.microsoft.com/office/drawing/2014/main" id="{F3ED7395-83A3-3DD8-B91B-C6FD2DD512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77226" y="292735"/>
              <a:ext cx="1833562" cy="1571625"/>
            </a:xfrm>
            <a:prstGeom prst="rect">
              <a:avLst/>
            </a:prstGeom>
          </p:spPr>
        </p:pic>
        <p:grpSp>
          <p:nvGrpSpPr>
            <p:cNvPr id="3" name="Ryhmä 2">
              <a:extLst>
                <a:ext uri="{FF2B5EF4-FFF2-40B4-BE49-F238E27FC236}">
                  <a16:creationId xmlns:a16="http://schemas.microsoft.com/office/drawing/2014/main" id="{6B19C80A-C58F-C557-85A0-9708574957E9}"/>
                </a:ext>
                <a:ext uri="{C183D7F6-B498-43B3-948B-1728B52AA6E4}">
                  <adec:decorative xmlns:adec="http://schemas.microsoft.com/office/drawing/2017/decorative" val="1"/>
                </a:ext>
              </a:extLst>
            </p:cNvPr>
            <p:cNvGrpSpPr/>
            <p:nvPr userDrawn="1"/>
          </p:nvGrpSpPr>
          <p:grpSpPr>
            <a:xfrm>
              <a:off x="9655244" y="0"/>
              <a:ext cx="2548020" cy="6858000"/>
              <a:chOff x="9636194" y="0"/>
              <a:chExt cx="2548020" cy="6858000"/>
            </a:xfrm>
          </p:grpSpPr>
          <p:sp>
            <p:nvSpPr>
              <p:cNvPr id="9" name="Suorakulmio 8">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9636194" y="0"/>
                <a:ext cx="2548020" cy="6858000"/>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811" h="6858000">
                    <a:moveTo>
                      <a:pt x="0" y="0"/>
                    </a:moveTo>
                    <a:lnTo>
                      <a:pt x="2246811" y="0"/>
                    </a:lnTo>
                    <a:lnTo>
                      <a:pt x="2246811" y="6858000"/>
                    </a:lnTo>
                    <a:lnTo>
                      <a:pt x="627017" y="6858000"/>
                    </a:lnTo>
                    <a:lnTo>
                      <a:pt x="0" y="0"/>
                    </a:lnTo>
                    <a:close/>
                  </a:path>
                </a:pathLst>
              </a:custGeom>
              <a:gradFill>
                <a:gsLst>
                  <a:gs pos="99500">
                    <a:srgbClr val="E50083"/>
                  </a:gs>
                  <a:gs pos="99000">
                    <a:schemeClr val="accent5">
                      <a:alpha val="72000"/>
                    </a:schemeClr>
                  </a:gs>
                  <a:gs pos="0">
                    <a:schemeClr val="accent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grpSp>
    </p:spTree>
    <p:extLst>
      <p:ext uri="{BB962C8B-B14F-4D97-AF65-F5344CB8AC3E}">
        <p14:creationId xmlns:p14="http://schemas.microsoft.com/office/powerpoint/2010/main" val="2170866581"/>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ksti_kaksi_kuvaa" preserve="1" userDrawn="1">
  <p:cSld name="teksti_kaksi_kuvaa">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57776"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9" y="1813968"/>
            <a:ext cx="4371975" cy="41601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7" name="Kuvan paikkamerkki 6">
            <a:extLst>
              <a:ext uri="{FF2B5EF4-FFF2-40B4-BE49-F238E27FC236}">
                <a16:creationId xmlns:a16="http://schemas.microsoft.com/office/drawing/2014/main" id="{525CEE5C-0ABB-5FAD-CD62-63A0C7F3CDC8}"/>
              </a:ext>
            </a:extLst>
          </p:cNvPr>
          <p:cNvSpPr>
            <a:spLocks noGrp="1"/>
          </p:cNvSpPr>
          <p:nvPr>
            <p:ph type="pic" sz="quarter" idx="19" hasCustomPrompt="1"/>
          </p:nvPr>
        </p:nvSpPr>
        <p:spPr>
          <a:xfrm>
            <a:off x="5792400" y="0"/>
            <a:ext cx="6399600" cy="3423600"/>
          </a:xfrm>
          <a:custGeom>
            <a:avLst/>
            <a:gdLst>
              <a:gd name="connsiteX0" fmla="*/ 0 w 6399600"/>
              <a:gd name="connsiteY0" fmla="*/ 0 h 3430800"/>
              <a:gd name="connsiteX1" fmla="*/ 6399600 w 6399600"/>
              <a:gd name="connsiteY1" fmla="*/ 0 h 3430800"/>
              <a:gd name="connsiteX2" fmla="*/ 6399600 w 6399600"/>
              <a:gd name="connsiteY2" fmla="*/ 3430800 h 3430800"/>
              <a:gd name="connsiteX3" fmla="*/ 0 w 6399600"/>
              <a:gd name="connsiteY3" fmla="*/ 3430800 h 3430800"/>
              <a:gd name="connsiteX4" fmla="*/ 0 w 6399600"/>
              <a:gd name="connsiteY4" fmla="*/ 0 h 3430800"/>
              <a:gd name="connsiteX0" fmla="*/ 504825 w 6399600"/>
              <a:gd name="connsiteY0" fmla="*/ 0 h 3430800"/>
              <a:gd name="connsiteX1" fmla="*/ 6399600 w 6399600"/>
              <a:gd name="connsiteY1" fmla="*/ 0 h 3430800"/>
              <a:gd name="connsiteX2" fmla="*/ 6399600 w 6399600"/>
              <a:gd name="connsiteY2" fmla="*/ 3430800 h 3430800"/>
              <a:gd name="connsiteX3" fmla="*/ 0 w 6399600"/>
              <a:gd name="connsiteY3" fmla="*/ 3430800 h 3430800"/>
              <a:gd name="connsiteX4" fmla="*/ 504825 w 6399600"/>
              <a:gd name="connsiteY4" fmla="*/ 0 h 3430800"/>
              <a:gd name="connsiteX0" fmla="*/ 581025 w 6399600"/>
              <a:gd name="connsiteY0" fmla="*/ 0 h 3440325"/>
              <a:gd name="connsiteX1" fmla="*/ 6399600 w 6399600"/>
              <a:gd name="connsiteY1" fmla="*/ 9525 h 3440325"/>
              <a:gd name="connsiteX2" fmla="*/ 6399600 w 6399600"/>
              <a:gd name="connsiteY2" fmla="*/ 3440325 h 3440325"/>
              <a:gd name="connsiteX3" fmla="*/ 0 w 6399600"/>
              <a:gd name="connsiteY3" fmla="*/ 3440325 h 3440325"/>
              <a:gd name="connsiteX4" fmla="*/ 581025 w 6399600"/>
              <a:gd name="connsiteY4" fmla="*/ 0 h 34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600" h="3440325">
                <a:moveTo>
                  <a:pt x="581025" y="0"/>
                </a:moveTo>
                <a:lnTo>
                  <a:pt x="6399600" y="9525"/>
                </a:lnTo>
                <a:lnTo>
                  <a:pt x="6399600" y="3440325"/>
                </a:lnTo>
                <a:lnTo>
                  <a:pt x="0" y="3440325"/>
                </a:lnTo>
                <a:lnTo>
                  <a:pt x="581025" y="0"/>
                </a:lnTo>
                <a:close/>
              </a:path>
            </a:pathLst>
          </a:custGeom>
        </p:spPr>
        <p:txBody>
          <a:bodyPr/>
          <a:lstStyle>
            <a:lvl1pPr marL="0" indent="0" algn="ctr">
              <a:buFontTx/>
              <a:buNone/>
              <a:defRPr/>
            </a:lvl1pPr>
          </a:lstStyle>
          <a:p>
            <a:pPr marL="0" marR="0" lvl="0" indent="0" algn="l" defTabSz="914400" rtl="0" eaLnBrk="1" fontAlgn="auto" latinLnBrk="0" hangingPunct="1">
              <a:lnSpc>
                <a:spcPct val="90000"/>
              </a:lnSpc>
              <a:spcBef>
                <a:spcPts val="1000"/>
              </a:spcBef>
              <a:spcAft>
                <a:spcPts val="0"/>
              </a:spcAft>
              <a:buClr>
                <a:srgbClr val="0065AF"/>
              </a:buClr>
              <a:buSzTx/>
              <a:buFontTx/>
              <a:buNone/>
              <a:tabLst/>
              <a:defRPr/>
            </a:pPr>
            <a:r>
              <a:rPr lang="fi-FI" dirty="0"/>
              <a:t>Lisää kuva kuvagalleriasta, Väylän kuvapankista tai omista tiedostoista</a:t>
            </a:r>
            <a:endParaRPr lang="en-US" dirty="0"/>
          </a:p>
        </p:txBody>
      </p:sp>
      <p:sp>
        <p:nvSpPr>
          <p:cNvPr id="11" name="Kuvan paikkamerkki 6">
            <a:extLst>
              <a:ext uri="{FF2B5EF4-FFF2-40B4-BE49-F238E27FC236}">
                <a16:creationId xmlns:a16="http://schemas.microsoft.com/office/drawing/2014/main" id="{16011C4F-724D-8760-175C-BBD6FF19F176}"/>
              </a:ext>
            </a:extLst>
          </p:cNvPr>
          <p:cNvSpPr>
            <a:spLocks noGrp="1"/>
          </p:cNvSpPr>
          <p:nvPr>
            <p:ph type="pic" sz="quarter" idx="20" hasCustomPrompt="1"/>
          </p:nvPr>
        </p:nvSpPr>
        <p:spPr>
          <a:xfrm>
            <a:off x="5211374" y="3456000"/>
            <a:ext cx="6980625" cy="3420000"/>
          </a:xfrm>
          <a:custGeom>
            <a:avLst/>
            <a:gdLst>
              <a:gd name="connsiteX0" fmla="*/ 0 w 6399600"/>
              <a:gd name="connsiteY0" fmla="*/ 0 h 3430800"/>
              <a:gd name="connsiteX1" fmla="*/ 6399600 w 6399600"/>
              <a:gd name="connsiteY1" fmla="*/ 0 h 3430800"/>
              <a:gd name="connsiteX2" fmla="*/ 6399600 w 6399600"/>
              <a:gd name="connsiteY2" fmla="*/ 3430800 h 3430800"/>
              <a:gd name="connsiteX3" fmla="*/ 0 w 6399600"/>
              <a:gd name="connsiteY3" fmla="*/ 3430800 h 3430800"/>
              <a:gd name="connsiteX4" fmla="*/ 0 w 6399600"/>
              <a:gd name="connsiteY4" fmla="*/ 0 h 3430800"/>
              <a:gd name="connsiteX0" fmla="*/ 504825 w 6399600"/>
              <a:gd name="connsiteY0" fmla="*/ 0 h 3430800"/>
              <a:gd name="connsiteX1" fmla="*/ 6399600 w 6399600"/>
              <a:gd name="connsiteY1" fmla="*/ 0 h 3430800"/>
              <a:gd name="connsiteX2" fmla="*/ 6399600 w 6399600"/>
              <a:gd name="connsiteY2" fmla="*/ 3430800 h 3430800"/>
              <a:gd name="connsiteX3" fmla="*/ 0 w 6399600"/>
              <a:gd name="connsiteY3" fmla="*/ 3430800 h 3430800"/>
              <a:gd name="connsiteX4" fmla="*/ 504825 w 6399600"/>
              <a:gd name="connsiteY4" fmla="*/ 0 h 3430800"/>
              <a:gd name="connsiteX0" fmla="*/ 581025 w 6399600"/>
              <a:gd name="connsiteY0" fmla="*/ 0 h 3440325"/>
              <a:gd name="connsiteX1" fmla="*/ 6399600 w 6399600"/>
              <a:gd name="connsiteY1" fmla="*/ 9525 h 3440325"/>
              <a:gd name="connsiteX2" fmla="*/ 6399600 w 6399600"/>
              <a:gd name="connsiteY2" fmla="*/ 3440325 h 3440325"/>
              <a:gd name="connsiteX3" fmla="*/ 0 w 6399600"/>
              <a:gd name="connsiteY3" fmla="*/ 3440325 h 3440325"/>
              <a:gd name="connsiteX4" fmla="*/ 581025 w 6399600"/>
              <a:gd name="connsiteY4" fmla="*/ 0 h 3440325"/>
              <a:gd name="connsiteX0" fmla="*/ 19050 w 6399600"/>
              <a:gd name="connsiteY0" fmla="*/ 0 h 3430800"/>
              <a:gd name="connsiteX1" fmla="*/ 6399600 w 6399600"/>
              <a:gd name="connsiteY1" fmla="*/ 0 h 3430800"/>
              <a:gd name="connsiteX2" fmla="*/ 6399600 w 6399600"/>
              <a:gd name="connsiteY2" fmla="*/ 3430800 h 3430800"/>
              <a:gd name="connsiteX3" fmla="*/ 0 w 6399600"/>
              <a:gd name="connsiteY3" fmla="*/ 3430800 h 3430800"/>
              <a:gd name="connsiteX4" fmla="*/ 19050 w 6399600"/>
              <a:gd name="connsiteY4" fmla="*/ 0 h 3430800"/>
              <a:gd name="connsiteX0" fmla="*/ 600075 w 6980625"/>
              <a:gd name="connsiteY0" fmla="*/ 0 h 3430800"/>
              <a:gd name="connsiteX1" fmla="*/ 6980625 w 6980625"/>
              <a:gd name="connsiteY1" fmla="*/ 0 h 3430800"/>
              <a:gd name="connsiteX2" fmla="*/ 6980625 w 6980625"/>
              <a:gd name="connsiteY2" fmla="*/ 3430800 h 3430800"/>
              <a:gd name="connsiteX3" fmla="*/ 0 w 6980625"/>
              <a:gd name="connsiteY3" fmla="*/ 3421275 h 3430800"/>
              <a:gd name="connsiteX4" fmla="*/ 600075 w 6980625"/>
              <a:gd name="connsiteY4" fmla="*/ 0 h 3430800"/>
              <a:gd name="connsiteX0" fmla="*/ 579979 w 6980625"/>
              <a:gd name="connsiteY0" fmla="*/ 0 h 3430800"/>
              <a:gd name="connsiteX1" fmla="*/ 6980625 w 6980625"/>
              <a:gd name="connsiteY1" fmla="*/ 0 h 3430800"/>
              <a:gd name="connsiteX2" fmla="*/ 6980625 w 6980625"/>
              <a:gd name="connsiteY2" fmla="*/ 3430800 h 3430800"/>
              <a:gd name="connsiteX3" fmla="*/ 0 w 6980625"/>
              <a:gd name="connsiteY3" fmla="*/ 3421275 h 3430800"/>
              <a:gd name="connsiteX4" fmla="*/ 579979 w 6980625"/>
              <a:gd name="connsiteY4" fmla="*/ 0 h 343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0625" h="3430800">
                <a:moveTo>
                  <a:pt x="579979" y="0"/>
                </a:moveTo>
                <a:lnTo>
                  <a:pt x="6980625" y="0"/>
                </a:lnTo>
                <a:lnTo>
                  <a:pt x="6980625" y="3430800"/>
                </a:lnTo>
                <a:lnTo>
                  <a:pt x="0" y="3421275"/>
                </a:lnTo>
                <a:lnTo>
                  <a:pt x="579979" y="0"/>
                </a:lnTo>
                <a:close/>
              </a:path>
            </a:pathLst>
          </a:custGeom>
        </p:spPr>
        <p:txBody>
          <a:bodyPr/>
          <a:lstStyle>
            <a:lvl1pPr marL="0" indent="0" algn="ctr">
              <a:buFontTx/>
              <a:buNone/>
              <a:defRPr/>
            </a:lvl1pPr>
          </a:lstStyle>
          <a:p>
            <a:pPr marL="0" marR="0" lvl="0" indent="0" algn="l" defTabSz="914400" rtl="0" eaLnBrk="1" fontAlgn="auto" latinLnBrk="0" hangingPunct="1">
              <a:lnSpc>
                <a:spcPct val="90000"/>
              </a:lnSpc>
              <a:spcBef>
                <a:spcPts val="1000"/>
              </a:spcBef>
              <a:spcAft>
                <a:spcPts val="0"/>
              </a:spcAft>
              <a:buClr>
                <a:srgbClr val="0065AF"/>
              </a:buClr>
              <a:buSzTx/>
              <a:buFontTx/>
              <a:buNone/>
              <a:tabLst/>
              <a:defRPr/>
            </a:pPr>
            <a:r>
              <a:rPr lang="fi-FI" dirty="0"/>
              <a:t>Lisää kuva kuvagalleriasta, Väylän kuvapankista tai omista tiedostoista</a:t>
            </a:r>
            <a:endParaRPr lang="en-US" dirty="0"/>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2370580185"/>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kstidia" preserve="1" userDrawn="1">
  <p:cSld name="teksti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A08C71-DAD5-0172-0B72-20CFAEED0732}"/>
              </a:ext>
            </a:extLst>
          </p:cNvPr>
          <p:cNvSpPr>
            <a:spLocks noGrp="1"/>
          </p:cNvSpPr>
          <p:nvPr>
            <p:ph type="title"/>
          </p:nvPr>
        </p:nvSpPr>
        <p:spPr>
          <a:xfrm>
            <a:off x="838200" y="365125"/>
            <a:ext cx="8640000" cy="1325563"/>
          </a:xfrm>
        </p:spPr>
        <p:txBody>
          <a:bodyPr>
            <a:normAutofit/>
          </a:bodyPr>
          <a:lstStyle>
            <a:lvl1pPr>
              <a:defRPr sz="3200" b="1"/>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7" name="Tekstin paikkamerkki 6">
            <a:extLst>
              <a:ext uri="{FF2B5EF4-FFF2-40B4-BE49-F238E27FC236}">
                <a16:creationId xmlns:a16="http://schemas.microsoft.com/office/drawing/2014/main" id="{35AEEA0D-4DDB-7C80-D5A9-2BC0F6746B3C}"/>
              </a:ext>
            </a:extLst>
          </p:cNvPr>
          <p:cNvSpPr>
            <a:spLocks noGrp="1"/>
          </p:cNvSpPr>
          <p:nvPr>
            <p:ph type="body" sz="quarter" idx="13"/>
          </p:nvPr>
        </p:nvSpPr>
        <p:spPr>
          <a:xfrm>
            <a:off x="838200" y="1690688"/>
            <a:ext cx="5067300"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Tekstin paikkamerkki 6">
            <a:extLst>
              <a:ext uri="{FF2B5EF4-FFF2-40B4-BE49-F238E27FC236}">
                <a16:creationId xmlns:a16="http://schemas.microsoft.com/office/drawing/2014/main" id="{9952975F-EC22-4458-763E-93FFB91847F8}"/>
              </a:ext>
            </a:extLst>
          </p:cNvPr>
          <p:cNvSpPr>
            <a:spLocks noGrp="1"/>
          </p:cNvSpPr>
          <p:nvPr>
            <p:ph type="body" sz="quarter" idx="14"/>
          </p:nvPr>
        </p:nvSpPr>
        <p:spPr>
          <a:xfrm>
            <a:off x="6076950" y="1690688"/>
            <a:ext cx="5067300"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pic>
        <p:nvPicPr>
          <p:cNvPr id="9" name="Picture 10" descr="Väyläviraston logo">
            <a:extLst>
              <a:ext uri="{FF2B5EF4-FFF2-40B4-BE49-F238E27FC236}">
                <a16:creationId xmlns:a16="http://schemas.microsoft.com/office/drawing/2014/main" id="{6FCB4996-D36E-B9B0-A1BC-A9C9A53035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57469" y="381235"/>
            <a:ext cx="1673549" cy="1394625"/>
          </a:xfrm>
          <a:prstGeom prst="rect">
            <a:avLst/>
          </a:prstGeom>
        </p:spPr>
      </p:pic>
      <p:sp>
        <p:nvSpPr>
          <p:cNvPr id="5" name="Dian numeron paikkamerkki 4">
            <a:extLst>
              <a:ext uri="{FF2B5EF4-FFF2-40B4-BE49-F238E27FC236}">
                <a16:creationId xmlns:a16="http://schemas.microsoft.com/office/drawing/2014/main" id="{1EA835E9-4402-B8D6-CFD0-FE95BCF035A5}"/>
              </a:ext>
            </a:extLst>
          </p:cNvPr>
          <p:cNvSpPr>
            <a:spLocks noGrp="1"/>
          </p:cNvSpPr>
          <p:nvPr>
            <p:ph type="sldNum" sz="quarter" idx="12"/>
          </p:nvPr>
        </p:nvSpPr>
        <p:spPr>
          <a:xfrm>
            <a:off x="857249" y="6356350"/>
            <a:ext cx="561975" cy="365125"/>
          </a:xfrm>
        </p:spPr>
        <p:txBody>
          <a:bodyPr/>
          <a:lstStyle>
            <a:lvl1pPr>
              <a:defRPr sz="1000"/>
            </a:lvl1pPr>
          </a:lstStyle>
          <a:p>
            <a:fld id="{6BD4A0EF-951A-4343-A672-F31B58E6828E}" type="slidenum">
              <a:rPr lang="en-US" smtClean="0"/>
              <a:pPr/>
              <a:t>‹#›</a:t>
            </a:fld>
            <a:endParaRPr lang="en-US"/>
          </a:p>
        </p:txBody>
      </p:sp>
      <p:sp>
        <p:nvSpPr>
          <p:cNvPr id="3" name="Footer Placeholder 4">
            <a:extLst>
              <a:ext uri="{FF2B5EF4-FFF2-40B4-BE49-F238E27FC236}">
                <a16:creationId xmlns:a16="http://schemas.microsoft.com/office/drawing/2014/main" id="{83A168F9-986A-C3C9-48A9-ACA2558A4555}"/>
              </a:ext>
            </a:extLst>
          </p:cNvPr>
          <p:cNvSpPr>
            <a:spLocks noGrp="1"/>
          </p:cNvSpPr>
          <p:nvPr>
            <p:ph type="ftr" sz="quarter" idx="3"/>
          </p:nvPr>
        </p:nvSpPr>
        <p:spPr>
          <a:xfrm>
            <a:off x="2810250" y="6366250"/>
            <a:ext cx="2212497"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t>Satu Kekäläinen</a:t>
            </a:r>
            <a:endParaRPr lang="en-US" dirty="0"/>
          </a:p>
        </p:txBody>
      </p:sp>
      <p:sp>
        <p:nvSpPr>
          <p:cNvPr id="4" name="Date Placeholder 3">
            <a:extLst>
              <a:ext uri="{FF2B5EF4-FFF2-40B4-BE49-F238E27FC236}">
                <a16:creationId xmlns:a16="http://schemas.microsoft.com/office/drawing/2014/main" id="{D457A61D-8E17-F00D-5A49-4284B6051BE2}"/>
              </a:ext>
            </a:extLst>
          </p:cNvPr>
          <p:cNvSpPr>
            <a:spLocks noGrp="1"/>
          </p:cNvSpPr>
          <p:nvPr>
            <p:ph type="dt" sz="half" idx="2"/>
          </p:nvPr>
        </p:nvSpPr>
        <p:spPr>
          <a:xfrm>
            <a:off x="5027461" y="6366250"/>
            <a:ext cx="2743200"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fi-FI"/>
              <a:t>17.10.2023</a:t>
            </a:r>
            <a:endParaRPr lang="en-US"/>
          </a:p>
        </p:txBody>
      </p:sp>
    </p:spTree>
    <p:extLst>
      <p:ext uri="{BB962C8B-B14F-4D97-AF65-F5344CB8AC3E}">
        <p14:creationId xmlns:p14="http://schemas.microsoft.com/office/powerpoint/2010/main" val="3643085430"/>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ksti_graafi" preserve="1" userDrawn="1">
  <p:cSld name="teksti_graafi">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A08C71-DAD5-0172-0B72-20CFAEED0732}"/>
              </a:ext>
            </a:extLst>
          </p:cNvPr>
          <p:cNvSpPr>
            <a:spLocks noGrp="1"/>
          </p:cNvSpPr>
          <p:nvPr>
            <p:ph type="title"/>
          </p:nvPr>
        </p:nvSpPr>
        <p:spPr>
          <a:xfrm>
            <a:off x="838200" y="365125"/>
            <a:ext cx="8640000" cy="1325563"/>
          </a:xfrm>
        </p:spPr>
        <p:txBody>
          <a:bodyPr>
            <a:normAutofit/>
          </a:bodyPr>
          <a:lstStyle>
            <a:lvl1pPr>
              <a:defRPr sz="3200" b="1"/>
            </a:lvl1pPr>
          </a:lstStyle>
          <a:p>
            <a:r>
              <a:rPr lang="fi-FI"/>
              <a:t>Muokkaa ots. perustyyl. napsautt.</a:t>
            </a:r>
          </a:p>
        </p:txBody>
      </p:sp>
      <p:sp>
        <p:nvSpPr>
          <p:cNvPr id="7" name="Tekstin paikkamerkki 6">
            <a:extLst>
              <a:ext uri="{FF2B5EF4-FFF2-40B4-BE49-F238E27FC236}">
                <a16:creationId xmlns:a16="http://schemas.microsoft.com/office/drawing/2014/main" id="{35AEEA0D-4DDB-7C80-D5A9-2BC0F6746B3C}"/>
              </a:ext>
            </a:extLst>
          </p:cNvPr>
          <p:cNvSpPr>
            <a:spLocks noGrp="1"/>
          </p:cNvSpPr>
          <p:nvPr>
            <p:ph type="body" sz="quarter" idx="13"/>
          </p:nvPr>
        </p:nvSpPr>
        <p:spPr>
          <a:xfrm>
            <a:off x="838199" y="1775860"/>
            <a:ext cx="2486025"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10" name="Kaavion paikkamerkki 9">
            <a:extLst>
              <a:ext uri="{FF2B5EF4-FFF2-40B4-BE49-F238E27FC236}">
                <a16:creationId xmlns:a16="http://schemas.microsoft.com/office/drawing/2014/main" id="{CFB0F0F9-2B0C-1D59-6D78-D7BEBF88F50B}"/>
              </a:ext>
            </a:extLst>
          </p:cNvPr>
          <p:cNvSpPr>
            <a:spLocks noGrp="1"/>
          </p:cNvSpPr>
          <p:nvPr>
            <p:ph type="chart" sz="quarter" idx="14"/>
          </p:nvPr>
        </p:nvSpPr>
        <p:spPr>
          <a:xfrm>
            <a:off x="3495674" y="1776413"/>
            <a:ext cx="8373600" cy="4161048"/>
          </a:xfrm>
        </p:spPr>
        <p:txBody>
          <a:bodyPr/>
          <a:lstStyle/>
          <a:p>
            <a:r>
              <a:rPr lang="fi-FI"/>
              <a:t>Lisää kaavio napsauttamalla kuvaketta</a:t>
            </a:r>
          </a:p>
        </p:txBody>
      </p:sp>
      <p:pic>
        <p:nvPicPr>
          <p:cNvPr id="9" name="Picture 10" descr="Väyläviraston logo">
            <a:extLst>
              <a:ext uri="{FF2B5EF4-FFF2-40B4-BE49-F238E27FC236}">
                <a16:creationId xmlns:a16="http://schemas.microsoft.com/office/drawing/2014/main" id="{6FCB4996-D36E-B9B0-A1BC-A9C9A53035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57469" y="381235"/>
            <a:ext cx="1673549" cy="1394625"/>
          </a:xfrm>
          <a:prstGeom prst="rect">
            <a:avLst/>
          </a:prstGeom>
        </p:spPr>
      </p:pic>
      <p:sp>
        <p:nvSpPr>
          <p:cNvPr id="5" name="Dian numeron paikkamerkki 4">
            <a:extLst>
              <a:ext uri="{FF2B5EF4-FFF2-40B4-BE49-F238E27FC236}">
                <a16:creationId xmlns:a16="http://schemas.microsoft.com/office/drawing/2014/main" id="{1EA835E9-4402-B8D6-CFD0-FE95BCF035A5}"/>
              </a:ext>
            </a:extLst>
          </p:cNvPr>
          <p:cNvSpPr>
            <a:spLocks noGrp="1"/>
          </p:cNvSpPr>
          <p:nvPr>
            <p:ph type="sldNum" sz="quarter" idx="12"/>
          </p:nvPr>
        </p:nvSpPr>
        <p:spPr/>
        <p:txBody>
          <a:bodyPr/>
          <a:lstStyle/>
          <a:p>
            <a:fld id="{6BD4A0EF-951A-4343-A672-F31B58E6828E}" type="slidenum">
              <a:rPr lang="en-US" smtClean="0"/>
              <a:pPr/>
              <a:t>‹#›</a:t>
            </a:fld>
            <a:endParaRPr lang="en-US"/>
          </a:p>
        </p:txBody>
      </p:sp>
    </p:spTree>
    <p:extLst>
      <p:ext uri="{BB962C8B-B14F-4D97-AF65-F5344CB8AC3E}">
        <p14:creationId xmlns:p14="http://schemas.microsoft.com/office/powerpoint/2010/main" val="3070095581"/>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graafi" preserve="1" userDrawn="1">
  <p:cSld name="graafi">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A08C71-DAD5-0172-0B72-20CFAEED0732}"/>
              </a:ext>
            </a:extLst>
          </p:cNvPr>
          <p:cNvSpPr>
            <a:spLocks noGrp="1"/>
          </p:cNvSpPr>
          <p:nvPr>
            <p:ph type="title"/>
          </p:nvPr>
        </p:nvSpPr>
        <p:spPr>
          <a:xfrm>
            <a:off x="838200" y="365125"/>
            <a:ext cx="8640000" cy="1325563"/>
          </a:xfrm>
        </p:spPr>
        <p:txBody>
          <a:bodyPr>
            <a:normAutofit/>
          </a:bodyPr>
          <a:lstStyle>
            <a:lvl1pPr>
              <a:defRPr sz="3200" b="1"/>
            </a:lvl1pPr>
          </a:lstStyle>
          <a:p>
            <a:r>
              <a:rPr lang="fi-FI"/>
              <a:t>Muokkaa ots. perustyyl. napsautt.</a:t>
            </a:r>
          </a:p>
        </p:txBody>
      </p:sp>
      <p:sp>
        <p:nvSpPr>
          <p:cNvPr id="10" name="Kaavion paikkamerkki 9">
            <a:extLst>
              <a:ext uri="{FF2B5EF4-FFF2-40B4-BE49-F238E27FC236}">
                <a16:creationId xmlns:a16="http://schemas.microsoft.com/office/drawing/2014/main" id="{CFB0F0F9-2B0C-1D59-6D78-D7BEBF88F50B}"/>
              </a:ext>
            </a:extLst>
          </p:cNvPr>
          <p:cNvSpPr>
            <a:spLocks noGrp="1"/>
          </p:cNvSpPr>
          <p:nvPr>
            <p:ph type="chart" sz="quarter" idx="14"/>
          </p:nvPr>
        </p:nvSpPr>
        <p:spPr>
          <a:xfrm>
            <a:off x="838200" y="1776413"/>
            <a:ext cx="11031074" cy="4172400"/>
          </a:xfrm>
        </p:spPr>
        <p:txBody>
          <a:bodyPr/>
          <a:lstStyle/>
          <a:p>
            <a:r>
              <a:rPr lang="fi-FI"/>
              <a:t>Lisää kaavio napsauttamalla kuvaketta</a:t>
            </a:r>
          </a:p>
        </p:txBody>
      </p:sp>
      <p:pic>
        <p:nvPicPr>
          <p:cNvPr id="9" name="Picture 10" descr="Väyläviraston logo">
            <a:extLst>
              <a:ext uri="{FF2B5EF4-FFF2-40B4-BE49-F238E27FC236}">
                <a16:creationId xmlns:a16="http://schemas.microsoft.com/office/drawing/2014/main" id="{6FCB4996-D36E-B9B0-A1BC-A9C9A53035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57469" y="381235"/>
            <a:ext cx="1673549" cy="1394625"/>
          </a:xfrm>
          <a:prstGeom prst="rect">
            <a:avLst/>
          </a:prstGeom>
        </p:spPr>
      </p:pic>
      <p:sp>
        <p:nvSpPr>
          <p:cNvPr id="5" name="Dian numeron paikkamerkki 4">
            <a:extLst>
              <a:ext uri="{FF2B5EF4-FFF2-40B4-BE49-F238E27FC236}">
                <a16:creationId xmlns:a16="http://schemas.microsoft.com/office/drawing/2014/main" id="{1EA835E9-4402-B8D6-CFD0-FE95BCF035A5}"/>
              </a:ext>
            </a:extLst>
          </p:cNvPr>
          <p:cNvSpPr>
            <a:spLocks noGrp="1"/>
          </p:cNvSpPr>
          <p:nvPr>
            <p:ph type="sldNum" sz="quarter" idx="12"/>
          </p:nvPr>
        </p:nvSpPr>
        <p:spPr/>
        <p:txBody>
          <a:bodyPr/>
          <a:lstStyle/>
          <a:p>
            <a:fld id="{6BD4A0EF-951A-4343-A672-F31B58E6828E}" type="slidenum">
              <a:rPr lang="en-US" smtClean="0"/>
              <a:pPr/>
              <a:t>‹#›</a:t>
            </a:fld>
            <a:endParaRPr lang="en-US"/>
          </a:p>
        </p:txBody>
      </p:sp>
    </p:spTree>
    <p:extLst>
      <p:ext uri="{BB962C8B-B14F-4D97-AF65-F5344CB8AC3E}">
        <p14:creationId xmlns:p14="http://schemas.microsoft.com/office/powerpoint/2010/main" val="335097591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evea_varipalkki_teksti_sininen" preserve="1" userDrawn="1">
  <p:cSld name="levea_varipalkki_teksti_sininen">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4998823"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8" y="1813967"/>
            <a:ext cx="4998825"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grpSp>
        <p:nvGrpSpPr>
          <p:cNvPr id="7" name="Ryhmä 6">
            <a:extLst>
              <a:ext uri="{FF2B5EF4-FFF2-40B4-BE49-F238E27FC236}">
                <a16:creationId xmlns:a16="http://schemas.microsoft.com/office/drawing/2014/main" id="{E83F3351-3664-E6F2-DD7C-91425A8008B5}"/>
              </a:ext>
              <a:ext uri="{C183D7F6-B498-43B3-948B-1728B52AA6E4}">
                <adec:decorative xmlns:adec="http://schemas.microsoft.com/office/drawing/2017/decorative" val="1"/>
              </a:ext>
            </a:extLst>
          </p:cNvPr>
          <p:cNvGrpSpPr/>
          <p:nvPr userDrawn="1"/>
        </p:nvGrpSpPr>
        <p:grpSpPr>
          <a:xfrm>
            <a:off x="6014701" y="0"/>
            <a:ext cx="6174000" cy="6872927"/>
            <a:chOff x="6014701" y="0"/>
            <a:chExt cx="6174000" cy="6872927"/>
          </a:xfrm>
        </p:grpSpPr>
        <p:sp>
          <p:nvSpPr>
            <p:cNvPr id="9" name="Suorakulmio 8" descr="ogo&#10;&#10;Description automatically generated">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6014701" y="0"/>
              <a:ext cx="6174000" cy="6872927"/>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 name="connsiteX0" fmla="*/ 0 w 1657542"/>
                <a:gd name="connsiteY0" fmla="*/ 28575 h 6858000"/>
                <a:gd name="connsiteX1" fmla="*/ 1657542 w 1657542"/>
                <a:gd name="connsiteY1" fmla="*/ 0 h 6858000"/>
                <a:gd name="connsiteX2" fmla="*/ 1657542 w 1657542"/>
                <a:gd name="connsiteY2" fmla="*/ 6858000 h 6858000"/>
                <a:gd name="connsiteX3" fmla="*/ 37748 w 1657542"/>
                <a:gd name="connsiteY3" fmla="*/ 6858000 h 6858000"/>
                <a:gd name="connsiteX4" fmla="*/ 0 w 1657542"/>
                <a:gd name="connsiteY4" fmla="*/ 28575 h 6858000"/>
                <a:gd name="connsiteX0" fmla="*/ 717903 w 2375445"/>
                <a:gd name="connsiteY0" fmla="*/ 28575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28575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472365 w 2375445"/>
                <a:gd name="connsiteY0" fmla="*/ 0 h 6886575"/>
                <a:gd name="connsiteX1" fmla="*/ 2375445 w 2375445"/>
                <a:gd name="connsiteY1" fmla="*/ 19050 h 6886575"/>
                <a:gd name="connsiteX2" fmla="*/ 2375445 w 2375445"/>
                <a:gd name="connsiteY2" fmla="*/ 6877050 h 6886575"/>
                <a:gd name="connsiteX3" fmla="*/ 0 w 2375445"/>
                <a:gd name="connsiteY3" fmla="*/ 6886575 h 6886575"/>
                <a:gd name="connsiteX4" fmla="*/ 472365 w 2375445"/>
                <a:gd name="connsiteY4" fmla="*/ 0 h 6886575"/>
                <a:gd name="connsiteX0" fmla="*/ 474991 w 2375445"/>
                <a:gd name="connsiteY0" fmla="*/ 0 h 6872927"/>
                <a:gd name="connsiteX1" fmla="*/ 2375445 w 2375445"/>
                <a:gd name="connsiteY1" fmla="*/ 5402 h 6872927"/>
                <a:gd name="connsiteX2" fmla="*/ 2375445 w 2375445"/>
                <a:gd name="connsiteY2" fmla="*/ 6863402 h 6872927"/>
                <a:gd name="connsiteX3" fmla="*/ 0 w 2375445"/>
                <a:gd name="connsiteY3" fmla="*/ 6872927 h 6872927"/>
                <a:gd name="connsiteX4" fmla="*/ 474991 w 2375445"/>
                <a:gd name="connsiteY4" fmla="*/ 0 h 687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5445" h="6872927">
                  <a:moveTo>
                    <a:pt x="474991" y="0"/>
                  </a:moveTo>
                  <a:lnTo>
                    <a:pt x="2375445" y="5402"/>
                  </a:lnTo>
                  <a:lnTo>
                    <a:pt x="2375445" y="6863402"/>
                  </a:lnTo>
                  <a:lnTo>
                    <a:pt x="0" y="6872927"/>
                  </a:lnTo>
                  <a:lnTo>
                    <a:pt x="474991" y="0"/>
                  </a:lnTo>
                  <a:close/>
                </a:path>
              </a:pathLst>
            </a:custGeom>
            <a:gradFill>
              <a:gsLst>
                <a:gs pos="27000">
                  <a:schemeClr val="tx2"/>
                </a:gs>
                <a:gs pos="100000">
                  <a:schemeClr val="accent1"/>
                </a:gs>
              </a:gsLst>
              <a:lin ang="0" scaled="0"/>
            </a:gradFill>
            <a:ln>
              <a:gradFill flip="none" rotWithShape="1">
                <a:gsLst>
                  <a:gs pos="27000">
                    <a:schemeClr val="tx2"/>
                  </a:gs>
                  <a:gs pos="100000">
                    <a:schemeClr val="accent1"/>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spTree>
    <p:extLst>
      <p:ext uri="{BB962C8B-B14F-4D97-AF65-F5344CB8AC3E}">
        <p14:creationId xmlns:p14="http://schemas.microsoft.com/office/powerpoint/2010/main" val="1318576461"/>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levea_varipalkki_teksti_vihrea" preserve="1" userDrawn="1">
  <p:cSld name="levea_varipalkki_teksti_vihrea">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4998823"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8" y="1813968"/>
            <a:ext cx="4998825"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grpSp>
        <p:nvGrpSpPr>
          <p:cNvPr id="7" name="Ryhmä 6">
            <a:extLst>
              <a:ext uri="{FF2B5EF4-FFF2-40B4-BE49-F238E27FC236}">
                <a16:creationId xmlns:a16="http://schemas.microsoft.com/office/drawing/2014/main" id="{591FEF7D-CAD8-A887-CD45-EA3B051F053E}"/>
              </a:ext>
              <a:ext uri="{C183D7F6-B498-43B3-948B-1728B52AA6E4}">
                <adec:decorative xmlns:adec="http://schemas.microsoft.com/office/drawing/2017/decorative" val="1"/>
              </a:ext>
            </a:extLst>
          </p:cNvPr>
          <p:cNvGrpSpPr/>
          <p:nvPr userDrawn="1"/>
        </p:nvGrpSpPr>
        <p:grpSpPr>
          <a:xfrm>
            <a:off x="6024226" y="0"/>
            <a:ext cx="6174000" cy="6872927"/>
            <a:chOff x="6024226" y="0"/>
            <a:chExt cx="6174000" cy="6872927"/>
          </a:xfrm>
        </p:grpSpPr>
        <p:sp>
          <p:nvSpPr>
            <p:cNvPr id="9" name="Suorakulmio 8" descr="Logo&#10;&#10;Description automatically generated">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6024226" y="0"/>
              <a:ext cx="6174000" cy="6872927"/>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 name="connsiteX0" fmla="*/ 0 w 1657542"/>
                <a:gd name="connsiteY0" fmla="*/ 28575 h 6858000"/>
                <a:gd name="connsiteX1" fmla="*/ 1657542 w 1657542"/>
                <a:gd name="connsiteY1" fmla="*/ 0 h 6858000"/>
                <a:gd name="connsiteX2" fmla="*/ 1657542 w 1657542"/>
                <a:gd name="connsiteY2" fmla="*/ 6858000 h 6858000"/>
                <a:gd name="connsiteX3" fmla="*/ 37748 w 1657542"/>
                <a:gd name="connsiteY3" fmla="*/ 6858000 h 6858000"/>
                <a:gd name="connsiteX4" fmla="*/ 0 w 1657542"/>
                <a:gd name="connsiteY4" fmla="*/ 28575 h 6858000"/>
                <a:gd name="connsiteX0" fmla="*/ 717903 w 2375445"/>
                <a:gd name="connsiteY0" fmla="*/ 28575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28575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472365 w 2375445"/>
                <a:gd name="connsiteY0" fmla="*/ 0 h 6886575"/>
                <a:gd name="connsiteX1" fmla="*/ 2375445 w 2375445"/>
                <a:gd name="connsiteY1" fmla="*/ 19050 h 6886575"/>
                <a:gd name="connsiteX2" fmla="*/ 2375445 w 2375445"/>
                <a:gd name="connsiteY2" fmla="*/ 6877050 h 6886575"/>
                <a:gd name="connsiteX3" fmla="*/ 0 w 2375445"/>
                <a:gd name="connsiteY3" fmla="*/ 6886575 h 6886575"/>
                <a:gd name="connsiteX4" fmla="*/ 472365 w 2375445"/>
                <a:gd name="connsiteY4" fmla="*/ 0 h 6886575"/>
                <a:gd name="connsiteX0" fmla="*/ 474991 w 2375445"/>
                <a:gd name="connsiteY0" fmla="*/ 0 h 6872927"/>
                <a:gd name="connsiteX1" fmla="*/ 2375445 w 2375445"/>
                <a:gd name="connsiteY1" fmla="*/ 5402 h 6872927"/>
                <a:gd name="connsiteX2" fmla="*/ 2375445 w 2375445"/>
                <a:gd name="connsiteY2" fmla="*/ 6863402 h 6872927"/>
                <a:gd name="connsiteX3" fmla="*/ 0 w 2375445"/>
                <a:gd name="connsiteY3" fmla="*/ 6872927 h 6872927"/>
                <a:gd name="connsiteX4" fmla="*/ 474991 w 2375445"/>
                <a:gd name="connsiteY4" fmla="*/ 0 h 687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5445" h="6872927">
                  <a:moveTo>
                    <a:pt x="474991" y="0"/>
                  </a:moveTo>
                  <a:lnTo>
                    <a:pt x="2375445" y="5402"/>
                  </a:lnTo>
                  <a:lnTo>
                    <a:pt x="2375445" y="6863402"/>
                  </a:lnTo>
                  <a:lnTo>
                    <a:pt x="0" y="6872927"/>
                  </a:lnTo>
                  <a:lnTo>
                    <a:pt x="474991" y="0"/>
                  </a:lnTo>
                  <a:close/>
                </a:path>
              </a:pathLst>
            </a:custGeom>
            <a:gradFill>
              <a:gsLst>
                <a:gs pos="0">
                  <a:schemeClr val="accent4"/>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spTree>
    <p:extLst>
      <p:ext uri="{BB962C8B-B14F-4D97-AF65-F5344CB8AC3E}">
        <p14:creationId xmlns:p14="http://schemas.microsoft.com/office/powerpoint/2010/main" val="169783635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levea_varipalkki_teksti_pinkki" preserve="1" userDrawn="1">
  <p:cSld name="levea_varipalkki_teksti_pinkki">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4998823"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8" y="1813968"/>
            <a:ext cx="4998825" cy="41616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grpSp>
        <p:nvGrpSpPr>
          <p:cNvPr id="3" name="Ryhmä 2">
            <a:extLst>
              <a:ext uri="{FF2B5EF4-FFF2-40B4-BE49-F238E27FC236}">
                <a16:creationId xmlns:a16="http://schemas.microsoft.com/office/drawing/2014/main" id="{0FF513F4-A0EE-7D01-E70F-9949F2BAC684}"/>
              </a:ext>
            </a:extLst>
          </p:cNvPr>
          <p:cNvGrpSpPr/>
          <p:nvPr userDrawn="1"/>
        </p:nvGrpSpPr>
        <p:grpSpPr>
          <a:xfrm>
            <a:off x="6024226" y="0"/>
            <a:ext cx="6174000" cy="6872927"/>
            <a:chOff x="6024226" y="0"/>
            <a:chExt cx="6174000" cy="6872927"/>
          </a:xfrm>
        </p:grpSpPr>
        <p:sp>
          <p:nvSpPr>
            <p:cNvPr id="9" name="Suorakulmio 8">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6024226" y="0"/>
              <a:ext cx="6174000" cy="6872927"/>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 name="connsiteX0" fmla="*/ 0 w 1657542"/>
                <a:gd name="connsiteY0" fmla="*/ 28575 h 6858000"/>
                <a:gd name="connsiteX1" fmla="*/ 1657542 w 1657542"/>
                <a:gd name="connsiteY1" fmla="*/ 0 h 6858000"/>
                <a:gd name="connsiteX2" fmla="*/ 1657542 w 1657542"/>
                <a:gd name="connsiteY2" fmla="*/ 6858000 h 6858000"/>
                <a:gd name="connsiteX3" fmla="*/ 37748 w 1657542"/>
                <a:gd name="connsiteY3" fmla="*/ 6858000 h 6858000"/>
                <a:gd name="connsiteX4" fmla="*/ 0 w 1657542"/>
                <a:gd name="connsiteY4" fmla="*/ 28575 h 6858000"/>
                <a:gd name="connsiteX0" fmla="*/ 717903 w 2375445"/>
                <a:gd name="connsiteY0" fmla="*/ 28575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28575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717903 w 2375445"/>
                <a:gd name="connsiteY0" fmla="*/ 0 h 6867525"/>
                <a:gd name="connsiteX1" fmla="*/ 2375445 w 2375445"/>
                <a:gd name="connsiteY1" fmla="*/ 0 h 6867525"/>
                <a:gd name="connsiteX2" fmla="*/ 2375445 w 2375445"/>
                <a:gd name="connsiteY2" fmla="*/ 6858000 h 6867525"/>
                <a:gd name="connsiteX3" fmla="*/ 0 w 2375445"/>
                <a:gd name="connsiteY3" fmla="*/ 6867525 h 6867525"/>
                <a:gd name="connsiteX4" fmla="*/ 717903 w 2375445"/>
                <a:gd name="connsiteY4" fmla="*/ 0 h 6867525"/>
                <a:gd name="connsiteX0" fmla="*/ 472365 w 2375445"/>
                <a:gd name="connsiteY0" fmla="*/ 0 h 6886575"/>
                <a:gd name="connsiteX1" fmla="*/ 2375445 w 2375445"/>
                <a:gd name="connsiteY1" fmla="*/ 19050 h 6886575"/>
                <a:gd name="connsiteX2" fmla="*/ 2375445 w 2375445"/>
                <a:gd name="connsiteY2" fmla="*/ 6877050 h 6886575"/>
                <a:gd name="connsiteX3" fmla="*/ 0 w 2375445"/>
                <a:gd name="connsiteY3" fmla="*/ 6886575 h 6886575"/>
                <a:gd name="connsiteX4" fmla="*/ 472365 w 2375445"/>
                <a:gd name="connsiteY4" fmla="*/ 0 h 6886575"/>
                <a:gd name="connsiteX0" fmla="*/ 474991 w 2375445"/>
                <a:gd name="connsiteY0" fmla="*/ 0 h 6872927"/>
                <a:gd name="connsiteX1" fmla="*/ 2375445 w 2375445"/>
                <a:gd name="connsiteY1" fmla="*/ 5402 h 6872927"/>
                <a:gd name="connsiteX2" fmla="*/ 2375445 w 2375445"/>
                <a:gd name="connsiteY2" fmla="*/ 6863402 h 6872927"/>
                <a:gd name="connsiteX3" fmla="*/ 0 w 2375445"/>
                <a:gd name="connsiteY3" fmla="*/ 6872927 h 6872927"/>
                <a:gd name="connsiteX4" fmla="*/ 474991 w 2375445"/>
                <a:gd name="connsiteY4" fmla="*/ 0 h 687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5445" h="6872927">
                  <a:moveTo>
                    <a:pt x="474991" y="0"/>
                  </a:moveTo>
                  <a:lnTo>
                    <a:pt x="2375445" y="5402"/>
                  </a:lnTo>
                  <a:lnTo>
                    <a:pt x="2375445" y="6863402"/>
                  </a:lnTo>
                  <a:lnTo>
                    <a:pt x="0" y="6872927"/>
                  </a:lnTo>
                  <a:lnTo>
                    <a:pt x="474991" y="0"/>
                  </a:lnTo>
                  <a:close/>
                </a:path>
              </a:pathLst>
            </a:custGeom>
            <a:gradFill>
              <a:gsLst>
                <a:gs pos="0">
                  <a:schemeClr val="accent5"/>
                </a:gs>
                <a:gs pos="100000">
                  <a:schemeClr val="accent5">
                    <a:alpha val="63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spTree>
    <p:extLst>
      <p:ext uri="{BB962C8B-B14F-4D97-AF65-F5344CB8AC3E}">
        <p14:creationId xmlns:p14="http://schemas.microsoft.com/office/powerpoint/2010/main" val="901605374"/>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petusdia">
    <p:spTree>
      <p:nvGrpSpPr>
        <p:cNvPr id="1" name=""/>
        <p:cNvGrpSpPr/>
        <p:nvPr/>
      </p:nvGrpSpPr>
      <p:grpSpPr>
        <a:xfrm>
          <a:off x="0" y="0"/>
          <a:ext cx="0" cy="0"/>
          <a:chOff x="0" y="0"/>
          <a:chExt cx="0" cy="0"/>
        </a:xfrm>
      </p:grpSpPr>
      <p:pic>
        <p:nvPicPr>
          <p:cNvPr id="6" name="Picture 5" descr="Esityksen loppudia">
            <a:extLst>
              <a:ext uri="{FF2B5EF4-FFF2-40B4-BE49-F238E27FC236}">
                <a16:creationId xmlns:a16="http://schemas.microsoft.com/office/drawing/2014/main" id="{8011D531-C477-E90E-BB81-1C49976BFEA9}"/>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63573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tsikkodia2" preserve="1" userDrawn="1">
  <p:cSld name="otsikkodia2">
    <p:spTree>
      <p:nvGrpSpPr>
        <p:cNvPr id="1" name=""/>
        <p:cNvGrpSpPr/>
        <p:nvPr/>
      </p:nvGrpSpPr>
      <p:grpSpPr>
        <a:xfrm>
          <a:off x="0" y="0"/>
          <a:ext cx="0" cy="0"/>
          <a:chOff x="0" y="0"/>
          <a:chExt cx="0" cy="0"/>
        </a:xfrm>
      </p:grpSpPr>
      <p:sp>
        <p:nvSpPr>
          <p:cNvPr id="16" name="Otsikko 1">
            <a:extLst>
              <a:ext uri="{FF2B5EF4-FFF2-40B4-BE49-F238E27FC236}">
                <a16:creationId xmlns:a16="http://schemas.microsoft.com/office/drawing/2014/main" id="{DFC2DB4D-F6F1-70BF-17DD-1AA29EFBCE57}"/>
              </a:ext>
            </a:extLst>
          </p:cNvPr>
          <p:cNvSpPr>
            <a:spLocks noGrp="1"/>
          </p:cNvSpPr>
          <p:nvPr>
            <p:ph type="ctrTitle"/>
          </p:nvPr>
        </p:nvSpPr>
        <p:spPr>
          <a:xfrm>
            <a:off x="838800" y="457200"/>
            <a:ext cx="5198400" cy="1602000"/>
          </a:xfrm>
        </p:spPr>
        <p:txBody>
          <a:bodyPr anchor="ctr">
            <a:normAutofit/>
          </a:bodyPr>
          <a:lstStyle>
            <a:lvl1pPr algn="l">
              <a:defRPr sz="3200" b="1">
                <a:latin typeface="+mj-lt"/>
              </a:defRPr>
            </a:lvl1pPr>
          </a:lstStyle>
          <a:p>
            <a:r>
              <a:rPr lang="fi-FI"/>
              <a:t>Muokkaa ots. perustyyl. napsautt.</a:t>
            </a:r>
            <a:endParaRPr lang="fi-FI" dirty="0"/>
          </a:p>
        </p:txBody>
      </p:sp>
      <p:sp>
        <p:nvSpPr>
          <p:cNvPr id="17" name="Alaotsikko 2">
            <a:extLst>
              <a:ext uri="{FF2B5EF4-FFF2-40B4-BE49-F238E27FC236}">
                <a16:creationId xmlns:a16="http://schemas.microsoft.com/office/drawing/2014/main" id="{6F168DCC-AB8D-D777-5744-5D09315B00DB}"/>
              </a:ext>
            </a:extLst>
          </p:cNvPr>
          <p:cNvSpPr>
            <a:spLocks noGrp="1"/>
          </p:cNvSpPr>
          <p:nvPr>
            <p:ph type="subTitle" idx="1"/>
          </p:nvPr>
        </p:nvSpPr>
        <p:spPr>
          <a:xfrm>
            <a:off x="838800" y="2059200"/>
            <a:ext cx="3931200" cy="986400"/>
          </a:xfrm>
        </p:spPr>
        <p:txBody>
          <a:bodyPr>
            <a:normAutofit/>
          </a:bodyPr>
          <a:lstStyle>
            <a:lvl1pPr marL="0" indent="0" algn="l">
              <a:buNone/>
              <a:defRPr sz="20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34" name="Footer Placeholder 8">
            <a:extLst>
              <a:ext uri="{FF2B5EF4-FFF2-40B4-BE49-F238E27FC236}">
                <a16:creationId xmlns:a16="http://schemas.microsoft.com/office/drawing/2014/main" id="{3CAC7758-6477-FDA0-A312-E39FBF533C9C}"/>
              </a:ext>
            </a:extLst>
          </p:cNvPr>
          <p:cNvSpPr>
            <a:spLocks noGrp="1"/>
          </p:cNvSpPr>
          <p:nvPr>
            <p:ph type="ftr" sz="quarter" idx="15"/>
          </p:nvPr>
        </p:nvSpPr>
        <p:spPr>
          <a:xfrm>
            <a:off x="928800" y="3096000"/>
            <a:ext cx="2160000" cy="216000"/>
          </a:xfrm>
        </p:spPr>
        <p:txBody>
          <a:bodyPr vert="horz" lIns="0" tIns="0" rIns="0" bIns="0" rtlCol="0" anchor="t" anchorCtr="0"/>
          <a:lstStyle>
            <a:lvl1pPr>
              <a:defRPr lang="en-US" sz="1400" smtClean="0"/>
            </a:lvl1pPr>
          </a:lstStyle>
          <a:p>
            <a:r>
              <a:rPr lang="fi-FI"/>
              <a:t>Satu Kekäläinen</a:t>
            </a:r>
            <a:endParaRPr lang="fi-FI" dirty="0"/>
          </a:p>
        </p:txBody>
      </p:sp>
      <p:sp>
        <p:nvSpPr>
          <p:cNvPr id="22" name="duser_1">
            <a:extLst>
              <a:ext uri="{FF2B5EF4-FFF2-40B4-BE49-F238E27FC236}">
                <a16:creationId xmlns:a16="http://schemas.microsoft.com/office/drawing/2014/main" id="{96E05E4F-2793-6EFA-B9DE-D89A4CA0AA36}"/>
              </a:ext>
            </a:extLst>
          </p:cNvPr>
          <p:cNvSpPr txBox="1">
            <a:spLocks/>
          </p:cNvSpPr>
          <p:nvPr userDrawn="1"/>
        </p:nvSpPr>
        <p:spPr>
          <a:xfrm>
            <a:off x="928799" y="3420000"/>
            <a:ext cx="2160000" cy="232919"/>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23" name="duser_2">
            <a:extLst>
              <a:ext uri="{FF2B5EF4-FFF2-40B4-BE49-F238E27FC236}">
                <a16:creationId xmlns:a16="http://schemas.microsoft.com/office/drawing/2014/main" id="{98E864E4-8ADA-E257-0001-5B72FE7C0F82}"/>
              </a:ext>
            </a:extLst>
          </p:cNvPr>
          <p:cNvSpPr txBox="1">
            <a:spLocks/>
          </p:cNvSpPr>
          <p:nvPr userDrawn="1"/>
        </p:nvSpPr>
        <p:spPr>
          <a:xfrm>
            <a:off x="3239999" y="3096000"/>
            <a:ext cx="2160000" cy="232919"/>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33" name="duser_3">
            <a:extLst>
              <a:ext uri="{FF2B5EF4-FFF2-40B4-BE49-F238E27FC236}">
                <a16:creationId xmlns:a16="http://schemas.microsoft.com/office/drawing/2014/main" id="{909C2D96-06D0-78D4-C04E-8397680CD559}"/>
              </a:ext>
            </a:extLst>
          </p:cNvPr>
          <p:cNvSpPr txBox="1">
            <a:spLocks/>
          </p:cNvSpPr>
          <p:nvPr userDrawn="1"/>
        </p:nvSpPr>
        <p:spPr>
          <a:xfrm>
            <a:off x="3239999" y="3420000"/>
            <a:ext cx="2160000" cy="216000"/>
          </a:xfrm>
          <a:prstGeom prst="rect">
            <a:avLst/>
          </a:prstGeom>
        </p:spPr>
        <p:txBody>
          <a:bodyPr vert="horz" lIns="0" tIns="0" rIns="0" bIns="0" rtlCol="0" anchor="t" anchorCtr="0"/>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dirty="0"/>
          </a:p>
        </p:txBody>
      </p:sp>
      <p:sp>
        <p:nvSpPr>
          <p:cNvPr id="18" name="Date Placeholder 3">
            <a:extLst>
              <a:ext uri="{FF2B5EF4-FFF2-40B4-BE49-F238E27FC236}">
                <a16:creationId xmlns:a16="http://schemas.microsoft.com/office/drawing/2014/main" id="{A6038138-08D9-D7C9-A694-E9CF3C1484CE}"/>
              </a:ext>
            </a:extLst>
          </p:cNvPr>
          <p:cNvSpPr>
            <a:spLocks noGrp="1"/>
          </p:cNvSpPr>
          <p:nvPr>
            <p:ph type="dt" sz="half" idx="2"/>
          </p:nvPr>
        </p:nvSpPr>
        <p:spPr>
          <a:xfrm>
            <a:off x="838800" y="3600000"/>
            <a:ext cx="1650783" cy="365125"/>
          </a:xfrm>
          <a:prstGeom prst="rect">
            <a:avLst/>
          </a:prstGeom>
        </p:spPr>
        <p:txBody>
          <a:bodyPr vert="horz" lIns="91440" tIns="45720" rIns="91440" bIns="45720" rtlCol="0" anchor="b"/>
          <a:lstStyle>
            <a:lvl1pPr algn="l">
              <a:defRPr sz="1200">
                <a:solidFill>
                  <a:schemeClr val="tx1">
                    <a:tint val="75000"/>
                  </a:schemeClr>
                </a:solidFill>
              </a:defRPr>
            </a:lvl1pPr>
          </a:lstStyle>
          <a:p>
            <a:r>
              <a:rPr lang="fi-FI"/>
              <a:t>17.10.2023</a:t>
            </a:r>
            <a:endParaRPr lang="en-US"/>
          </a:p>
        </p:txBody>
      </p:sp>
      <p:sp>
        <p:nvSpPr>
          <p:cNvPr id="19" name="DConfidentiality">
            <a:extLst>
              <a:ext uri="{FF2B5EF4-FFF2-40B4-BE49-F238E27FC236}">
                <a16:creationId xmlns:a16="http://schemas.microsoft.com/office/drawing/2014/main" id="{FC7A8C6D-1D34-6242-745E-73CE1B9BA5CC}"/>
              </a:ext>
            </a:extLst>
          </p:cNvPr>
          <p:cNvSpPr txBox="1">
            <a:spLocks/>
          </p:cNvSpPr>
          <p:nvPr userDrawn="1"/>
        </p:nvSpPr>
        <p:spPr>
          <a:xfrm>
            <a:off x="838800" y="4320000"/>
            <a:ext cx="1811094" cy="216000"/>
          </a:xfrm>
          <a:prstGeom prst="rect">
            <a:avLst/>
          </a:prstGeom>
        </p:spPr>
        <p:txBody>
          <a:bodyPr vert="horz" lIns="91440" tIns="45720" rIns="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20" name="DDecree">
            <a:extLst>
              <a:ext uri="{FF2B5EF4-FFF2-40B4-BE49-F238E27FC236}">
                <a16:creationId xmlns:a16="http://schemas.microsoft.com/office/drawing/2014/main" id="{B412038A-9C06-5541-DDE0-39817F62FBAB}"/>
              </a:ext>
            </a:extLst>
          </p:cNvPr>
          <p:cNvSpPr txBox="1">
            <a:spLocks/>
          </p:cNvSpPr>
          <p:nvPr userDrawn="1"/>
        </p:nvSpPr>
        <p:spPr>
          <a:xfrm>
            <a:off x="2616249" y="4320000"/>
            <a:ext cx="2326280" cy="216000"/>
          </a:xfrm>
          <a:prstGeom prst="rect">
            <a:avLst/>
          </a:prstGeom>
        </p:spPr>
        <p:txBody>
          <a:bodyPr vert="horz" lIns="91440" tIns="45720" rIns="9144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21" name="DSecrecy">
            <a:extLst>
              <a:ext uri="{FF2B5EF4-FFF2-40B4-BE49-F238E27FC236}">
                <a16:creationId xmlns:a16="http://schemas.microsoft.com/office/drawing/2014/main" id="{31AB12EB-ADA8-E3EB-1FF2-07370C7A067C}"/>
              </a:ext>
            </a:extLst>
          </p:cNvPr>
          <p:cNvSpPr txBox="1">
            <a:spLocks/>
          </p:cNvSpPr>
          <p:nvPr userDrawn="1"/>
        </p:nvSpPr>
        <p:spPr>
          <a:xfrm>
            <a:off x="838800" y="4572000"/>
            <a:ext cx="2326280" cy="216000"/>
          </a:xfrm>
          <a:prstGeom prst="rect">
            <a:avLst/>
          </a:prstGeom>
        </p:spPr>
        <p:txBody>
          <a:bodyPr vert="horz" lIns="91440" tIns="45720" rIns="9144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0000"/>
              </a:solidFill>
            </a:endParaRPr>
          </a:p>
        </p:txBody>
      </p:sp>
      <p:sp>
        <p:nvSpPr>
          <p:cNvPr id="12" name="Kuvan paikkamerkki 11">
            <a:extLst>
              <a:ext uri="{FF2B5EF4-FFF2-40B4-BE49-F238E27FC236}">
                <a16:creationId xmlns:a16="http://schemas.microsoft.com/office/drawing/2014/main" id="{ECF45415-D8F0-70FA-28BC-973F90567516}"/>
              </a:ext>
            </a:extLst>
          </p:cNvPr>
          <p:cNvSpPr>
            <a:spLocks noGrp="1"/>
          </p:cNvSpPr>
          <p:nvPr>
            <p:ph type="pic" sz="quarter" idx="11" hasCustomPrompt="1"/>
          </p:nvPr>
        </p:nvSpPr>
        <p:spPr>
          <a:xfrm>
            <a:off x="6037200" y="0"/>
            <a:ext cx="6156000" cy="2621118"/>
          </a:xfrm>
          <a:custGeom>
            <a:avLst/>
            <a:gdLst>
              <a:gd name="connsiteX0" fmla="*/ 0 w 6156000"/>
              <a:gd name="connsiteY0" fmla="*/ 0 h 2620800"/>
              <a:gd name="connsiteX1" fmla="*/ 6156000 w 6156000"/>
              <a:gd name="connsiteY1" fmla="*/ 0 h 2620800"/>
              <a:gd name="connsiteX2" fmla="*/ 6156000 w 6156000"/>
              <a:gd name="connsiteY2" fmla="*/ 2620800 h 2620800"/>
              <a:gd name="connsiteX3" fmla="*/ 0 w 6156000"/>
              <a:gd name="connsiteY3" fmla="*/ 2620800 h 2620800"/>
              <a:gd name="connsiteX4" fmla="*/ 0 w 6156000"/>
              <a:gd name="connsiteY4" fmla="*/ 0 h 2620800"/>
              <a:gd name="connsiteX0" fmla="*/ 0 w 6156000"/>
              <a:gd name="connsiteY0" fmla="*/ 0 h 2620800"/>
              <a:gd name="connsiteX1" fmla="*/ 6156000 w 6156000"/>
              <a:gd name="connsiteY1" fmla="*/ 0 h 2620800"/>
              <a:gd name="connsiteX2" fmla="*/ 6156000 w 6156000"/>
              <a:gd name="connsiteY2" fmla="*/ 2620800 h 2620800"/>
              <a:gd name="connsiteX3" fmla="*/ 0 w 6156000"/>
              <a:gd name="connsiteY3" fmla="*/ 2620800 h 2620800"/>
              <a:gd name="connsiteX4" fmla="*/ 0 w 6156000"/>
              <a:gd name="connsiteY4" fmla="*/ 0 h 2620800"/>
              <a:gd name="connsiteX0" fmla="*/ 0 w 6156000"/>
              <a:gd name="connsiteY0" fmla="*/ 318 h 2621118"/>
              <a:gd name="connsiteX1" fmla="*/ 721043 w 6156000"/>
              <a:gd name="connsiteY1" fmla="*/ 0 h 2621118"/>
              <a:gd name="connsiteX2" fmla="*/ 6156000 w 6156000"/>
              <a:gd name="connsiteY2" fmla="*/ 318 h 2621118"/>
              <a:gd name="connsiteX3" fmla="*/ 6156000 w 6156000"/>
              <a:gd name="connsiteY3" fmla="*/ 2621118 h 2621118"/>
              <a:gd name="connsiteX4" fmla="*/ 0 w 6156000"/>
              <a:gd name="connsiteY4" fmla="*/ 2621118 h 2621118"/>
              <a:gd name="connsiteX5" fmla="*/ 0 w 6156000"/>
              <a:gd name="connsiteY5" fmla="*/ 318 h 2621118"/>
              <a:gd name="connsiteX0" fmla="*/ 0 w 6156000"/>
              <a:gd name="connsiteY0" fmla="*/ 2621118 h 2621118"/>
              <a:gd name="connsiteX1" fmla="*/ 721043 w 6156000"/>
              <a:gd name="connsiteY1" fmla="*/ 0 h 2621118"/>
              <a:gd name="connsiteX2" fmla="*/ 6156000 w 6156000"/>
              <a:gd name="connsiteY2" fmla="*/ 318 h 2621118"/>
              <a:gd name="connsiteX3" fmla="*/ 6156000 w 6156000"/>
              <a:gd name="connsiteY3" fmla="*/ 2621118 h 2621118"/>
              <a:gd name="connsiteX4" fmla="*/ 0 w 6156000"/>
              <a:gd name="connsiteY4" fmla="*/ 2621118 h 2621118"/>
              <a:gd name="connsiteX0" fmla="*/ 0 w 6156000"/>
              <a:gd name="connsiteY0" fmla="*/ 2621118 h 2621118"/>
              <a:gd name="connsiteX1" fmla="*/ 721043 w 6156000"/>
              <a:gd name="connsiteY1" fmla="*/ 0 h 2621118"/>
              <a:gd name="connsiteX2" fmla="*/ 6156000 w 6156000"/>
              <a:gd name="connsiteY2" fmla="*/ 318 h 2621118"/>
              <a:gd name="connsiteX3" fmla="*/ 6147687 w 6156000"/>
              <a:gd name="connsiteY3" fmla="*/ 1739969 h 2621118"/>
              <a:gd name="connsiteX4" fmla="*/ 0 w 6156000"/>
              <a:gd name="connsiteY4" fmla="*/ 2621118 h 2621118"/>
              <a:gd name="connsiteX0" fmla="*/ 0 w 6164312"/>
              <a:gd name="connsiteY0" fmla="*/ 2621118 h 2621118"/>
              <a:gd name="connsiteX1" fmla="*/ 721043 w 6164312"/>
              <a:gd name="connsiteY1" fmla="*/ 0 h 2621118"/>
              <a:gd name="connsiteX2" fmla="*/ 6156000 w 6164312"/>
              <a:gd name="connsiteY2" fmla="*/ 318 h 2621118"/>
              <a:gd name="connsiteX3" fmla="*/ 6164312 w 6164312"/>
              <a:gd name="connsiteY3" fmla="*/ 1931162 h 2621118"/>
              <a:gd name="connsiteX4" fmla="*/ 0 w 6164312"/>
              <a:gd name="connsiteY4" fmla="*/ 2621118 h 2621118"/>
              <a:gd name="connsiteX0" fmla="*/ 0 w 6164312"/>
              <a:gd name="connsiteY0" fmla="*/ 2621118 h 2621118"/>
              <a:gd name="connsiteX1" fmla="*/ 679479 w 6164312"/>
              <a:gd name="connsiteY1" fmla="*/ 0 h 2621118"/>
              <a:gd name="connsiteX2" fmla="*/ 6156000 w 6164312"/>
              <a:gd name="connsiteY2" fmla="*/ 318 h 2621118"/>
              <a:gd name="connsiteX3" fmla="*/ 6164312 w 6164312"/>
              <a:gd name="connsiteY3" fmla="*/ 1931162 h 2621118"/>
              <a:gd name="connsiteX4" fmla="*/ 0 w 6164312"/>
              <a:gd name="connsiteY4" fmla="*/ 2621118 h 262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312" h="2621118">
                <a:moveTo>
                  <a:pt x="0" y="2621118"/>
                </a:moveTo>
                <a:lnTo>
                  <a:pt x="679479" y="0"/>
                </a:lnTo>
                <a:lnTo>
                  <a:pt x="6156000" y="318"/>
                </a:lnTo>
                <a:cubicBezTo>
                  <a:pt x="6158771" y="643933"/>
                  <a:pt x="6161541" y="1287547"/>
                  <a:pt x="6164312" y="1931162"/>
                </a:cubicBezTo>
                <a:lnTo>
                  <a:pt x="0" y="2621118"/>
                </a:lnTo>
                <a:close/>
              </a:path>
            </a:pathLst>
          </a:custGeom>
        </p:spPr>
        <p:txBody>
          <a:bodyPr/>
          <a:lstStyle>
            <a:lvl1pPr marL="0" indent="0" algn="r">
              <a:buFontTx/>
              <a:buNone/>
              <a:defRPr sz="16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fi-FI" dirty="0"/>
              <a:t>Lisää 1. kuva tai väri kuvagalleriasta. Muita kuvia voit lisätä Väylän kuvapankista tai omista tiedostoista</a:t>
            </a:r>
            <a:endParaRPr lang="en-US" dirty="0"/>
          </a:p>
          <a:p>
            <a:endParaRPr lang="fi-FI" dirty="0"/>
          </a:p>
        </p:txBody>
      </p:sp>
      <p:sp>
        <p:nvSpPr>
          <p:cNvPr id="3" name="Kuvan paikkamerkki 11">
            <a:extLst>
              <a:ext uri="{FF2B5EF4-FFF2-40B4-BE49-F238E27FC236}">
                <a16:creationId xmlns:a16="http://schemas.microsoft.com/office/drawing/2014/main" id="{213398F5-290C-A9DF-6523-5B429DFCCF24}"/>
              </a:ext>
            </a:extLst>
          </p:cNvPr>
          <p:cNvSpPr>
            <a:spLocks noGrp="1"/>
          </p:cNvSpPr>
          <p:nvPr>
            <p:ph type="pic" sz="quarter" idx="12" hasCustomPrompt="1"/>
          </p:nvPr>
        </p:nvSpPr>
        <p:spPr>
          <a:xfrm>
            <a:off x="5730289" y="1998000"/>
            <a:ext cx="6459311" cy="3207600"/>
          </a:xfrm>
          <a:custGeom>
            <a:avLst/>
            <a:gdLst>
              <a:gd name="connsiteX0" fmla="*/ 0 w 6469200"/>
              <a:gd name="connsiteY0" fmla="*/ 0 h 3207600"/>
              <a:gd name="connsiteX1" fmla="*/ 6469200 w 6469200"/>
              <a:gd name="connsiteY1" fmla="*/ 0 h 3207600"/>
              <a:gd name="connsiteX2" fmla="*/ 6469200 w 6469200"/>
              <a:gd name="connsiteY2" fmla="*/ 3207600 h 3207600"/>
              <a:gd name="connsiteX3" fmla="*/ 0 w 6469200"/>
              <a:gd name="connsiteY3" fmla="*/ 3207600 h 3207600"/>
              <a:gd name="connsiteX4" fmla="*/ 0 w 6469200"/>
              <a:gd name="connsiteY4" fmla="*/ 0 h 3207600"/>
              <a:gd name="connsiteX0" fmla="*/ 261257 w 6469200"/>
              <a:gd name="connsiteY0" fmla="*/ 718457 h 3207600"/>
              <a:gd name="connsiteX1" fmla="*/ 6469200 w 6469200"/>
              <a:gd name="connsiteY1" fmla="*/ 0 h 3207600"/>
              <a:gd name="connsiteX2" fmla="*/ 6469200 w 6469200"/>
              <a:gd name="connsiteY2" fmla="*/ 3207600 h 3207600"/>
              <a:gd name="connsiteX3" fmla="*/ 0 w 6469200"/>
              <a:gd name="connsiteY3" fmla="*/ 3207600 h 3207600"/>
              <a:gd name="connsiteX4" fmla="*/ 261257 w 6469200"/>
              <a:gd name="connsiteY4" fmla="*/ 718457 h 3207600"/>
              <a:gd name="connsiteX0" fmla="*/ 111968 w 6319911"/>
              <a:gd name="connsiteY0" fmla="*/ 718457 h 3207600"/>
              <a:gd name="connsiteX1" fmla="*/ 6319911 w 6319911"/>
              <a:gd name="connsiteY1" fmla="*/ 0 h 3207600"/>
              <a:gd name="connsiteX2" fmla="*/ 6319911 w 6319911"/>
              <a:gd name="connsiteY2" fmla="*/ 3207600 h 3207600"/>
              <a:gd name="connsiteX3" fmla="*/ 0 w 6319911"/>
              <a:gd name="connsiteY3" fmla="*/ 1770685 h 3207600"/>
              <a:gd name="connsiteX4" fmla="*/ 111968 w 6319911"/>
              <a:gd name="connsiteY4" fmla="*/ 718457 h 3207600"/>
              <a:gd name="connsiteX0" fmla="*/ 158621 w 6319911"/>
              <a:gd name="connsiteY0" fmla="*/ 699796 h 3207600"/>
              <a:gd name="connsiteX1" fmla="*/ 6319911 w 6319911"/>
              <a:gd name="connsiteY1" fmla="*/ 0 h 3207600"/>
              <a:gd name="connsiteX2" fmla="*/ 6319911 w 6319911"/>
              <a:gd name="connsiteY2" fmla="*/ 3207600 h 3207600"/>
              <a:gd name="connsiteX3" fmla="*/ 0 w 6319911"/>
              <a:gd name="connsiteY3" fmla="*/ 1770685 h 3207600"/>
              <a:gd name="connsiteX4" fmla="*/ 158621 w 6319911"/>
              <a:gd name="connsiteY4" fmla="*/ 699796 h 3207600"/>
              <a:gd name="connsiteX0" fmla="*/ 270589 w 6431879"/>
              <a:gd name="connsiteY0" fmla="*/ 699796 h 3207600"/>
              <a:gd name="connsiteX1" fmla="*/ 6431879 w 6431879"/>
              <a:gd name="connsiteY1" fmla="*/ 0 h 3207600"/>
              <a:gd name="connsiteX2" fmla="*/ 6431879 w 6431879"/>
              <a:gd name="connsiteY2" fmla="*/ 3207600 h 3207600"/>
              <a:gd name="connsiteX3" fmla="*/ 0 w 6431879"/>
              <a:gd name="connsiteY3" fmla="*/ 1696040 h 3207600"/>
              <a:gd name="connsiteX4" fmla="*/ 270589 w 6431879"/>
              <a:gd name="connsiteY4" fmla="*/ 699796 h 3207600"/>
              <a:gd name="connsiteX0" fmla="*/ 298021 w 6459311"/>
              <a:gd name="connsiteY0" fmla="*/ 699796 h 3207600"/>
              <a:gd name="connsiteX1" fmla="*/ 6459311 w 6459311"/>
              <a:gd name="connsiteY1" fmla="*/ 0 h 3207600"/>
              <a:gd name="connsiteX2" fmla="*/ 6459311 w 6459311"/>
              <a:gd name="connsiteY2" fmla="*/ 3207600 h 3207600"/>
              <a:gd name="connsiteX3" fmla="*/ 0 w 6459311"/>
              <a:gd name="connsiteY3" fmla="*/ 1824056 h 3207600"/>
              <a:gd name="connsiteX4" fmla="*/ 298021 w 6459311"/>
              <a:gd name="connsiteY4" fmla="*/ 699796 h 3207600"/>
              <a:gd name="connsiteX0" fmla="*/ 298021 w 6459311"/>
              <a:gd name="connsiteY0" fmla="*/ 699796 h 3207600"/>
              <a:gd name="connsiteX1" fmla="*/ 6459311 w 6459311"/>
              <a:gd name="connsiteY1" fmla="*/ 0 h 3207600"/>
              <a:gd name="connsiteX2" fmla="*/ 6459311 w 6459311"/>
              <a:gd name="connsiteY2" fmla="*/ 3207600 h 3207600"/>
              <a:gd name="connsiteX3" fmla="*/ 0 w 6459311"/>
              <a:gd name="connsiteY3" fmla="*/ 1824056 h 3207600"/>
              <a:gd name="connsiteX4" fmla="*/ 298021 w 6459311"/>
              <a:gd name="connsiteY4" fmla="*/ 699796 h 32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9311" h="3207600">
                <a:moveTo>
                  <a:pt x="298021" y="699796"/>
                </a:moveTo>
                <a:lnTo>
                  <a:pt x="6459311" y="0"/>
                </a:lnTo>
                <a:lnTo>
                  <a:pt x="6459311" y="3207600"/>
                </a:lnTo>
                <a:lnTo>
                  <a:pt x="0" y="1824056"/>
                </a:lnTo>
                <a:lnTo>
                  <a:pt x="298021" y="699796"/>
                </a:lnTo>
                <a:close/>
              </a:path>
            </a:pathLst>
          </a:custGeom>
        </p:spPr>
        <p:txBody>
          <a:bodyPr anchor="ctr"/>
          <a:lstStyle>
            <a:lvl1pPr marL="0" indent="0" algn="r">
              <a:buFontTx/>
              <a:buNone/>
              <a:defRPr sz="16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fi-FI" dirty="0"/>
              <a:t>Lisää 2. kuva tai väri kuvagalleriasta. Muita kuvia voit lisätä Väylän kuvapankista tai omista tiedostoista</a:t>
            </a:r>
            <a:endParaRPr lang="en-US" dirty="0"/>
          </a:p>
          <a:p>
            <a:endParaRPr lang="fi-FI" dirty="0"/>
          </a:p>
        </p:txBody>
      </p:sp>
      <p:sp>
        <p:nvSpPr>
          <p:cNvPr id="2" name="Kuvan paikkamerkki 11">
            <a:extLst>
              <a:ext uri="{FF2B5EF4-FFF2-40B4-BE49-F238E27FC236}">
                <a16:creationId xmlns:a16="http://schemas.microsoft.com/office/drawing/2014/main" id="{A1029FCA-64BC-6BB6-607F-AC980FC6642D}"/>
              </a:ext>
            </a:extLst>
          </p:cNvPr>
          <p:cNvSpPr>
            <a:spLocks noGrp="1"/>
          </p:cNvSpPr>
          <p:nvPr>
            <p:ph type="pic" sz="quarter" idx="13" hasCustomPrompt="1"/>
          </p:nvPr>
        </p:nvSpPr>
        <p:spPr>
          <a:xfrm>
            <a:off x="4929540" y="3882368"/>
            <a:ext cx="7254877" cy="2972083"/>
          </a:xfrm>
          <a:custGeom>
            <a:avLst/>
            <a:gdLst>
              <a:gd name="connsiteX0" fmla="*/ 0 w 7250400"/>
              <a:gd name="connsiteY0" fmla="*/ 0 h 2966400"/>
              <a:gd name="connsiteX1" fmla="*/ 7250400 w 7250400"/>
              <a:gd name="connsiteY1" fmla="*/ 0 h 2966400"/>
              <a:gd name="connsiteX2" fmla="*/ 7250400 w 7250400"/>
              <a:gd name="connsiteY2" fmla="*/ 2966400 h 2966400"/>
              <a:gd name="connsiteX3" fmla="*/ 0 w 7250400"/>
              <a:gd name="connsiteY3" fmla="*/ 2966400 h 2966400"/>
              <a:gd name="connsiteX4" fmla="*/ 0 w 7250400"/>
              <a:gd name="connsiteY4" fmla="*/ 0 h 2966400"/>
              <a:gd name="connsiteX0" fmla="*/ 811764 w 7250400"/>
              <a:gd name="connsiteY0" fmla="*/ 0 h 3097028"/>
              <a:gd name="connsiteX1" fmla="*/ 7250400 w 7250400"/>
              <a:gd name="connsiteY1" fmla="*/ 130628 h 3097028"/>
              <a:gd name="connsiteX2" fmla="*/ 7250400 w 7250400"/>
              <a:gd name="connsiteY2" fmla="*/ 3097028 h 3097028"/>
              <a:gd name="connsiteX3" fmla="*/ 0 w 7250400"/>
              <a:gd name="connsiteY3" fmla="*/ 3097028 h 3097028"/>
              <a:gd name="connsiteX4" fmla="*/ 811764 w 7250400"/>
              <a:gd name="connsiteY4" fmla="*/ 0 h 3097028"/>
              <a:gd name="connsiteX0" fmla="*/ 811764 w 7250400"/>
              <a:gd name="connsiteY0" fmla="*/ 0 h 3097028"/>
              <a:gd name="connsiteX1" fmla="*/ 7241069 w 7250400"/>
              <a:gd name="connsiteY1" fmla="*/ 1520890 h 3097028"/>
              <a:gd name="connsiteX2" fmla="*/ 7250400 w 7250400"/>
              <a:gd name="connsiteY2" fmla="*/ 3097028 h 3097028"/>
              <a:gd name="connsiteX3" fmla="*/ 0 w 7250400"/>
              <a:gd name="connsiteY3" fmla="*/ 3097028 h 3097028"/>
              <a:gd name="connsiteX4" fmla="*/ 811764 w 7250400"/>
              <a:gd name="connsiteY4" fmla="*/ 0 h 3097028"/>
              <a:gd name="connsiteX0" fmla="*/ 811764 w 7250400"/>
              <a:gd name="connsiteY0" fmla="*/ 0 h 3097028"/>
              <a:gd name="connsiteX1" fmla="*/ 7241069 w 7250400"/>
              <a:gd name="connsiteY1" fmla="*/ 1425640 h 3097028"/>
              <a:gd name="connsiteX2" fmla="*/ 7250400 w 7250400"/>
              <a:gd name="connsiteY2" fmla="*/ 3097028 h 3097028"/>
              <a:gd name="connsiteX3" fmla="*/ 0 w 7250400"/>
              <a:gd name="connsiteY3" fmla="*/ 3097028 h 3097028"/>
              <a:gd name="connsiteX4" fmla="*/ 811764 w 7250400"/>
              <a:gd name="connsiteY4" fmla="*/ 0 h 3097028"/>
              <a:gd name="connsiteX0" fmla="*/ 811764 w 7250400"/>
              <a:gd name="connsiteY0" fmla="*/ 0 h 3058928"/>
              <a:gd name="connsiteX1" fmla="*/ 7241069 w 7250400"/>
              <a:gd name="connsiteY1" fmla="*/ 1387540 h 3058928"/>
              <a:gd name="connsiteX2" fmla="*/ 7250400 w 7250400"/>
              <a:gd name="connsiteY2" fmla="*/ 3058928 h 3058928"/>
              <a:gd name="connsiteX3" fmla="*/ 0 w 7250400"/>
              <a:gd name="connsiteY3" fmla="*/ 3058928 h 3058928"/>
              <a:gd name="connsiteX4" fmla="*/ 811764 w 7250400"/>
              <a:gd name="connsiteY4" fmla="*/ 0 h 3058928"/>
              <a:gd name="connsiteX0" fmla="*/ 783189 w 7221825"/>
              <a:gd name="connsiteY0" fmla="*/ 0 h 3058928"/>
              <a:gd name="connsiteX1" fmla="*/ 7212494 w 7221825"/>
              <a:gd name="connsiteY1" fmla="*/ 1387540 h 3058928"/>
              <a:gd name="connsiteX2" fmla="*/ 7221825 w 7221825"/>
              <a:gd name="connsiteY2" fmla="*/ 3058928 h 3058928"/>
              <a:gd name="connsiteX3" fmla="*/ 0 w 7221825"/>
              <a:gd name="connsiteY3" fmla="*/ 2954153 h 3058928"/>
              <a:gd name="connsiteX4" fmla="*/ 783189 w 7221825"/>
              <a:gd name="connsiteY4" fmla="*/ 0 h 3058928"/>
              <a:gd name="connsiteX0" fmla="*/ 783189 w 7231350"/>
              <a:gd name="connsiteY0" fmla="*/ 0 h 2963678"/>
              <a:gd name="connsiteX1" fmla="*/ 7212494 w 7231350"/>
              <a:gd name="connsiteY1" fmla="*/ 1387540 h 2963678"/>
              <a:gd name="connsiteX2" fmla="*/ 7231350 w 7231350"/>
              <a:gd name="connsiteY2" fmla="*/ 2963678 h 2963678"/>
              <a:gd name="connsiteX3" fmla="*/ 0 w 7231350"/>
              <a:gd name="connsiteY3" fmla="*/ 2954153 h 2963678"/>
              <a:gd name="connsiteX4" fmla="*/ 783189 w 7231350"/>
              <a:gd name="connsiteY4" fmla="*/ 0 h 2963678"/>
              <a:gd name="connsiteX0" fmla="*/ 741353 w 7231350"/>
              <a:gd name="connsiteY0" fmla="*/ 0 h 2975631"/>
              <a:gd name="connsiteX1" fmla="*/ 7212494 w 7231350"/>
              <a:gd name="connsiteY1" fmla="*/ 1399493 h 2975631"/>
              <a:gd name="connsiteX2" fmla="*/ 7231350 w 7231350"/>
              <a:gd name="connsiteY2" fmla="*/ 2975631 h 2975631"/>
              <a:gd name="connsiteX3" fmla="*/ 0 w 7231350"/>
              <a:gd name="connsiteY3" fmla="*/ 2966106 h 2975631"/>
              <a:gd name="connsiteX4" fmla="*/ 741353 w 7231350"/>
              <a:gd name="connsiteY4" fmla="*/ 0 h 2975631"/>
              <a:gd name="connsiteX0" fmla="*/ 783188 w 7273185"/>
              <a:gd name="connsiteY0" fmla="*/ 0 h 2975631"/>
              <a:gd name="connsiteX1" fmla="*/ 7254329 w 7273185"/>
              <a:gd name="connsiteY1" fmla="*/ 1399493 h 2975631"/>
              <a:gd name="connsiteX2" fmla="*/ 7273185 w 7273185"/>
              <a:gd name="connsiteY2" fmla="*/ 2975631 h 2975631"/>
              <a:gd name="connsiteX3" fmla="*/ 0 w 7273185"/>
              <a:gd name="connsiteY3" fmla="*/ 2972083 h 2975631"/>
              <a:gd name="connsiteX4" fmla="*/ 783188 w 7273185"/>
              <a:gd name="connsiteY4" fmla="*/ 0 h 2975631"/>
              <a:gd name="connsiteX0" fmla="*/ 783188 w 7254877"/>
              <a:gd name="connsiteY0" fmla="*/ 0 h 2972083"/>
              <a:gd name="connsiteX1" fmla="*/ 7254329 w 7254877"/>
              <a:gd name="connsiteY1" fmla="*/ 1399493 h 2972083"/>
              <a:gd name="connsiteX2" fmla="*/ 7249279 w 7254877"/>
              <a:gd name="connsiteY2" fmla="*/ 2969655 h 2972083"/>
              <a:gd name="connsiteX3" fmla="*/ 0 w 7254877"/>
              <a:gd name="connsiteY3" fmla="*/ 2972083 h 2972083"/>
              <a:gd name="connsiteX4" fmla="*/ 783188 w 7254877"/>
              <a:gd name="connsiteY4" fmla="*/ 0 h 2972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4877" h="2972083">
                <a:moveTo>
                  <a:pt x="783188" y="0"/>
                </a:moveTo>
                <a:lnTo>
                  <a:pt x="7254329" y="1399493"/>
                </a:lnTo>
                <a:cubicBezTo>
                  <a:pt x="7257439" y="1924872"/>
                  <a:pt x="7246169" y="2444276"/>
                  <a:pt x="7249279" y="2969655"/>
                </a:cubicBezTo>
                <a:lnTo>
                  <a:pt x="0" y="2972083"/>
                </a:lnTo>
                <a:lnTo>
                  <a:pt x="783188" y="0"/>
                </a:lnTo>
                <a:close/>
              </a:path>
            </a:pathLst>
          </a:custGeom>
        </p:spPr>
        <p:txBody>
          <a:bodyPr anchor="b"/>
          <a:lstStyle>
            <a:lvl1pPr marL="0" indent="0" algn="ctr">
              <a:buFontTx/>
              <a:buNone/>
              <a:defRPr sz="16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fi-FI" dirty="0"/>
              <a:t>Lisää 3. kuva tai väri kuvagalleriasta. Muita kuvia voit lisätä Väylän kuvapankista tai omista tiedostoista</a:t>
            </a:r>
            <a:endParaRPr lang="en-US" dirty="0"/>
          </a:p>
          <a:p>
            <a:endParaRPr lang="fi-FI" dirty="0"/>
          </a:p>
        </p:txBody>
      </p:sp>
      <p:pic>
        <p:nvPicPr>
          <p:cNvPr id="37" name="Picture 14" descr="Väyläviraston logo">
            <a:extLst>
              <a:ext uri="{FF2B5EF4-FFF2-40B4-BE49-F238E27FC236}">
                <a16:creationId xmlns:a16="http://schemas.microsoft.com/office/drawing/2014/main" id="{CFE18993-6749-2E5A-E9F6-584C91719FF8}"/>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116" y="5124315"/>
            <a:ext cx="1673549" cy="1394625"/>
          </a:xfrm>
          <a:prstGeom prst="rect">
            <a:avLst/>
          </a:prstGeom>
        </p:spPr>
      </p:pic>
      <p:sp>
        <p:nvSpPr>
          <p:cNvPr id="4" name="eukarelialogoplaceholder">
            <a:extLst>
              <a:ext uri="{FF2B5EF4-FFF2-40B4-BE49-F238E27FC236}">
                <a16:creationId xmlns:a16="http://schemas.microsoft.com/office/drawing/2014/main" id="{C53F6C4E-C88D-EF31-98B0-560A45F900F3}"/>
              </a:ext>
              <a:ext uri="{C183D7F6-B498-43B3-948B-1728B52AA6E4}">
                <adec:decorative xmlns:adec="http://schemas.microsoft.com/office/drawing/2017/decorative" val="1"/>
              </a:ext>
            </a:extLst>
          </p:cNvPr>
          <p:cNvSpPr txBox="1"/>
          <p:nvPr userDrawn="1"/>
        </p:nvSpPr>
        <p:spPr>
          <a:xfrm>
            <a:off x="2160000" y="5364273"/>
            <a:ext cx="1115988" cy="235962"/>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5" name="eulogotenplaceholder">
            <a:extLst>
              <a:ext uri="{FF2B5EF4-FFF2-40B4-BE49-F238E27FC236}">
                <a16:creationId xmlns:a16="http://schemas.microsoft.com/office/drawing/2014/main" id="{27EF32F5-1D17-FDC3-0035-304F4721B762}"/>
              </a:ext>
              <a:ext uri="{C183D7F6-B498-43B3-948B-1728B52AA6E4}">
                <adec:decorative xmlns:adec="http://schemas.microsoft.com/office/drawing/2017/decorative" val="1"/>
              </a:ext>
            </a:extLst>
          </p:cNvPr>
          <p:cNvSpPr txBox="1"/>
          <p:nvPr userDrawn="1"/>
        </p:nvSpPr>
        <p:spPr>
          <a:xfrm>
            <a:off x="2160000" y="5589741"/>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6" name="eulogoplaceholder">
            <a:extLst>
              <a:ext uri="{FF2B5EF4-FFF2-40B4-BE49-F238E27FC236}">
                <a16:creationId xmlns:a16="http://schemas.microsoft.com/office/drawing/2014/main" id="{1B1B336A-30A5-31FB-0744-39B5981B4A90}"/>
              </a:ext>
              <a:ext uri="{C183D7F6-B498-43B3-948B-1728B52AA6E4}">
                <adec:decorative xmlns:adec="http://schemas.microsoft.com/office/drawing/2017/decorative" val="1"/>
              </a:ext>
            </a:extLst>
          </p:cNvPr>
          <p:cNvSpPr txBox="1"/>
          <p:nvPr userDrawn="1"/>
        </p:nvSpPr>
        <p:spPr>
          <a:xfrm>
            <a:off x="2160000" y="5344806"/>
            <a:ext cx="3960000" cy="45000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
        <p:nvSpPr>
          <p:cNvPr id="7" name="eufinancelogoplaceholder">
            <a:extLst>
              <a:ext uri="{FF2B5EF4-FFF2-40B4-BE49-F238E27FC236}">
                <a16:creationId xmlns:a16="http://schemas.microsoft.com/office/drawing/2014/main" id="{2EA21E00-D18D-3F08-9E5D-04C19AA74A7D}"/>
              </a:ext>
              <a:ext uri="{C183D7F6-B498-43B3-948B-1728B52AA6E4}">
                <adec:decorative xmlns:adec="http://schemas.microsoft.com/office/drawing/2017/decorative" val="1"/>
              </a:ext>
            </a:extLst>
          </p:cNvPr>
          <p:cNvSpPr txBox="1"/>
          <p:nvPr userDrawn="1"/>
        </p:nvSpPr>
        <p:spPr>
          <a:xfrm>
            <a:off x="2160000" y="5589741"/>
            <a:ext cx="3379905" cy="375480"/>
          </a:xfrm>
          <a:prstGeom prst="rect">
            <a:avLst/>
          </a:prstGeom>
          <a:noFill/>
        </p:spPr>
        <p:txBody>
          <a:bodyPr wrap="square" rtlCol="0">
            <a:spAutoFit/>
          </a:bodyPr>
          <a:lstStyle/>
          <a:p>
            <a:pPr algn="ctr"/>
            <a:endParaRPr lang="fi-FI" sz="1400" b="1" baseline="30000" dirty="0">
              <a:solidFill>
                <a:srgbClr val="000000"/>
              </a:solidFill>
              <a:latin typeface="Felbridge Pro"/>
              <a:cs typeface="Felbridge Pro"/>
            </a:endParaRPr>
          </a:p>
        </p:txBody>
      </p:sp>
    </p:spTree>
    <p:extLst>
      <p:ext uri="{BB962C8B-B14F-4D97-AF65-F5344CB8AC3E}">
        <p14:creationId xmlns:p14="http://schemas.microsoft.com/office/powerpoint/2010/main" val="1997281149"/>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99A422D-31A4-DC48-AAED-2834D4638F33}"/>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43023C53-89E2-EB7E-E57E-CAA3C59676AE}"/>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0AD92B13-43EE-C6FA-BA38-35B3D636A338}"/>
              </a:ext>
            </a:extLst>
          </p:cNvPr>
          <p:cNvSpPr>
            <a:spLocks noGrp="1"/>
          </p:cNvSpPr>
          <p:nvPr>
            <p:ph type="dt" sz="half" idx="10"/>
          </p:nvPr>
        </p:nvSpPr>
        <p:spPr/>
        <p:txBody>
          <a:bodyPr/>
          <a:lstStyle/>
          <a:p>
            <a:r>
              <a:rPr lang="fi-FI"/>
              <a:t>17.10.2023</a:t>
            </a:r>
          </a:p>
        </p:txBody>
      </p:sp>
      <p:sp>
        <p:nvSpPr>
          <p:cNvPr id="5" name="Alatunnisteen paikkamerkki 4">
            <a:extLst>
              <a:ext uri="{FF2B5EF4-FFF2-40B4-BE49-F238E27FC236}">
                <a16:creationId xmlns:a16="http://schemas.microsoft.com/office/drawing/2014/main" id="{43539431-6E22-BCEA-3D6D-A49EEA82E644}"/>
              </a:ext>
            </a:extLst>
          </p:cNvPr>
          <p:cNvSpPr>
            <a:spLocks noGrp="1"/>
          </p:cNvSpPr>
          <p:nvPr>
            <p:ph type="ftr" sz="quarter" idx="11"/>
          </p:nvPr>
        </p:nvSpPr>
        <p:spPr/>
        <p:txBody>
          <a:bodyPr/>
          <a:lstStyle/>
          <a:p>
            <a:r>
              <a:rPr lang="fi-FI"/>
              <a:t>Satu Kekäläinen</a:t>
            </a:r>
          </a:p>
        </p:txBody>
      </p:sp>
      <p:sp>
        <p:nvSpPr>
          <p:cNvPr id="6" name="Dian numeron paikkamerkki 5">
            <a:extLst>
              <a:ext uri="{FF2B5EF4-FFF2-40B4-BE49-F238E27FC236}">
                <a16:creationId xmlns:a16="http://schemas.microsoft.com/office/drawing/2014/main" id="{94CCB629-DBF0-E222-4F5D-907220A84C0B}"/>
              </a:ext>
            </a:extLst>
          </p:cNvPr>
          <p:cNvSpPr>
            <a:spLocks noGrp="1"/>
          </p:cNvSpPr>
          <p:nvPr>
            <p:ph type="sldNum" sz="quarter" idx="12"/>
          </p:nvPr>
        </p:nvSpPr>
        <p:spPr/>
        <p:txBody>
          <a:bodyPr/>
          <a:lstStyle/>
          <a:p>
            <a:fld id="{A4725541-21B6-4B86-A182-C6990CAA4226}" type="slidenum">
              <a:rPr lang="fi-FI" smtClean="0"/>
              <a:t>‹#›</a:t>
            </a:fld>
            <a:endParaRPr lang="fi-FI"/>
          </a:p>
        </p:txBody>
      </p:sp>
    </p:spTree>
    <p:extLst>
      <p:ext uri="{BB962C8B-B14F-4D97-AF65-F5344CB8AC3E}">
        <p14:creationId xmlns:p14="http://schemas.microsoft.com/office/powerpoint/2010/main" val="3287498722"/>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aaka_kuva_sininen" preserve="1" userDrawn="1">
  <p:cSld name="vaaka_kuva_sininen">
    <p:spTree>
      <p:nvGrpSpPr>
        <p:cNvPr id="1" name=""/>
        <p:cNvGrpSpPr/>
        <p:nvPr/>
      </p:nvGrpSpPr>
      <p:grpSpPr>
        <a:xfrm>
          <a:off x="0" y="0"/>
          <a:ext cx="0" cy="0"/>
          <a:chOff x="0" y="0"/>
          <a:chExt cx="0" cy="0"/>
        </a:xfrm>
      </p:grpSpPr>
      <p:sp>
        <p:nvSpPr>
          <p:cNvPr id="4" name="Kuvan paikkamerkki 3">
            <a:extLst>
              <a:ext uri="{FF2B5EF4-FFF2-40B4-BE49-F238E27FC236}">
                <a16:creationId xmlns:a16="http://schemas.microsoft.com/office/drawing/2014/main" id="{AB4047D7-75ED-C176-9F2B-759FC5065591}"/>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solidFill>
            <a:schemeClr val="accent1">
              <a:lumMod val="20000"/>
              <a:lumOff val="80000"/>
            </a:schemeClr>
          </a:solidFill>
        </p:spPr>
        <p:txBody>
          <a:bodyPr/>
          <a:lstStyle>
            <a:lvl1pPr marL="0" indent="0">
              <a:buNone/>
              <a:defRPr/>
            </a:lvl1pPr>
          </a:lstStyle>
          <a:p>
            <a:r>
              <a:rPr lang="fi-FI" dirty="0"/>
              <a:t>Lisää kuva kuvagalleriasta, Väylän kuvapankista tai omista tiedostoista</a:t>
            </a:r>
          </a:p>
        </p:txBody>
      </p:sp>
      <p:sp>
        <p:nvSpPr>
          <p:cNvPr id="5" name="Text Placeholder 2">
            <a:extLst>
              <a:ext uri="{FF2B5EF4-FFF2-40B4-BE49-F238E27FC236}">
                <a16:creationId xmlns:a16="http://schemas.microsoft.com/office/drawing/2014/main" id="{168E480F-6969-9C85-3F13-C2581A92F7D1}"/>
              </a:ext>
            </a:extLst>
          </p:cNvPr>
          <p:cNvSpPr>
            <a:spLocks noGrp="1"/>
          </p:cNvSpPr>
          <p:nvPr>
            <p:ph type="body" idx="1" hasCustomPrompt="1"/>
          </p:nvPr>
        </p:nvSpPr>
        <p:spPr>
          <a:xfrm>
            <a:off x="0" y="4589338"/>
            <a:ext cx="12192000" cy="792000"/>
          </a:xfrm>
          <a:gradFill>
            <a:gsLst>
              <a:gs pos="100000">
                <a:schemeClr val="accent1">
                  <a:alpha val="11000"/>
                </a:schemeClr>
              </a:gs>
              <a:gs pos="0">
                <a:schemeClr val="tx2">
                  <a:alpha val="70000"/>
                </a:schemeClr>
              </a:gs>
            </a:gsLst>
            <a:lin ang="0" scaled="0"/>
          </a:gradFill>
        </p:spPr>
        <p:txBody>
          <a:bodyPr lIns="1080000"/>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alaotsikko</a:t>
            </a:r>
            <a:endParaRPr lang="en-US" dirty="0"/>
          </a:p>
        </p:txBody>
      </p:sp>
      <p:sp>
        <p:nvSpPr>
          <p:cNvPr id="7" name="Text Placeholder 3">
            <a:extLst>
              <a:ext uri="{FF2B5EF4-FFF2-40B4-BE49-F238E27FC236}">
                <a16:creationId xmlns:a16="http://schemas.microsoft.com/office/drawing/2014/main" id="{D6A058AD-20D3-103F-BE1A-6A66EEE2A881}"/>
              </a:ext>
            </a:extLst>
          </p:cNvPr>
          <p:cNvSpPr>
            <a:spLocks noGrp="1"/>
          </p:cNvSpPr>
          <p:nvPr>
            <p:ph type="body" idx="10" hasCustomPrompt="1"/>
          </p:nvPr>
        </p:nvSpPr>
        <p:spPr>
          <a:xfrm>
            <a:off x="0" y="3510000"/>
            <a:ext cx="12192000" cy="1080000"/>
          </a:xfrm>
          <a:gradFill>
            <a:gsLst>
              <a:gs pos="100000">
                <a:schemeClr val="accent1">
                  <a:alpha val="11000"/>
                </a:schemeClr>
              </a:gs>
              <a:gs pos="0">
                <a:schemeClr val="tx2">
                  <a:alpha val="70000"/>
                </a:schemeClr>
              </a:gs>
            </a:gsLst>
            <a:lin ang="0" scaled="0"/>
          </a:gradFill>
        </p:spPr>
        <p:txBody>
          <a:bodyPr lIns="1080000" anchor="b">
            <a:normAutofit/>
          </a:bodyPr>
          <a:lstStyle>
            <a:lvl1pPr marL="0" indent="0">
              <a:buNone/>
              <a:defRPr sz="32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otsikko</a:t>
            </a:r>
            <a:endParaRPr lang="en-US" dirty="0"/>
          </a:p>
        </p:txBody>
      </p:sp>
    </p:spTree>
    <p:extLst>
      <p:ext uri="{BB962C8B-B14F-4D97-AF65-F5344CB8AC3E}">
        <p14:creationId xmlns:p14="http://schemas.microsoft.com/office/powerpoint/2010/main" val="603636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aaka_kuva_vihrea" preserve="1" userDrawn="1">
  <p:cSld name="vaaka_kuva_vihrea">
    <p:spTree>
      <p:nvGrpSpPr>
        <p:cNvPr id="1" name=""/>
        <p:cNvGrpSpPr/>
        <p:nvPr/>
      </p:nvGrpSpPr>
      <p:grpSpPr>
        <a:xfrm>
          <a:off x="0" y="0"/>
          <a:ext cx="0" cy="0"/>
          <a:chOff x="0" y="0"/>
          <a:chExt cx="0" cy="0"/>
        </a:xfrm>
      </p:grpSpPr>
      <p:sp>
        <p:nvSpPr>
          <p:cNvPr id="5" name="Kuvan paikkamerkki 3">
            <a:extLst>
              <a:ext uri="{FF2B5EF4-FFF2-40B4-BE49-F238E27FC236}">
                <a16:creationId xmlns:a16="http://schemas.microsoft.com/office/drawing/2014/main" id="{37D1F390-B184-4B82-1464-B4F5FE461F80}"/>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solidFill>
            <a:schemeClr val="bg2">
              <a:lumMod val="20000"/>
              <a:lumOff val="80000"/>
            </a:schemeClr>
          </a:solidFill>
        </p:spPr>
        <p:txBody>
          <a:bodyPr/>
          <a:lstStyle>
            <a:lvl1pPr marL="0" indent="0">
              <a:buNone/>
              <a:defRPr/>
            </a:lvl1pPr>
          </a:lstStyle>
          <a:p>
            <a:r>
              <a:rPr lang="fi-FI" dirty="0"/>
              <a:t>Lisää kuva kuvagalleriasta, Väylän kuvapankista tai omista tiedostoista</a:t>
            </a:r>
          </a:p>
        </p:txBody>
      </p:sp>
      <p:sp>
        <p:nvSpPr>
          <p:cNvPr id="6" name="Text Placeholder 2">
            <a:extLst>
              <a:ext uri="{FF2B5EF4-FFF2-40B4-BE49-F238E27FC236}">
                <a16:creationId xmlns:a16="http://schemas.microsoft.com/office/drawing/2014/main" id="{C01834BC-D657-9433-05AE-301C6EFE0B67}"/>
              </a:ext>
            </a:extLst>
          </p:cNvPr>
          <p:cNvSpPr>
            <a:spLocks noGrp="1"/>
          </p:cNvSpPr>
          <p:nvPr>
            <p:ph type="body" idx="1" hasCustomPrompt="1"/>
          </p:nvPr>
        </p:nvSpPr>
        <p:spPr>
          <a:xfrm>
            <a:off x="0" y="4589338"/>
            <a:ext cx="12192000" cy="792000"/>
          </a:xfrm>
          <a:gradFill>
            <a:gsLst>
              <a:gs pos="100000">
                <a:schemeClr val="bg2">
                  <a:alpha val="11000"/>
                </a:schemeClr>
              </a:gs>
              <a:gs pos="0">
                <a:schemeClr val="accent4">
                  <a:alpha val="71000"/>
                </a:schemeClr>
              </a:gs>
            </a:gsLst>
            <a:lin ang="0" scaled="0"/>
          </a:gradFill>
        </p:spPr>
        <p:txBody>
          <a:bodyPr lIns="1080000"/>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alaotsikko</a:t>
            </a:r>
            <a:endParaRPr lang="en-US" dirty="0"/>
          </a:p>
        </p:txBody>
      </p:sp>
      <p:sp>
        <p:nvSpPr>
          <p:cNvPr id="8" name="Text Placeholder 3">
            <a:extLst>
              <a:ext uri="{FF2B5EF4-FFF2-40B4-BE49-F238E27FC236}">
                <a16:creationId xmlns:a16="http://schemas.microsoft.com/office/drawing/2014/main" id="{3391C4EA-1BDA-2FE2-EC62-4C09E203DD3D}"/>
              </a:ext>
            </a:extLst>
          </p:cNvPr>
          <p:cNvSpPr>
            <a:spLocks noGrp="1"/>
          </p:cNvSpPr>
          <p:nvPr>
            <p:ph type="body" idx="10" hasCustomPrompt="1"/>
          </p:nvPr>
        </p:nvSpPr>
        <p:spPr>
          <a:xfrm>
            <a:off x="0" y="3510000"/>
            <a:ext cx="12192000" cy="1080000"/>
          </a:xfrm>
          <a:gradFill>
            <a:gsLst>
              <a:gs pos="100000">
                <a:schemeClr val="bg2">
                  <a:alpha val="11000"/>
                </a:schemeClr>
              </a:gs>
              <a:gs pos="0">
                <a:schemeClr val="accent4">
                  <a:alpha val="71000"/>
                </a:schemeClr>
              </a:gs>
            </a:gsLst>
            <a:lin ang="0" scaled="0"/>
          </a:gradFill>
        </p:spPr>
        <p:txBody>
          <a:bodyPr lIns="1080000" anchor="b">
            <a:normAutofit/>
          </a:bodyPr>
          <a:lstStyle>
            <a:lvl1pPr marL="0" indent="0">
              <a:buNone/>
              <a:defRPr sz="32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otsikko</a:t>
            </a:r>
            <a:endParaRPr lang="en-US" dirty="0"/>
          </a:p>
        </p:txBody>
      </p:sp>
    </p:spTree>
    <p:extLst>
      <p:ext uri="{BB962C8B-B14F-4D97-AF65-F5344CB8AC3E}">
        <p14:creationId xmlns:p14="http://schemas.microsoft.com/office/powerpoint/2010/main" val="575190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aaka_kuva_pinkki" preserve="1" userDrawn="1">
  <p:cSld name="vaaka_kuva_pinkki">
    <p:bg>
      <p:bgPr>
        <a:solidFill>
          <a:schemeClr val="bg1"/>
        </a:solidFill>
        <a:effectLst/>
      </p:bgPr>
    </p:bg>
    <p:spTree>
      <p:nvGrpSpPr>
        <p:cNvPr id="1" name=""/>
        <p:cNvGrpSpPr/>
        <p:nvPr/>
      </p:nvGrpSpPr>
      <p:grpSpPr>
        <a:xfrm>
          <a:off x="0" y="0"/>
          <a:ext cx="0" cy="0"/>
          <a:chOff x="0" y="0"/>
          <a:chExt cx="0" cy="0"/>
        </a:xfrm>
      </p:grpSpPr>
      <p:sp>
        <p:nvSpPr>
          <p:cNvPr id="6" name="Kuvan paikkamerkki 3">
            <a:extLst>
              <a:ext uri="{FF2B5EF4-FFF2-40B4-BE49-F238E27FC236}">
                <a16:creationId xmlns:a16="http://schemas.microsoft.com/office/drawing/2014/main" id="{552D661D-62EC-E4F9-7F2D-E30CA1F0A89B}"/>
              </a:ext>
              <a:ext uri="{C183D7F6-B498-43B3-948B-1728B52AA6E4}">
                <adec:decorative xmlns:adec="http://schemas.microsoft.com/office/drawing/2017/decorative" val="1"/>
              </a:ext>
            </a:extLst>
          </p:cNvPr>
          <p:cNvSpPr>
            <a:spLocks noGrp="1"/>
          </p:cNvSpPr>
          <p:nvPr>
            <p:ph type="pic" sz="quarter" idx="11" hasCustomPrompt="1"/>
          </p:nvPr>
        </p:nvSpPr>
        <p:spPr>
          <a:xfrm>
            <a:off x="0" y="0"/>
            <a:ext cx="12192000" cy="6858000"/>
          </a:xfrm>
          <a:solidFill>
            <a:schemeClr val="accent5">
              <a:lumMod val="20000"/>
              <a:lumOff val="80000"/>
            </a:schemeClr>
          </a:solidFill>
        </p:spPr>
        <p:txBody>
          <a:bodyPr/>
          <a:lstStyle>
            <a:lvl1pPr marL="0" indent="0">
              <a:buNone/>
              <a:defRPr/>
            </a:lvl1pPr>
          </a:lstStyle>
          <a:p>
            <a:r>
              <a:rPr lang="fi-FI" dirty="0"/>
              <a:t>Lisää kuva kuvagalleriasta, Väylän kuvapankista tai omista tiedostoista</a:t>
            </a:r>
          </a:p>
        </p:txBody>
      </p:sp>
      <p:sp>
        <p:nvSpPr>
          <p:cNvPr id="3" name="Text Placeholder 2">
            <a:extLst>
              <a:ext uri="{FF2B5EF4-FFF2-40B4-BE49-F238E27FC236}">
                <a16:creationId xmlns:a16="http://schemas.microsoft.com/office/drawing/2014/main" id="{F0F83D4C-14C0-1A7B-8488-471A0D5995CB}"/>
              </a:ext>
            </a:extLst>
          </p:cNvPr>
          <p:cNvSpPr>
            <a:spLocks noGrp="1"/>
          </p:cNvSpPr>
          <p:nvPr>
            <p:ph type="body" idx="1" hasCustomPrompt="1"/>
          </p:nvPr>
        </p:nvSpPr>
        <p:spPr>
          <a:xfrm>
            <a:off x="0" y="4589338"/>
            <a:ext cx="12192000" cy="792000"/>
          </a:xfrm>
          <a:gradFill>
            <a:gsLst>
              <a:gs pos="100000">
                <a:schemeClr val="accent5">
                  <a:alpha val="14000"/>
                </a:schemeClr>
              </a:gs>
              <a:gs pos="0">
                <a:schemeClr val="accent5">
                  <a:alpha val="77000"/>
                </a:schemeClr>
              </a:gs>
            </a:gsLst>
            <a:lin ang="0" scaled="0"/>
          </a:gradFill>
        </p:spPr>
        <p:txBody>
          <a:bodyPr lIns="1080000"/>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alaotsikko</a:t>
            </a:r>
            <a:endParaRPr lang="en-US" dirty="0"/>
          </a:p>
        </p:txBody>
      </p:sp>
      <p:sp>
        <p:nvSpPr>
          <p:cNvPr id="4" name="Text Placeholder 3">
            <a:extLst>
              <a:ext uri="{FF2B5EF4-FFF2-40B4-BE49-F238E27FC236}">
                <a16:creationId xmlns:a16="http://schemas.microsoft.com/office/drawing/2014/main" id="{5BCB0C59-FB4D-3FDE-13BC-9E175336B7A8}"/>
              </a:ext>
            </a:extLst>
          </p:cNvPr>
          <p:cNvSpPr>
            <a:spLocks noGrp="1"/>
          </p:cNvSpPr>
          <p:nvPr>
            <p:ph type="body" idx="10" hasCustomPrompt="1"/>
          </p:nvPr>
        </p:nvSpPr>
        <p:spPr>
          <a:xfrm>
            <a:off x="0" y="3510000"/>
            <a:ext cx="12192000" cy="1080000"/>
          </a:xfrm>
          <a:gradFill>
            <a:gsLst>
              <a:gs pos="100000">
                <a:schemeClr val="accent5">
                  <a:alpha val="14000"/>
                </a:schemeClr>
              </a:gs>
              <a:gs pos="0">
                <a:schemeClr val="accent5">
                  <a:alpha val="77000"/>
                </a:schemeClr>
              </a:gs>
            </a:gsLst>
            <a:lin ang="0" scaled="0"/>
          </a:gradFill>
        </p:spPr>
        <p:txBody>
          <a:bodyPr lIns="1080000" anchor="b">
            <a:normAutofit/>
          </a:bodyPr>
          <a:lstStyle>
            <a:lvl1pPr marL="0" indent="0">
              <a:buNone/>
              <a:defRPr sz="32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err="1"/>
              <a:t>Kirjoita</a:t>
            </a:r>
            <a:r>
              <a:rPr lang="en-US" dirty="0"/>
              <a:t> </a:t>
            </a:r>
            <a:r>
              <a:rPr lang="en-US" dirty="0" err="1"/>
              <a:t>otsikko</a:t>
            </a:r>
            <a:endParaRPr lang="en-US" dirty="0"/>
          </a:p>
        </p:txBody>
      </p:sp>
    </p:spTree>
    <p:extLst>
      <p:ext uri="{BB962C8B-B14F-4D97-AF65-F5344CB8AC3E}">
        <p14:creationId xmlns:p14="http://schemas.microsoft.com/office/powerpoint/2010/main" val="894581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uva_teksti" preserve="1" userDrawn="1">
  <p:cSld name="kuva_teksti">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955970"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9" y="1813968"/>
            <a:ext cx="6955971" cy="43200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Kuvan paikkamerkki 6">
            <a:extLst>
              <a:ext uri="{FF2B5EF4-FFF2-40B4-BE49-F238E27FC236}">
                <a16:creationId xmlns:a16="http://schemas.microsoft.com/office/drawing/2014/main" id="{A458CFA8-08E7-DAA8-E9CA-979753669B34}"/>
              </a:ext>
            </a:extLst>
          </p:cNvPr>
          <p:cNvSpPr>
            <a:spLocks noGrp="1"/>
          </p:cNvSpPr>
          <p:nvPr>
            <p:ph type="pic" sz="quarter" idx="19" hasCustomPrompt="1"/>
          </p:nvPr>
        </p:nvSpPr>
        <p:spPr>
          <a:xfrm>
            <a:off x="7920000" y="0"/>
            <a:ext cx="4284000" cy="6858000"/>
          </a:xfrm>
          <a:custGeom>
            <a:avLst/>
            <a:gdLst>
              <a:gd name="connsiteX0" fmla="*/ 0 w 4294800"/>
              <a:gd name="connsiteY0" fmla="*/ 0 h 6858000"/>
              <a:gd name="connsiteX1" fmla="*/ 4294800 w 4294800"/>
              <a:gd name="connsiteY1" fmla="*/ 0 h 6858000"/>
              <a:gd name="connsiteX2" fmla="*/ 4294800 w 4294800"/>
              <a:gd name="connsiteY2" fmla="*/ 6858000 h 6858000"/>
              <a:gd name="connsiteX3" fmla="*/ 0 w 4294800"/>
              <a:gd name="connsiteY3" fmla="*/ 6858000 h 6858000"/>
              <a:gd name="connsiteX4" fmla="*/ 0 w 4294800"/>
              <a:gd name="connsiteY4" fmla="*/ 0 h 6858000"/>
              <a:gd name="connsiteX0" fmla="*/ 1384662 w 4294800"/>
              <a:gd name="connsiteY0" fmla="*/ 0 h 6866708"/>
              <a:gd name="connsiteX1" fmla="*/ 4294800 w 4294800"/>
              <a:gd name="connsiteY1" fmla="*/ 8708 h 6866708"/>
              <a:gd name="connsiteX2" fmla="*/ 4294800 w 4294800"/>
              <a:gd name="connsiteY2" fmla="*/ 6866708 h 6866708"/>
              <a:gd name="connsiteX3" fmla="*/ 0 w 4294800"/>
              <a:gd name="connsiteY3" fmla="*/ 6866708 h 6866708"/>
              <a:gd name="connsiteX4" fmla="*/ 1384662 w 4294800"/>
              <a:gd name="connsiteY4" fmla="*/ 0 h 686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800" h="6866708">
                <a:moveTo>
                  <a:pt x="1384662" y="0"/>
                </a:moveTo>
                <a:lnTo>
                  <a:pt x="4294800" y="8708"/>
                </a:lnTo>
                <a:lnTo>
                  <a:pt x="4294800" y="6866708"/>
                </a:lnTo>
                <a:lnTo>
                  <a:pt x="0" y="6866708"/>
                </a:lnTo>
                <a:lnTo>
                  <a:pt x="1384662" y="0"/>
                </a:lnTo>
                <a:close/>
              </a:path>
            </a:pathLst>
          </a:custGeom>
        </p:spPr>
        <p:txBody>
          <a:bodyPr anchor="ctr"/>
          <a:lstStyle>
            <a:lvl1pPr marL="0" indent="0" algn="r">
              <a:buNone/>
              <a:defRPr/>
            </a:lvl1pPr>
          </a:lstStyle>
          <a:p>
            <a:pPr marL="0" marR="0" lvl="0" indent="0" algn="l" defTabSz="914400" rtl="0" eaLnBrk="1" fontAlgn="auto" latinLnBrk="0" hangingPunct="1">
              <a:lnSpc>
                <a:spcPct val="90000"/>
              </a:lnSpc>
              <a:spcBef>
                <a:spcPts val="1000"/>
              </a:spcBef>
              <a:spcAft>
                <a:spcPts val="0"/>
              </a:spcAft>
              <a:buClr>
                <a:srgbClr val="0065AF"/>
              </a:buClr>
              <a:buSzTx/>
              <a:buFont typeface="Arial"/>
              <a:buNone/>
              <a:tabLst/>
              <a:defRPr/>
            </a:pPr>
            <a:r>
              <a:rPr lang="fi-FI" dirty="0"/>
              <a:t>Lisää kuva kuvagalleriasta, Väylän kuvapankista tai omista tiedostoista</a:t>
            </a:r>
            <a:endParaRPr lang="en-US" dirty="0"/>
          </a:p>
          <a:p>
            <a:endParaRPr lang="fi-FI" dirty="0"/>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108644832"/>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vea_kuva_teksti" preserve="1" userDrawn="1">
  <p:cSld name="levea_kuva_teksti">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162006"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200" y="1813968"/>
            <a:ext cx="4177938" cy="4320000"/>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Kuvan paikkamerkki 6">
            <a:extLst>
              <a:ext uri="{FF2B5EF4-FFF2-40B4-BE49-F238E27FC236}">
                <a16:creationId xmlns:a16="http://schemas.microsoft.com/office/drawing/2014/main" id="{A458CFA8-08E7-DAA8-E9CA-979753669B34}"/>
              </a:ext>
            </a:extLst>
          </p:cNvPr>
          <p:cNvSpPr>
            <a:spLocks noGrp="1"/>
          </p:cNvSpPr>
          <p:nvPr>
            <p:ph type="pic" sz="quarter" idx="19" hasCustomPrompt="1"/>
          </p:nvPr>
        </p:nvSpPr>
        <p:spPr>
          <a:xfrm>
            <a:off x="4732800" y="0"/>
            <a:ext cx="7459200" cy="6858000"/>
          </a:xfrm>
          <a:custGeom>
            <a:avLst/>
            <a:gdLst>
              <a:gd name="connsiteX0" fmla="*/ 0 w 4294800"/>
              <a:gd name="connsiteY0" fmla="*/ 0 h 6858000"/>
              <a:gd name="connsiteX1" fmla="*/ 4294800 w 4294800"/>
              <a:gd name="connsiteY1" fmla="*/ 0 h 6858000"/>
              <a:gd name="connsiteX2" fmla="*/ 4294800 w 4294800"/>
              <a:gd name="connsiteY2" fmla="*/ 6858000 h 6858000"/>
              <a:gd name="connsiteX3" fmla="*/ 0 w 4294800"/>
              <a:gd name="connsiteY3" fmla="*/ 6858000 h 6858000"/>
              <a:gd name="connsiteX4" fmla="*/ 0 w 4294800"/>
              <a:gd name="connsiteY4" fmla="*/ 0 h 6858000"/>
              <a:gd name="connsiteX0" fmla="*/ 1384662 w 4294800"/>
              <a:gd name="connsiteY0" fmla="*/ 0 h 6866708"/>
              <a:gd name="connsiteX1" fmla="*/ 4294800 w 4294800"/>
              <a:gd name="connsiteY1" fmla="*/ 8708 h 6866708"/>
              <a:gd name="connsiteX2" fmla="*/ 4294800 w 4294800"/>
              <a:gd name="connsiteY2" fmla="*/ 6866708 h 6866708"/>
              <a:gd name="connsiteX3" fmla="*/ 0 w 4294800"/>
              <a:gd name="connsiteY3" fmla="*/ 6866708 h 6866708"/>
              <a:gd name="connsiteX4" fmla="*/ 1384662 w 4294800"/>
              <a:gd name="connsiteY4" fmla="*/ 0 h 686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800" h="6866708">
                <a:moveTo>
                  <a:pt x="1384662" y="0"/>
                </a:moveTo>
                <a:lnTo>
                  <a:pt x="4294800" y="8708"/>
                </a:lnTo>
                <a:lnTo>
                  <a:pt x="4294800" y="6866708"/>
                </a:lnTo>
                <a:lnTo>
                  <a:pt x="0" y="6866708"/>
                </a:lnTo>
                <a:lnTo>
                  <a:pt x="1384662" y="0"/>
                </a:lnTo>
                <a:close/>
              </a:path>
            </a:pathLst>
          </a:custGeom>
        </p:spPr>
        <p:txBody>
          <a:bodyPr anchor="ctr"/>
          <a:lstStyle>
            <a:lvl1pPr marL="0" indent="0" algn="r">
              <a:buNone/>
              <a:defRPr/>
            </a:lvl1pPr>
          </a:lstStyle>
          <a:p>
            <a:pPr marL="0" marR="0" lvl="0" indent="0" algn="l" defTabSz="914400" rtl="0" eaLnBrk="1" fontAlgn="auto" latinLnBrk="0" hangingPunct="1">
              <a:lnSpc>
                <a:spcPct val="90000"/>
              </a:lnSpc>
              <a:spcBef>
                <a:spcPts val="1000"/>
              </a:spcBef>
              <a:spcAft>
                <a:spcPts val="0"/>
              </a:spcAft>
              <a:buClr>
                <a:srgbClr val="0065AF"/>
              </a:buClr>
              <a:buSzTx/>
              <a:buFont typeface="Arial"/>
              <a:buNone/>
              <a:tabLst/>
              <a:defRPr/>
            </a:pPr>
            <a:r>
              <a:rPr lang="fi-FI" dirty="0"/>
              <a:t>Lisää kuva kuvagalleriasta, Väylän kuvapankista tai omista tiedostoista</a:t>
            </a:r>
            <a:endParaRPr lang="en-US" dirty="0"/>
          </a:p>
          <a:p>
            <a:endParaRPr lang="fi-FI" dirty="0"/>
          </a:p>
        </p:txBody>
      </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2431842974"/>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ma_kuva_teksti" preserve="1" userDrawn="1">
  <p:cSld name="oma_kuva_teksti">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5"/>
            <a:ext cx="5527675"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dirty="0"/>
              <a:t>Kirjoita tähän nimi</a:t>
            </a:r>
            <a:endParaRPr lang="en-US" dirty="0"/>
          </a:p>
        </p:txBody>
      </p:sp>
      <p:sp>
        <p:nvSpPr>
          <p:cNvPr id="7" name="Kuvan paikkamerkki 6">
            <a:extLst>
              <a:ext uri="{FF2B5EF4-FFF2-40B4-BE49-F238E27FC236}">
                <a16:creationId xmlns:a16="http://schemas.microsoft.com/office/drawing/2014/main" id="{A458CFA8-08E7-DAA8-E9CA-979753669B34}"/>
              </a:ext>
            </a:extLst>
          </p:cNvPr>
          <p:cNvSpPr>
            <a:spLocks noGrp="1"/>
          </p:cNvSpPr>
          <p:nvPr>
            <p:ph type="pic" sz="quarter" idx="19" hasCustomPrompt="1"/>
          </p:nvPr>
        </p:nvSpPr>
        <p:spPr>
          <a:xfrm>
            <a:off x="6744339" y="8709"/>
            <a:ext cx="5439600" cy="6858000"/>
          </a:xfrm>
          <a:custGeom>
            <a:avLst/>
            <a:gdLst>
              <a:gd name="connsiteX0" fmla="*/ 0 w 4294800"/>
              <a:gd name="connsiteY0" fmla="*/ 0 h 6858000"/>
              <a:gd name="connsiteX1" fmla="*/ 4294800 w 4294800"/>
              <a:gd name="connsiteY1" fmla="*/ 0 h 6858000"/>
              <a:gd name="connsiteX2" fmla="*/ 4294800 w 4294800"/>
              <a:gd name="connsiteY2" fmla="*/ 6858000 h 6858000"/>
              <a:gd name="connsiteX3" fmla="*/ 0 w 4294800"/>
              <a:gd name="connsiteY3" fmla="*/ 6858000 h 6858000"/>
              <a:gd name="connsiteX4" fmla="*/ 0 w 4294800"/>
              <a:gd name="connsiteY4" fmla="*/ 0 h 6858000"/>
              <a:gd name="connsiteX0" fmla="*/ 1384662 w 4294800"/>
              <a:gd name="connsiteY0" fmla="*/ 0 h 6866708"/>
              <a:gd name="connsiteX1" fmla="*/ 4294800 w 4294800"/>
              <a:gd name="connsiteY1" fmla="*/ 8708 h 6866708"/>
              <a:gd name="connsiteX2" fmla="*/ 4294800 w 4294800"/>
              <a:gd name="connsiteY2" fmla="*/ 6866708 h 6866708"/>
              <a:gd name="connsiteX3" fmla="*/ 0 w 4294800"/>
              <a:gd name="connsiteY3" fmla="*/ 6866708 h 6866708"/>
              <a:gd name="connsiteX4" fmla="*/ 1384662 w 4294800"/>
              <a:gd name="connsiteY4" fmla="*/ 0 h 686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800" h="6866708">
                <a:moveTo>
                  <a:pt x="1384662" y="0"/>
                </a:moveTo>
                <a:lnTo>
                  <a:pt x="4294800" y="8708"/>
                </a:lnTo>
                <a:lnTo>
                  <a:pt x="4294800" y="6866708"/>
                </a:lnTo>
                <a:lnTo>
                  <a:pt x="0" y="6866708"/>
                </a:lnTo>
                <a:lnTo>
                  <a:pt x="1384662" y="0"/>
                </a:lnTo>
                <a:close/>
              </a:path>
            </a:pathLst>
          </a:custGeom>
        </p:spPr>
        <p:txBody>
          <a:bodyPr anchor="ctr"/>
          <a:lstStyle>
            <a:lvl1pPr marL="0" indent="0" algn="r">
              <a:buNone/>
              <a:defRPr/>
            </a:lvl1pPr>
          </a:lstStyle>
          <a:p>
            <a:pPr marL="0" marR="0" lvl="0" indent="0" algn="l" defTabSz="914400" rtl="0" eaLnBrk="1" fontAlgn="auto" latinLnBrk="0" hangingPunct="1">
              <a:lnSpc>
                <a:spcPct val="90000"/>
              </a:lnSpc>
              <a:spcBef>
                <a:spcPts val="1000"/>
              </a:spcBef>
              <a:spcAft>
                <a:spcPts val="0"/>
              </a:spcAft>
              <a:buClr>
                <a:srgbClr val="0065AF"/>
              </a:buClr>
              <a:buSzTx/>
              <a:buFont typeface="Arial"/>
              <a:buNone/>
              <a:tabLst/>
              <a:defRPr/>
            </a:pPr>
            <a:r>
              <a:rPr lang="fi-FI" dirty="0"/>
              <a:t>Lisää oma kuva</a:t>
            </a:r>
            <a:endParaRPr lang="en-US" dirty="0"/>
          </a:p>
          <a:p>
            <a:endParaRPr lang="fi-FI" dirty="0"/>
          </a:p>
        </p:txBody>
      </p:sp>
      <p:sp>
        <p:nvSpPr>
          <p:cNvPr id="4" name="Tekstin paikkamerkki 3">
            <a:extLst>
              <a:ext uri="{FF2B5EF4-FFF2-40B4-BE49-F238E27FC236}">
                <a16:creationId xmlns:a16="http://schemas.microsoft.com/office/drawing/2014/main" id="{2FE7494B-1547-CA50-9CF3-C058329BD5D0}"/>
              </a:ext>
            </a:extLst>
          </p:cNvPr>
          <p:cNvSpPr>
            <a:spLocks noGrp="1"/>
          </p:cNvSpPr>
          <p:nvPr>
            <p:ph type="body" sz="quarter" idx="20" hasCustomPrompt="1"/>
          </p:nvPr>
        </p:nvSpPr>
        <p:spPr>
          <a:xfrm>
            <a:off x="838200" y="1793876"/>
            <a:ext cx="5527675" cy="4320000"/>
          </a:xfrm>
        </p:spPr>
        <p:txBody>
          <a:bodyPr/>
          <a:lstStyle>
            <a:lvl1pPr marL="0" indent="0">
              <a:spcAft>
                <a:spcPts val="1000"/>
              </a:spcAft>
              <a:buNone/>
              <a:defRPr sz="2000">
                <a:solidFill>
                  <a:schemeClr val="tx1">
                    <a:lumMod val="65000"/>
                    <a:lumOff val="35000"/>
                  </a:schemeClr>
                </a:solidFill>
              </a:defRPr>
            </a:lvl1pPr>
          </a:lstStyle>
          <a:p>
            <a:pPr lvl="0"/>
            <a:r>
              <a:rPr lang="fi-FI" dirty="0"/>
              <a:t>Kirjoita tähän nimike</a:t>
            </a:r>
            <a:br>
              <a:rPr lang="fi-FI" dirty="0"/>
            </a:br>
            <a:r>
              <a:rPr lang="fi-FI" dirty="0"/>
              <a:t>Osasto/Yksikkö</a:t>
            </a:r>
            <a:br>
              <a:rPr lang="fi-FI" dirty="0"/>
            </a:br>
            <a:r>
              <a:rPr lang="fi-FI" dirty="0"/>
              <a:t>Sähköpostiosoite</a:t>
            </a:r>
            <a:br>
              <a:rPr lang="fi-FI" dirty="0"/>
            </a:br>
            <a:r>
              <a:rPr lang="fi-FI" dirty="0"/>
              <a:t>some</a:t>
            </a:r>
          </a:p>
        </p:txBody>
      </p:sp>
      <p:sp>
        <p:nvSpPr>
          <p:cNvPr id="8" name="Dian numeron paikkamerkki 7"/>
          <p:cNvSpPr>
            <a:spLocks noGrp="1"/>
          </p:cNvSpPr>
          <p:nvPr>
            <p:ph type="sldNum" sz="quarter" idx="17"/>
          </p:nvPr>
        </p:nvSpPr>
        <p:spPr/>
        <p:txBody>
          <a:bodyPr/>
          <a:lstStyle>
            <a:lvl1pPr>
              <a:defRPr sz="1000">
                <a:solidFill>
                  <a:srgbClr val="898989"/>
                </a:solidFill>
              </a:defRPr>
            </a:lvl1pPr>
          </a:lstStyle>
          <a:p>
            <a:fld id="{6BD4A0EF-951A-4343-A672-F31B58E6828E}" type="slidenum">
              <a:rPr lang="en-US" smtClean="0"/>
              <a:pPr/>
              <a:t>‹#›</a:t>
            </a:fld>
            <a:endParaRPr lang="en-US"/>
          </a:p>
        </p:txBody>
      </p:sp>
      <p:sp>
        <p:nvSpPr>
          <p:cNvPr id="3" name="Footer Placeholder 4">
            <a:extLst>
              <a:ext uri="{FF2B5EF4-FFF2-40B4-BE49-F238E27FC236}">
                <a16:creationId xmlns:a16="http://schemas.microsoft.com/office/drawing/2014/main" id="{3B14D136-7072-F51C-71FC-76DC69576C26}"/>
              </a:ext>
            </a:extLst>
          </p:cNvPr>
          <p:cNvSpPr>
            <a:spLocks noGrp="1"/>
          </p:cNvSpPr>
          <p:nvPr>
            <p:ph type="ftr" sz="quarter" idx="3"/>
          </p:nvPr>
        </p:nvSpPr>
        <p:spPr>
          <a:xfrm>
            <a:off x="9971442" y="6366250"/>
            <a:ext cx="2212497" cy="365125"/>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r>
              <a:rPr lang="en-US"/>
              <a:t>Satu Kekäläinen</a:t>
            </a:r>
            <a:endParaRPr lang="en-US" dirty="0"/>
          </a:p>
        </p:txBody>
      </p:sp>
      <p:sp>
        <p:nvSpPr>
          <p:cNvPr id="5" name="Date Placeholder 3">
            <a:extLst>
              <a:ext uri="{FF2B5EF4-FFF2-40B4-BE49-F238E27FC236}">
                <a16:creationId xmlns:a16="http://schemas.microsoft.com/office/drawing/2014/main" id="{92110073-DCB8-C7BA-A25B-A86CA9E4357C}"/>
              </a:ext>
            </a:extLst>
          </p:cNvPr>
          <p:cNvSpPr>
            <a:spLocks noGrp="1"/>
          </p:cNvSpPr>
          <p:nvPr>
            <p:ph type="dt" sz="half" idx="2"/>
          </p:nvPr>
        </p:nvSpPr>
        <p:spPr>
          <a:xfrm>
            <a:off x="5027461" y="6366250"/>
            <a:ext cx="2743200"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fi-FI"/>
              <a:t>17.10.2023</a:t>
            </a:r>
            <a:endParaRPr lang="en-US"/>
          </a:p>
        </p:txBody>
      </p:sp>
    </p:spTree>
    <p:extLst>
      <p:ext uri="{BB962C8B-B14F-4D97-AF65-F5344CB8AC3E}">
        <p14:creationId xmlns:p14="http://schemas.microsoft.com/office/powerpoint/2010/main" val="1320433060"/>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aripalkki_teksti_sininen" preserve="1" userDrawn="1">
  <p:cSld name="varipalkki_teksti_sininen">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8029575" cy="1325563"/>
          </a:xfrm>
        </p:spPr>
        <p:txBody>
          <a:bodyPr>
            <a:normAutofit/>
          </a:bodyPr>
          <a:lstStyle>
            <a:lvl1pPr>
              <a:defRPr sz="3200" b="1" i="0" baseline="0">
                <a:latin typeface="+mj-lt"/>
                <a:ea typeface="Tahoma" panose="020B0604030504040204" pitchFamily="34" charset="0"/>
                <a:cs typeface="Tahoma" panose="020B0604030504040204" pitchFamily="34" charset="0"/>
              </a:defRPr>
            </a:lvl1pPr>
          </a:lstStyle>
          <a:p>
            <a:r>
              <a:rPr lang="fi-FI"/>
              <a:t>Muokkaa ots. perustyyl. napsautt.</a:t>
            </a:r>
            <a:endParaRPr lang="en-US" dirty="0"/>
          </a:p>
        </p:txBody>
      </p:sp>
      <p:sp>
        <p:nvSpPr>
          <p:cNvPr id="5" name="Tekstin paikkamerkki 4">
            <a:extLst>
              <a:ext uri="{FF2B5EF4-FFF2-40B4-BE49-F238E27FC236}">
                <a16:creationId xmlns:a16="http://schemas.microsoft.com/office/drawing/2014/main" id="{F289C589-D0B7-CF7C-D481-B7C91F6295E3}"/>
              </a:ext>
            </a:extLst>
          </p:cNvPr>
          <p:cNvSpPr>
            <a:spLocks noGrp="1"/>
          </p:cNvSpPr>
          <p:nvPr>
            <p:ph type="body" sz="quarter" idx="18"/>
          </p:nvPr>
        </p:nvSpPr>
        <p:spPr>
          <a:xfrm>
            <a:off x="838199" y="1813968"/>
            <a:ext cx="8029576" cy="41601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grpSp>
        <p:nvGrpSpPr>
          <p:cNvPr id="3" name="Ryhmä 2">
            <a:extLst>
              <a:ext uri="{FF2B5EF4-FFF2-40B4-BE49-F238E27FC236}">
                <a16:creationId xmlns:a16="http://schemas.microsoft.com/office/drawing/2014/main" id="{6460D66B-6E51-6FDF-D981-ABB668FF8A3D}"/>
              </a:ext>
              <a:ext uri="{C183D7F6-B498-43B3-948B-1728B52AA6E4}">
                <adec:decorative xmlns:adec="http://schemas.microsoft.com/office/drawing/2017/decorative" val="1"/>
              </a:ext>
            </a:extLst>
          </p:cNvPr>
          <p:cNvGrpSpPr/>
          <p:nvPr userDrawn="1"/>
        </p:nvGrpSpPr>
        <p:grpSpPr>
          <a:xfrm>
            <a:off x="9636194" y="0"/>
            <a:ext cx="2548020" cy="6858000"/>
            <a:chOff x="9636194" y="0"/>
            <a:chExt cx="2548020" cy="6858000"/>
          </a:xfrm>
        </p:grpSpPr>
        <p:pic>
          <p:nvPicPr>
            <p:cNvPr id="4" name="Picture 3" descr="Logo&#10;&#10;Description automatically generated">
              <a:extLst>
                <a:ext uri="{FF2B5EF4-FFF2-40B4-BE49-F238E27FC236}">
                  <a16:creationId xmlns:a16="http://schemas.microsoft.com/office/drawing/2014/main" id="{F3ED7395-83A3-3DD8-B91B-C6FD2DD512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77226" y="292735"/>
              <a:ext cx="1833562" cy="1571625"/>
            </a:xfrm>
            <a:prstGeom prst="rect">
              <a:avLst/>
            </a:prstGeom>
          </p:spPr>
        </p:pic>
        <p:grpSp>
          <p:nvGrpSpPr>
            <p:cNvPr id="15" name="Ryhmä 14">
              <a:extLst>
                <a:ext uri="{FF2B5EF4-FFF2-40B4-BE49-F238E27FC236}">
                  <a16:creationId xmlns:a16="http://schemas.microsoft.com/office/drawing/2014/main" id="{AB624DEC-2732-7717-5E45-E5C24426D194}"/>
                </a:ext>
                <a:ext uri="{C183D7F6-B498-43B3-948B-1728B52AA6E4}">
                  <adec:decorative xmlns:adec="http://schemas.microsoft.com/office/drawing/2017/decorative" val="1"/>
                </a:ext>
              </a:extLst>
            </p:cNvPr>
            <p:cNvGrpSpPr/>
            <p:nvPr userDrawn="1"/>
          </p:nvGrpSpPr>
          <p:grpSpPr>
            <a:xfrm>
              <a:off x="9636194" y="0"/>
              <a:ext cx="2548020" cy="6858000"/>
              <a:chOff x="9636194" y="0"/>
              <a:chExt cx="2548020" cy="6858000"/>
            </a:xfrm>
          </p:grpSpPr>
          <p:sp>
            <p:nvSpPr>
              <p:cNvPr id="9" name="Suorakulmio 8">
                <a:extLst>
                  <a:ext uri="{FF2B5EF4-FFF2-40B4-BE49-F238E27FC236}">
                    <a16:creationId xmlns:a16="http://schemas.microsoft.com/office/drawing/2014/main" id="{9B5879DD-5458-8E90-5B78-B61A4B3E2A3B}"/>
                  </a:ext>
                  <a:ext uri="{C183D7F6-B498-43B3-948B-1728B52AA6E4}">
                    <adec:decorative xmlns:adec="http://schemas.microsoft.com/office/drawing/2017/decorative" val="1"/>
                  </a:ext>
                </a:extLst>
              </p:cNvPr>
              <p:cNvSpPr/>
              <p:nvPr userDrawn="1"/>
            </p:nvSpPr>
            <p:spPr>
              <a:xfrm>
                <a:off x="9636194" y="0"/>
                <a:ext cx="2548020" cy="6858000"/>
              </a:xfrm>
              <a:custGeom>
                <a:avLst/>
                <a:gdLst>
                  <a:gd name="connsiteX0" fmla="*/ 0 w 2246811"/>
                  <a:gd name="connsiteY0" fmla="*/ 0 h 6858000"/>
                  <a:gd name="connsiteX1" fmla="*/ 2246811 w 2246811"/>
                  <a:gd name="connsiteY1" fmla="*/ 0 h 6858000"/>
                  <a:gd name="connsiteX2" fmla="*/ 2246811 w 2246811"/>
                  <a:gd name="connsiteY2" fmla="*/ 6858000 h 6858000"/>
                  <a:gd name="connsiteX3" fmla="*/ 0 w 2246811"/>
                  <a:gd name="connsiteY3" fmla="*/ 6858000 h 6858000"/>
                  <a:gd name="connsiteX4" fmla="*/ 0 w 2246811"/>
                  <a:gd name="connsiteY4" fmla="*/ 0 h 6858000"/>
                  <a:gd name="connsiteX0" fmla="*/ 0 w 2246811"/>
                  <a:gd name="connsiteY0" fmla="*/ 0 h 6858000"/>
                  <a:gd name="connsiteX1" fmla="*/ 2246811 w 2246811"/>
                  <a:gd name="connsiteY1" fmla="*/ 0 h 6858000"/>
                  <a:gd name="connsiteX2" fmla="*/ 2246811 w 2246811"/>
                  <a:gd name="connsiteY2" fmla="*/ 6858000 h 6858000"/>
                  <a:gd name="connsiteX3" fmla="*/ 627017 w 2246811"/>
                  <a:gd name="connsiteY3" fmla="*/ 6858000 h 6858000"/>
                  <a:gd name="connsiteX4" fmla="*/ 0 w 2246811"/>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811" h="6858000">
                    <a:moveTo>
                      <a:pt x="0" y="0"/>
                    </a:moveTo>
                    <a:lnTo>
                      <a:pt x="2246811" y="0"/>
                    </a:lnTo>
                    <a:lnTo>
                      <a:pt x="2246811" y="6858000"/>
                    </a:lnTo>
                    <a:lnTo>
                      <a:pt x="627017" y="6858000"/>
                    </a:lnTo>
                    <a:lnTo>
                      <a:pt x="0" y="0"/>
                    </a:lnTo>
                    <a:close/>
                  </a:path>
                </a:pathLst>
              </a:custGeom>
              <a:gradFill>
                <a:gsLst>
                  <a:gs pos="27000">
                    <a:schemeClr val="tx2"/>
                  </a:gs>
                  <a:gs pos="100000">
                    <a:schemeClr val="accent1"/>
                  </a:gs>
                </a:gsLst>
                <a:lin ang="0" scaled="0"/>
              </a:gradFill>
              <a:ln>
                <a:gradFill flip="none" rotWithShape="1">
                  <a:gsLst>
                    <a:gs pos="27000">
                      <a:schemeClr val="tx2"/>
                    </a:gs>
                    <a:gs pos="100000">
                      <a:schemeClr val="accent1"/>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4" name="Picture 3">
                <a:extLst>
                  <a:ext uri="{FF2B5EF4-FFF2-40B4-BE49-F238E27FC236}">
                    <a16:creationId xmlns:a16="http://schemas.microsoft.com/office/drawing/2014/main" id="{66BB957A-A95B-0424-ED14-DE7325DA534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77462" y="292735"/>
                <a:ext cx="1833562" cy="1571625"/>
              </a:xfrm>
              <a:prstGeom prst="rect">
                <a:avLst/>
              </a:prstGeom>
            </p:spPr>
          </p:pic>
        </p:grpSp>
      </p:grpSp>
      <p:sp>
        <p:nvSpPr>
          <p:cNvPr id="8" name="Dian numeron paikkamerkki 7"/>
          <p:cNvSpPr>
            <a:spLocks noGrp="1"/>
          </p:cNvSpPr>
          <p:nvPr>
            <p:ph type="sldNum" sz="quarter" idx="17"/>
          </p:nvPr>
        </p:nvSpPr>
        <p:spPr/>
        <p:txBody>
          <a:bodyPr/>
          <a:lstStyle>
            <a:lvl1pPr>
              <a:defRPr>
                <a:solidFill>
                  <a:srgbClr val="898989"/>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264728943"/>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dirty="0"/>
              <a:t>Muokkaa </a:t>
            </a:r>
            <a:r>
              <a:rPr lang="fi-FI" dirty="0" err="1"/>
              <a:t>perustyyl</a:t>
            </a:r>
            <a:r>
              <a:rPr lang="fi-FI" dirty="0"/>
              <a:t>. </a:t>
            </a:r>
            <a:r>
              <a:rPr lang="fi-FI" dirty="0" err="1"/>
              <a:t>napsautt</a:t>
            </a:r>
            <a:r>
              <a:rPr lang="fi-FI" dirty="0"/>
              <a:t>.</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dirty="0"/>
              <a:t>Muokkaa tekstin perustyylejä</a:t>
            </a:r>
          </a:p>
          <a:p>
            <a:pPr lvl="1"/>
            <a:r>
              <a:rPr lang="fi-FI" dirty="0"/>
              <a:t>toinen taso</a:t>
            </a:r>
          </a:p>
          <a:p>
            <a:pPr lvl="2"/>
            <a:r>
              <a:rPr lang="fi-FI" dirty="0"/>
              <a:t>kolmas taso</a:t>
            </a:r>
          </a:p>
          <a:p>
            <a:pPr lvl="3"/>
            <a:r>
              <a:rPr lang="fi-FI" dirty="0"/>
              <a:t>neljäs taso</a:t>
            </a:r>
          </a:p>
          <a:p>
            <a:pPr lvl="4"/>
            <a:r>
              <a:rPr lang="fi-FI" dirty="0"/>
              <a:t>viides taso</a:t>
            </a:r>
            <a:endParaRPr lang="en-US" dirty="0"/>
          </a:p>
        </p:txBody>
      </p:sp>
      <p:sp>
        <p:nvSpPr>
          <p:cNvPr id="5" name="Footer Placeholder 4"/>
          <p:cNvSpPr>
            <a:spLocks noGrp="1"/>
          </p:cNvSpPr>
          <p:nvPr>
            <p:ph type="ftr" sz="quarter" idx="3"/>
          </p:nvPr>
        </p:nvSpPr>
        <p:spPr>
          <a:xfrm>
            <a:off x="2800350" y="6356350"/>
            <a:ext cx="2212497" cy="365125"/>
          </a:xfrm>
          <a:prstGeom prst="rect">
            <a:avLst/>
          </a:prstGeom>
        </p:spPr>
        <p:txBody>
          <a:bodyPr vert="horz" lIns="91440" tIns="45720" rIns="91440" bIns="45720" rtlCol="0" anchor="ctr"/>
          <a:lstStyle>
            <a:lvl1pPr algn="l">
              <a:defRPr sz="1200">
                <a:solidFill>
                  <a:schemeClr val="tx1">
                    <a:lumMod val="50000"/>
                    <a:lumOff val="50000"/>
                  </a:schemeClr>
                </a:solidFill>
              </a:defRPr>
            </a:lvl1pPr>
          </a:lstStyle>
          <a:p>
            <a:r>
              <a:rPr lang="en-US"/>
              <a:t>Satu Kekäläinen</a:t>
            </a:r>
            <a:endParaRPr lang="en-US" dirty="0"/>
          </a:p>
        </p:txBody>
      </p:sp>
      <p:sp>
        <p:nvSpPr>
          <p:cNvPr id="4" name="Date Placeholder 3"/>
          <p:cNvSpPr>
            <a:spLocks noGrp="1"/>
          </p:cNvSpPr>
          <p:nvPr>
            <p:ph type="dt" sz="half" idx="2"/>
          </p:nvPr>
        </p:nvSpPr>
        <p:spPr>
          <a:xfrm>
            <a:off x="5017561" y="6356350"/>
            <a:ext cx="2743200" cy="365125"/>
          </a:xfrm>
          <a:prstGeom prst="rect">
            <a:avLst/>
          </a:prstGeom>
        </p:spPr>
        <p:txBody>
          <a:bodyPr vert="horz" lIns="91440" tIns="45720" rIns="91440" bIns="45720" rtlCol="0" anchor="ctr"/>
          <a:lstStyle>
            <a:lvl1pPr algn="l">
              <a:defRPr sz="1200">
                <a:solidFill>
                  <a:schemeClr val="tx1">
                    <a:lumMod val="50000"/>
                    <a:lumOff val="50000"/>
                  </a:schemeClr>
                </a:solidFill>
              </a:defRPr>
            </a:lvl1pPr>
          </a:lstStyle>
          <a:p>
            <a:r>
              <a:rPr lang="fi-FI"/>
              <a:t>17.10.2023</a:t>
            </a:r>
            <a:endParaRPr lang="en-US"/>
          </a:p>
        </p:txBody>
      </p:sp>
      <p:sp>
        <p:nvSpPr>
          <p:cNvPr id="6" name="Slide Number Placeholder 5"/>
          <p:cNvSpPr>
            <a:spLocks noGrp="1"/>
          </p:cNvSpPr>
          <p:nvPr>
            <p:ph type="sldNum" sz="quarter" idx="4"/>
          </p:nvPr>
        </p:nvSpPr>
        <p:spPr>
          <a:xfrm>
            <a:off x="857249" y="6356350"/>
            <a:ext cx="561975" cy="365125"/>
          </a:xfrm>
          <a:prstGeom prst="rect">
            <a:avLst/>
          </a:prstGeom>
        </p:spPr>
        <p:txBody>
          <a:bodyPr vert="horz" lIns="91440" tIns="45720" rIns="91440" bIns="45720" rtlCol="0" anchor="ctr"/>
          <a:lstStyle>
            <a:lvl1pPr algn="l">
              <a:defRPr sz="1200" b="0">
                <a:solidFill>
                  <a:schemeClr val="tx1">
                    <a:lumMod val="50000"/>
                    <a:lumOff val="50000"/>
                  </a:schemeClr>
                </a:solidFill>
              </a:defRPr>
            </a:lvl1pPr>
          </a:lstStyle>
          <a:p>
            <a:fld id="{6BD4A0EF-951A-4343-A672-F31B58E6828E}" type="slidenum">
              <a:rPr lang="en-US" smtClean="0"/>
              <a:pPr/>
              <a:t>‹#›</a:t>
            </a:fld>
            <a:endParaRPr lang="en-US"/>
          </a:p>
        </p:txBody>
      </p:sp>
    </p:spTree>
    <p:extLst>
      <p:ext uri="{BB962C8B-B14F-4D97-AF65-F5344CB8AC3E}">
        <p14:creationId xmlns:p14="http://schemas.microsoft.com/office/powerpoint/2010/main" val="1390004058"/>
      </p:ext>
    </p:extLst>
  </p:cSld>
  <p:clrMap bg1="lt1" tx1="dk1" bg2="lt2" tx2="dk2" accent1="accent1" accent2="accent2" accent3="accent3" accent4="accent4" accent5="accent5" accent6="accent6" hlink="hlink" folHlink="folHlink"/>
  <p:sldLayoutIdLst>
    <p:sldLayoutId id="2147483747" r:id="rId1"/>
    <p:sldLayoutId id="2147483762" r:id="rId2"/>
    <p:sldLayoutId id="2147483764" r:id="rId3"/>
    <p:sldLayoutId id="2147483765" r:id="rId4"/>
    <p:sldLayoutId id="2147483763"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79" r:id="rId19"/>
    <p:sldLayoutId id="2147483780" r:id="rId20"/>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hyperlink" Target="https://viewer.vektor.io/" TargetMode="External"/><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hyperlink" Target="https://ohje.velho.vayla.fi/" TargetMode="External"/><Relationship Id="rId4" Type="http://schemas.openxmlformats.org/officeDocument/2006/relationships/hyperlink" Target="https://velho.vaylapilvi.fi/"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vayla.fi/palveluntuottajat/sillat/tapahtumat-koulutus/taitorakennerekisterin-ja-taitorakenteiden-tarkastajien-koulutukset"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s://extranet.vayla.fi/share/page/site/ratainfraohje/document-details?nodeRef=workspace://SpacesStore/136e26b9-779d-4143-97b1-d1110208d4af#newVersionUpload"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hyperlink" Target="https://raita.vaylapilvi.fi/"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mailto:raide@vayla.f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3" Type="http://schemas.openxmlformats.org/officeDocument/2006/relationships/hyperlink" Target="mailto:kuvatieto.tuki@vayla.fi"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hyperlink" Target="https://kuvatietodev.testivaylapilvi.fi/rtk"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mailto:ryhmityskaaviot@vayla.fi" TargetMode="External"/><Relationship Id="rId7"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mailto:ratatieto@vayla.fi" TargetMode="External"/><Relationship Id="rId5" Type="http://schemas.openxmlformats.org/officeDocument/2006/relationships/hyperlink" Target="https://ratatieto.vaylapilvi.fi/" TargetMode="External"/><Relationship Id="rId4" Type="http://schemas.openxmlformats.org/officeDocument/2006/relationships/hyperlink" Target="mailto:ratarekisterit@vayla.fi"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suomenvaylat.vayla.fi/" TargetMode="External"/><Relationship Id="rId3" Type="http://schemas.openxmlformats.org/officeDocument/2006/relationships/hyperlink" Target="https://avoinapi.vaylapilvi.fi/vaylatiedot/ows?service=wfs&amp;request=getFeature&amp;typenames=ratatiedot:railway_traffic_operating_point&amp;version=1.1.0&amp;&amp;outputFormat=excel" TargetMode="External"/><Relationship Id="rId7"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hyperlink" Target="mailto:suomenvaylat@vayla.fi" TargetMode="External"/><Relationship Id="rId5" Type="http://schemas.openxmlformats.org/officeDocument/2006/relationships/hyperlink" Target="mailto:aineistonvalitys@vayla.fi" TargetMode="External"/><Relationship Id="rId4" Type="http://schemas.openxmlformats.org/officeDocument/2006/relationships/hyperlink" Target="https://ava.vaylapilvi.fi/"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ptp.vaylapilvi.fi/geoportaali/"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hyperlink" Target="mailto:paikkatieto@vayla.fi"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https://extranet.vayla.fi/ksr/"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hyperlink" Target="https://extranet.vayla.fi/wiki/pages/viewpage.action?pageId=58950318"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hyperlink" Target="mailto:ruma@fintraffic.fi"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mailto:tuki.vayliensuunnittelu@vayla.fi"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hyperlink" Target="http://www.vayliensuunnittelu.fi/"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svg"/></Relationships>
</file>

<file path=ppt/slides/_rels/slide32.xml.rels><?xml version="1.0" encoding="UTF-8" standalone="yes"?>
<Relationships xmlns="http://schemas.openxmlformats.org/package/2006/relationships"><Relationship Id="rId3" Type="http://schemas.openxmlformats.org/officeDocument/2006/relationships/hyperlink" Target="https://data.vaylapilvi.fi/#/views/Suunnitelmat_16842291388360/Suunnitelmat?:iid=2"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hyperlink" Target="https://data.vaylapilvi.fi/" TargetMode="Externa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1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mailto:kirjaamo@vayla.fi" TargetMode="External"/><Relationship Id="rId5" Type="http://schemas.openxmlformats.org/officeDocument/2006/relationships/hyperlink" Target="https://asianhallinta.vayla.fi/" TargetMode="Externa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hyperlink" Target="https://extranet.vayla.fi/group/hankinnan-ohjeistus" TargetMode="External"/><Relationship Id="rId5" Type="http://schemas.openxmlformats.org/officeDocument/2006/relationships/hyperlink" Target="https://vayla.fi/palveluntuottajat/hankinnat" TargetMode="External"/><Relationship Id="rId4" Type="http://schemas.openxmlformats.org/officeDocument/2006/relationships/hyperlink" Target="https://www.hankintailmoitukset.fi/fi/"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dokumentinhallinta@vayla.fi"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hyperlink" Target="mailto:noreply@xsign.f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uvan paikkamerkki 5" descr="Kuva, joka sisältää kohteen piha-, Haalarityöntekijä, työvaatteet, Heijastinvaatteet&#10;&#10;Kuvaus luotu automaattisesti">
            <a:extLst>
              <a:ext uri="{FF2B5EF4-FFF2-40B4-BE49-F238E27FC236}">
                <a16:creationId xmlns:a16="http://schemas.microsoft.com/office/drawing/2014/main" id="{EF8C3F5D-F157-31F4-9C57-E381EEFBF09E}"/>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5861" b="5861"/>
          <a:stretch>
            <a:fillRect/>
          </a:stretch>
        </p:blipFill>
        <p:spPr>
          <a:xfrm>
            <a:off x="5730875" y="1998663"/>
            <a:ext cx="6457950" cy="3206750"/>
          </a:xfrm>
        </p:spPr>
      </p:pic>
      <p:sp>
        <p:nvSpPr>
          <p:cNvPr id="4" name="Tekstin paikkamerkki 3">
            <a:extLst>
              <a:ext uri="{FF2B5EF4-FFF2-40B4-BE49-F238E27FC236}">
                <a16:creationId xmlns:a16="http://schemas.microsoft.com/office/drawing/2014/main" id="{D96D813C-C14A-A54D-B7DD-5D78ECEC26D9}"/>
              </a:ext>
            </a:extLst>
          </p:cNvPr>
          <p:cNvSpPr>
            <a:spLocks noGrp="1"/>
          </p:cNvSpPr>
          <p:nvPr>
            <p:ph type="ctrTitle"/>
          </p:nvPr>
        </p:nvSpPr>
        <p:spPr>
          <a:xfrm>
            <a:off x="838800" y="457200"/>
            <a:ext cx="5198400" cy="1602000"/>
          </a:xfrm>
        </p:spPr>
        <p:txBody>
          <a:bodyPr anchor="ctr">
            <a:normAutofit fontScale="90000"/>
          </a:bodyPr>
          <a:lstStyle/>
          <a:p>
            <a:r>
              <a:rPr lang="fi-FI" dirty="0"/>
              <a:t>Mitä tietojärjestelmiä on käytössä ja tulossa käyttöön Väylävirastossa</a:t>
            </a:r>
          </a:p>
        </p:txBody>
      </p:sp>
      <p:sp>
        <p:nvSpPr>
          <p:cNvPr id="17" name="Date Placeholder 4">
            <a:extLst>
              <a:ext uri="{FF2B5EF4-FFF2-40B4-BE49-F238E27FC236}">
                <a16:creationId xmlns:a16="http://schemas.microsoft.com/office/drawing/2014/main" id="{386449C8-9A53-6F9C-8510-1C33CD7EC99A}"/>
              </a:ext>
            </a:extLst>
          </p:cNvPr>
          <p:cNvSpPr>
            <a:spLocks noGrp="1"/>
          </p:cNvSpPr>
          <p:nvPr>
            <p:ph type="dt" sz="half" idx="2"/>
          </p:nvPr>
        </p:nvSpPr>
        <p:spPr>
          <a:xfrm>
            <a:off x="5900400" y="6382800"/>
            <a:ext cx="1650783" cy="365125"/>
          </a:xfrm>
        </p:spPr>
        <p:txBody>
          <a:bodyPr bIns="35999" anchor="b"/>
          <a:lstStyle/>
          <a:p>
            <a:pPr>
              <a:spcAft>
                <a:spcPts val="600"/>
              </a:spcAft>
            </a:pPr>
            <a:r>
              <a:rPr lang="fi-FI" sz="1000"/>
              <a:t>17.10.2023</a:t>
            </a:r>
            <a:endParaRPr lang="en-US" sz="1000" dirty="0"/>
          </a:p>
        </p:txBody>
      </p:sp>
      <p:pic>
        <p:nvPicPr>
          <p:cNvPr id="8" name="Kuvan paikkamerkki 7">
            <a:extLst>
              <a:ext uri="{FF2B5EF4-FFF2-40B4-BE49-F238E27FC236}">
                <a16:creationId xmlns:a16="http://schemas.microsoft.com/office/drawing/2014/main" id="{DE54CDED-D98C-F4C5-38BA-3EF4E16358F2}"/>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9480" b="19480"/>
          <a:stretch>
            <a:fillRect/>
          </a:stretch>
        </p:blipFill>
        <p:spPr/>
      </p:pic>
      <p:sp>
        <p:nvSpPr>
          <p:cNvPr id="10" name="Alatunnisteen paikkamerkki 3">
            <a:extLst>
              <a:ext uri="{FF2B5EF4-FFF2-40B4-BE49-F238E27FC236}">
                <a16:creationId xmlns:a16="http://schemas.microsoft.com/office/drawing/2014/main" id="{7C5197D7-F976-9217-FA3D-620EFDD09AF0}"/>
              </a:ext>
            </a:extLst>
          </p:cNvPr>
          <p:cNvSpPr>
            <a:spLocks noGrp="1"/>
          </p:cNvSpPr>
          <p:nvPr>
            <p:ph type="ftr" sz="quarter" idx="15"/>
          </p:nvPr>
        </p:nvSpPr>
        <p:spPr>
          <a:xfrm>
            <a:off x="928800" y="3096000"/>
            <a:ext cx="2160000" cy="216000"/>
          </a:xfrm>
        </p:spPr>
        <p:txBody>
          <a:bodyPr/>
          <a:lstStyle/>
          <a:p>
            <a:r>
              <a:rPr lang="fi-FI" dirty="0"/>
              <a:t>Satu Kekäläinen</a:t>
            </a:r>
          </a:p>
          <a:p>
            <a:endParaRPr lang="fi-FI" dirty="0"/>
          </a:p>
          <a:p>
            <a:endParaRPr lang="fi-FI" dirty="0"/>
          </a:p>
        </p:txBody>
      </p:sp>
      <p:sp>
        <p:nvSpPr>
          <p:cNvPr id="11" name="Päivämäärän paikkamerkki 4">
            <a:extLst>
              <a:ext uri="{FF2B5EF4-FFF2-40B4-BE49-F238E27FC236}">
                <a16:creationId xmlns:a16="http://schemas.microsoft.com/office/drawing/2014/main" id="{17D980C2-07B3-21B1-32AC-B21A972B92CA}"/>
              </a:ext>
            </a:extLst>
          </p:cNvPr>
          <p:cNvSpPr txBox="1">
            <a:spLocks/>
          </p:cNvSpPr>
          <p:nvPr/>
        </p:nvSpPr>
        <p:spPr>
          <a:xfrm>
            <a:off x="838800" y="3600000"/>
            <a:ext cx="2055007" cy="365125"/>
          </a:xfrm>
          <a:prstGeom prst="rect">
            <a:avLst/>
          </a:prstGeom>
        </p:spPr>
        <p:txBody>
          <a:bodyPr vert="horz" lIns="91440" tIns="45720" rIns="91440" bIns="45720" rtlCol="0" anchor="b"/>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dirty="0"/>
              <a:t>Ratafoorumi 17.10.2023</a:t>
            </a:r>
            <a:endParaRPr lang="en-US" dirty="0"/>
          </a:p>
        </p:txBody>
      </p:sp>
    </p:spTree>
    <p:extLst>
      <p:ext uri="{BB962C8B-B14F-4D97-AF65-F5344CB8AC3E}">
        <p14:creationId xmlns:p14="http://schemas.microsoft.com/office/powerpoint/2010/main" val="699805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Projektivelho</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p:txBody>
          <a:bodyPr>
            <a:noAutofit/>
          </a:bodyPr>
          <a:lstStyle/>
          <a:p>
            <a:endParaRPr lang="fi-FI" sz="1100" strike="noStrike" kern="1200" dirty="0">
              <a:solidFill>
                <a:schemeClr val="tx1"/>
              </a:solidFill>
              <a:effectLst/>
              <a:latin typeface="+mn-lt"/>
              <a:ea typeface="+mn-ea"/>
              <a:cs typeface="+mn-cs"/>
            </a:endParaRPr>
          </a:p>
          <a:p>
            <a:pPr marL="0" indent="0">
              <a:buNone/>
            </a:pPr>
            <a:endParaRPr lang="fi-FI" sz="1100" dirty="0"/>
          </a:p>
        </p:txBody>
      </p:sp>
      <p:sp>
        <p:nvSpPr>
          <p:cNvPr id="4" name="Tekstin paikkamerkki 3">
            <a:extLst>
              <a:ext uri="{FF2B5EF4-FFF2-40B4-BE49-F238E27FC236}">
                <a16:creationId xmlns:a16="http://schemas.microsoft.com/office/drawing/2014/main" id="{A6724189-14F7-2538-7502-AB59C1CB547B}"/>
              </a:ext>
            </a:extLst>
          </p:cNvPr>
          <p:cNvSpPr>
            <a:spLocks noGrp="1"/>
          </p:cNvSpPr>
          <p:nvPr>
            <p:ph type="body" sz="quarter" idx="14"/>
          </p:nvPr>
        </p:nvSpPr>
        <p:spPr>
          <a:xfrm>
            <a:off x="838200" y="1638551"/>
            <a:ext cx="6281058" cy="4161600"/>
          </a:xfrm>
        </p:spPr>
        <p:txBody>
          <a:bodyPr>
            <a:noAutofit/>
          </a:bodyPr>
          <a:lstStyle/>
          <a:p>
            <a:r>
              <a:rPr lang="fi-FI" sz="1400" strike="noStrike" kern="1200" dirty="0">
                <a:solidFill>
                  <a:schemeClr val="tx1"/>
                </a:solidFill>
                <a:effectLst/>
                <a:latin typeface="+mn-lt"/>
                <a:ea typeface="+mn-ea"/>
                <a:cs typeface="+mn-cs"/>
              </a:rPr>
              <a:t>Kaikkien väylämuotojen hanketiedot</a:t>
            </a:r>
          </a:p>
          <a:p>
            <a:r>
              <a:rPr lang="fi-FI" sz="1400" dirty="0"/>
              <a:t>Suunnitelma- ja toteuma-aineistojen tietovarasto</a:t>
            </a:r>
          </a:p>
          <a:p>
            <a:r>
              <a:rPr lang="fi-FI" sz="1400" strike="noStrike" kern="1200" dirty="0">
                <a:solidFill>
                  <a:schemeClr val="tx1"/>
                </a:solidFill>
                <a:effectLst/>
                <a:latin typeface="+mn-lt"/>
                <a:ea typeface="+mn-ea"/>
                <a:cs typeface="+mn-cs"/>
              </a:rPr>
              <a:t>Hankkeiden perustiedot: nimi, väylämuoto, vaihe, tila, linkki kohteen verkkosivulle, asianumero, tilaajaorganisaatio jne.</a:t>
            </a:r>
          </a:p>
          <a:p>
            <a:r>
              <a:rPr lang="fi-FI" sz="1400" dirty="0"/>
              <a:t>VEKTOR.io inframallien katselutyökalu (BIM) </a:t>
            </a:r>
            <a:r>
              <a:rPr lang="fi-FI" sz="1400" dirty="0">
                <a:hlinkClick r:id="rId3"/>
              </a:rPr>
              <a:t>https://viewer.vektor.io/</a:t>
            </a:r>
            <a:endParaRPr lang="fi-FI" sz="1400" strike="noStrike" kern="1200" dirty="0">
              <a:solidFill>
                <a:schemeClr val="tx1"/>
              </a:solidFill>
              <a:effectLst/>
              <a:latin typeface="+mn-lt"/>
              <a:ea typeface="+mn-ea"/>
              <a:cs typeface="+mn-cs"/>
            </a:endParaRPr>
          </a:p>
          <a:p>
            <a:r>
              <a:rPr lang="fi-FI" sz="1400" dirty="0"/>
              <a:t>Valtion liikenneväylien suunnittelujärjestelmän lakisääteiset suunnitelmat kansalaisten nähtäville haetaan Velhosta</a:t>
            </a:r>
          </a:p>
          <a:p>
            <a:r>
              <a:rPr lang="fi-FI" sz="1400" strike="noStrike" kern="1200" dirty="0">
                <a:solidFill>
                  <a:schemeClr val="tx1"/>
                </a:solidFill>
                <a:effectLst/>
                <a:latin typeface="+mn-lt"/>
                <a:ea typeface="+mn-ea"/>
                <a:cs typeface="+mn-cs"/>
              </a:rPr>
              <a:t>Projekti- ja toimeksiantotasoiset tiedot siirtyvät automaattisesti </a:t>
            </a:r>
            <a:r>
              <a:rPr lang="fi-FI" sz="1400" strike="noStrike" kern="1200" dirty="0" err="1">
                <a:solidFill>
                  <a:schemeClr val="tx1"/>
                </a:solidFill>
                <a:effectLst/>
                <a:latin typeface="+mn-lt"/>
                <a:ea typeface="+mn-ea"/>
                <a:cs typeface="+mn-cs"/>
              </a:rPr>
              <a:t>TUTKAa</a:t>
            </a:r>
            <a:r>
              <a:rPr lang="fi-FI" sz="1400" dirty="0" err="1"/>
              <a:t>n</a:t>
            </a:r>
            <a:endParaRPr lang="fi-FI" sz="1400" strike="noStrike" kern="1200" dirty="0">
              <a:solidFill>
                <a:schemeClr val="tx1"/>
              </a:solidFill>
              <a:effectLst/>
              <a:latin typeface="+mn-lt"/>
              <a:ea typeface="+mn-ea"/>
              <a:cs typeface="+mn-cs"/>
            </a:endParaRPr>
          </a:p>
          <a:p>
            <a:pPr marL="0" indent="0">
              <a:buNone/>
            </a:pPr>
            <a:endParaRPr lang="fi-FI" sz="1400" strike="noStrike" kern="1200" dirty="0">
              <a:solidFill>
                <a:schemeClr val="tx1"/>
              </a:solidFill>
              <a:effectLst/>
              <a:latin typeface="+mn-lt"/>
              <a:ea typeface="+mn-ea"/>
              <a:cs typeface="+mn-cs"/>
            </a:endParaRPr>
          </a:p>
          <a:p>
            <a:r>
              <a:rPr lang="fi-FI" sz="1400" dirty="0"/>
              <a:t>Projektivelho: </a:t>
            </a:r>
            <a:r>
              <a:rPr lang="fi-FI" sz="1400" dirty="0">
                <a:ea typeface="+mn-lt"/>
                <a:cs typeface="+mn-lt"/>
                <a:hlinkClick r:id="rId4"/>
              </a:rPr>
              <a:t>https://velho.vaylapilvi.fi/</a:t>
            </a:r>
            <a:r>
              <a:rPr lang="fi-FI" sz="1400" dirty="0">
                <a:ea typeface="+mn-lt"/>
                <a:cs typeface="+mn-lt"/>
              </a:rPr>
              <a:t> </a:t>
            </a:r>
            <a:endParaRPr lang="fi-FI" sz="1400" dirty="0"/>
          </a:p>
          <a:p>
            <a:r>
              <a:rPr lang="fi-FI" sz="1400" dirty="0"/>
              <a:t>Projektivelhon ohjeet:</a:t>
            </a:r>
            <a:r>
              <a:rPr lang="fi-FI" sz="1400" dirty="0">
                <a:ea typeface="Tahoma"/>
                <a:cs typeface="Tahoma"/>
              </a:rPr>
              <a:t> </a:t>
            </a:r>
            <a:r>
              <a:rPr lang="fi-FI" sz="1400" dirty="0">
                <a:ea typeface="+mn-lt"/>
                <a:cs typeface="+mn-lt"/>
                <a:hlinkClick r:id="rId5"/>
              </a:rPr>
              <a:t>https://ohje.velho.vaylapilvi.fi/</a:t>
            </a:r>
            <a:r>
              <a:rPr lang="fi-FI" sz="1400" dirty="0">
                <a:ea typeface="+mn-lt"/>
                <a:cs typeface="+mn-lt"/>
              </a:rPr>
              <a:t> </a:t>
            </a:r>
          </a:p>
          <a:p>
            <a:endParaRPr lang="fi-FI" sz="1400" dirty="0"/>
          </a:p>
          <a:p>
            <a:endParaRPr lang="fi-FI" sz="1400" strike="noStrike" kern="1200" dirty="0">
              <a:effectLst/>
              <a:latin typeface="+mn-lt"/>
              <a:ea typeface="+mn-ea"/>
              <a:cs typeface="+mn-cs"/>
            </a:endParaRPr>
          </a:p>
          <a:p>
            <a:endParaRPr lang="fi-FI" sz="1400" strike="noStrike" kern="1200" dirty="0">
              <a:solidFill>
                <a:schemeClr val="tx1"/>
              </a:solidFill>
              <a:effectLst/>
              <a:latin typeface="+mn-lt"/>
              <a:ea typeface="+mn-ea"/>
              <a:cs typeface="+mn-cs"/>
            </a:endParaRPr>
          </a:p>
          <a:p>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10</a:t>
            </a:fld>
            <a:endParaRPr lang="en-US"/>
          </a:p>
        </p:txBody>
      </p:sp>
      <p:pic>
        <p:nvPicPr>
          <p:cNvPr id="6" name="Kuva 5">
            <a:extLst>
              <a:ext uri="{FF2B5EF4-FFF2-40B4-BE49-F238E27FC236}">
                <a16:creationId xmlns:a16="http://schemas.microsoft.com/office/drawing/2014/main" id="{F76AA6AB-807F-D66F-4447-A113A9727BBF}"/>
              </a:ext>
            </a:extLst>
          </p:cNvPr>
          <p:cNvPicPr>
            <a:picLocks noChangeAspect="1"/>
          </p:cNvPicPr>
          <p:nvPr/>
        </p:nvPicPr>
        <p:blipFill>
          <a:blip r:embed="rId6"/>
          <a:stretch>
            <a:fillRect/>
          </a:stretch>
        </p:blipFill>
        <p:spPr>
          <a:xfrm>
            <a:off x="7073042" y="1690688"/>
            <a:ext cx="5118958" cy="3317119"/>
          </a:xfrm>
          <a:prstGeom prst="rect">
            <a:avLst/>
          </a:prstGeom>
        </p:spPr>
      </p:pic>
      <p:pic>
        <p:nvPicPr>
          <p:cNvPr id="8" name="Kuva 7">
            <a:extLst>
              <a:ext uri="{FF2B5EF4-FFF2-40B4-BE49-F238E27FC236}">
                <a16:creationId xmlns:a16="http://schemas.microsoft.com/office/drawing/2014/main" id="{C19EF897-CABD-D255-0973-64780D82E9D2}"/>
              </a:ext>
            </a:extLst>
          </p:cNvPr>
          <p:cNvPicPr>
            <a:picLocks noChangeAspect="1"/>
          </p:cNvPicPr>
          <p:nvPr/>
        </p:nvPicPr>
        <p:blipFill>
          <a:blip r:embed="rId7"/>
          <a:stretch>
            <a:fillRect/>
          </a:stretch>
        </p:blipFill>
        <p:spPr>
          <a:xfrm>
            <a:off x="8429237" y="4490115"/>
            <a:ext cx="3636480" cy="2128036"/>
          </a:xfrm>
          <a:prstGeom prst="rect">
            <a:avLst/>
          </a:prstGeom>
          <a:ln w="38100">
            <a:solidFill>
              <a:schemeClr val="tx2">
                <a:lumMod val="75000"/>
              </a:schemeClr>
            </a:solidFill>
          </a:ln>
        </p:spPr>
      </p:pic>
      <p:sp>
        <p:nvSpPr>
          <p:cNvPr id="7" name="Päivämäärän paikkamerkki 6">
            <a:extLst>
              <a:ext uri="{FF2B5EF4-FFF2-40B4-BE49-F238E27FC236}">
                <a16:creationId xmlns:a16="http://schemas.microsoft.com/office/drawing/2014/main" id="{1B375D6D-CF39-157F-957C-834FC3A2DBE9}"/>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9" name="Alatunnisteen paikkamerkki 8">
            <a:extLst>
              <a:ext uri="{FF2B5EF4-FFF2-40B4-BE49-F238E27FC236}">
                <a16:creationId xmlns:a16="http://schemas.microsoft.com/office/drawing/2014/main" id="{51D72A3A-5D86-4FD8-E6FE-67A8E7278CAC}"/>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4090299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err="1"/>
              <a:t>Geoviite</a:t>
            </a:r>
            <a:r>
              <a:rPr lang="fi-FI" dirty="0"/>
              <a:t>-järjestelmä</a:t>
            </a:r>
            <a:endParaRPr lang="fi-FI" sz="18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11</a:t>
            </a:fld>
            <a:endParaRPr lang="en-US"/>
          </a:p>
        </p:txBody>
      </p:sp>
      <p:sp>
        <p:nvSpPr>
          <p:cNvPr id="9" name="Tekstin paikkamerkki 8">
            <a:extLst>
              <a:ext uri="{FF2B5EF4-FFF2-40B4-BE49-F238E27FC236}">
                <a16:creationId xmlns:a16="http://schemas.microsoft.com/office/drawing/2014/main" id="{5BCAA655-C04B-490D-FB16-F79A0FD6BED8}"/>
              </a:ext>
            </a:extLst>
          </p:cNvPr>
          <p:cNvSpPr>
            <a:spLocks noGrp="1"/>
          </p:cNvSpPr>
          <p:nvPr>
            <p:ph type="body" sz="quarter" idx="13"/>
          </p:nvPr>
        </p:nvSpPr>
        <p:spPr>
          <a:xfrm>
            <a:off x="838200" y="1690688"/>
            <a:ext cx="5685692" cy="4161600"/>
          </a:xfrm>
        </p:spPr>
        <p:txBody>
          <a:bodyPr>
            <a:normAutofit fontScale="92500" lnSpcReduction="20000"/>
          </a:bodyPr>
          <a:lstStyle/>
          <a:p>
            <a:r>
              <a:rPr lang="fi-FI" dirty="0" err="1">
                <a:latin typeface="Segoe UI" panose="020B0502040204020203" pitchFamily="34" charset="0"/>
                <a:cs typeface="Segoe UI" panose="020B0502040204020203" pitchFamily="34" charset="0"/>
              </a:rPr>
              <a:t>Geoviite</a:t>
            </a:r>
            <a:r>
              <a:rPr lang="fi-FI" dirty="0">
                <a:latin typeface="Segoe UI" panose="020B0502040204020203" pitchFamily="34" charset="0"/>
                <a:cs typeface="Segoe UI" panose="020B0502040204020203" pitchFamily="34" charset="0"/>
              </a:rPr>
              <a:t> on rataverkon geometrian ja rataosoitejärjestelmän ylläpitojärjestelmä sekä inframallin tietojen konvertointityökalu Projektivelhon aineistosta väylätietojärjestelmiin</a:t>
            </a:r>
          </a:p>
          <a:p>
            <a:r>
              <a:rPr lang="fi-FI" altLang="fi-FI" dirty="0">
                <a:latin typeface="Segoe UI" panose="020B0502040204020203" pitchFamily="34" charset="0"/>
                <a:cs typeface="Segoe UI" panose="020B0502040204020203" pitchFamily="34" charset="0"/>
              </a:rPr>
              <a:t>Ratageometrian ja paikannuspohjan hallinta</a:t>
            </a:r>
          </a:p>
          <a:p>
            <a:pPr lvl="1"/>
            <a:r>
              <a:rPr lang="fi-FI" altLang="fi-FI" sz="1600" dirty="0" err="1">
                <a:latin typeface="Segoe UI" panose="020B0502040204020203" pitchFamily="34" charset="0"/>
                <a:cs typeface="Segoe UI" panose="020B0502040204020203" pitchFamily="34" charset="0"/>
              </a:rPr>
              <a:t>Geoviite</a:t>
            </a:r>
            <a:r>
              <a:rPr lang="fi-FI" altLang="fi-FI" sz="1600" dirty="0">
                <a:latin typeface="Segoe UI" panose="020B0502040204020203" pitchFamily="34" charset="0"/>
                <a:cs typeface="Segoe UI" panose="020B0502040204020203" pitchFamily="34" charset="0"/>
              </a:rPr>
              <a:t> infra –tietovarasto</a:t>
            </a:r>
          </a:p>
          <a:p>
            <a:pPr lvl="1"/>
            <a:r>
              <a:rPr lang="fi-FI" altLang="fi-FI" sz="1600" dirty="0">
                <a:latin typeface="Segoe UI" panose="020B0502040204020203" pitchFamily="34" charset="0"/>
                <a:cs typeface="Segoe UI" panose="020B0502040204020203" pitchFamily="34" charset="0"/>
              </a:rPr>
              <a:t>Paikannuspohjan ylläpito ja jakelu</a:t>
            </a:r>
          </a:p>
          <a:p>
            <a:pPr lvl="1"/>
            <a:r>
              <a:rPr lang="fi-FI" altLang="fi-FI" sz="1600" dirty="0">
                <a:solidFill>
                  <a:srgbClr val="00B050"/>
                </a:solidFill>
                <a:latin typeface="Segoe UI" panose="020B0502040204020203" pitchFamily="34" charset="0"/>
                <a:cs typeface="Segoe UI" panose="020B0502040204020203" pitchFamily="34" charset="0"/>
              </a:rPr>
              <a:t>Jatkossa</a:t>
            </a:r>
            <a:r>
              <a:rPr lang="fi-FI" altLang="fi-FI" sz="1600" dirty="0">
                <a:latin typeface="Segoe UI" panose="020B0502040204020203" pitchFamily="34" charset="0"/>
                <a:cs typeface="Segoe UI" panose="020B0502040204020203" pitchFamily="34" charset="0"/>
              </a:rPr>
              <a:t> radan ja vaihteiden geometriatiedot </a:t>
            </a:r>
            <a:r>
              <a:rPr lang="fi-FI" altLang="fi-FI" sz="1600" dirty="0" err="1">
                <a:latin typeface="Segoe UI" panose="020B0502040204020203" pitchFamily="34" charset="0"/>
                <a:cs typeface="Segoe UI" panose="020B0502040204020203" pitchFamily="34" charset="0"/>
              </a:rPr>
              <a:t>ProjektiVelhosta</a:t>
            </a:r>
            <a:r>
              <a:rPr lang="fi-FI" altLang="fi-FI" sz="1600" dirty="0">
                <a:latin typeface="Segoe UI" panose="020B0502040204020203" pitchFamily="34" charset="0"/>
                <a:cs typeface="Segoe UI" panose="020B0502040204020203" pitchFamily="34" charset="0"/>
              </a:rPr>
              <a:t> suoraan </a:t>
            </a:r>
            <a:r>
              <a:rPr lang="fi-FI" altLang="fi-FI" sz="1600" dirty="0" err="1">
                <a:latin typeface="Segoe UI" panose="020B0502040204020203" pitchFamily="34" charset="0"/>
                <a:cs typeface="Segoe UI" panose="020B0502040204020203" pitchFamily="34" charset="0"/>
              </a:rPr>
              <a:t>Geoviite</a:t>
            </a:r>
            <a:r>
              <a:rPr lang="fi-FI" altLang="fi-FI" sz="1600" dirty="0">
                <a:latin typeface="Segoe UI" panose="020B0502040204020203" pitchFamily="34" charset="0"/>
                <a:cs typeface="Segoe UI" panose="020B0502040204020203" pitchFamily="34" charset="0"/>
              </a:rPr>
              <a:t> infraan</a:t>
            </a:r>
          </a:p>
          <a:p>
            <a:pPr lvl="1"/>
            <a:endParaRPr lang="fi-FI" altLang="fi-FI" sz="1600" dirty="0">
              <a:latin typeface="Segoe UI" panose="020B0502040204020203" pitchFamily="34" charset="0"/>
              <a:cs typeface="Segoe UI" panose="020B0502040204020203" pitchFamily="34" charset="0"/>
            </a:endParaRPr>
          </a:p>
          <a:p>
            <a:r>
              <a:rPr lang="fi-FI" dirty="0">
                <a:solidFill>
                  <a:srgbClr val="00B050"/>
                </a:solidFill>
                <a:latin typeface="Segoe UI" panose="020B0502040204020203" pitchFamily="34" charset="0"/>
                <a:cs typeface="Segoe UI" panose="020B0502040204020203" pitchFamily="34" charset="0"/>
              </a:rPr>
              <a:t>Tulossa</a:t>
            </a:r>
          </a:p>
          <a:p>
            <a:pPr lvl="1"/>
            <a:r>
              <a:rPr lang="fi-FI" dirty="0">
                <a:latin typeface="Segoe UI" panose="020B0502040204020203" pitchFamily="34" charset="0"/>
                <a:cs typeface="Segoe UI" panose="020B0502040204020203" pitchFamily="34" charset="0"/>
              </a:rPr>
              <a:t>Suunnitelma- ja toteumatietojen inframallien konvertointi (GTL-työkalu)</a:t>
            </a:r>
          </a:p>
        </p:txBody>
      </p:sp>
      <p:pic>
        <p:nvPicPr>
          <p:cNvPr id="7" name="Kuva 6">
            <a:extLst>
              <a:ext uri="{FF2B5EF4-FFF2-40B4-BE49-F238E27FC236}">
                <a16:creationId xmlns:a16="http://schemas.microsoft.com/office/drawing/2014/main" id="{7BE444D5-10F6-6518-A390-7FBDE2BED2DB}"/>
              </a:ext>
            </a:extLst>
          </p:cNvPr>
          <p:cNvPicPr>
            <a:picLocks noChangeAspect="1"/>
          </p:cNvPicPr>
          <p:nvPr/>
        </p:nvPicPr>
        <p:blipFill>
          <a:blip r:embed="rId3"/>
          <a:stretch>
            <a:fillRect/>
          </a:stretch>
        </p:blipFill>
        <p:spPr>
          <a:xfrm>
            <a:off x="7189445" y="1965529"/>
            <a:ext cx="4819674" cy="2571302"/>
          </a:xfrm>
          <a:prstGeom prst="rect">
            <a:avLst/>
          </a:prstGeom>
        </p:spPr>
      </p:pic>
      <p:sp>
        <p:nvSpPr>
          <p:cNvPr id="3" name="Päivämäärän paikkamerkki 2">
            <a:extLst>
              <a:ext uri="{FF2B5EF4-FFF2-40B4-BE49-F238E27FC236}">
                <a16:creationId xmlns:a16="http://schemas.microsoft.com/office/drawing/2014/main" id="{79D785BC-B765-2B2A-E775-35F522337FD9}"/>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4" name="Alatunnisteen paikkamerkki 3">
            <a:extLst>
              <a:ext uri="{FF2B5EF4-FFF2-40B4-BE49-F238E27FC236}">
                <a16:creationId xmlns:a16="http://schemas.microsoft.com/office/drawing/2014/main" id="{7D704A33-7D8D-98E1-C211-FC028711EF1A}"/>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001113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TAITORAKENNEREKISTERI</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noFill/>
        </p:spPr>
        <p:txBody>
          <a:bodyPr>
            <a:noAutofit/>
          </a:bodyPr>
          <a:lstStyle/>
          <a:p>
            <a:r>
              <a:rPr lang="fi-FI" sz="1400" dirty="0">
                <a:latin typeface="Segoe UI" panose="020B0502040204020203" pitchFamily="34" charset="0"/>
                <a:cs typeface="Segoe UI" panose="020B0502040204020203" pitchFamily="34" charset="0"/>
              </a:rPr>
              <a:t>Taitorakennerekisteri on taitorakenteiden tietovarasto. Se sisältää ne ratainfran kohteet, jotka ovat taitorakenteita: sillat, paalulaatat, tie- ja yhteisaluslaiturit, tunnelit, kallioleikkaukset, kiinteät maamerkit, kanava- ja sulkurakenteet, tukimuurit, meluseinät</a:t>
            </a:r>
          </a:p>
          <a:p>
            <a:r>
              <a:rPr lang="fi-FI" sz="1400" dirty="0">
                <a:latin typeface="Segoe UI" panose="020B0502040204020203" pitchFamily="34" charset="0"/>
                <a:cs typeface="Segoe UI" panose="020B0502040204020203" pitchFamily="34" charset="0"/>
              </a:rPr>
              <a:t>Taitorakennerekisterissä ylläpidetään taitorakenteiden tiedot koko elinkaaren ajan </a:t>
            </a:r>
          </a:p>
          <a:p>
            <a:r>
              <a:rPr lang="fi-FI" sz="1400" dirty="0">
                <a:latin typeface="Segoe UI" panose="020B0502040204020203" pitchFamily="34" charset="0"/>
                <a:cs typeface="Segoe UI" panose="020B0502040204020203" pitchFamily="34" charset="0"/>
              </a:rPr>
              <a:t>Taitorakenteiden toteumapiirustukset ja laatuaineisto talletetaan taitorakennerekisteriin. Suunnitelma-aineiston tietoturvataso on ST IV </a:t>
            </a:r>
          </a:p>
          <a:p>
            <a:r>
              <a:rPr lang="fi-FI" sz="1400" dirty="0">
                <a:latin typeface="Segoe UI" panose="020B0502040204020203" pitchFamily="34" charset="0"/>
                <a:cs typeface="Segoe UI" panose="020B0502040204020203" pitchFamily="34" charset="0"/>
              </a:rPr>
              <a:t>Väylävirasto myöntää järjestelmän tietojen katseluoikeudet hakemusten perusteella</a:t>
            </a:r>
          </a:p>
          <a:p>
            <a:r>
              <a:rPr lang="fi-FI" sz="1400" dirty="0">
                <a:latin typeface="Segoe UI" panose="020B0502040204020203" pitchFamily="34" charset="0"/>
                <a:cs typeface="Segoe UI" panose="020B0502040204020203" pitchFamily="34" charset="0"/>
              </a:rPr>
              <a:t> Tietojen ylläpito edellyttää koulutuksen suorittamista hyväksytysti</a:t>
            </a:r>
          </a:p>
          <a:p>
            <a:pPr marL="0" indent="0">
              <a:buNone/>
            </a:pPr>
            <a:endParaRPr lang="fi-FI" sz="1400" dirty="0">
              <a:latin typeface="Segoe UI" panose="020B0502040204020203" pitchFamily="34" charset="0"/>
              <a:cs typeface="Segoe UI" panose="020B0502040204020203" pitchFamily="34" charset="0"/>
            </a:endParaRPr>
          </a:p>
          <a:p>
            <a:pPr marL="0" indent="0">
              <a:buNone/>
            </a:pPr>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12</a:t>
            </a:fld>
            <a:endParaRPr lang="en-US"/>
          </a:p>
        </p:txBody>
      </p:sp>
      <p:sp>
        <p:nvSpPr>
          <p:cNvPr id="11" name="Tekstiruutu 10">
            <a:extLst>
              <a:ext uri="{FF2B5EF4-FFF2-40B4-BE49-F238E27FC236}">
                <a16:creationId xmlns:a16="http://schemas.microsoft.com/office/drawing/2014/main" id="{218A1ADD-AE45-68F8-65BA-7D41AC017B3C}"/>
              </a:ext>
            </a:extLst>
          </p:cNvPr>
          <p:cNvSpPr txBox="1"/>
          <p:nvPr/>
        </p:nvSpPr>
        <p:spPr>
          <a:xfrm>
            <a:off x="5991225" y="5482956"/>
            <a:ext cx="5962466" cy="369332"/>
          </a:xfrm>
          <a:prstGeom prst="rect">
            <a:avLst/>
          </a:prstGeom>
          <a:noFill/>
        </p:spPr>
        <p:txBody>
          <a:bodyPr wrap="none" rtlCol="0">
            <a:spAutoFit/>
          </a:bodyPr>
          <a:lstStyle/>
          <a:p>
            <a:r>
              <a:rPr lang="fi-FI" dirty="0">
                <a:latin typeface="Segoe UI" panose="020B0502040204020203" pitchFamily="34" charset="0"/>
                <a:cs typeface="Segoe UI" panose="020B0502040204020203" pitchFamily="34" charset="0"/>
                <a:hlinkClick r:id="rId3"/>
              </a:rPr>
              <a:t>Taitorakennerekisterin koulutusta tulossa marraskuussa</a:t>
            </a:r>
            <a:endParaRPr lang="fi-FI" dirty="0">
              <a:latin typeface="Segoe UI" panose="020B0502040204020203" pitchFamily="34" charset="0"/>
              <a:cs typeface="Segoe UI" panose="020B0502040204020203" pitchFamily="34" charset="0"/>
            </a:endParaRPr>
          </a:p>
        </p:txBody>
      </p:sp>
      <p:pic>
        <p:nvPicPr>
          <p:cNvPr id="6" name="Kuva 5" descr="x-Aulanko.png">
            <a:extLst>
              <a:ext uri="{FF2B5EF4-FFF2-40B4-BE49-F238E27FC236}">
                <a16:creationId xmlns:a16="http://schemas.microsoft.com/office/drawing/2014/main" id="{8B8B0294-8E61-ACDA-2952-3C793F4BCF68}"/>
              </a:ext>
            </a:extLst>
          </p:cNvPr>
          <p:cNvPicPr/>
          <p:nvPr/>
        </p:nvPicPr>
        <p:blipFill>
          <a:blip r:embed="rId4" cstate="print"/>
          <a:stretch>
            <a:fillRect/>
          </a:stretch>
        </p:blipFill>
        <p:spPr>
          <a:xfrm>
            <a:off x="7107655" y="2261576"/>
            <a:ext cx="4246145" cy="2334847"/>
          </a:xfrm>
          <a:prstGeom prst="rect">
            <a:avLst/>
          </a:prstGeom>
        </p:spPr>
      </p:pic>
      <p:sp>
        <p:nvSpPr>
          <p:cNvPr id="4" name="Päivämäärän paikkamerkki 3">
            <a:extLst>
              <a:ext uri="{FF2B5EF4-FFF2-40B4-BE49-F238E27FC236}">
                <a16:creationId xmlns:a16="http://schemas.microsoft.com/office/drawing/2014/main" id="{F4E28665-0B28-3F7B-CB3C-87E3CD7DB364}"/>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EC9B7033-FBDF-B785-3659-1DB226AE2F42}"/>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47128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B037121-7551-1AE9-D3C8-9783452FBD23}"/>
              </a:ext>
            </a:extLst>
          </p:cNvPr>
          <p:cNvSpPr>
            <a:spLocks noGrp="1"/>
          </p:cNvSpPr>
          <p:nvPr>
            <p:ph type="title"/>
          </p:nvPr>
        </p:nvSpPr>
        <p:spPr>
          <a:xfrm>
            <a:off x="838200" y="365125"/>
            <a:ext cx="6932461" cy="1325563"/>
          </a:xfrm>
        </p:spPr>
        <p:txBody>
          <a:bodyPr>
            <a:normAutofit/>
          </a:bodyPr>
          <a:lstStyle/>
          <a:p>
            <a:r>
              <a:rPr lang="fi-FI" dirty="0"/>
              <a:t>RAIDE</a:t>
            </a:r>
          </a:p>
        </p:txBody>
      </p:sp>
      <p:pic>
        <p:nvPicPr>
          <p:cNvPr id="10" name="Kuvan paikkamerkki 9">
            <a:extLst>
              <a:ext uri="{FF2B5EF4-FFF2-40B4-BE49-F238E27FC236}">
                <a16:creationId xmlns:a16="http://schemas.microsoft.com/office/drawing/2014/main" id="{7225B51A-C118-FCEA-EC86-4B887056BB67}"/>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27793" r="27793"/>
          <a:stretch>
            <a:fillRect/>
          </a:stretch>
        </p:blipFill>
        <p:spPr/>
      </p:pic>
      <p:sp>
        <p:nvSpPr>
          <p:cNvPr id="5" name="Dian numeron paikkamerkki 4">
            <a:extLst>
              <a:ext uri="{FF2B5EF4-FFF2-40B4-BE49-F238E27FC236}">
                <a16:creationId xmlns:a16="http://schemas.microsoft.com/office/drawing/2014/main" id="{4B323882-5E4B-F2C8-26C1-26CF065BC32B}"/>
              </a:ext>
            </a:extLst>
          </p:cNvPr>
          <p:cNvSpPr>
            <a:spLocks noGrp="1"/>
          </p:cNvSpPr>
          <p:nvPr>
            <p:ph type="sldNum" sz="quarter" idx="17"/>
          </p:nvPr>
        </p:nvSpPr>
        <p:spPr/>
        <p:txBody>
          <a:bodyPr/>
          <a:lstStyle/>
          <a:p>
            <a:fld id="{6BD4A0EF-951A-4343-A672-F31B58E6828E}" type="slidenum">
              <a:rPr lang="en-US" smtClean="0"/>
              <a:pPr/>
              <a:t>13</a:t>
            </a:fld>
            <a:endParaRPr lang="en-US"/>
          </a:p>
        </p:txBody>
      </p:sp>
      <p:sp>
        <p:nvSpPr>
          <p:cNvPr id="6" name="Alatunnisteen paikkamerkki 5">
            <a:extLst>
              <a:ext uri="{FF2B5EF4-FFF2-40B4-BE49-F238E27FC236}">
                <a16:creationId xmlns:a16="http://schemas.microsoft.com/office/drawing/2014/main" id="{9CDD3A59-3D72-5DB0-1EF3-966DC94D0922}"/>
              </a:ext>
            </a:extLst>
          </p:cNvPr>
          <p:cNvSpPr>
            <a:spLocks noGrp="1"/>
          </p:cNvSpPr>
          <p:nvPr>
            <p:ph type="ftr" sz="quarter" idx="3"/>
          </p:nvPr>
        </p:nvSpPr>
        <p:spPr>
          <a:xfrm>
            <a:off x="2282400" y="6530400"/>
            <a:ext cx="1693000" cy="208800"/>
          </a:xfrm>
        </p:spPr>
        <p:txBody>
          <a:bodyPr lIns="0" tIns="0" rIns="0" bIns="0" anchor="t"/>
          <a:lstStyle/>
          <a:p>
            <a:pPr algn="l"/>
            <a:r>
              <a:rPr lang="en-US"/>
              <a:t>Satu Kekäläinen</a:t>
            </a:r>
            <a:endParaRPr lang="en-US" dirty="0"/>
          </a:p>
        </p:txBody>
      </p:sp>
      <p:sp>
        <p:nvSpPr>
          <p:cNvPr id="7" name="Päivämäärän paikkamerkki 6">
            <a:extLst>
              <a:ext uri="{FF2B5EF4-FFF2-40B4-BE49-F238E27FC236}">
                <a16:creationId xmlns:a16="http://schemas.microsoft.com/office/drawing/2014/main" id="{6A191118-11F0-BB76-A9EE-1327397D7072}"/>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8" name="Tekstin paikkamerkki 2">
            <a:extLst>
              <a:ext uri="{FF2B5EF4-FFF2-40B4-BE49-F238E27FC236}">
                <a16:creationId xmlns:a16="http://schemas.microsoft.com/office/drawing/2014/main" id="{23FE0B62-DC09-F0C3-E37E-37ACAECCF744}"/>
              </a:ext>
            </a:extLst>
          </p:cNvPr>
          <p:cNvSpPr>
            <a:spLocks noGrp="1"/>
          </p:cNvSpPr>
          <p:nvPr>
            <p:ph type="body" sz="quarter" idx="20"/>
          </p:nvPr>
        </p:nvSpPr>
        <p:spPr>
          <a:xfrm>
            <a:off x="838200" y="1793875"/>
            <a:ext cx="5527675" cy="4319588"/>
          </a:xfrm>
        </p:spPr>
        <p:txBody>
          <a:bodyPr>
            <a:normAutofit fontScale="85000" lnSpcReduction="10000"/>
          </a:bodyPr>
          <a:lstStyle/>
          <a:p>
            <a:pPr marL="0" indent="0">
              <a:buNone/>
            </a:pPr>
            <a:endParaRPr lang="fi-FI" sz="2000" dirty="0">
              <a:effectLst/>
              <a:latin typeface="Segoe UI" panose="020B0502040204020203" pitchFamily="34" charset="0"/>
              <a:ea typeface="Calibri" panose="020F0502020204030204" pitchFamily="34" charset="0"/>
              <a:cs typeface="Segoe UI" panose="020B0502040204020203" pitchFamily="34" charset="0"/>
            </a:endParaRPr>
          </a:p>
          <a:p>
            <a:pPr marL="34290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RATKO, rataverkon kohteiden perustiedot, tietomallit</a:t>
            </a:r>
          </a:p>
          <a:p>
            <a:pPr marL="342900" lvl="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RAIKU, ratakohteiden kunnossapito </a:t>
            </a:r>
          </a:p>
          <a:p>
            <a:pPr marL="342900" lvl="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RYHTI, ratakohteiden ylläpidon ohjelmoinnin hallintajärjestelmä</a:t>
            </a:r>
            <a:endParaRPr lang="fi-FI" sz="2000" dirty="0">
              <a:effectLst/>
              <a:latin typeface="Segoe UI" panose="020B0502040204020203" pitchFamily="34" charset="0"/>
              <a:ea typeface="Calibri" panose="020F0502020204030204" pitchFamily="34" charset="0"/>
              <a:cs typeface="Segoe UI" panose="020B0502040204020203" pitchFamily="34" charset="0"/>
            </a:endParaRPr>
          </a:p>
          <a:p>
            <a:pPr marL="342900" lvl="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RAHTI, ratamateriaalien materiaalihallinta </a:t>
            </a:r>
          </a:p>
          <a:p>
            <a:pPr marL="342900" lvl="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RATTI, yhteiskäyttöiset toiminnallisuudet </a:t>
            </a:r>
          </a:p>
          <a:p>
            <a:pPr marL="342900" lvl="0" indent="-342900">
              <a:buFont typeface="+mj-lt"/>
              <a:buAutoNum type="arabicPeriod"/>
            </a:pPr>
            <a:r>
              <a:rPr lang="fi-FI" sz="2000" dirty="0">
                <a:effectLst/>
                <a:latin typeface="Segoe UI" panose="020B0502040204020203" pitchFamily="34" charset="0"/>
                <a:ea typeface="Times New Roman" panose="02020603050405020304" pitchFamily="18" charset="0"/>
                <a:cs typeface="Segoe UI" panose="020B0502040204020203" pitchFamily="34" charset="0"/>
              </a:rPr>
              <a:t>RAITA, koneellinen radantarkastus </a:t>
            </a:r>
            <a:endParaRPr lang="fi-FI" dirty="0">
              <a:latin typeface="Segoe UI" panose="020B0502040204020203" pitchFamily="34" charset="0"/>
              <a:cs typeface="Segoe UI" panose="020B0502040204020203" pitchFamily="34" charset="0"/>
            </a:endParaRPr>
          </a:p>
          <a:p>
            <a:endParaRPr lang="fi-FI"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14314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14</a:t>
            </a:fld>
            <a:endParaRPr lang="en-US"/>
          </a:p>
        </p:txBody>
      </p:sp>
      <p:sp>
        <p:nvSpPr>
          <p:cNvPr id="14" name="Otsikko 1">
            <a:extLst>
              <a:ext uri="{FF2B5EF4-FFF2-40B4-BE49-F238E27FC236}">
                <a16:creationId xmlns:a16="http://schemas.microsoft.com/office/drawing/2014/main" id="{078E8AB9-024A-B37B-7450-D5DFC2BA2046}"/>
              </a:ext>
            </a:extLst>
          </p:cNvPr>
          <p:cNvSpPr>
            <a:spLocks noGrp="1"/>
          </p:cNvSpPr>
          <p:nvPr>
            <p:ph type="title"/>
          </p:nvPr>
        </p:nvSpPr>
        <p:spPr>
          <a:xfrm>
            <a:off x="838200" y="365125"/>
            <a:ext cx="9399612" cy="1325563"/>
          </a:xfrm>
        </p:spPr>
        <p:txBody>
          <a:bodyPr/>
          <a:lstStyle/>
          <a:p>
            <a:r>
              <a:rPr lang="fi-FI" dirty="0"/>
              <a:t>RATKO</a:t>
            </a:r>
            <a:endParaRPr lang="fi-FI" dirty="0">
              <a:solidFill>
                <a:srgbClr val="00B050"/>
              </a:solidFill>
            </a:endParaRPr>
          </a:p>
        </p:txBody>
      </p:sp>
      <p:sp>
        <p:nvSpPr>
          <p:cNvPr id="6" name="Tekstin paikkamerkki 2">
            <a:extLst>
              <a:ext uri="{FF2B5EF4-FFF2-40B4-BE49-F238E27FC236}">
                <a16:creationId xmlns:a16="http://schemas.microsoft.com/office/drawing/2014/main" id="{63A4ED65-2676-4949-4F0D-6A84BA42A57E}"/>
              </a:ext>
            </a:extLst>
          </p:cNvPr>
          <p:cNvSpPr>
            <a:spLocks noGrp="1"/>
          </p:cNvSpPr>
          <p:nvPr>
            <p:ph type="body" sz="quarter" idx="13"/>
          </p:nvPr>
        </p:nvSpPr>
        <p:spPr>
          <a:xfrm>
            <a:off x="838200" y="1575034"/>
            <a:ext cx="5632269" cy="4338145"/>
          </a:xfrm>
        </p:spPr>
        <p:txBody>
          <a:bodyPr>
            <a:normAutofit/>
          </a:bodyPr>
          <a:lstStyle/>
          <a:p>
            <a:pPr marL="0" indent="0">
              <a:buNone/>
            </a:pPr>
            <a:r>
              <a:rPr lang="fi-FI" sz="1600" b="1" dirty="0">
                <a:latin typeface="Segoe UI" panose="020B0502040204020203" pitchFamily="34" charset="0"/>
                <a:cs typeface="Segoe UI" panose="020B0502040204020203" pitchFamily="34" charset="0"/>
              </a:rPr>
              <a:t>Ratakohteiden hallintasovellus </a:t>
            </a:r>
            <a:r>
              <a:rPr lang="fi-FI" sz="1600" dirty="0">
                <a:latin typeface="Segoe UI" panose="020B0502040204020203" pitchFamily="34" charset="0"/>
                <a:cs typeface="Segoe UI" panose="020B0502040204020203" pitchFamily="34" charset="0"/>
              </a:rPr>
              <a:t>(RATKO) on ratainfratiedon </a:t>
            </a:r>
            <a:r>
              <a:rPr lang="fi-FI" sz="1600" dirty="0" err="1">
                <a:latin typeface="Segoe UI" panose="020B0502040204020203" pitchFamily="34" charset="0"/>
                <a:cs typeface="Segoe UI" panose="020B0502040204020203" pitchFamily="34" charset="0"/>
              </a:rPr>
              <a:t>master</a:t>
            </a:r>
            <a:r>
              <a:rPr lang="fi-FI" sz="1600" dirty="0">
                <a:latin typeface="Segoe UI" panose="020B0502040204020203" pitchFamily="34" charset="0"/>
                <a:cs typeface="Segoe UI" panose="020B0502040204020203" pitchFamily="34" charset="0"/>
              </a:rPr>
              <a:t>-tietovarasto, mihin voidaan tallentaa yli </a:t>
            </a:r>
            <a:r>
              <a:rPr lang="fi-FI" sz="1600" dirty="0">
                <a:latin typeface="Segoe UI" panose="020B0502040204020203" pitchFamily="34" charset="0"/>
                <a:cs typeface="Segoe UI" panose="020B0502040204020203" pitchFamily="34" charset="0"/>
                <a:hlinkClick r:id="rId3"/>
              </a:rPr>
              <a:t>150 omaisuuslajin </a:t>
            </a:r>
            <a:r>
              <a:rPr lang="fi-FI" sz="1600" dirty="0">
                <a:latin typeface="Segoe UI" panose="020B0502040204020203" pitchFamily="34" charset="0"/>
                <a:cs typeface="Segoe UI" panose="020B0502040204020203" pitchFamily="34" charset="0"/>
              </a:rPr>
              <a:t>tiedot sekä tarkka kuvaus rataverkon osoitejärjestelmästä tasokoordinaatistossa. Järjestelmä tuottaa näkymän ratakohteiden fyysiseen ja hallinnolliseen tasoon. RAIDE-järjestelmän perusta</a:t>
            </a:r>
          </a:p>
          <a:p>
            <a:pPr marL="0" indent="0">
              <a:buNone/>
            </a:pPr>
            <a:endParaRPr lang="fi-FI" sz="1600" dirty="0">
              <a:latin typeface="Segoe UI" panose="020B0502040204020203" pitchFamily="34" charset="0"/>
              <a:cs typeface="Segoe UI" panose="020B0502040204020203" pitchFamily="34" charset="0"/>
            </a:endParaRPr>
          </a:p>
          <a:p>
            <a:pPr marL="0" indent="0">
              <a:buNone/>
            </a:pPr>
            <a:r>
              <a:rPr lang="fi-FI" sz="16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Järjestelmä on olemassa </a:t>
            </a:r>
            <a:r>
              <a:rPr lang="fi-FI" sz="1600" dirty="0">
                <a:solidFill>
                  <a:srgbClr val="000000"/>
                </a:solidFill>
                <a:latin typeface="Segoe UI" panose="020B0502040204020203" pitchFamily="34" charset="0"/>
                <a:ea typeface="Times New Roman" panose="02020603050405020304" pitchFamily="18" charset="0"/>
                <a:cs typeface="Segoe UI" panose="020B0502040204020203" pitchFamily="34" charset="0"/>
              </a:rPr>
              <a:t>koska Väyläviraston rataomaisuuden tiedot on </a:t>
            </a:r>
            <a:r>
              <a:rPr lang="fi-FI" sz="16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haluttu tallettaa yhteen paikkaan, yhtenäisessä muodossa kaikkien tarvitsijoiden saataville. Tyypillisi</a:t>
            </a:r>
            <a:r>
              <a:rPr lang="fi-FI" sz="1600" dirty="0">
                <a:solidFill>
                  <a:srgbClr val="000000"/>
                </a:solidFill>
                <a:latin typeface="Segoe UI" panose="020B0502040204020203" pitchFamily="34" charset="0"/>
                <a:ea typeface="Times New Roman" panose="02020603050405020304" pitchFamily="18" charset="0"/>
                <a:cs typeface="Segoe UI" panose="020B0502040204020203" pitchFamily="34" charset="0"/>
              </a:rPr>
              <a:t>ä käyttäjiä ovat v</a:t>
            </a:r>
            <a:r>
              <a:rPr lang="fi-FI" sz="16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irkamiehet, urakoitsijat, kunnossapito ja suunnittelu</a:t>
            </a:r>
          </a:p>
          <a:p>
            <a:pPr>
              <a:buSzPct val="115000"/>
            </a:pPr>
            <a:endParaRPr lang="fi-FI" sz="2100" dirty="0">
              <a:latin typeface="Segoe UI" panose="020B0502040204020203" pitchFamily="34" charset="0"/>
              <a:cs typeface="Segoe UI" panose="020B0502040204020203" pitchFamily="34" charset="0"/>
            </a:endParaRPr>
          </a:p>
          <a:p>
            <a:endParaRPr lang="fi-FI" sz="2100" dirty="0">
              <a:latin typeface="Segoe UI" panose="020B0502040204020203" pitchFamily="34" charset="0"/>
              <a:cs typeface="Segoe UI" panose="020B0502040204020203" pitchFamily="34" charset="0"/>
            </a:endParaRPr>
          </a:p>
          <a:p>
            <a:endParaRPr lang="fi-FI" dirty="0">
              <a:latin typeface="Segoe UI" panose="020B0502040204020203" pitchFamily="34" charset="0"/>
              <a:cs typeface="Segoe UI" panose="020B0502040204020203" pitchFamily="34" charset="0"/>
            </a:endParaRPr>
          </a:p>
        </p:txBody>
      </p:sp>
      <p:pic>
        <p:nvPicPr>
          <p:cNvPr id="7" name="Kuva 6">
            <a:extLst>
              <a:ext uri="{FF2B5EF4-FFF2-40B4-BE49-F238E27FC236}">
                <a16:creationId xmlns:a16="http://schemas.microsoft.com/office/drawing/2014/main" id="{3F88D185-A6D0-FB1C-40C8-598BAC5546A1}"/>
              </a:ext>
            </a:extLst>
          </p:cNvPr>
          <p:cNvPicPr>
            <a:picLocks noChangeAspect="1"/>
          </p:cNvPicPr>
          <p:nvPr/>
        </p:nvPicPr>
        <p:blipFill>
          <a:blip r:embed="rId4"/>
          <a:stretch>
            <a:fillRect/>
          </a:stretch>
        </p:blipFill>
        <p:spPr>
          <a:xfrm>
            <a:off x="7910738" y="3147242"/>
            <a:ext cx="2924496" cy="1514679"/>
          </a:xfrm>
          <a:prstGeom prst="rect">
            <a:avLst/>
          </a:prstGeom>
          <a:ln>
            <a:solidFill>
              <a:schemeClr val="tx1"/>
            </a:solidFill>
          </a:ln>
        </p:spPr>
      </p:pic>
      <p:pic>
        <p:nvPicPr>
          <p:cNvPr id="8" name="Kuva 7">
            <a:extLst>
              <a:ext uri="{FF2B5EF4-FFF2-40B4-BE49-F238E27FC236}">
                <a16:creationId xmlns:a16="http://schemas.microsoft.com/office/drawing/2014/main" id="{A7A9B4CE-ABE9-A9F0-9602-8983D1C0A74E}"/>
              </a:ext>
            </a:extLst>
          </p:cNvPr>
          <p:cNvPicPr>
            <a:picLocks noChangeAspect="1"/>
          </p:cNvPicPr>
          <p:nvPr/>
        </p:nvPicPr>
        <p:blipFill>
          <a:blip r:embed="rId5"/>
          <a:stretch>
            <a:fillRect/>
          </a:stretch>
        </p:blipFill>
        <p:spPr>
          <a:xfrm>
            <a:off x="8299563" y="1664297"/>
            <a:ext cx="3054236" cy="2012202"/>
          </a:xfrm>
          <a:prstGeom prst="rect">
            <a:avLst/>
          </a:prstGeom>
          <a:ln>
            <a:solidFill>
              <a:schemeClr val="tx1"/>
            </a:solidFill>
          </a:ln>
        </p:spPr>
      </p:pic>
      <p:pic>
        <p:nvPicPr>
          <p:cNvPr id="9" name="Kuva 8">
            <a:extLst>
              <a:ext uri="{FF2B5EF4-FFF2-40B4-BE49-F238E27FC236}">
                <a16:creationId xmlns:a16="http://schemas.microsoft.com/office/drawing/2014/main" id="{90AAFF16-04DE-24BA-5B9D-C7BA4DE38E6D}"/>
              </a:ext>
            </a:extLst>
          </p:cNvPr>
          <p:cNvPicPr>
            <a:picLocks noChangeAspect="1"/>
          </p:cNvPicPr>
          <p:nvPr/>
        </p:nvPicPr>
        <p:blipFill>
          <a:blip r:embed="rId6"/>
          <a:stretch>
            <a:fillRect/>
          </a:stretch>
        </p:blipFill>
        <p:spPr>
          <a:xfrm>
            <a:off x="8529491" y="4415684"/>
            <a:ext cx="3416642" cy="1725577"/>
          </a:xfrm>
          <a:prstGeom prst="rect">
            <a:avLst/>
          </a:prstGeom>
          <a:ln>
            <a:solidFill>
              <a:schemeClr val="tx1"/>
            </a:solidFill>
          </a:ln>
        </p:spPr>
      </p:pic>
      <p:sp>
        <p:nvSpPr>
          <p:cNvPr id="2" name="Päivämäärän paikkamerkki 1">
            <a:extLst>
              <a:ext uri="{FF2B5EF4-FFF2-40B4-BE49-F238E27FC236}">
                <a16:creationId xmlns:a16="http://schemas.microsoft.com/office/drawing/2014/main" id="{8FA63CC2-903B-E40A-8418-AEFB1189F115}"/>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3" name="Alatunnisteen paikkamerkki 2">
            <a:extLst>
              <a:ext uri="{FF2B5EF4-FFF2-40B4-BE49-F238E27FC236}">
                <a16:creationId xmlns:a16="http://schemas.microsoft.com/office/drawing/2014/main" id="{91EC0EAC-7042-CB94-5455-665CCCE26FEA}"/>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597732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15</a:t>
            </a:fld>
            <a:endParaRPr lang="en-US"/>
          </a:p>
        </p:txBody>
      </p:sp>
      <p:sp>
        <p:nvSpPr>
          <p:cNvPr id="3" name="Tekstin paikkamerkki 2">
            <a:extLst>
              <a:ext uri="{FF2B5EF4-FFF2-40B4-BE49-F238E27FC236}">
                <a16:creationId xmlns:a16="http://schemas.microsoft.com/office/drawing/2014/main" id="{3E845CBA-956A-FA46-24BB-91950F776344}"/>
              </a:ext>
            </a:extLst>
          </p:cNvPr>
          <p:cNvSpPr>
            <a:spLocks noGrp="1"/>
          </p:cNvSpPr>
          <p:nvPr>
            <p:ph type="body" sz="quarter" idx="13"/>
          </p:nvPr>
        </p:nvSpPr>
        <p:spPr>
          <a:xfrm>
            <a:off x="865586" y="1944003"/>
            <a:ext cx="5632269" cy="4338145"/>
          </a:xfrm>
        </p:spPr>
        <p:txBody>
          <a:bodyPr>
            <a:normAutofit/>
          </a:bodyPr>
          <a:lstStyle/>
          <a:p>
            <a:pPr marL="0" lvl="0" indent="0">
              <a:buNone/>
            </a:pPr>
            <a:r>
              <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Järjestelmä on ollut käytössä vuodesta 2018 lähtien, mutta </a:t>
            </a:r>
            <a:r>
              <a:rPr lang="fi-FI" sz="1400" dirty="0">
                <a:effectLst/>
                <a:latin typeface="Segoe UI" panose="020B0502040204020203" pitchFamily="34" charset="0"/>
                <a:ea typeface="Times New Roman" panose="02020603050405020304" pitchFamily="18" charset="0"/>
                <a:cs typeface="Segoe UI" panose="020B0502040204020203" pitchFamily="34" charset="0"/>
              </a:rPr>
              <a:t>kehitys</a:t>
            </a:r>
            <a:r>
              <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 jatkuu edelleen.</a:t>
            </a:r>
          </a:p>
          <a:p>
            <a:r>
              <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Hakutoimintojen kehittäminen 2024</a:t>
            </a:r>
          </a:p>
          <a:p>
            <a:r>
              <a:rPr lang="fi-FI" sz="1400" dirty="0">
                <a:solidFill>
                  <a:srgbClr val="000000"/>
                </a:solidFill>
                <a:latin typeface="Segoe UI" panose="020B0502040204020203" pitchFamily="34" charset="0"/>
                <a:ea typeface="Times New Roman" panose="02020603050405020304" pitchFamily="18" charset="0"/>
                <a:cs typeface="Segoe UI" panose="020B0502040204020203" pitchFamily="34" charset="0"/>
              </a:rPr>
              <a:t>Karttatoiminnallisuuksien parantaminen 2024</a:t>
            </a:r>
          </a:p>
          <a:p>
            <a:r>
              <a:rPr lang="fi-FI" sz="1400" dirty="0">
                <a:solidFill>
                  <a:srgbClr val="000000"/>
                </a:solidFill>
                <a:latin typeface="Segoe UI" panose="020B0502040204020203" pitchFamily="34" charset="0"/>
                <a:ea typeface="Times New Roman" panose="02020603050405020304" pitchFamily="18" charset="0"/>
                <a:cs typeface="Segoe UI" panose="020B0502040204020203" pitchFamily="34" charset="0"/>
              </a:rPr>
              <a:t>Suunnitelmatiedon tuomisen mahdollistaminen 2024</a:t>
            </a:r>
            <a:endPar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endParaRPr>
          </a:p>
          <a:p>
            <a:r>
              <a:rPr lang="fi-FI" sz="1400" dirty="0">
                <a:solidFill>
                  <a:srgbClr val="000000"/>
                </a:solidFill>
                <a:latin typeface="Segoe UI" panose="020B0502040204020203" pitchFamily="34" charset="0"/>
                <a:ea typeface="Times New Roman" panose="02020603050405020304" pitchFamily="18" charset="0"/>
                <a:cs typeface="Segoe UI" panose="020B0502040204020203" pitchFamily="34" charset="0"/>
              </a:rPr>
              <a:t>Tietojen laadun analysoimiseksi ja parantamiseksi tarvittavien ominaisuus-/metatietojen kehittäminen 2024</a:t>
            </a:r>
          </a:p>
          <a:p>
            <a:r>
              <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Tiedon tuomisen ja ylläpitämisen menetelmien kehittäminen 2024-2025</a:t>
            </a:r>
          </a:p>
          <a:p>
            <a:r>
              <a:rPr lang="fi-FI" sz="14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Yleinen käytettävyyden parantaminen 2024-2025</a:t>
            </a:r>
          </a:p>
          <a:p>
            <a:pPr>
              <a:buSzPct val="115000"/>
            </a:pPr>
            <a:endParaRPr lang="fi-FI" sz="2100" dirty="0">
              <a:latin typeface="Segoe UI" panose="020B0502040204020203" pitchFamily="34" charset="0"/>
              <a:cs typeface="Segoe UI" panose="020B0502040204020203" pitchFamily="34" charset="0"/>
            </a:endParaRPr>
          </a:p>
          <a:p>
            <a:endParaRPr lang="fi-FI" sz="2100" dirty="0">
              <a:latin typeface="Segoe UI" panose="020B0502040204020203" pitchFamily="34" charset="0"/>
              <a:cs typeface="Segoe UI" panose="020B0502040204020203" pitchFamily="34" charset="0"/>
            </a:endParaRPr>
          </a:p>
          <a:p>
            <a:endParaRPr lang="fi-FI" dirty="0">
              <a:latin typeface="Segoe UI" panose="020B0502040204020203" pitchFamily="34" charset="0"/>
              <a:cs typeface="Segoe UI" panose="020B0502040204020203" pitchFamily="34" charset="0"/>
            </a:endParaRPr>
          </a:p>
        </p:txBody>
      </p:sp>
      <p:sp>
        <p:nvSpPr>
          <p:cNvPr id="14" name="Otsikko 1">
            <a:extLst>
              <a:ext uri="{FF2B5EF4-FFF2-40B4-BE49-F238E27FC236}">
                <a16:creationId xmlns:a16="http://schemas.microsoft.com/office/drawing/2014/main" id="{078E8AB9-024A-B37B-7450-D5DFC2BA2046}"/>
              </a:ext>
            </a:extLst>
          </p:cNvPr>
          <p:cNvSpPr>
            <a:spLocks noGrp="1"/>
          </p:cNvSpPr>
          <p:nvPr>
            <p:ph type="title"/>
          </p:nvPr>
        </p:nvSpPr>
        <p:spPr>
          <a:xfrm>
            <a:off x="838200" y="365125"/>
            <a:ext cx="9399612" cy="1325563"/>
          </a:xfrm>
        </p:spPr>
        <p:txBody>
          <a:bodyPr/>
          <a:lstStyle/>
          <a:p>
            <a:r>
              <a:rPr lang="fi-FI" dirty="0"/>
              <a:t>RATKO – </a:t>
            </a:r>
            <a:r>
              <a:rPr lang="fi-FI" dirty="0">
                <a:solidFill>
                  <a:srgbClr val="00B050"/>
                </a:solidFill>
              </a:rPr>
              <a:t>kehitys</a:t>
            </a:r>
          </a:p>
        </p:txBody>
      </p:sp>
      <p:sp>
        <p:nvSpPr>
          <p:cNvPr id="2" name="Päivämäärän paikkamerkki 1">
            <a:extLst>
              <a:ext uri="{FF2B5EF4-FFF2-40B4-BE49-F238E27FC236}">
                <a16:creationId xmlns:a16="http://schemas.microsoft.com/office/drawing/2014/main" id="{1733A109-9F8B-0544-39D8-3381CCA138BD}"/>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4" name="Alatunnisteen paikkamerkki 3">
            <a:extLst>
              <a:ext uri="{FF2B5EF4-FFF2-40B4-BE49-F238E27FC236}">
                <a16:creationId xmlns:a16="http://schemas.microsoft.com/office/drawing/2014/main" id="{F9A3E1C6-2EE2-E218-77E8-904F338A82D8}"/>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148212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p:txBody>
          <a:bodyPr/>
          <a:lstStyle/>
          <a:p>
            <a:r>
              <a:rPr lang="fi-FI" dirty="0"/>
              <a:t>RAIKU</a:t>
            </a: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16</a:t>
            </a:fld>
            <a:endParaRPr lang="en-US"/>
          </a:p>
        </p:txBody>
      </p:sp>
      <p:sp>
        <p:nvSpPr>
          <p:cNvPr id="9" name="Tekstin paikkamerkki 8">
            <a:extLst>
              <a:ext uri="{FF2B5EF4-FFF2-40B4-BE49-F238E27FC236}">
                <a16:creationId xmlns:a16="http://schemas.microsoft.com/office/drawing/2014/main" id="{1522B437-66B7-0472-10F5-53835304FB0F}"/>
              </a:ext>
            </a:extLst>
          </p:cNvPr>
          <p:cNvSpPr txBox="1">
            <a:spLocks/>
          </p:cNvSpPr>
          <p:nvPr/>
        </p:nvSpPr>
        <p:spPr>
          <a:xfrm>
            <a:off x="838199" y="1690688"/>
            <a:ext cx="6589295" cy="4161600"/>
          </a:xfrm>
          <a:prstGeom prst="rect">
            <a:avLst/>
          </a:prstGeom>
        </p:spPr>
        <p:txBody>
          <a:bodyPr vert="horz" lIns="91440" tIns="45720" rIns="91440" bIns="45720" rtlCol="0">
            <a:noAutofit/>
          </a:bodyPr>
          <a:lstStyle>
            <a:lvl1pPr marL="284400" indent="-284400" algn="l" defTabSz="914400" rtl="0" eaLnBrk="1" latinLnBrk="0" hangingPunct="1">
              <a:lnSpc>
                <a:spcPct val="120000"/>
              </a:lnSpc>
              <a:spcBef>
                <a:spcPts val="1000"/>
              </a:spcBef>
              <a:buClr>
                <a:srgbClr val="0065AF"/>
              </a:buClr>
              <a:buFont typeface="Arial"/>
              <a:buChar char="•"/>
              <a:defRPr sz="2400" b="0" i="0" kern="1200">
                <a:solidFill>
                  <a:schemeClr val="tx1"/>
                </a:solidFill>
                <a:latin typeface="+mn-lt"/>
                <a:ea typeface="Tahoma" panose="020B0604030504040204" pitchFamily="34" charset="0"/>
                <a:cs typeface="Tahoma" panose="020B0604030504040204" pitchFamily="34" charset="0"/>
              </a:defRPr>
            </a:lvl1pPr>
            <a:lvl2pPr marL="741600" indent="-284400" algn="l" defTabSz="914400" rtl="0" eaLnBrk="1" latinLnBrk="0" hangingPunct="1">
              <a:lnSpc>
                <a:spcPct val="120000"/>
              </a:lnSpc>
              <a:spcBef>
                <a:spcPts val="500"/>
              </a:spcBef>
              <a:buClr>
                <a:srgbClr val="0065AF"/>
              </a:buClr>
              <a:buFont typeface="Arial"/>
              <a:buChar char="•"/>
              <a:defRPr sz="1600" b="0" i="0" kern="1200">
                <a:solidFill>
                  <a:schemeClr val="tx1"/>
                </a:solidFill>
                <a:latin typeface="+mn-lt"/>
                <a:ea typeface="Tahoma" panose="020B0604030504040204" pitchFamily="34" charset="0"/>
                <a:cs typeface="Tahoma" panose="020B0604030504040204" pitchFamily="34" charset="0"/>
              </a:defRPr>
            </a:lvl2pPr>
            <a:lvl3pPr marL="1087200" indent="-172800" algn="l" defTabSz="914400" rtl="0" eaLnBrk="1" latinLnBrk="0" hangingPunct="1">
              <a:lnSpc>
                <a:spcPct val="120000"/>
              </a:lnSpc>
              <a:spcBef>
                <a:spcPts val="500"/>
              </a:spcBef>
              <a:buClr>
                <a:srgbClr val="0065AF"/>
              </a:buClr>
              <a:buFont typeface="Arial"/>
              <a:buChar char="•"/>
              <a:defRPr sz="1400" b="0" i="0" kern="1200">
                <a:solidFill>
                  <a:schemeClr val="tx1"/>
                </a:solidFill>
                <a:latin typeface="+mn-lt"/>
                <a:ea typeface="Tahoma" panose="020B0604030504040204" pitchFamily="34" charset="0"/>
                <a:cs typeface="Tahoma" panose="020B0604030504040204" pitchFamily="34" charset="0"/>
              </a:defRPr>
            </a:lvl3pPr>
            <a:lvl4pPr marL="1600200" indent="-172800" algn="l" defTabSz="914400" rtl="0" eaLnBrk="1" latinLnBrk="0" hangingPunct="1">
              <a:lnSpc>
                <a:spcPct val="120000"/>
              </a:lnSpc>
              <a:spcBef>
                <a:spcPts val="500"/>
              </a:spcBef>
              <a:buClr>
                <a:srgbClr val="0065AF"/>
              </a:buClr>
              <a:buFont typeface="Arial"/>
              <a:buChar char="•"/>
              <a:defRPr sz="1400" b="0" i="0" kern="1200">
                <a:solidFill>
                  <a:schemeClr val="tx1"/>
                </a:solidFill>
                <a:latin typeface="+mn-lt"/>
                <a:ea typeface="Tahoma" panose="020B0604030504040204" pitchFamily="34" charset="0"/>
                <a:cs typeface="Tahoma" panose="020B0604030504040204" pitchFamily="34" charset="0"/>
              </a:defRPr>
            </a:lvl4pPr>
            <a:lvl5pPr marL="2057400" indent="-172800" algn="l" defTabSz="914400" rtl="0" eaLnBrk="1" latinLnBrk="0" hangingPunct="1">
              <a:lnSpc>
                <a:spcPct val="120000"/>
              </a:lnSpc>
              <a:spcBef>
                <a:spcPts val="500"/>
              </a:spcBef>
              <a:buClr>
                <a:srgbClr val="0065AF"/>
              </a:buClr>
              <a:buFont typeface="Arial"/>
              <a:buChar char="•"/>
              <a:defRPr sz="1400" b="0" i="0" kern="1200">
                <a:solidFill>
                  <a:schemeClr val="tx1"/>
                </a:solidFill>
                <a:latin typeface="+mn-lt"/>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sz="1600" dirty="0">
                <a:latin typeface="Segoe UI" panose="020B0502040204020203" pitchFamily="34" charset="0"/>
                <a:cs typeface="Segoe UI" panose="020B0502040204020203" pitchFamily="34" charset="0"/>
              </a:rPr>
              <a:t>RAIKU </a:t>
            </a:r>
            <a:r>
              <a:rPr lang="fi-FI" sz="1600" b="1" dirty="0">
                <a:latin typeface="Segoe UI" panose="020B0502040204020203" pitchFamily="34" charset="0"/>
                <a:cs typeface="Segoe UI" panose="020B0502040204020203" pitchFamily="34" charset="0"/>
              </a:rPr>
              <a:t>kunnossapitotoimenpiteiden hallintasovellus</a:t>
            </a:r>
          </a:p>
          <a:p>
            <a:r>
              <a:rPr lang="fi-FI" sz="1600" dirty="0">
                <a:latin typeface="Segoe UI" panose="020B0502040204020203" pitchFamily="34" charset="0"/>
                <a:cs typeface="Segoe UI" panose="020B0502040204020203" pitchFamily="34" charset="0"/>
              </a:rPr>
              <a:t>Kunnossapidon toimenpiteen kirjaus, haku, muokkaus, uudelleen kohdistaminen, korvaavien toimenpiteiden kirjaus ja kohdistus vikatietoon, kunnossapitotapahtumien selailu </a:t>
            </a:r>
          </a:p>
          <a:p>
            <a:r>
              <a:rPr lang="fi-FI" sz="1600" dirty="0">
                <a:latin typeface="Segoe UI" panose="020B0502040204020203" pitchFamily="34" charset="0"/>
                <a:cs typeface="Segoe UI" panose="020B0502040204020203" pitchFamily="34" charset="0"/>
              </a:rPr>
              <a:t>Ratakohteiden perustietojen haku</a:t>
            </a:r>
          </a:p>
          <a:p>
            <a:r>
              <a:rPr lang="fi-FI" sz="1600" dirty="0">
                <a:latin typeface="Segoe UI" panose="020B0502040204020203" pitchFamily="34" charset="0"/>
                <a:cs typeface="Segoe UI" panose="020B0502040204020203" pitchFamily="34" charset="0"/>
              </a:rPr>
              <a:t>Varsinainen kunnossapitotieto syntyy kunnossapitäjien toiminnoissa ja radantarkastuksessa. Radantarkastus tuottaa kuntotietoa ja kunnossapito sekä kunto- että tapahtumatietoa. </a:t>
            </a:r>
          </a:p>
          <a:p>
            <a:r>
              <a:rPr lang="fi-FI" sz="1600" dirty="0">
                <a:latin typeface="Segoe UI" panose="020B0502040204020203" pitchFamily="34" charset="0"/>
                <a:cs typeface="Segoe UI" panose="020B0502040204020203" pitchFamily="34" charset="0"/>
              </a:rPr>
              <a:t>RAIKU </a:t>
            </a:r>
            <a:r>
              <a:rPr lang="fi-FI" sz="1600" b="1" dirty="0">
                <a:latin typeface="Segoe UI" panose="020B0502040204020203" pitchFamily="34" charset="0"/>
                <a:cs typeface="Segoe UI" panose="020B0502040204020203" pitchFamily="34" charset="0"/>
              </a:rPr>
              <a:t>valvontatoiminto</a:t>
            </a:r>
            <a:r>
              <a:rPr lang="fi-FI" sz="1600" dirty="0">
                <a:latin typeface="Segoe UI" panose="020B0502040204020203" pitchFamily="34" charset="0"/>
                <a:cs typeface="Segoe UI" panose="020B0502040204020203" pitchFamily="34" charset="0"/>
              </a:rPr>
              <a:t> radan kunnossapitotöiden ja omaisuuden valvontaan</a:t>
            </a:r>
          </a:p>
          <a:p>
            <a:r>
              <a:rPr lang="fi-FI" sz="1600" dirty="0">
                <a:solidFill>
                  <a:srgbClr val="00B050"/>
                </a:solidFill>
                <a:latin typeface="Segoe UI" panose="020B0502040204020203" pitchFamily="34" charset="0"/>
                <a:cs typeface="Segoe UI" panose="020B0502040204020203" pitchFamily="34" charset="0"/>
              </a:rPr>
              <a:t>Tulossa Tilapäisten nopeusrajoitusten hallinta 01/2024</a:t>
            </a:r>
          </a:p>
          <a:p>
            <a:r>
              <a:rPr lang="fi-FI" sz="1600" dirty="0">
                <a:latin typeface="Segoe UI" panose="020B0502040204020203" pitchFamily="34" charset="0"/>
                <a:cs typeface="Segoe UI" panose="020B0502040204020203" pitchFamily="34" charset="0"/>
              </a:rPr>
              <a:t>Lisätietoja Heikki Tengvall</a:t>
            </a:r>
          </a:p>
          <a:p>
            <a:endParaRPr lang="fi-FI" sz="1600" dirty="0">
              <a:solidFill>
                <a:srgbClr val="00B050"/>
              </a:solidFill>
              <a:latin typeface="Segoe UI" panose="020B0502040204020203" pitchFamily="34" charset="0"/>
              <a:cs typeface="Segoe UI" panose="020B0502040204020203" pitchFamily="34" charset="0"/>
            </a:endParaRPr>
          </a:p>
          <a:p>
            <a:pPr marL="0" indent="0">
              <a:buFont typeface="Arial"/>
              <a:buNone/>
            </a:pPr>
            <a:endParaRPr lang="fi-FI" sz="1600" dirty="0">
              <a:latin typeface="Segoe UI" panose="020B0502040204020203" pitchFamily="34" charset="0"/>
              <a:cs typeface="Segoe UI" panose="020B0502040204020203" pitchFamily="34" charset="0"/>
            </a:endParaRPr>
          </a:p>
        </p:txBody>
      </p:sp>
      <p:pic>
        <p:nvPicPr>
          <p:cNvPr id="10" name="Kuva 9">
            <a:extLst>
              <a:ext uri="{FF2B5EF4-FFF2-40B4-BE49-F238E27FC236}">
                <a16:creationId xmlns:a16="http://schemas.microsoft.com/office/drawing/2014/main" id="{47532F10-DC94-A13E-6D71-A0CECB5D49AD}"/>
              </a:ext>
            </a:extLst>
          </p:cNvPr>
          <p:cNvPicPr>
            <a:picLocks noChangeAspect="1"/>
          </p:cNvPicPr>
          <p:nvPr/>
        </p:nvPicPr>
        <p:blipFill>
          <a:blip r:embed="rId3"/>
          <a:stretch>
            <a:fillRect/>
          </a:stretch>
        </p:blipFill>
        <p:spPr>
          <a:xfrm>
            <a:off x="8951392" y="1925735"/>
            <a:ext cx="2143124" cy="3691505"/>
          </a:xfrm>
          <a:prstGeom prst="rect">
            <a:avLst/>
          </a:prstGeom>
        </p:spPr>
      </p:pic>
      <p:sp>
        <p:nvSpPr>
          <p:cNvPr id="3" name="Päivämäärän paikkamerkki 2">
            <a:extLst>
              <a:ext uri="{FF2B5EF4-FFF2-40B4-BE49-F238E27FC236}">
                <a16:creationId xmlns:a16="http://schemas.microsoft.com/office/drawing/2014/main" id="{0CE7688F-8A9D-0832-8F41-379BD074E263}"/>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4" name="Alatunnisteen paikkamerkki 3">
            <a:extLst>
              <a:ext uri="{FF2B5EF4-FFF2-40B4-BE49-F238E27FC236}">
                <a16:creationId xmlns:a16="http://schemas.microsoft.com/office/drawing/2014/main" id="{34F00D3A-FE12-46CA-B930-46C33D637D48}"/>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895523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p:txBody>
          <a:bodyPr/>
          <a:lstStyle/>
          <a:p>
            <a:r>
              <a:rPr lang="fi-FI" dirty="0"/>
              <a:t>RYHTI – </a:t>
            </a:r>
            <a:r>
              <a:rPr lang="fi-FI" dirty="0">
                <a:solidFill>
                  <a:srgbClr val="00B050"/>
                </a:solidFill>
              </a:rPr>
              <a:t>kehitys</a:t>
            </a:r>
            <a:endParaRPr lang="fi-FI" sz="2000" dirty="0">
              <a:solidFill>
                <a:srgbClr val="00B050"/>
              </a:solidFill>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17</a:t>
            </a:fld>
            <a:endParaRPr lang="en-US"/>
          </a:p>
        </p:txBody>
      </p:sp>
      <p:pic>
        <p:nvPicPr>
          <p:cNvPr id="7" name="Kuva 6">
            <a:extLst>
              <a:ext uri="{FF2B5EF4-FFF2-40B4-BE49-F238E27FC236}">
                <a16:creationId xmlns:a16="http://schemas.microsoft.com/office/drawing/2014/main" id="{AF36A4D2-D846-11E9-B6A5-6B2392A87D5F}"/>
              </a:ext>
            </a:extLst>
          </p:cNvPr>
          <p:cNvPicPr>
            <a:picLocks noChangeAspect="1"/>
          </p:cNvPicPr>
          <p:nvPr/>
        </p:nvPicPr>
        <p:blipFill>
          <a:blip r:embed="rId3"/>
          <a:stretch>
            <a:fillRect/>
          </a:stretch>
        </p:blipFill>
        <p:spPr>
          <a:xfrm>
            <a:off x="5714323" y="1846729"/>
            <a:ext cx="6342915" cy="3780348"/>
          </a:xfrm>
          <a:prstGeom prst="rect">
            <a:avLst/>
          </a:prstGeom>
        </p:spPr>
      </p:pic>
      <p:sp>
        <p:nvSpPr>
          <p:cNvPr id="8" name="Tekstin paikkamerkki 7">
            <a:extLst>
              <a:ext uri="{FF2B5EF4-FFF2-40B4-BE49-F238E27FC236}">
                <a16:creationId xmlns:a16="http://schemas.microsoft.com/office/drawing/2014/main" id="{950C613E-F625-3736-E859-4474D475A42A}"/>
              </a:ext>
            </a:extLst>
          </p:cNvPr>
          <p:cNvSpPr>
            <a:spLocks noGrp="1"/>
          </p:cNvSpPr>
          <p:nvPr>
            <p:ph type="body" sz="quarter" idx="13"/>
          </p:nvPr>
        </p:nvSpPr>
        <p:spPr/>
        <p:txBody>
          <a:bodyPr>
            <a:noAutofit/>
          </a:bodyPr>
          <a:lstStyle/>
          <a:p>
            <a:r>
              <a:rPr lang="fi-FI" sz="1400" dirty="0">
                <a:latin typeface="Segoe UI" panose="020B0502040204020203" pitchFamily="34" charset="0"/>
                <a:ea typeface="Calibri" panose="020F0502020204030204" pitchFamily="34" charset="0"/>
                <a:cs typeface="Segoe UI" panose="020B0502040204020203" pitchFamily="34" charset="0"/>
              </a:rPr>
              <a:t>RYHTI-järjestelmä on rataverkon korjaustarpeiden kirjaamiseen ja ohjelmointiin luotu työkalu. </a:t>
            </a:r>
          </a:p>
          <a:p>
            <a:r>
              <a:rPr lang="fi-FI" sz="1400" dirty="0" err="1">
                <a:latin typeface="Segoe UI" panose="020B0502040204020203" pitchFamily="34" charset="0"/>
                <a:ea typeface="Calibri" panose="020F0502020204030204" pitchFamily="34" charset="0"/>
                <a:cs typeface="Segoe UI" panose="020B0502040204020203" pitchFamily="34" charset="0"/>
              </a:rPr>
              <a:t>RYHTI:ä</a:t>
            </a:r>
            <a:r>
              <a:rPr lang="fi-FI" sz="1400" dirty="0">
                <a:latin typeface="Segoe UI" panose="020B0502040204020203" pitchFamily="34" charset="0"/>
                <a:ea typeface="Calibri" panose="020F0502020204030204" pitchFamily="34" charset="0"/>
                <a:cs typeface="Segoe UI" panose="020B0502040204020203" pitchFamily="34" charset="0"/>
              </a:rPr>
              <a:t> käyttävät:</a:t>
            </a:r>
          </a:p>
          <a:p>
            <a:pPr lvl="1"/>
            <a:r>
              <a:rPr lang="fi-FI" sz="1400" dirty="0">
                <a:latin typeface="Segoe UI" panose="020B0502040204020203" pitchFamily="34" charset="0"/>
                <a:ea typeface="Times New Roman" panose="02020603050405020304" pitchFamily="18" charset="0"/>
                <a:cs typeface="Segoe UI" panose="020B0502040204020203" pitchFamily="34" charset="0"/>
              </a:rPr>
              <a:t>Kunnossapidon henkilöt korjaustarpeiden kirjaamiseen ja käsittelyyn</a:t>
            </a:r>
            <a:endParaRPr lang="fi-FI" sz="1400" dirty="0">
              <a:latin typeface="Segoe UI" panose="020B0502040204020203" pitchFamily="34" charset="0"/>
              <a:ea typeface="Calibri" panose="020F0502020204030204" pitchFamily="34" charset="0"/>
              <a:cs typeface="Segoe UI" panose="020B0502040204020203" pitchFamily="34" charset="0"/>
            </a:endParaRPr>
          </a:p>
          <a:p>
            <a:pPr lvl="1"/>
            <a:r>
              <a:rPr lang="fi-FI" sz="1400" dirty="0">
                <a:latin typeface="Segoe UI" panose="020B0502040204020203" pitchFamily="34" charset="0"/>
                <a:ea typeface="Times New Roman" panose="02020603050405020304" pitchFamily="18" charset="0"/>
                <a:cs typeface="Segoe UI" panose="020B0502040204020203" pitchFamily="34" charset="0"/>
              </a:rPr>
              <a:t>Rahoituksen suunnittelun henkilöt rahoituksen ohjelmointiin</a:t>
            </a:r>
            <a:endParaRPr lang="fi-FI" sz="1400" dirty="0">
              <a:latin typeface="Segoe UI" panose="020B0502040204020203" pitchFamily="34" charset="0"/>
              <a:ea typeface="Calibri" panose="020F0502020204030204" pitchFamily="34" charset="0"/>
              <a:cs typeface="Segoe UI" panose="020B0502040204020203" pitchFamily="34" charset="0"/>
            </a:endParaRPr>
          </a:p>
          <a:p>
            <a:pPr lvl="1"/>
            <a:r>
              <a:rPr lang="fi-FI" sz="1400" dirty="0">
                <a:latin typeface="Segoe UI" panose="020B0502040204020203" pitchFamily="34" charset="0"/>
                <a:ea typeface="Times New Roman" panose="02020603050405020304" pitchFamily="18" charset="0"/>
                <a:cs typeface="Segoe UI" panose="020B0502040204020203" pitchFamily="34" charset="0"/>
              </a:rPr>
              <a:t>Hankkeiden toteutuksen henkilöt tulevien korjauskohteiden seurantaan.</a:t>
            </a:r>
            <a:endParaRPr lang="fi-FI" sz="1400" dirty="0">
              <a:effectLst/>
              <a:latin typeface="Segoe UI" panose="020B0502040204020203" pitchFamily="34" charset="0"/>
              <a:ea typeface="Calibri" panose="020F0502020204030204" pitchFamily="34" charset="0"/>
              <a:cs typeface="Segoe UI" panose="020B0502040204020203" pitchFamily="34" charset="0"/>
            </a:endParaRPr>
          </a:p>
          <a:p>
            <a:r>
              <a:rPr lang="fi-FI" sz="1400" dirty="0" err="1">
                <a:effectLst/>
                <a:latin typeface="Segoe UI" panose="020B0502040204020203" pitchFamily="34" charset="0"/>
                <a:ea typeface="Calibri" panose="020F0502020204030204" pitchFamily="34" charset="0"/>
                <a:cs typeface="Segoe UI" panose="020B0502040204020203" pitchFamily="34" charset="0"/>
              </a:rPr>
              <a:t>RYHTI:iin</a:t>
            </a:r>
            <a:r>
              <a:rPr lang="fi-FI" sz="1400" dirty="0">
                <a:effectLst/>
                <a:latin typeface="Segoe UI" panose="020B0502040204020203" pitchFamily="34" charset="0"/>
                <a:ea typeface="Calibri" panose="020F0502020204030204" pitchFamily="34" charset="0"/>
                <a:cs typeface="Segoe UI" panose="020B0502040204020203" pitchFamily="34" charset="0"/>
              </a:rPr>
              <a:t> ollaan tuomassa 2024 alussa kaikki tekniikkalajit, jotta kaikelle rataomaisuudelle voidaan tehdä toimenpide-ehdotuksia (kirjata korjaustarpeita). 2024 aikana kehitetään ohjelmoinnin työkaluja, jotta näiden toimenpide-ehdotusten yhdisteleminen hankinnoiksi tehostuu</a:t>
            </a:r>
            <a:endParaRPr lang="fi-FI" sz="1400" dirty="0">
              <a:latin typeface="Segoe UI" panose="020B0502040204020203" pitchFamily="34" charset="0"/>
              <a:ea typeface="Calibri" panose="020F0502020204030204" pitchFamily="34" charset="0"/>
              <a:cs typeface="Segoe UI" panose="020B0502040204020203" pitchFamily="34" charset="0"/>
            </a:endParaRPr>
          </a:p>
          <a:p>
            <a:pPr marL="0" indent="0">
              <a:buNone/>
            </a:pPr>
            <a:endParaRPr lang="fi-FI" sz="1400" dirty="0">
              <a:latin typeface="Segoe UI" panose="020B0502040204020203" pitchFamily="34" charset="0"/>
              <a:cs typeface="Segoe UI" panose="020B0502040204020203" pitchFamily="34" charset="0"/>
            </a:endParaRPr>
          </a:p>
        </p:txBody>
      </p:sp>
      <p:sp>
        <p:nvSpPr>
          <p:cNvPr id="3" name="Päivämäärän paikkamerkki 2">
            <a:extLst>
              <a:ext uri="{FF2B5EF4-FFF2-40B4-BE49-F238E27FC236}">
                <a16:creationId xmlns:a16="http://schemas.microsoft.com/office/drawing/2014/main" id="{08695E39-7F08-F7D9-E8D1-724914A4C040}"/>
              </a:ext>
            </a:extLst>
          </p:cNvPr>
          <p:cNvSpPr>
            <a:spLocks noGrp="1"/>
          </p:cNvSpPr>
          <p:nvPr>
            <p:ph type="dt" sz="half" idx="2"/>
          </p:nvPr>
        </p:nvSpPr>
        <p:spPr>
          <a:xfrm>
            <a:off x="5900400" y="6382800"/>
            <a:ext cx="2743200" cy="365125"/>
          </a:xfrm>
        </p:spPr>
        <p:txBody>
          <a:bodyPr bIns="35999" anchor="b"/>
          <a:lstStyle/>
          <a:p>
            <a:r>
              <a:rPr lang="fi-FI"/>
              <a:t>17.10.2023</a:t>
            </a:r>
            <a:endParaRPr lang="en-US" dirty="0"/>
          </a:p>
        </p:txBody>
      </p:sp>
      <p:sp>
        <p:nvSpPr>
          <p:cNvPr id="4" name="Alatunnisteen paikkamerkki 3">
            <a:extLst>
              <a:ext uri="{FF2B5EF4-FFF2-40B4-BE49-F238E27FC236}">
                <a16:creationId xmlns:a16="http://schemas.microsoft.com/office/drawing/2014/main" id="{5B5CDB43-19B6-2FB3-2C95-1CF857EE6E9A}"/>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3005307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RAHTI</a:t>
            </a:r>
            <a:endParaRPr lang="fi-FI" sz="18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18</a:t>
            </a:fld>
            <a:endParaRPr lang="en-US"/>
          </a:p>
        </p:txBody>
      </p:sp>
      <p:sp>
        <p:nvSpPr>
          <p:cNvPr id="9" name="Tekstin paikkamerkki 8">
            <a:extLst>
              <a:ext uri="{FF2B5EF4-FFF2-40B4-BE49-F238E27FC236}">
                <a16:creationId xmlns:a16="http://schemas.microsoft.com/office/drawing/2014/main" id="{5BCAA655-C04B-490D-FB16-F79A0FD6BED8}"/>
              </a:ext>
            </a:extLst>
          </p:cNvPr>
          <p:cNvSpPr>
            <a:spLocks noGrp="1"/>
          </p:cNvSpPr>
          <p:nvPr>
            <p:ph type="body" sz="quarter" idx="13"/>
          </p:nvPr>
        </p:nvSpPr>
        <p:spPr/>
        <p:txBody>
          <a:bodyPr>
            <a:normAutofit/>
          </a:bodyPr>
          <a:lstStyle/>
          <a:p>
            <a:r>
              <a:rPr lang="fi-FI" sz="1600" dirty="0">
                <a:effectLst/>
                <a:latin typeface="Segoe UI" panose="020B0502040204020203" pitchFamily="34" charset="0"/>
                <a:ea typeface="Cambria Math" panose="02040503050406030204" pitchFamily="18" charset="0"/>
                <a:cs typeface="Segoe UI" panose="020B0502040204020203" pitchFamily="34" charset="0"/>
              </a:rPr>
              <a:t>RAHTI on materiaalinhallintajärjestelmä sisältäen tällä hetkellä kiskot, niiden kuljetukset ja kuljetuskalenterin</a:t>
            </a:r>
          </a:p>
          <a:p>
            <a:endParaRPr lang="fi-FI" sz="1600" dirty="0">
              <a:effectLst/>
              <a:latin typeface="Segoe UI" panose="020B0502040204020203" pitchFamily="34" charset="0"/>
              <a:ea typeface="Cambria Math" panose="02040503050406030204" pitchFamily="18" charset="0"/>
              <a:cs typeface="Segoe UI" panose="020B0502040204020203" pitchFamily="34" charset="0"/>
            </a:endParaRPr>
          </a:p>
          <a:p>
            <a:r>
              <a:rPr lang="fi-FI" sz="1600" dirty="0">
                <a:effectLst/>
                <a:latin typeface="Segoe UI" panose="020B0502040204020203" pitchFamily="34" charset="0"/>
                <a:ea typeface="Cambria Math" panose="02040503050406030204" pitchFamily="18" charset="0"/>
                <a:cs typeface="Segoe UI" panose="020B0502040204020203" pitchFamily="34" charset="0"/>
              </a:rPr>
              <a:t>Kaikki kiskokuljetukset hallitaan Rahti-järjestelmän kautta</a:t>
            </a:r>
          </a:p>
          <a:p>
            <a:pPr marL="0" indent="0">
              <a:buNone/>
            </a:pPr>
            <a:endParaRPr lang="fi-FI" sz="1600" dirty="0">
              <a:effectLst/>
              <a:latin typeface="Segoe UI" panose="020B0502040204020203" pitchFamily="34" charset="0"/>
              <a:ea typeface="Cambria Math" panose="02040503050406030204" pitchFamily="18" charset="0"/>
              <a:cs typeface="Segoe UI" panose="020B0502040204020203" pitchFamily="34" charset="0"/>
            </a:endParaRPr>
          </a:p>
          <a:p>
            <a:r>
              <a:rPr lang="fi-FI" sz="1600" dirty="0">
                <a:latin typeface="Segoe UI" panose="020B0502040204020203" pitchFamily="34" charset="0"/>
                <a:ea typeface="Cambria Math" panose="02040503050406030204" pitchFamily="18" charset="0"/>
                <a:cs typeface="Segoe UI" panose="020B0502040204020203" pitchFamily="34" charset="0"/>
              </a:rPr>
              <a:t>Raportointi ja koosteet</a:t>
            </a:r>
          </a:p>
          <a:p>
            <a:endParaRPr lang="fi-FI" sz="1600" dirty="0">
              <a:latin typeface="Segoe UI" panose="020B0502040204020203" pitchFamily="34" charset="0"/>
              <a:ea typeface="Cambria Math" panose="02040503050406030204" pitchFamily="18" charset="0"/>
              <a:cs typeface="Segoe UI" panose="020B0502040204020203" pitchFamily="34" charset="0"/>
            </a:endParaRPr>
          </a:p>
          <a:p>
            <a:r>
              <a:rPr lang="fi-FI" sz="1600" dirty="0">
                <a:latin typeface="Segoe UI" panose="020B0502040204020203" pitchFamily="34" charset="0"/>
                <a:cs typeface="Segoe UI" panose="020B0502040204020203" pitchFamily="34" charset="0"/>
              </a:rPr>
              <a:t>Lisätietoja Jouni Hytönen</a:t>
            </a:r>
          </a:p>
        </p:txBody>
      </p:sp>
      <p:pic>
        <p:nvPicPr>
          <p:cNvPr id="7" name="Kuva 6">
            <a:extLst>
              <a:ext uri="{FF2B5EF4-FFF2-40B4-BE49-F238E27FC236}">
                <a16:creationId xmlns:a16="http://schemas.microsoft.com/office/drawing/2014/main" id="{D6A8ECDE-BB98-D2A7-ADE4-837997F159D7}"/>
              </a:ext>
            </a:extLst>
          </p:cNvPr>
          <p:cNvPicPr>
            <a:picLocks noChangeAspect="1"/>
          </p:cNvPicPr>
          <p:nvPr/>
        </p:nvPicPr>
        <p:blipFill>
          <a:blip r:embed="rId3"/>
          <a:stretch>
            <a:fillRect/>
          </a:stretch>
        </p:blipFill>
        <p:spPr>
          <a:xfrm>
            <a:off x="5991225" y="3595260"/>
            <a:ext cx="4263496" cy="3262740"/>
          </a:xfrm>
          <a:prstGeom prst="rect">
            <a:avLst/>
          </a:prstGeom>
          <a:ln>
            <a:solidFill>
              <a:schemeClr val="tx2">
                <a:lumMod val="75000"/>
              </a:schemeClr>
            </a:solidFill>
          </a:ln>
        </p:spPr>
      </p:pic>
      <p:pic>
        <p:nvPicPr>
          <p:cNvPr id="4" name="Kuva 3">
            <a:extLst>
              <a:ext uri="{FF2B5EF4-FFF2-40B4-BE49-F238E27FC236}">
                <a16:creationId xmlns:a16="http://schemas.microsoft.com/office/drawing/2014/main" id="{BB045C33-9689-4CA5-CF0E-71D3832C5C21}"/>
              </a:ext>
            </a:extLst>
          </p:cNvPr>
          <p:cNvPicPr>
            <a:picLocks noChangeAspect="1"/>
          </p:cNvPicPr>
          <p:nvPr/>
        </p:nvPicPr>
        <p:blipFill>
          <a:blip r:embed="rId4"/>
          <a:stretch>
            <a:fillRect/>
          </a:stretch>
        </p:blipFill>
        <p:spPr>
          <a:xfrm>
            <a:off x="6527409" y="1736802"/>
            <a:ext cx="5664591" cy="3876958"/>
          </a:xfrm>
          <a:prstGeom prst="rect">
            <a:avLst/>
          </a:prstGeom>
          <a:ln>
            <a:solidFill>
              <a:schemeClr val="tx2">
                <a:lumMod val="75000"/>
              </a:schemeClr>
            </a:solidFill>
          </a:ln>
        </p:spPr>
      </p:pic>
      <p:sp>
        <p:nvSpPr>
          <p:cNvPr id="3" name="Päivämäärän paikkamerkki 2">
            <a:extLst>
              <a:ext uri="{FF2B5EF4-FFF2-40B4-BE49-F238E27FC236}">
                <a16:creationId xmlns:a16="http://schemas.microsoft.com/office/drawing/2014/main" id="{C0842181-1DDB-175C-3378-422CB015E1B5}"/>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6" name="Alatunnisteen paikkamerkki 5">
            <a:extLst>
              <a:ext uri="{FF2B5EF4-FFF2-40B4-BE49-F238E27FC236}">
                <a16:creationId xmlns:a16="http://schemas.microsoft.com/office/drawing/2014/main" id="{222727EA-DF50-74D3-E2E8-56EB67F1D30B}"/>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3494865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RAITA</a:t>
            </a:r>
            <a:endParaRPr lang="fi-FI" sz="18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19</a:t>
            </a:fld>
            <a:endParaRPr lang="en-US"/>
          </a:p>
        </p:txBody>
      </p:sp>
      <p:sp>
        <p:nvSpPr>
          <p:cNvPr id="9" name="Tekstin paikkamerkki 8">
            <a:extLst>
              <a:ext uri="{FF2B5EF4-FFF2-40B4-BE49-F238E27FC236}">
                <a16:creationId xmlns:a16="http://schemas.microsoft.com/office/drawing/2014/main" id="{5BCAA655-C04B-490D-FB16-F79A0FD6BED8}"/>
              </a:ext>
            </a:extLst>
          </p:cNvPr>
          <p:cNvSpPr>
            <a:spLocks noGrp="1"/>
          </p:cNvSpPr>
          <p:nvPr>
            <p:ph type="body" sz="quarter" idx="13"/>
          </p:nvPr>
        </p:nvSpPr>
        <p:spPr/>
        <p:txBody>
          <a:bodyPr>
            <a:normAutofit/>
          </a:bodyPr>
          <a:lstStyle/>
          <a:p>
            <a:pPr>
              <a:buSzPct val="115000"/>
            </a:pPr>
            <a:r>
              <a:rPr lang="fi-FI" sz="1600" dirty="0">
                <a:latin typeface="Segoe UI" panose="020B0502040204020203" pitchFamily="34" charset="0"/>
                <a:ea typeface="Cambria Math" panose="02040503050406030204" pitchFamily="18" charset="0"/>
                <a:cs typeface="Segoe UI" panose="020B0502040204020203" pitchFamily="34" charset="0"/>
              </a:rPr>
              <a:t>RAITA palvelussa Meeri-radantarkastusvaunun tuottamat tiedot dokumentteina </a:t>
            </a:r>
          </a:p>
          <a:p>
            <a:pPr>
              <a:buSzPct val="115000"/>
            </a:pPr>
            <a:r>
              <a:rPr lang="fi-FI" sz="1600" dirty="0">
                <a:latin typeface="Segoe UI" panose="020B0502040204020203" pitchFamily="34" charset="0"/>
                <a:ea typeface="Cambria Math" panose="02040503050406030204" pitchFamily="18" charset="0"/>
                <a:cs typeface="Segoe UI" panose="020B0502040204020203" pitchFamily="34" charset="0"/>
              </a:rPr>
              <a:t>Järjestelmään tallennetun aineiston käyttö on rajoitettu käyttöoikeuksilla ja sallittua vain Väyläviraston tilauksiin liittyvissä töissä</a:t>
            </a:r>
          </a:p>
          <a:p>
            <a:pPr>
              <a:buSzPct val="115000"/>
            </a:pPr>
            <a:r>
              <a:rPr lang="fi-FI" sz="1600" dirty="0">
                <a:latin typeface="Segoe UI" panose="020B0502040204020203" pitchFamily="34" charset="0"/>
                <a:ea typeface="Cambria Math" panose="02040503050406030204" pitchFamily="18" charset="0"/>
                <a:cs typeface="Segoe UI" panose="020B0502040204020203" pitchFamily="34" charset="0"/>
              </a:rPr>
              <a:t>Menossa kehitysprojekti, jonka tuloksena tiedot saatavilla tietokannasta. Kehitysprojekti päättyy 08/2025 </a:t>
            </a:r>
          </a:p>
          <a:p>
            <a:pPr>
              <a:buSzPct val="115000"/>
            </a:pPr>
            <a:r>
              <a:rPr lang="fi-FI" sz="1600" dirty="0">
                <a:latin typeface="Segoe UI" panose="020B0502040204020203" pitchFamily="34" charset="0"/>
                <a:ea typeface="Cambria Math" panose="02040503050406030204" pitchFamily="18" charset="0"/>
                <a:cs typeface="Segoe UI" panose="020B0502040204020203" pitchFamily="34" charset="0"/>
              </a:rPr>
              <a:t>Palvelu</a:t>
            </a:r>
            <a:r>
              <a:rPr lang="fi-FI" sz="1600" dirty="0">
                <a:solidFill>
                  <a:srgbClr val="FF0000"/>
                </a:solidFill>
                <a:latin typeface="Segoe UI" panose="020B0502040204020203" pitchFamily="34" charset="0"/>
                <a:ea typeface="Cambria Math" panose="02040503050406030204" pitchFamily="18" charset="0"/>
                <a:cs typeface="Segoe UI" panose="020B0502040204020203" pitchFamily="34" charset="0"/>
              </a:rPr>
              <a:t> </a:t>
            </a:r>
            <a:r>
              <a:rPr lang="fi-FI" sz="1600" dirty="0">
                <a:solidFill>
                  <a:srgbClr val="FF0000"/>
                </a:solidFill>
                <a:latin typeface="Segoe UI" panose="020B0502040204020203" pitchFamily="34" charset="0"/>
                <a:ea typeface="Cambria Math" panose="02040503050406030204" pitchFamily="18" charset="0"/>
                <a:cs typeface="Segoe UI" panose="020B0502040204020203" pitchFamily="34" charset="0"/>
                <a:hlinkClick r:id="rId3"/>
              </a:rPr>
              <a:t>https://raita.vaylapilvi.fi/</a:t>
            </a:r>
            <a:endParaRPr lang="fi-FI" sz="1600" dirty="0">
              <a:solidFill>
                <a:srgbClr val="FF0000"/>
              </a:solidFill>
              <a:latin typeface="Segoe UI" panose="020B0502040204020203" pitchFamily="34" charset="0"/>
              <a:ea typeface="Cambria Math" panose="02040503050406030204" pitchFamily="18" charset="0"/>
              <a:cs typeface="Segoe UI" panose="020B0502040204020203" pitchFamily="34" charset="0"/>
            </a:endParaRPr>
          </a:p>
          <a:p>
            <a:pPr>
              <a:buSzPct val="115000"/>
            </a:pPr>
            <a:r>
              <a:rPr lang="fi-FI" sz="1600" dirty="0">
                <a:latin typeface="Segoe UI" panose="020B0502040204020203" pitchFamily="34" charset="0"/>
                <a:cs typeface="Segoe UI" panose="020B0502040204020203" pitchFamily="34" charset="0"/>
              </a:rPr>
              <a:t>Käyttöoikeusasiat: </a:t>
            </a:r>
            <a:r>
              <a:rPr lang="fi-FI" sz="1600" dirty="0">
                <a:latin typeface="Segoe UI" panose="020B0502040204020203" pitchFamily="34" charset="0"/>
                <a:cs typeface="Segoe UI" panose="020B0502040204020203" pitchFamily="34" charset="0"/>
                <a:hlinkClick r:id="rId4"/>
              </a:rPr>
              <a:t>raide@vayla.fi</a:t>
            </a:r>
            <a:endParaRPr lang="fi-FI" sz="1600" dirty="0">
              <a:latin typeface="Segoe UI" panose="020B0502040204020203" pitchFamily="34" charset="0"/>
              <a:cs typeface="Segoe UI" panose="020B0502040204020203" pitchFamily="34" charset="0"/>
            </a:endParaRPr>
          </a:p>
          <a:p>
            <a:pPr>
              <a:buSzPct val="115000"/>
            </a:pPr>
            <a:endParaRPr lang="fi-FI" sz="1600" dirty="0">
              <a:latin typeface="Segoe UI" panose="020B0502040204020203" pitchFamily="34" charset="0"/>
              <a:ea typeface="Cambria Math" panose="02040503050406030204" pitchFamily="18" charset="0"/>
              <a:cs typeface="Segoe UI" panose="020B0502040204020203" pitchFamily="34" charset="0"/>
            </a:endParaRPr>
          </a:p>
          <a:p>
            <a:pPr marL="0" indent="0">
              <a:buSzPct val="115000"/>
              <a:buNone/>
            </a:pPr>
            <a:endParaRPr lang="fi-FI" sz="1600" dirty="0">
              <a:latin typeface="Segoe UI" panose="020B0502040204020203" pitchFamily="34" charset="0"/>
              <a:ea typeface="Cambria Math" panose="02040503050406030204" pitchFamily="18" charset="0"/>
              <a:cs typeface="Segoe UI" panose="020B0502040204020203" pitchFamily="34" charset="0"/>
            </a:endParaRPr>
          </a:p>
          <a:p>
            <a:pPr marL="0" indent="0">
              <a:buNone/>
            </a:pPr>
            <a:endParaRPr lang="fi-FI" sz="1600" dirty="0">
              <a:latin typeface="Segoe UI" panose="020B0502040204020203" pitchFamily="34" charset="0"/>
              <a:cs typeface="Segoe UI" panose="020B0502040204020203" pitchFamily="34" charset="0"/>
            </a:endParaRPr>
          </a:p>
        </p:txBody>
      </p:sp>
      <p:pic>
        <p:nvPicPr>
          <p:cNvPr id="11" name="Kuva 10">
            <a:extLst>
              <a:ext uri="{FF2B5EF4-FFF2-40B4-BE49-F238E27FC236}">
                <a16:creationId xmlns:a16="http://schemas.microsoft.com/office/drawing/2014/main" id="{CEB843EC-29DB-7961-1FB2-9811F1455533}"/>
              </a:ext>
            </a:extLst>
          </p:cNvPr>
          <p:cNvPicPr>
            <a:picLocks noChangeAspect="1"/>
          </p:cNvPicPr>
          <p:nvPr/>
        </p:nvPicPr>
        <p:blipFill>
          <a:blip r:embed="rId5"/>
          <a:stretch>
            <a:fillRect/>
          </a:stretch>
        </p:blipFill>
        <p:spPr>
          <a:xfrm>
            <a:off x="7443067" y="1748419"/>
            <a:ext cx="4486082" cy="4620924"/>
          </a:xfrm>
          <a:prstGeom prst="rect">
            <a:avLst/>
          </a:prstGeom>
        </p:spPr>
      </p:pic>
      <p:pic>
        <p:nvPicPr>
          <p:cNvPr id="12" name="Kuva 11">
            <a:extLst>
              <a:ext uri="{FF2B5EF4-FFF2-40B4-BE49-F238E27FC236}">
                <a16:creationId xmlns:a16="http://schemas.microsoft.com/office/drawing/2014/main" id="{7E8568A5-E88C-F500-5B18-A39FE9B0B130}"/>
              </a:ext>
            </a:extLst>
          </p:cNvPr>
          <p:cNvPicPr>
            <a:picLocks noChangeAspect="1"/>
          </p:cNvPicPr>
          <p:nvPr/>
        </p:nvPicPr>
        <p:blipFill>
          <a:blip r:embed="rId6"/>
          <a:stretch>
            <a:fillRect/>
          </a:stretch>
        </p:blipFill>
        <p:spPr>
          <a:xfrm>
            <a:off x="7905749" y="6203860"/>
            <a:ext cx="1780359" cy="446427"/>
          </a:xfrm>
          <a:prstGeom prst="rect">
            <a:avLst/>
          </a:prstGeom>
        </p:spPr>
      </p:pic>
      <p:sp>
        <p:nvSpPr>
          <p:cNvPr id="3" name="Päivämäärän paikkamerkki 2">
            <a:extLst>
              <a:ext uri="{FF2B5EF4-FFF2-40B4-BE49-F238E27FC236}">
                <a16:creationId xmlns:a16="http://schemas.microsoft.com/office/drawing/2014/main" id="{8F21AFF3-1F58-7E0D-CA23-0B56C27A8FC0}"/>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4" name="Alatunnisteen paikkamerkki 3">
            <a:extLst>
              <a:ext uri="{FF2B5EF4-FFF2-40B4-BE49-F238E27FC236}">
                <a16:creationId xmlns:a16="http://schemas.microsoft.com/office/drawing/2014/main" id="{6A1AA33C-9FBA-0C51-A13B-BBD4ED5C19D5}"/>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587994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405325" y="1056536"/>
            <a:ext cx="11692397" cy="3900233"/>
            <a:chOff x="457517" y="1242064"/>
            <a:chExt cx="11459583" cy="3900233"/>
          </a:xfrm>
        </p:grpSpPr>
        <p:sp>
          <p:nvSpPr>
            <p:cNvPr id="60" name="object 15"/>
            <p:cNvSpPr/>
            <p:nvPr/>
          </p:nvSpPr>
          <p:spPr>
            <a:xfrm>
              <a:off x="7619259" y="1647741"/>
              <a:ext cx="2295082" cy="3476544"/>
            </a:xfrm>
            <a:custGeom>
              <a:avLst/>
              <a:gdLst/>
              <a:ahLst/>
              <a:cxnLst/>
              <a:rect l="l" t="t" r="r" b="b"/>
              <a:pathLst>
                <a:path w="3124834" h="5899150">
                  <a:moveTo>
                    <a:pt x="0" y="5898705"/>
                  </a:moveTo>
                  <a:lnTo>
                    <a:pt x="3124796" y="5898705"/>
                  </a:lnTo>
                  <a:lnTo>
                    <a:pt x="3124796" y="0"/>
                  </a:lnTo>
                  <a:lnTo>
                    <a:pt x="0" y="0"/>
                  </a:lnTo>
                  <a:lnTo>
                    <a:pt x="0" y="5898705"/>
                  </a:lnTo>
                  <a:close/>
                </a:path>
              </a:pathLst>
            </a:custGeom>
            <a:gradFill flip="none" rotWithShape="1">
              <a:gsLst>
                <a:gs pos="0">
                  <a:srgbClr val="00B1CD">
                    <a:shade val="30000"/>
                    <a:satMod val="115000"/>
                  </a:srgbClr>
                </a:gs>
                <a:gs pos="59000">
                  <a:srgbClr val="00B1CD">
                    <a:shade val="67500"/>
                    <a:satMod val="115000"/>
                  </a:srgbClr>
                </a:gs>
                <a:gs pos="100000">
                  <a:srgbClr val="00B1CD">
                    <a:shade val="100000"/>
                    <a:satMod val="115000"/>
                  </a:srgbClr>
                </a:gs>
              </a:gsLst>
              <a:lin ang="2700000" scaled="1"/>
              <a:tileRect/>
            </a:gra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a:ln>
                  <a:noFill/>
                </a:ln>
                <a:solidFill>
                  <a:prstClr val="black"/>
                </a:solidFill>
                <a:effectLst/>
                <a:uLnTx/>
                <a:uFillTx/>
                <a:latin typeface="Calibri"/>
                <a:ea typeface="+mn-ea"/>
                <a:cs typeface="+mn-cs"/>
              </a:endParaRPr>
            </a:p>
          </p:txBody>
        </p:sp>
        <p:sp>
          <p:nvSpPr>
            <p:cNvPr id="2" name="object 2"/>
            <p:cNvSpPr/>
            <p:nvPr/>
          </p:nvSpPr>
          <p:spPr>
            <a:xfrm>
              <a:off x="2405043" y="1242064"/>
              <a:ext cx="5168404" cy="1717432"/>
            </a:xfrm>
            <a:custGeom>
              <a:avLst/>
              <a:gdLst/>
              <a:ahLst/>
              <a:cxnLst/>
              <a:rect l="l" t="t" r="r" b="b"/>
              <a:pathLst>
                <a:path w="6861809" h="3175000">
                  <a:moveTo>
                    <a:pt x="0" y="3174499"/>
                  </a:moveTo>
                  <a:lnTo>
                    <a:pt x="6861721" y="3174499"/>
                  </a:lnTo>
                  <a:lnTo>
                    <a:pt x="6861721" y="0"/>
                  </a:lnTo>
                  <a:lnTo>
                    <a:pt x="0" y="0"/>
                  </a:lnTo>
                  <a:lnTo>
                    <a:pt x="0" y="3174499"/>
                  </a:lnTo>
                  <a:close/>
                </a:path>
              </a:pathLst>
            </a:custGeom>
            <a:solidFill>
              <a:srgbClr val="FEC311"/>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a:ln>
                  <a:noFill/>
                </a:ln>
                <a:solidFill>
                  <a:prstClr val="black"/>
                </a:solidFill>
                <a:effectLst/>
                <a:uLnTx/>
                <a:uFillTx/>
                <a:latin typeface="Calibri"/>
                <a:ea typeface="+mn-ea"/>
                <a:cs typeface="+mn-cs"/>
              </a:endParaRPr>
            </a:p>
          </p:txBody>
        </p:sp>
        <p:sp>
          <p:nvSpPr>
            <p:cNvPr id="5" name="object 5"/>
            <p:cNvSpPr/>
            <p:nvPr/>
          </p:nvSpPr>
          <p:spPr>
            <a:xfrm>
              <a:off x="457517" y="1647741"/>
              <a:ext cx="1890156" cy="3494556"/>
            </a:xfrm>
            <a:custGeom>
              <a:avLst/>
              <a:gdLst/>
              <a:ahLst/>
              <a:cxnLst/>
              <a:rect l="l" t="t" r="r" b="b"/>
              <a:pathLst>
                <a:path w="3124835" h="6884034">
                  <a:moveTo>
                    <a:pt x="0" y="6883603"/>
                  </a:moveTo>
                  <a:lnTo>
                    <a:pt x="3124796" y="6883603"/>
                  </a:lnTo>
                  <a:lnTo>
                    <a:pt x="3124796" y="0"/>
                  </a:lnTo>
                  <a:lnTo>
                    <a:pt x="0" y="0"/>
                  </a:lnTo>
                  <a:lnTo>
                    <a:pt x="0" y="6883603"/>
                  </a:lnTo>
                  <a:close/>
                </a:path>
              </a:pathLst>
            </a:custGeom>
            <a:solidFill>
              <a:srgbClr val="026CB6"/>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object 10"/>
            <p:cNvSpPr/>
            <p:nvPr/>
          </p:nvSpPr>
          <p:spPr>
            <a:xfrm>
              <a:off x="2479229" y="1647742"/>
              <a:ext cx="2468292" cy="3476543"/>
            </a:xfrm>
            <a:custGeom>
              <a:avLst/>
              <a:gdLst/>
              <a:ahLst/>
              <a:cxnLst/>
              <a:rect l="l" t="t" r="r" b="b"/>
              <a:pathLst>
                <a:path w="3124834" h="3633470">
                  <a:moveTo>
                    <a:pt x="0" y="3632903"/>
                  </a:moveTo>
                  <a:lnTo>
                    <a:pt x="3124796" y="3632903"/>
                  </a:lnTo>
                  <a:lnTo>
                    <a:pt x="3124796" y="0"/>
                  </a:lnTo>
                  <a:lnTo>
                    <a:pt x="0" y="0"/>
                  </a:lnTo>
                  <a:lnTo>
                    <a:pt x="0" y="3632903"/>
                  </a:lnTo>
                  <a:close/>
                </a:path>
              </a:pathLst>
            </a:custGeom>
            <a:solidFill>
              <a:schemeClr val="accent1"/>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object 11"/>
            <p:cNvSpPr/>
            <p:nvPr/>
          </p:nvSpPr>
          <p:spPr>
            <a:xfrm>
              <a:off x="5007979" y="1647742"/>
              <a:ext cx="2496085" cy="3492951"/>
            </a:xfrm>
            <a:custGeom>
              <a:avLst/>
              <a:gdLst/>
              <a:ahLst/>
              <a:cxnLst/>
              <a:rect l="l" t="t" r="r" b="b"/>
              <a:pathLst>
                <a:path w="3124834" h="2190115">
                  <a:moveTo>
                    <a:pt x="0" y="2189601"/>
                  </a:moveTo>
                  <a:lnTo>
                    <a:pt x="3124796" y="2189601"/>
                  </a:lnTo>
                  <a:lnTo>
                    <a:pt x="3124796" y="0"/>
                  </a:lnTo>
                  <a:lnTo>
                    <a:pt x="0" y="0"/>
                  </a:lnTo>
                  <a:lnTo>
                    <a:pt x="0" y="2189601"/>
                  </a:lnTo>
                  <a:close/>
                </a:path>
              </a:pathLst>
            </a:custGeom>
            <a:solidFill>
              <a:srgbClr val="49C2F0"/>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a:ln>
                  <a:noFill/>
                </a:ln>
                <a:solidFill>
                  <a:prstClr val="black"/>
                </a:solidFill>
                <a:effectLst/>
                <a:uLnTx/>
                <a:uFillTx/>
                <a:latin typeface="Calibri"/>
                <a:ea typeface="+mn-ea"/>
                <a:cs typeface="+mn-cs"/>
              </a:endParaRPr>
            </a:p>
          </p:txBody>
        </p:sp>
        <p:sp>
          <p:nvSpPr>
            <p:cNvPr id="18" name="object 18"/>
            <p:cNvSpPr/>
            <p:nvPr/>
          </p:nvSpPr>
          <p:spPr>
            <a:xfrm>
              <a:off x="9966780" y="1647741"/>
              <a:ext cx="1950320" cy="3476544"/>
            </a:xfrm>
            <a:custGeom>
              <a:avLst/>
              <a:gdLst/>
              <a:ahLst/>
              <a:cxnLst/>
              <a:rect l="l" t="t" r="r" b="b"/>
              <a:pathLst>
                <a:path w="3124834" h="5899150">
                  <a:moveTo>
                    <a:pt x="0" y="5898705"/>
                  </a:moveTo>
                  <a:lnTo>
                    <a:pt x="3124796" y="5898705"/>
                  </a:lnTo>
                  <a:lnTo>
                    <a:pt x="3124796" y="0"/>
                  </a:lnTo>
                  <a:lnTo>
                    <a:pt x="0" y="0"/>
                  </a:lnTo>
                  <a:lnTo>
                    <a:pt x="0" y="5898705"/>
                  </a:lnTo>
                  <a:close/>
                </a:path>
              </a:pathLst>
            </a:custGeom>
            <a:solidFill>
              <a:srgbClr val="92CA70"/>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a:ln>
                  <a:noFill/>
                </a:ln>
                <a:solidFill>
                  <a:prstClr val="black"/>
                </a:solidFill>
                <a:effectLst/>
                <a:uLnTx/>
                <a:uFillTx/>
                <a:latin typeface="Calibri"/>
                <a:ea typeface="+mn-ea"/>
                <a:cs typeface="+mn-cs"/>
              </a:endParaRPr>
            </a:p>
          </p:txBody>
        </p:sp>
      </p:grpSp>
      <p:sp>
        <p:nvSpPr>
          <p:cNvPr id="20" name="object 20"/>
          <p:cNvSpPr txBox="1">
            <a:spLocks noGrp="1"/>
          </p:cNvSpPr>
          <p:nvPr>
            <p:ph type="title"/>
          </p:nvPr>
        </p:nvSpPr>
        <p:spPr>
          <a:xfrm>
            <a:off x="457517" y="363481"/>
            <a:ext cx="9596758" cy="396811"/>
          </a:xfrm>
          <a:prstGeom prst="rect">
            <a:avLst/>
          </a:prstGeom>
        </p:spPr>
        <p:txBody>
          <a:bodyPr vert="horz" wrap="square" lIns="0" tIns="8925" rIns="0" bIns="0" rtlCol="0">
            <a:spAutoFit/>
          </a:bodyPr>
          <a:lstStyle/>
          <a:p>
            <a:pPr marL="8926">
              <a:spcBef>
                <a:spcPts val="70"/>
              </a:spcBef>
            </a:pPr>
            <a:r>
              <a:rPr lang="fi-FI" sz="2800" b="1" spc="-4" dirty="0">
                <a:solidFill>
                  <a:schemeClr val="tx1"/>
                </a:solidFill>
                <a:latin typeface="+mn-lt"/>
              </a:rPr>
              <a:t>Liikenneinfrahankkeen eteneminen</a:t>
            </a:r>
            <a:endParaRPr sz="2800" b="1" dirty="0">
              <a:solidFill>
                <a:schemeClr val="tx1"/>
              </a:solidFill>
              <a:latin typeface="+mn-lt"/>
            </a:endParaRPr>
          </a:p>
        </p:txBody>
      </p:sp>
      <p:sp>
        <p:nvSpPr>
          <p:cNvPr id="21" name="object 21"/>
          <p:cNvSpPr txBox="1"/>
          <p:nvPr/>
        </p:nvSpPr>
        <p:spPr>
          <a:xfrm>
            <a:off x="2293345" y="1122599"/>
            <a:ext cx="5335708" cy="193678"/>
          </a:xfrm>
          <a:prstGeom prst="rect">
            <a:avLst/>
          </a:prstGeom>
        </p:spPr>
        <p:txBody>
          <a:bodyPr vert="horz" wrap="square" lIns="0" tIns="8925" rIns="0" bIns="0" rtlCol="0">
            <a:spAutoFit/>
          </a:bodyPr>
          <a:lstStyle/>
          <a:p>
            <a:pPr marL="199933" lvl="0" defTabSz="642640">
              <a:spcBef>
                <a:spcPts val="70"/>
              </a:spcBef>
              <a:defRPr/>
            </a:pPr>
            <a:r>
              <a:rPr lang="fi-FI" sz="1200" b="1" dirty="0">
                <a:latin typeface="Tahoma" panose="020B0604030504040204" pitchFamily="34" charset="0"/>
                <a:ea typeface="Tahoma" panose="020B0604030504040204" pitchFamily="34" charset="0"/>
                <a:cs typeface="Tahoma" panose="020B0604030504040204" pitchFamily="34" charset="0"/>
              </a:rPr>
              <a:t>Laki liikennejärjestelmästä ja maanteistä sekä ratalaki säätelevät</a:t>
            </a:r>
            <a:endParaRPr kumimoji="0" sz="12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4" name="object 24"/>
          <p:cNvSpPr txBox="1"/>
          <p:nvPr/>
        </p:nvSpPr>
        <p:spPr>
          <a:xfrm>
            <a:off x="596518" y="4443384"/>
            <a:ext cx="1710093" cy="390202"/>
          </a:xfrm>
          <a:prstGeom prst="rect">
            <a:avLst/>
          </a:prstGeom>
        </p:spPr>
        <p:txBody>
          <a:bodyPr vert="horz" wrap="square" lIns="0" tIns="39718" rIns="0" bIns="0" rtlCol="0">
            <a:spAutoFit/>
          </a:bodyPr>
          <a:lstStyle/>
          <a:p>
            <a:pPr marL="8926" marR="0" lvl="0" indent="0" algn="l" defTabSz="642640" rtl="0" eaLnBrk="1" fontAlgn="auto" latinLnBrk="0" hangingPunct="1">
              <a:lnSpc>
                <a:spcPct val="100000"/>
              </a:lnSpc>
              <a:spcBef>
                <a:spcPts val="313"/>
              </a:spcBef>
              <a:spcAft>
                <a:spcPts val="0"/>
              </a:spcAft>
              <a:buClrTx/>
              <a:buSzTx/>
              <a:buFontTx/>
              <a:buNone/>
              <a:tabLst/>
              <a:defRPr/>
            </a:pPr>
            <a:r>
              <a:rPr kumimoji="0" sz="1124" b="1" i="0" u="none" strike="noStrike" kern="1200" cap="none" spc="7" normalizeH="0" baseline="0" noProof="0" dirty="0">
                <a:ln>
                  <a:noFill/>
                </a:ln>
                <a:solidFill>
                  <a:srgbClr val="FFFFFF"/>
                </a:solidFill>
                <a:effectLst/>
                <a:uLnTx/>
                <a:uFillTx/>
                <a:latin typeface="Tahoma"/>
                <a:ea typeface="+mn-ea"/>
                <a:cs typeface="Tahoma"/>
              </a:rPr>
              <a:t>Maakuntak</a:t>
            </a:r>
            <a:r>
              <a:rPr kumimoji="0" sz="1124" b="1" i="0" u="none" strike="noStrike" kern="1200" cap="none" spc="11" normalizeH="0" baseline="0" noProof="0" dirty="0">
                <a:ln>
                  <a:noFill/>
                </a:ln>
                <a:solidFill>
                  <a:srgbClr val="FFFFFF"/>
                </a:solidFill>
                <a:effectLst/>
                <a:uLnTx/>
                <a:uFillTx/>
                <a:latin typeface="Tahoma"/>
                <a:ea typeface="+mn-ea"/>
                <a:cs typeface="Tahoma"/>
              </a:rPr>
              <a:t>aava</a:t>
            </a:r>
            <a:endParaRPr kumimoji="0" sz="1652" b="0" i="0" u="none" strike="noStrike" kern="1200" cap="none" spc="0" normalizeH="0" baseline="0" noProof="0" dirty="0">
              <a:ln>
                <a:noFill/>
              </a:ln>
              <a:solidFill>
                <a:prstClr val="black"/>
              </a:solidFill>
              <a:effectLst/>
              <a:uLnTx/>
              <a:uFillTx/>
              <a:latin typeface="Tahoma"/>
              <a:ea typeface="+mn-ea"/>
              <a:cs typeface="Tahoma"/>
            </a:endParaRPr>
          </a:p>
          <a:p>
            <a:pPr marL="8926" marR="0" lvl="0" indent="0" algn="l" defTabSz="642640" rtl="0" eaLnBrk="1" fontAlgn="auto" latinLnBrk="0" hangingPunct="1">
              <a:lnSpc>
                <a:spcPct val="100000"/>
              </a:lnSpc>
              <a:spcBef>
                <a:spcPts val="190"/>
              </a:spcBef>
              <a:spcAft>
                <a:spcPts val="0"/>
              </a:spcAft>
              <a:buClrTx/>
              <a:buSzTx/>
              <a:buFontTx/>
              <a:buNone/>
              <a:tabLst/>
              <a:defRPr/>
            </a:pPr>
            <a:r>
              <a:rPr kumimoji="0" sz="984" b="0" i="0" u="none" strike="noStrike" kern="1200" cap="none" spc="-4" normalizeH="0" baseline="0" noProof="0" dirty="0">
                <a:ln>
                  <a:noFill/>
                </a:ln>
                <a:solidFill>
                  <a:srgbClr val="FFFFFF"/>
                </a:solidFill>
                <a:effectLst/>
                <a:uLnTx/>
                <a:uFillTx/>
                <a:latin typeface="Tahoma"/>
                <a:ea typeface="+mn-ea"/>
                <a:cs typeface="Tahoma"/>
              </a:rPr>
              <a:t>Maakun</a:t>
            </a:r>
            <a:r>
              <a:rPr kumimoji="0" lang="fi-FI" sz="984" b="0" i="0" u="none" strike="noStrike" kern="1200" cap="none" spc="-4" normalizeH="0" baseline="0" noProof="0" dirty="0">
                <a:ln>
                  <a:noFill/>
                </a:ln>
                <a:solidFill>
                  <a:srgbClr val="FFFFFF"/>
                </a:solidFill>
                <a:effectLst/>
                <a:uLnTx/>
                <a:uFillTx/>
                <a:latin typeface="Tahoma"/>
                <a:ea typeface="+mn-ea"/>
                <a:cs typeface="Tahoma"/>
              </a:rPr>
              <a:t>nan </a:t>
            </a:r>
            <a:r>
              <a:rPr kumimoji="0" sz="984" b="0" i="0" u="none" strike="noStrike" kern="1200" cap="none" spc="-4" normalizeH="0" baseline="0" noProof="0" dirty="0">
                <a:ln>
                  <a:noFill/>
                </a:ln>
                <a:solidFill>
                  <a:srgbClr val="FFFFFF"/>
                </a:solidFill>
                <a:effectLst/>
                <a:uLnTx/>
                <a:uFillTx/>
                <a:latin typeface="Tahoma"/>
                <a:ea typeface="+mn-ea"/>
                <a:cs typeface="Tahoma"/>
              </a:rPr>
              <a:t>liitto</a:t>
            </a:r>
            <a:r>
              <a:rPr kumimoji="0" sz="984" b="0" i="0" u="none" strike="noStrike" kern="1200" cap="none" spc="-14" normalizeH="0" baseline="0" noProof="0" dirty="0">
                <a:ln>
                  <a:noFill/>
                </a:ln>
                <a:solidFill>
                  <a:srgbClr val="FFFFFF"/>
                </a:solidFill>
                <a:effectLst/>
                <a:uLnTx/>
                <a:uFillTx/>
                <a:latin typeface="Tahoma"/>
                <a:ea typeface="+mn-ea"/>
                <a:cs typeface="Tahoma"/>
              </a:rPr>
              <a:t> </a:t>
            </a:r>
            <a:r>
              <a:rPr kumimoji="0" sz="984" b="0" i="0" u="none" strike="noStrike" kern="1200" cap="none" spc="0" normalizeH="0" baseline="0" noProof="0" dirty="0">
                <a:ln>
                  <a:noFill/>
                </a:ln>
                <a:solidFill>
                  <a:srgbClr val="FFFFFF"/>
                </a:solidFill>
                <a:effectLst/>
                <a:uLnTx/>
                <a:uFillTx/>
                <a:latin typeface="Tahoma"/>
                <a:ea typeface="+mn-ea"/>
                <a:cs typeface="Tahoma"/>
              </a:rPr>
              <a:t>laatii</a:t>
            </a:r>
            <a:endParaRPr kumimoji="0" sz="984" b="0" i="0" u="none" strike="noStrike" kern="1200" cap="none" spc="0" normalizeH="0" baseline="0" noProof="0" dirty="0">
              <a:ln>
                <a:noFill/>
              </a:ln>
              <a:solidFill>
                <a:prstClr val="black"/>
              </a:solidFill>
              <a:effectLst/>
              <a:uLnTx/>
              <a:uFillTx/>
              <a:latin typeface="Tahoma"/>
              <a:ea typeface="+mn-ea"/>
              <a:cs typeface="Tahoma"/>
            </a:endParaRPr>
          </a:p>
        </p:txBody>
      </p:sp>
      <p:sp>
        <p:nvSpPr>
          <p:cNvPr id="25" name="object 25"/>
          <p:cNvSpPr txBox="1"/>
          <p:nvPr/>
        </p:nvSpPr>
        <p:spPr>
          <a:xfrm>
            <a:off x="2656295" y="4501608"/>
            <a:ext cx="2196077" cy="193302"/>
          </a:xfrm>
          <a:prstGeom prst="rect">
            <a:avLst/>
          </a:prstGeom>
        </p:spPr>
        <p:txBody>
          <a:bodyPr vert="horz" wrap="square" lIns="0" tIns="27222" rIns="0" bIns="0" rtlCol="0">
            <a:spAutoFit/>
          </a:bodyPr>
          <a:lstStyle/>
          <a:p>
            <a:pPr marL="182974" marR="869796" lvl="0" indent="0" algn="l" defTabSz="642640" rtl="0" eaLnBrk="1" fontAlgn="auto" latinLnBrk="0" hangingPunct="1">
              <a:lnSpc>
                <a:spcPct val="104800"/>
              </a:lnSpc>
              <a:spcBef>
                <a:spcPts val="214"/>
              </a:spcBef>
              <a:spcAft>
                <a:spcPts val="0"/>
              </a:spcAft>
              <a:buClrTx/>
              <a:buSzTx/>
              <a:buFontTx/>
              <a:buNone/>
              <a:tabLst/>
              <a:defRPr/>
            </a:pPr>
            <a:r>
              <a:rPr kumimoji="0" sz="1124" b="1" i="0" u="none" strike="noStrike" kern="1200" cap="none" spc="7" normalizeH="0" baseline="0" noProof="0" dirty="0">
                <a:ln>
                  <a:noFill/>
                </a:ln>
                <a:solidFill>
                  <a:srgbClr val="FFFFFF"/>
                </a:solidFill>
                <a:effectLst/>
                <a:uLnTx/>
                <a:uFillTx/>
                <a:latin typeface="Tahoma"/>
                <a:ea typeface="+mn-ea"/>
                <a:cs typeface="Tahoma"/>
              </a:rPr>
              <a:t>Yleiskaava</a:t>
            </a:r>
            <a:endParaRPr kumimoji="0" sz="984" b="0" i="0" u="none" strike="noStrike" kern="1200" cap="none" spc="0" normalizeH="0" baseline="0" noProof="0" dirty="0">
              <a:ln>
                <a:noFill/>
              </a:ln>
              <a:solidFill>
                <a:prstClr val="black"/>
              </a:solidFill>
              <a:effectLst/>
              <a:uLnTx/>
              <a:uFillTx/>
              <a:latin typeface="Tahoma"/>
              <a:ea typeface="+mn-ea"/>
              <a:cs typeface="Tahoma"/>
            </a:endParaRPr>
          </a:p>
        </p:txBody>
      </p:sp>
      <p:sp>
        <p:nvSpPr>
          <p:cNvPr id="26" name="object 26"/>
          <p:cNvSpPr txBox="1"/>
          <p:nvPr/>
        </p:nvSpPr>
        <p:spPr>
          <a:xfrm>
            <a:off x="5187108" y="4424987"/>
            <a:ext cx="2196077" cy="453438"/>
          </a:xfrm>
          <a:prstGeom prst="rect">
            <a:avLst/>
          </a:prstGeom>
        </p:spPr>
        <p:txBody>
          <a:bodyPr vert="horz" wrap="square" lIns="0" tIns="27222" rIns="0" bIns="0" rtlCol="0">
            <a:spAutoFit/>
          </a:bodyPr>
          <a:lstStyle/>
          <a:p>
            <a:pPr marL="166461" marR="679681" lvl="0" indent="0" algn="l" defTabSz="642640" rtl="0" eaLnBrk="1" fontAlgn="auto" latinLnBrk="0" hangingPunct="1">
              <a:lnSpc>
                <a:spcPct val="104800"/>
              </a:lnSpc>
              <a:spcBef>
                <a:spcPts val="214"/>
              </a:spcBef>
              <a:spcAft>
                <a:spcPts val="0"/>
              </a:spcAft>
              <a:buClrTx/>
              <a:buSzTx/>
              <a:buFontTx/>
              <a:buNone/>
              <a:tabLst/>
              <a:defRPr/>
            </a:pPr>
            <a:r>
              <a:rPr kumimoji="0" sz="1124" b="1" i="0" u="none" strike="noStrike" kern="1200" cap="none" spc="11" normalizeH="0" baseline="0" noProof="0" dirty="0">
                <a:ln>
                  <a:noFill/>
                </a:ln>
                <a:solidFill>
                  <a:srgbClr val="FFFFFF"/>
                </a:solidFill>
                <a:effectLst/>
                <a:uLnTx/>
                <a:uFillTx/>
                <a:latin typeface="Tahoma"/>
                <a:ea typeface="+mn-ea"/>
                <a:cs typeface="Tahoma"/>
              </a:rPr>
              <a:t>Asemakaava</a:t>
            </a:r>
            <a:r>
              <a:rPr kumimoji="0" sz="1652" b="1" i="0" u="none" strike="noStrike" kern="1200" cap="none" spc="11" normalizeH="0" baseline="0" noProof="0" dirty="0">
                <a:ln>
                  <a:noFill/>
                </a:ln>
                <a:solidFill>
                  <a:srgbClr val="FFFFFF"/>
                </a:solidFill>
                <a:effectLst/>
                <a:uLnTx/>
                <a:uFillTx/>
                <a:latin typeface="Tahoma"/>
                <a:ea typeface="+mn-ea"/>
                <a:cs typeface="Tahoma"/>
              </a:rPr>
              <a:t>  </a:t>
            </a:r>
            <a:r>
              <a:rPr kumimoji="0" sz="984" b="0" i="0" u="none" strike="noStrike" kern="1200" cap="none" spc="-7" normalizeH="0" baseline="0" noProof="0" dirty="0">
                <a:ln>
                  <a:noFill/>
                </a:ln>
                <a:solidFill>
                  <a:srgbClr val="FFFFFF"/>
                </a:solidFill>
                <a:effectLst/>
                <a:uLnTx/>
                <a:uFillTx/>
                <a:latin typeface="Tahoma"/>
                <a:ea typeface="+mn-ea"/>
                <a:cs typeface="Tahoma"/>
              </a:rPr>
              <a:t>Kunta </a:t>
            </a:r>
            <a:r>
              <a:rPr kumimoji="0" sz="984" b="0" i="0" u="none" strike="noStrike" kern="1200" cap="none" spc="-4" normalizeH="0" baseline="0" noProof="0" dirty="0">
                <a:ln>
                  <a:noFill/>
                </a:ln>
                <a:solidFill>
                  <a:srgbClr val="FFFFFF"/>
                </a:solidFill>
                <a:effectLst/>
                <a:uLnTx/>
                <a:uFillTx/>
                <a:latin typeface="Tahoma"/>
                <a:ea typeface="+mn-ea"/>
                <a:cs typeface="Tahoma"/>
              </a:rPr>
              <a:t>laatii </a:t>
            </a:r>
            <a:r>
              <a:rPr kumimoji="0" sz="984" b="0" i="0" u="none" strike="noStrike" kern="1200" cap="none" spc="0" normalizeH="0" baseline="0" noProof="0" dirty="0">
                <a:ln>
                  <a:noFill/>
                </a:ln>
                <a:solidFill>
                  <a:srgbClr val="FFFFFF"/>
                </a:solidFill>
                <a:effectLst/>
                <a:uLnTx/>
                <a:uFillTx/>
                <a:latin typeface="Tahoma"/>
                <a:ea typeface="+mn-ea"/>
                <a:cs typeface="Tahoma"/>
              </a:rPr>
              <a:t>ja  </a:t>
            </a:r>
            <a:r>
              <a:rPr kumimoji="0" sz="984" b="0" i="0" u="none" strike="noStrike" kern="1200" cap="none" spc="-7" normalizeH="0" baseline="0" noProof="0" dirty="0">
                <a:ln>
                  <a:noFill/>
                </a:ln>
                <a:solidFill>
                  <a:srgbClr val="FFFFFF"/>
                </a:solidFill>
                <a:effectLst/>
                <a:uLnTx/>
                <a:uFillTx/>
                <a:latin typeface="Tahoma"/>
                <a:ea typeface="+mn-ea"/>
                <a:cs typeface="Tahoma"/>
              </a:rPr>
              <a:t>hyväksyy</a:t>
            </a:r>
            <a:endParaRPr kumimoji="0" sz="984" b="0" i="0" u="none" strike="noStrike" kern="1200" cap="none" spc="0" normalizeH="0" baseline="0" noProof="0" dirty="0">
              <a:ln>
                <a:noFill/>
              </a:ln>
              <a:solidFill>
                <a:prstClr val="black"/>
              </a:solidFill>
              <a:effectLst/>
              <a:uLnTx/>
              <a:uFillTx/>
              <a:latin typeface="Tahoma"/>
              <a:ea typeface="+mn-ea"/>
              <a:cs typeface="Tahoma"/>
            </a:endParaRPr>
          </a:p>
        </p:txBody>
      </p:sp>
      <p:sp>
        <p:nvSpPr>
          <p:cNvPr id="28" name="object 28"/>
          <p:cNvSpPr txBox="1"/>
          <p:nvPr/>
        </p:nvSpPr>
        <p:spPr>
          <a:xfrm>
            <a:off x="654943" y="1625506"/>
            <a:ext cx="1843527" cy="961724"/>
          </a:xfrm>
          <a:prstGeom prst="rect">
            <a:avLst/>
          </a:prstGeom>
        </p:spPr>
        <p:txBody>
          <a:bodyPr vert="horz" wrap="square" lIns="0" tIns="44627" rIns="0" bIns="0" rtlCol="0">
            <a:spAutoFit/>
          </a:bodyPr>
          <a:lstStyle/>
          <a:p>
            <a:pPr marL="8926" marR="0" lvl="0" indent="0" algn="l" defTabSz="642640" rtl="0" eaLnBrk="1" fontAlgn="auto" latinLnBrk="0" hangingPunct="1">
              <a:lnSpc>
                <a:spcPct val="100000"/>
              </a:lnSpc>
              <a:spcBef>
                <a:spcPts val="351"/>
              </a:spcBef>
              <a:spcAft>
                <a:spcPts val="0"/>
              </a:spcAft>
              <a:buClrTx/>
              <a:buSzTx/>
              <a:buFontTx/>
              <a:buNone/>
              <a:tabLst>
                <a:tab pos="204842" algn="l"/>
                <a:tab pos="205288" algn="l"/>
              </a:tabLst>
              <a:defRPr/>
            </a:pPr>
            <a:r>
              <a:rPr lang="fi-FI" sz="1406" b="1" spc="-7" dirty="0">
                <a:solidFill>
                  <a:srgbClr val="FFFFFF"/>
                </a:solidFill>
                <a:latin typeface="Tahoma"/>
                <a:cs typeface="Tahoma"/>
              </a:rPr>
              <a:t>Esiselvitys</a:t>
            </a:r>
            <a:endParaRPr kumimoji="0" lang="fi-FI" sz="1406" b="1" i="0" u="none" strike="noStrike" kern="1200" cap="none" spc="-7" normalizeH="0" baseline="0" noProof="0" dirty="0">
              <a:ln>
                <a:noFill/>
              </a:ln>
              <a:solidFill>
                <a:srgbClr val="FFFFFF"/>
              </a:solidFill>
              <a:effectLst/>
              <a:uLnTx/>
              <a:uFillTx/>
              <a:latin typeface="Tahoma"/>
              <a:ea typeface="+mn-ea"/>
              <a:cs typeface="Tahoma"/>
            </a:endParaRPr>
          </a:p>
          <a:p>
            <a:pPr marL="205288" marR="0" lvl="0" indent="-196362" algn="l" defTabSz="642640" rtl="0" eaLnBrk="1" fontAlgn="auto" latinLnBrk="0" hangingPunct="1">
              <a:lnSpc>
                <a:spcPct val="100000"/>
              </a:lnSpc>
              <a:spcBef>
                <a:spcPts val="351"/>
              </a:spcBef>
              <a:spcAft>
                <a:spcPts val="0"/>
              </a:spcAft>
              <a:buClrTx/>
              <a:buSzTx/>
              <a:buFontTx/>
              <a:buChar char="•"/>
              <a:tabLst>
                <a:tab pos="204842" algn="l"/>
                <a:tab pos="205288" algn="l"/>
              </a:tabLst>
              <a:defRPr/>
            </a:pPr>
            <a:r>
              <a:rPr kumimoji="0" lang="fi-FI" sz="1406" b="0" i="0" u="none" strike="noStrike" kern="1200" cap="none" spc="-7" normalizeH="0" baseline="0" noProof="0" dirty="0">
                <a:ln>
                  <a:noFill/>
                </a:ln>
                <a:solidFill>
                  <a:srgbClr val="FFFFFF"/>
                </a:solidFill>
                <a:effectLst/>
                <a:uLnTx/>
                <a:uFillTx/>
                <a:latin typeface="Tahoma"/>
                <a:ea typeface="+mn-ea"/>
                <a:cs typeface="Tahoma"/>
              </a:rPr>
              <a:t>Selvitykset vaikutuksista ja tarpeista</a:t>
            </a:r>
            <a:endParaRPr kumimoji="0" sz="1406" b="0" i="0" u="none" strike="noStrike" kern="1200" cap="none" spc="0" normalizeH="0" baseline="0" noProof="0" dirty="0">
              <a:ln>
                <a:noFill/>
              </a:ln>
              <a:solidFill>
                <a:prstClr val="black"/>
              </a:solidFill>
              <a:effectLst/>
              <a:uLnTx/>
              <a:uFillTx/>
              <a:latin typeface="Tahoma"/>
              <a:ea typeface="+mn-ea"/>
              <a:cs typeface="Tahoma"/>
            </a:endParaRPr>
          </a:p>
        </p:txBody>
      </p:sp>
      <p:sp>
        <p:nvSpPr>
          <p:cNvPr id="29" name="object 29"/>
          <p:cNvSpPr txBox="1"/>
          <p:nvPr/>
        </p:nvSpPr>
        <p:spPr>
          <a:xfrm>
            <a:off x="2581500" y="1582985"/>
            <a:ext cx="2196077" cy="1049764"/>
          </a:xfrm>
          <a:prstGeom prst="rect">
            <a:avLst/>
          </a:prstGeom>
        </p:spPr>
        <p:txBody>
          <a:bodyPr vert="horz" wrap="square" lIns="0" tIns="93716" rIns="0" bIns="0" rtlCol="0">
            <a:spAutoFit/>
          </a:bodyPr>
          <a:lstStyle/>
          <a:p>
            <a:pPr marL="196362" marR="0" lvl="0" indent="0" algn="l" defTabSz="642640" rtl="0" eaLnBrk="1" fontAlgn="auto" latinLnBrk="0" hangingPunct="1">
              <a:lnSpc>
                <a:spcPct val="100000"/>
              </a:lnSpc>
              <a:spcBef>
                <a:spcPts val="738"/>
              </a:spcBef>
              <a:spcAft>
                <a:spcPts val="0"/>
              </a:spcAft>
              <a:buClrTx/>
              <a:buSzTx/>
              <a:buFontTx/>
              <a:buNone/>
              <a:tabLst/>
              <a:defRPr/>
            </a:pPr>
            <a:r>
              <a:rPr kumimoji="0" sz="1406" b="1" i="0" u="none" strike="noStrike" kern="1200" cap="none" spc="-4" normalizeH="0" baseline="0" noProof="0" dirty="0">
                <a:ln>
                  <a:noFill/>
                </a:ln>
                <a:solidFill>
                  <a:srgbClr val="FFFFFF"/>
                </a:solidFill>
                <a:effectLst/>
                <a:uLnTx/>
                <a:uFillTx/>
                <a:latin typeface="Tahoma"/>
                <a:ea typeface="+mn-ea"/>
                <a:cs typeface="Tahoma"/>
              </a:rPr>
              <a:t>Yleissuunnitelma</a:t>
            </a:r>
            <a:endParaRPr kumimoji="0" sz="1406" b="0" i="0" u="none" strike="noStrike" kern="1200" cap="none" spc="0" normalizeH="0" baseline="0" noProof="0" dirty="0">
              <a:ln>
                <a:noFill/>
              </a:ln>
              <a:solidFill>
                <a:prstClr val="black"/>
              </a:solidFill>
              <a:effectLst/>
              <a:uLnTx/>
              <a:uFillTx/>
              <a:latin typeface="Tahoma"/>
              <a:ea typeface="+mn-ea"/>
              <a:cs typeface="Tahoma"/>
            </a:endParaRPr>
          </a:p>
          <a:p>
            <a:pPr marL="392725" marR="276246" lvl="0" indent="-196362" algn="l" defTabSz="642640" rtl="0" eaLnBrk="1" fontAlgn="auto" latinLnBrk="0" hangingPunct="1">
              <a:lnSpc>
                <a:spcPct val="100000"/>
              </a:lnSpc>
              <a:spcBef>
                <a:spcPts val="668"/>
              </a:spcBef>
              <a:spcAft>
                <a:spcPts val="0"/>
              </a:spcAft>
              <a:buClrTx/>
              <a:buSzTx/>
              <a:buFontTx/>
              <a:buChar char="•"/>
              <a:tabLst>
                <a:tab pos="392725" algn="l"/>
                <a:tab pos="393171" algn="l"/>
              </a:tabLst>
              <a:defRPr/>
            </a:pPr>
            <a:r>
              <a:rPr kumimoji="0" sz="1406" b="0" i="0" u="none" strike="noStrike" kern="1200" cap="none" spc="-4" normalizeH="0" baseline="0" noProof="0" dirty="0">
                <a:ln>
                  <a:noFill/>
                </a:ln>
                <a:solidFill>
                  <a:srgbClr val="FFFFFF"/>
                </a:solidFill>
                <a:effectLst/>
                <a:uLnTx/>
                <a:uFillTx/>
                <a:latin typeface="Tahoma"/>
                <a:ea typeface="+mn-ea"/>
                <a:cs typeface="Tahoma"/>
              </a:rPr>
              <a:t>Maakunta</a:t>
            </a:r>
            <a:r>
              <a:rPr kumimoji="0" lang="fi-FI" sz="1406" b="0" i="0" u="none" strike="noStrike" kern="1200" cap="none" spc="-4" normalizeH="0" baseline="0" noProof="0" dirty="0">
                <a:ln>
                  <a:noFill/>
                </a:ln>
                <a:solidFill>
                  <a:srgbClr val="FFFFFF"/>
                </a:solidFill>
                <a:effectLst/>
                <a:uLnTx/>
                <a:uFillTx/>
                <a:latin typeface="Tahoma"/>
                <a:ea typeface="+mn-ea"/>
                <a:cs typeface="Tahoma"/>
              </a:rPr>
              <a:t>-</a:t>
            </a:r>
            <a:r>
              <a:rPr kumimoji="0" sz="1406" b="0" i="0" u="none" strike="noStrike" kern="1200" cap="none" spc="-60" normalizeH="0" baseline="0" noProof="0" dirty="0">
                <a:ln>
                  <a:noFill/>
                </a:ln>
                <a:solidFill>
                  <a:srgbClr val="FFFFFF"/>
                </a:solidFill>
                <a:effectLst/>
                <a:uLnTx/>
                <a:uFillTx/>
                <a:latin typeface="Tahoma"/>
                <a:ea typeface="+mn-ea"/>
                <a:cs typeface="Tahoma"/>
              </a:rPr>
              <a:t> </a:t>
            </a:r>
            <a:r>
              <a:rPr kumimoji="0" sz="1406" b="0" i="0" u="none" strike="noStrike" kern="1200" cap="none" spc="0" normalizeH="0" baseline="0" noProof="0" dirty="0">
                <a:ln>
                  <a:noFill/>
                </a:ln>
                <a:solidFill>
                  <a:srgbClr val="FFFFFF"/>
                </a:solidFill>
                <a:effectLst/>
                <a:uLnTx/>
                <a:uFillTx/>
                <a:latin typeface="Tahoma"/>
                <a:ea typeface="+mn-ea"/>
                <a:cs typeface="Tahoma"/>
              </a:rPr>
              <a:t>ja  </a:t>
            </a:r>
            <a:r>
              <a:rPr kumimoji="0" lang="fi-FI" sz="1406" b="0" i="0" u="none" strike="noStrike" kern="1200" cap="none" spc="-7" normalizeH="0" baseline="0" noProof="0" dirty="0">
                <a:ln>
                  <a:noFill/>
                </a:ln>
                <a:solidFill>
                  <a:srgbClr val="FFFFFF"/>
                </a:solidFill>
                <a:effectLst/>
                <a:uLnTx/>
                <a:uFillTx/>
                <a:latin typeface="Tahoma"/>
                <a:ea typeface="+mn-ea"/>
                <a:cs typeface="Tahoma"/>
              </a:rPr>
              <a:t>yleiskaavan </a:t>
            </a:r>
            <a:r>
              <a:rPr kumimoji="0" sz="1406" b="0" i="0" u="none" strike="noStrike" kern="1200" cap="none" spc="0" normalizeH="0" baseline="0" noProof="0" dirty="0">
                <a:ln>
                  <a:noFill/>
                </a:ln>
                <a:solidFill>
                  <a:srgbClr val="FFFFFF"/>
                </a:solidFill>
                <a:effectLst/>
                <a:uLnTx/>
                <a:uFillTx/>
                <a:latin typeface="Tahoma"/>
                <a:ea typeface="+mn-ea"/>
                <a:cs typeface="Tahoma"/>
              </a:rPr>
              <a:t>mukainen</a:t>
            </a:r>
            <a:endParaRPr kumimoji="0" sz="1406" b="0" i="0" u="none" strike="noStrike" kern="1200" cap="none" spc="0" normalizeH="0" baseline="0" noProof="0" dirty="0">
              <a:ln>
                <a:noFill/>
              </a:ln>
              <a:solidFill>
                <a:prstClr val="black"/>
              </a:solidFill>
              <a:effectLst/>
              <a:uLnTx/>
              <a:uFillTx/>
              <a:latin typeface="Tahoma"/>
              <a:ea typeface="+mn-ea"/>
              <a:cs typeface="Tahoma"/>
            </a:endParaRPr>
          </a:p>
        </p:txBody>
      </p:sp>
      <p:sp>
        <p:nvSpPr>
          <p:cNvPr id="30" name="object 30"/>
          <p:cNvSpPr txBox="1"/>
          <p:nvPr/>
        </p:nvSpPr>
        <p:spPr>
          <a:xfrm>
            <a:off x="5100088" y="1595124"/>
            <a:ext cx="2196077" cy="1049764"/>
          </a:xfrm>
          <a:prstGeom prst="rect">
            <a:avLst/>
          </a:prstGeom>
        </p:spPr>
        <p:txBody>
          <a:bodyPr vert="horz" wrap="square" lIns="0" tIns="93716" rIns="0" bIns="0" rtlCol="0">
            <a:spAutoFit/>
          </a:bodyPr>
          <a:lstStyle/>
          <a:p>
            <a:pPr marL="166461" marR="0" lvl="0" indent="0" algn="l" defTabSz="642640" rtl="0" eaLnBrk="1" fontAlgn="auto" latinLnBrk="0" hangingPunct="1">
              <a:lnSpc>
                <a:spcPct val="100000"/>
              </a:lnSpc>
              <a:spcBef>
                <a:spcPts val="738"/>
              </a:spcBef>
              <a:spcAft>
                <a:spcPts val="0"/>
              </a:spcAft>
              <a:buClrTx/>
              <a:buSzTx/>
              <a:buFontTx/>
              <a:buNone/>
              <a:tabLst/>
              <a:defRPr/>
            </a:pPr>
            <a:r>
              <a:rPr kumimoji="0" sz="1406" b="1" i="0" u="none" strike="noStrike" kern="1200" cap="none" spc="-4" normalizeH="0" baseline="0" noProof="0" dirty="0">
                <a:ln>
                  <a:noFill/>
                </a:ln>
                <a:solidFill>
                  <a:srgbClr val="FFFFFF"/>
                </a:solidFill>
                <a:effectLst/>
                <a:uLnTx/>
                <a:uFillTx/>
                <a:latin typeface="Tahoma"/>
                <a:ea typeface="+mn-ea"/>
                <a:cs typeface="Tahoma"/>
              </a:rPr>
              <a:t>Tie-/ratasuunnitelma</a:t>
            </a:r>
            <a:endParaRPr kumimoji="0" sz="1406" b="0" i="0" u="none" strike="noStrike" kern="1200" cap="none" spc="0" normalizeH="0" baseline="0" noProof="0" dirty="0">
              <a:ln>
                <a:noFill/>
              </a:ln>
              <a:solidFill>
                <a:prstClr val="black"/>
              </a:solidFill>
              <a:effectLst/>
              <a:uLnTx/>
              <a:uFillTx/>
              <a:latin typeface="Tahoma"/>
              <a:ea typeface="+mn-ea"/>
              <a:cs typeface="Tahoma"/>
            </a:endParaRPr>
          </a:p>
          <a:p>
            <a:pPr marL="362824" marR="748854" lvl="0" indent="-196362" algn="l" defTabSz="642640" rtl="0" eaLnBrk="1" fontAlgn="auto" latinLnBrk="0" hangingPunct="1">
              <a:lnSpc>
                <a:spcPct val="100000"/>
              </a:lnSpc>
              <a:spcBef>
                <a:spcPts val="668"/>
              </a:spcBef>
              <a:spcAft>
                <a:spcPts val="0"/>
              </a:spcAft>
              <a:buClrTx/>
              <a:buSzTx/>
              <a:buFontTx/>
              <a:buChar char="•"/>
              <a:tabLst>
                <a:tab pos="362824" algn="l"/>
                <a:tab pos="363270" algn="l"/>
              </a:tabLst>
              <a:defRPr/>
            </a:pPr>
            <a:r>
              <a:rPr kumimoji="0" sz="1406" b="0" i="0" u="none" strike="noStrike" kern="1200" cap="none" spc="0" normalizeH="0" baseline="0" noProof="0" dirty="0">
                <a:ln>
                  <a:noFill/>
                </a:ln>
                <a:solidFill>
                  <a:srgbClr val="FFFFFF"/>
                </a:solidFill>
                <a:effectLst/>
                <a:uLnTx/>
                <a:uFillTx/>
                <a:latin typeface="Tahoma"/>
                <a:ea typeface="+mn-ea"/>
                <a:cs typeface="Tahoma"/>
              </a:rPr>
              <a:t>Asemaka</a:t>
            </a:r>
            <a:r>
              <a:rPr kumimoji="0" sz="1406" b="0" i="0" u="none" strike="noStrike" kern="1200" cap="none" spc="-11" normalizeH="0" baseline="0" noProof="0" dirty="0">
                <a:ln>
                  <a:noFill/>
                </a:ln>
                <a:solidFill>
                  <a:srgbClr val="FFFFFF"/>
                </a:solidFill>
                <a:effectLst/>
                <a:uLnTx/>
                <a:uFillTx/>
                <a:latin typeface="Tahoma"/>
                <a:ea typeface="+mn-ea"/>
                <a:cs typeface="Tahoma"/>
              </a:rPr>
              <a:t>a</a:t>
            </a:r>
            <a:r>
              <a:rPr kumimoji="0" sz="1406" b="0" i="0" u="none" strike="noStrike" kern="1200" cap="none" spc="-28" normalizeH="0" baseline="0" noProof="0" dirty="0">
                <a:ln>
                  <a:noFill/>
                </a:ln>
                <a:solidFill>
                  <a:srgbClr val="FFFFFF"/>
                </a:solidFill>
                <a:effectLst/>
                <a:uLnTx/>
                <a:uFillTx/>
                <a:latin typeface="Tahoma"/>
                <a:ea typeface="+mn-ea"/>
                <a:cs typeface="Tahoma"/>
              </a:rPr>
              <a:t>v</a:t>
            </a:r>
            <a:r>
              <a:rPr kumimoji="0" sz="1406" b="0" i="0" u="none" strike="noStrike" kern="1200" cap="none" spc="0" normalizeH="0" baseline="0" noProof="0" dirty="0">
                <a:ln>
                  <a:noFill/>
                </a:ln>
                <a:solidFill>
                  <a:srgbClr val="FFFFFF"/>
                </a:solidFill>
                <a:effectLst/>
                <a:uLnTx/>
                <a:uFillTx/>
                <a:latin typeface="Tahoma"/>
                <a:ea typeface="+mn-ea"/>
                <a:cs typeface="Tahoma"/>
              </a:rPr>
              <a:t>an  mukainen</a:t>
            </a:r>
            <a:endParaRPr kumimoji="0" sz="1406" b="0" i="0" u="none" strike="noStrike" kern="1200" cap="none" spc="0" normalizeH="0" baseline="0" noProof="0" dirty="0">
              <a:ln>
                <a:noFill/>
              </a:ln>
              <a:solidFill>
                <a:prstClr val="black"/>
              </a:solidFill>
              <a:effectLst/>
              <a:uLnTx/>
              <a:uFillTx/>
              <a:latin typeface="Tahoma"/>
              <a:ea typeface="+mn-ea"/>
              <a:cs typeface="Tahoma"/>
            </a:endParaRPr>
          </a:p>
          <a:p>
            <a:pPr marL="362824" marR="0" lvl="0" indent="-196362" algn="l" defTabSz="642640" rtl="0" eaLnBrk="1" fontAlgn="auto" latinLnBrk="0" hangingPunct="1">
              <a:lnSpc>
                <a:spcPct val="100000"/>
              </a:lnSpc>
              <a:spcBef>
                <a:spcPts val="0"/>
              </a:spcBef>
              <a:spcAft>
                <a:spcPts val="0"/>
              </a:spcAft>
              <a:buClrTx/>
              <a:buSzTx/>
              <a:buFontTx/>
              <a:buChar char="•"/>
              <a:tabLst>
                <a:tab pos="362824" algn="l"/>
                <a:tab pos="363270" algn="l"/>
              </a:tabLst>
              <a:defRPr/>
            </a:pPr>
            <a:r>
              <a:rPr kumimoji="0" sz="1406" b="0" i="0" u="none" strike="noStrike" kern="1200" cap="none" spc="-4" normalizeH="0" baseline="0" noProof="0" dirty="0">
                <a:ln>
                  <a:noFill/>
                </a:ln>
                <a:solidFill>
                  <a:srgbClr val="FFFFFF"/>
                </a:solidFill>
                <a:effectLst/>
                <a:uLnTx/>
                <a:uFillTx/>
                <a:latin typeface="Tahoma"/>
                <a:ea typeface="+mn-ea"/>
                <a:cs typeface="Tahoma"/>
              </a:rPr>
              <a:t>Lunastusoikeus</a:t>
            </a:r>
            <a:endParaRPr kumimoji="0" sz="1406" b="0" i="0" u="none" strike="noStrike" kern="1200" cap="none" spc="0" normalizeH="0" baseline="0" noProof="0" dirty="0">
              <a:ln>
                <a:noFill/>
              </a:ln>
              <a:solidFill>
                <a:prstClr val="black"/>
              </a:solidFill>
              <a:effectLst/>
              <a:uLnTx/>
              <a:uFillTx/>
              <a:latin typeface="Tahoma"/>
              <a:ea typeface="+mn-ea"/>
              <a:cs typeface="Tahoma"/>
            </a:endParaRPr>
          </a:p>
        </p:txBody>
      </p:sp>
      <p:grpSp>
        <p:nvGrpSpPr>
          <p:cNvPr id="12" name="Ryhmä 11"/>
          <p:cNvGrpSpPr/>
          <p:nvPr/>
        </p:nvGrpSpPr>
        <p:grpSpPr>
          <a:xfrm>
            <a:off x="540062" y="3363362"/>
            <a:ext cx="1684294" cy="1037123"/>
            <a:chOff x="718019" y="4520835"/>
            <a:chExt cx="2590800" cy="1475740"/>
          </a:xfrm>
        </p:grpSpPr>
        <p:sp>
          <p:nvSpPr>
            <p:cNvPr id="32" name="object 32"/>
            <p:cNvSpPr/>
            <p:nvPr/>
          </p:nvSpPr>
          <p:spPr>
            <a:xfrm>
              <a:off x="751015" y="4553838"/>
              <a:ext cx="2538180" cy="1411720"/>
            </a:xfrm>
            <a:prstGeom prst="rect">
              <a:avLst/>
            </a:prstGeom>
            <a:blipFill>
              <a:blip r:embed="rId3" cstate="print">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object 34"/>
            <p:cNvSpPr/>
            <p:nvPr/>
          </p:nvSpPr>
          <p:spPr>
            <a:xfrm>
              <a:off x="718019" y="4520835"/>
              <a:ext cx="2590800" cy="1475740"/>
            </a:xfrm>
            <a:custGeom>
              <a:avLst/>
              <a:gdLst/>
              <a:ahLst/>
              <a:cxnLst/>
              <a:rect l="l" t="t" r="r" b="b"/>
              <a:pathLst>
                <a:path w="2590800" h="1475740">
                  <a:moveTo>
                    <a:pt x="0" y="19050"/>
                  </a:moveTo>
                  <a:lnTo>
                    <a:pt x="0" y="1456093"/>
                  </a:lnTo>
                  <a:lnTo>
                    <a:pt x="0" y="1475143"/>
                  </a:lnTo>
                  <a:lnTo>
                    <a:pt x="19050" y="1475143"/>
                  </a:lnTo>
                  <a:lnTo>
                    <a:pt x="2571407" y="1475143"/>
                  </a:lnTo>
                  <a:lnTo>
                    <a:pt x="2590457" y="1475143"/>
                  </a:lnTo>
                  <a:lnTo>
                    <a:pt x="2590457" y="1456093"/>
                  </a:lnTo>
                  <a:lnTo>
                    <a:pt x="2590457" y="19050"/>
                  </a:lnTo>
                  <a:lnTo>
                    <a:pt x="2590457" y="0"/>
                  </a:lnTo>
                  <a:lnTo>
                    <a:pt x="2571407" y="0"/>
                  </a:lnTo>
                  <a:lnTo>
                    <a:pt x="19050" y="0"/>
                  </a:lnTo>
                  <a:lnTo>
                    <a:pt x="0" y="0"/>
                  </a:lnTo>
                  <a:lnTo>
                    <a:pt x="0" y="19050"/>
                  </a:lnTo>
                  <a:close/>
                </a:path>
              </a:pathLst>
            </a:custGeom>
            <a:ln w="38100">
              <a:solidFill>
                <a:srgbClr val="FFFFFF"/>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5" name="Ryhmä 14"/>
          <p:cNvGrpSpPr/>
          <p:nvPr/>
        </p:nvGrpSpPr>
        <p:grpSpPr>
          <a:xfrm>
            <a:off x="2828279" y="3330833"/>
            <a:ext cx="1802917" cy="1035338"/>
            <a:chOff x="4024406" y="4759094"/>
            <a:chExt cx="2565400" cy="1473200"/>
          </a:xfrm>
        </p:grpSpPr>
        <p:sp>
          <p:nvSpPr>
            <p:cNvPr id="35" name="object 35"/>
            <p:cNvSpPr/>
            <p:nvPr/>
          </p:nvSpPr>
          <p:spPr>
            <a:xfrm>
              <a:off x="4057266" y="4784126"/>
              <a:ext cx="2513256" cy="1429127"/>
            </a:xfrm>
            <a:prstGeom prst="rect">
              <a:avLst/>
            </a:prstGeom>
            <a:blipFill>
              <a:blip r:embed="rId4" cstate="print">
                <a:extLst>
                  <a:ext uri="{28A0092B-C50C-407E-A947-70E740481C1C}">
                    <a14:useLocalDpi xmlns:a14="http://schemas.microsoft.com/office/drawing/2010/main" val="0"/>
                  </a:ext>
                </a:extLst>
              </a:blip>
              <a:stretch>
                <a:fillRect/>
              </a:stretch>
            </a:blip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object 37"/>
            <p:cNvSpPr/>
            <p:nvPr/>
          </p:nvSpPr>
          <p:spPr>
            <a:xfrm>
              <a:off x="4024406" y="4759094"/>
              <a:ext cx="2565400" cy="1473200"/>
            </a:xfrm>
            <a:custGeom>
              <a:avLst/>
              <a:gdLst/>
              <a:ahLst/>
              <a:cxnLst/>
              <a:rect l="l" t="t" r="r" b="b"/>
              <a:pathLst>
                <a:path w="2565400" h="1473200">
                  <a:moveTo>
                    <a:pt x="0" y="19050"/>
                  </a:moveTo>
                  <a:lnTo>
                    <a:pt x="0" y="1454150"/>
                  </a:lnTo>
                  <a:lnTo>
                    <a:pt x="0" y="1473200"/>
                  </a:lnTo>
                  <a:lnTo>
                    <a:pt x="19050" y="1473200"/>
                  </a:lnTo>
                  <a:lnTo>
                    <a:pt x="2546350" y="1473200"/>
                  </a:lnTo>
                  <a:lnTo>
                    <a:pt x="2565400" y="1473200"/>
                  </a:lnTo>
                  <a:lnTo>
                    <a:pt x="2565400" y="1454150"/>
                  </a:lnTo>
                  <a:lnTo>
                    <a:pt x="2565400" y="19050"/>
                  </a:lnTo>
                  <a:lnTo>
                    <a:pt x="2565400" y="0"/>
                  </a:lnTo>
                  <a:lnTo>
                    <a:pt x="2546350" y="0"/>
                  </a:lnTo>
                  <a:lnTo>
                    <a:pt x="19050" y="0"/>
                  </a:lnTo>
                  <a:lnTo>
                    <a:pt x="0" y="0"/>
                  </a:lnTo>
                  <a:lnTo>
                    <a:pt x="0" y="19050"/>
                  </a:lnTo>
                  <a:close/>
                </a:path>
              </a:pathLst>
            </a:custGeom>
            <a:ln w="38100">
              <a:solidFill>
                <a:srgbClr val="FFFFFF"/>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7" name="Ryhmä 16"/>
          <p:cNvGrpSpPr/>
          <p:nvPr/>
        </p:nvGrpSpPr>
        <p:grpSpPr>
          <a:xfrm>
            <a:off x="10179451" y="4992024"/>
            <a:ext cx="1969323" cy="224907"/>
            <a:chOff x="14381211" y="8005923"/>
            <a:chExt cx="2975126" cy="288290"/>
          </a:xfrm>
        </p:grpSpPr>
        <p:sp>
          <p:nvSpPr>
            <p:cNvPr id="53" name="object 53"/>
            <p:cNvSpPr/>
            <p:nvPr/>
          </p:nvSpPr>
          <p:spPr>
            <a:xfrm>
              <a:off x="14381211" y="8158489"/>
              <a:ext cx="2820185" cy="57168"/>
            </a:xfrm>
            <a:custGeom>
              <a:avLst/>
              <a:gdLst/>
              <a:ahLst/>
              <a:cxnLst/>
              <a:rect l="l" t="t" r="r" b="b"/>
              <a:pathLst>
                <a:path w="3030855">
                  <a:moveTo>
                    <a:pt x="0" y="0"/>
                  </a:moveTo>
                  <a:lnTo>
                    <a:pt x="3030740" y="0"/>
                  </a:lnTo>
                </a:path>
              </a:pathLst>
            </a:custGeom>
            <a:ln w="76200">
              <a:solidFill>
                <a:srgbClr val="92CA70"/>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54" name="object 54"/>
            <p:cNvSpPr/>
            <p:nvPr/>
          </p:nvSpPr>
          <p:spPr>
            <a:xfrm>
              <a:off x="17201397" y="8005923"/>
              <a:ext cx="154940" cy="288290"/>
            </a:xfrm>
            <a:custGeom>
              <a:avLst/>
              <a:gdLst/>
              <a:ahLst/>
              <a:cxnLst/>
              <a:rect l="l" t="t" r="r" b="b"/>
              <a:pathLst>
                <a:path w="154940" h="288290">
                  <a:moveTo>
                    <a:pt x="0" y="0"/>
                  </a:moveTo>
                  <a:lnTo>
                    <a:pt x="0" y="288010"/>
                  </a:lnTo>
                  <a:lnTo>
                    <a:pt x="154901" y="144005"/>
                  </a:lnTo>
                  <a:lnTo>
                    <a:pt x="0" y="0"/>
                  </a:lnTo>
                  <a:close/>
                </a:path>
              </a:pathLst>
            </a:custGeom>
            <a:solidFill>
              <a:srgbClr val="92CA70"/>
            </a:solidFill>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55" name="object 55"/>
          <p:cNvSpPr/>
          <p:nvPr/>
        </p:nvSpPr>
        <p:spPr>
          <a:xfrm flipV="1">
            <a:off x="7712566" y="5053367"/>
            <a:ext cx="2297276" cy="45719"/>
          </a:xfrm>
          <a:custGeom>
            <a:avLst/>
            <a:gdLst/>
            <a:ahLst/>
            <a:cxnLst/>
            <a:rect l="l" t="t" r="r" b="b"/>
            <a:pathLst>
              <a:path w="3124834">
                <a:moveTo>
                  <a:pt x="0" y="0"/>
                </a:moveTo>
                <a:lnTo>
                  <a:pt x="3124796" y="0"/>
                </a:lnTo>
              </a:path>
            </a:pathLst>
          </a:custGeom>
          <a:ln w="76200">
            <a:solidFill>
              <a:srgbClr val="00B1CD"/>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56" name="object 56"/>
          <p:cNvSpPr/>
          <p:nvPr/>
        </p:nvSpPr>
        <p:spPr>
          <a:xfrm>
            <a:off x="5100088" y="5099087"/>
            <a:ext cx="2381594" cy="56500"/>
          </a:xfrm>
          <a:custGeom>
            <a:avLst/>
            <a:gdLst/>
            <a:ahLst/>
            <a:cxnLst/>
            <a:rect l="l" t="t" r="r" b="b"/>
            <a:pathLst>
              <a:path w="3124834">
                <a:moveTo>
                  <a:pt x="0" y="0"/>
                </a:moveTo>
                <a:lnTo>
                  <a:pt x="3124796" y="0"/>
                </a:lnTo>
              </a:path>
            </a:pathLst>
          </a:custGeom>
          <a:ln w="76200">
            <a:solidFill>
              <a:srgbClr val="49C2F0"/>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57" name="object 57"/>
          <p:cNvSpPr/>
          <p:nvPr/>
        </p:nvSpPr>
        <p:spPr>
          <a:xfrm flipV="1">
            <a:off x="2427721" y="5072347"/>
            <a:ext cx="2468293" cy="32130"/>
          </a:xfrm>
          <a:custGeom>
            <a:avLst/>
            <a:gdLst/>
            <a:ahLst/>
            <a:cxnLst/>
            <a:rect l="l" t="t" r="r" b="b"/>
            <a:pathLst>
              <a:path w="3124834">
                <a:moveTo>
                  <a:pt x="0" y="0"/>
                </a:moveTo>
                <a:lnTo>
                  <a:pt x="3124796" y="0"/>
                </a:lnTo>
              </a:path>
            </a:pathLst>
          </a:custGeom>
          <a:ln w="76200">
            <a:solidFill>
              <a:schemeClr val="accent1"/>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58" name="object 58"/>
          <p:cNvSpPr/>
          <p:nvPr/>
        </p:nvSpPr>
        <p:spPr>
          <a:xfrm flipV="1">
            <a:off x="406010" y="5065833"/>
            <a:ext cx="1907713" cy="45214"/>
          </a:xfrm>
          <a:custGeom>
            <a:avLst/>
            <a:gdLst/>
            <a:ahLst/>
            <a:cxnLst/>
            <a:rect l="l" t="t" r="r" b="b"/>
            <a:pathLst>
              <a:path w="3124835">
                <a:moveTo>
                  <a:pt x="0" y="0"/>
                </a:moveTo>
                <a:lnTo>
                  <a:pt x="3124796" y="0"/>
                </a:lnTo>
              </a:path>
            </a:pathLst>
          </a:custGeom>
          <a:ln w="76200">
            <a:solidFill>
              <a:srgbClr val="026CB6"/>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object 62"/>
          <p:cNvSpPr txBox="1"/>
          <p:nvPr/>
        </p:nvSpPr>
        <p:spPr>
          <a:xfrm>
            <a:off x="840274" y="5202609"/>
            <a:ext cx="1406440" cy="203681"/>
          </a:xfrm>
          <a:prstGeom prst="rect">
            <a:avLst/>
          </a:prstGeom>
        </p:spPr>
        <p:txBody>
          <a:bodyPr vert="horz" wrap="square" lIns="0" tIns="8925" rIns="0" bIns="0" rtlCol="0">
            <a:spAutoFit/>
          </a:bodyPr>
          <a:lstStyle/>
          <a:p>
            <a:pPr marL="8926" marR="0" lvl="0" indent="0" algn="l" defTabSz="642640" rtl="0" eaLnBrk="1" fontAlgn="auto" latinLnBrk="0" hangingPunct="1">
              <a:lnSpc>
                <a:spcPct val="100000"/>
              </a:lnSpc>
              <a:spcBef>
                <a:spcPts val="70"/>
              </a:spcBef>
              <a:spcAft>
                <a:spcPts val="0"/>
              </a:spcAft>
              <a:buClrTx/>
              <a:buSzTx/>
              <a:buFontTx/>
              <a:buNone/>
              <a:tabLst/>
              <a:defRPr/>
            </a:pPr>
            <a:r>
              <a:rPr kumimoji="0" sz="1265" b="1" i="0" u="none" strike="noStrike" kern="1200" cap="none" spc="0" normalizeH="0" baseline="0" noProof="0" dirty="0">
                <a:ln>
                  <a:noFill/>
                </a:ln>
                <a:solidFill>
                  <a:prstClr val="white">
                    <a:lumMod val="50000"/>
                  </a:prstClr>
                </a:solidFill>
                <a:effectLst/>
                <a:uLnTx/>
                <a:uFillTx/>
                <a:latin typeface="Tahoma"/>
                <a:ea typeface="+mn-ea"/>
                <a:cs typeface="Tahoma"/>
              </a:rPr>
              <a:t>1-2</a:t>
            </a:r>
            <a:r>
              <a:rPr kumimoji="0" lang="fi-FI" sz="1265" b="1" i="0" u="none" strike="noStrike" kern="1200" cap="none" spc="0" normalizeH="0" baseline="0" noProof="0" dirty="0">
                <a:ln>
                  <a:noFill/>
                </a:ln>
                <a:solidFill>
                  <a:prstClr val="white">
                    <a:lumMod val="50000"/>
                  </a:prstClr>
                </a:solidFill>
                <a:effectLst/>
                <a:uLnTx/>
                <a:uFillTx/>
                <a:latin typeface="Tahoma"/>
                <a:ea typeface="+mn-ea"/>
                <a:cs typeface="Tahoma"/>
              </a:rPr>
              <a:t> VUOTTA</a:t>
            </a:r>
            <a:endParaRPr kumimoji="0" sz="1265" b="1"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66" name="Suorakulmio 65"/>
          <p:cNvSpPr/>
          <p:nvPr/>
        </p:nvSpPr>
        <p:spPr>
          <a:xfrm>
            <a:off x="5261190" y="2902693"/>
            <a:ext cx="2111475" cy="265329"/>
          </a:xfrm>
          <a:prstGeom prst="rect">
            <a:avLst/>
          </a:prstGeom>
        </p:spPr>
        <p:txBody>
          <a:bodyPr wrap="none">
            <a:spAutoFit/>
          </a:bodyPr>
          <a:lstStyle/>
          <a:p>
            <a:pPr marL="788127" marR="0" lvl="1" indent="0" algn="l" defTabSz="642640" rtl="0" eaLnBrk="1" fontAlgn="auto" latinLnBrk="0" hangingPunct="1">
              <a:lnSpc>
                <a:spcPct val="100000"/>
              </a:lnSpc>
              <a:spcBef>
                <a:spcPts val="1493"/>
              </a:spcBef>
              <a:spcAft>
                <a:spcPts val="0"/>
              </a:spcAft>
              <a:buClrTx/>
              <a:buSzTx/>
              <a:buFontTx/>
              <a:buNone/>
              <a:tabLst>
                <a:tab pos="984489" algn="l"/>
                <a:tab pos="984936" algn="l"/>
              </a:tabLst>
              <a:defRPr/>
            </a:pPr>
            <a:r>
              <a:rPr kumimoji="0" lang="fi-FI" sz="1124" b="0" i="0" u="none" strike="noStrike" kern="1200" cap="none" spc="-28" normalizeH="0" baseline="0" noProof="0" dirty="0">
                <a:ln>
                  <a:noFill/>
                </a:ln>
                <a:solidFill>
                  <a:srgbClr val="FFFFFF"/>
                </a:solidFill>
                <a:effectLst/>
                <a:uLnTx/>
                <a:uFillTx/>
                <a:latin typeface="Tahoma"/>
                <a:ea typeface="+mn-ea"/>
                <a:cs typeface="Tahoma"/>
              </a:rPr>
              <a:t>Hyväksymis</a:t>
            </a:r>
            <a:r>
              <a:rPr kumimoji="0" lang="fi-FI" sz="1124" b="0" i="0" u="none" strike="noStrike" kern="1200" cap="none" spc="0" normalizeH="0" baseline="0" noProof="0" dirty="0">
                <a:ln>
                  <a:noFill/>
                </a:ln>
                <a:solidFill>
                  <a:srgbClr val="FFFFFF"/>
                </a:solidFill>
                <a:effectLst/>
                <a:uLnTx/>
                <a:uFillTx/>
                <a:latin typeface="Tahoma"/>
                <a:ea typeface="+mn-ea"/>
                <a:cs typeface="Tahoma"/>
              </a:rPr>
              <a:t>päätös</a:t>
            </a:r>
            <a:endParaRPr kumimoji="0" lang="fi-FI" sz="1124" b="0" i="0" u="none" strike="noStrike" kern="1200" cap="none" spc="0" normalizeH="0" baseline="0" noProof="0" dirty="0">
              <a:ln>
                <a:noFill/>
              </a:ln>
              <a:solidFill>
                <a:prstClr val="black"/>
              </a:solidFill>
              <a:effectLst/>
              <a:uLnTx/>
              <a:uFillTx/>
              <a:latin typeface="Tahoma"/>
              <a:ea typeface="+mn-ea"/>
              <a:cs typeface="Tahoma"/>
            </a:endParaRPr>
          </a:p>
        </p:txBody>
      </p:sp>
      <p:grpSp>
        <p:nvGrpSpPr>
          <p:cNvPr id="6" name="Ryhmä 5"/>
          <p:cNvGrpSpPr/>
          <p:nvPr/>
        </p:nvGrpSpPr>
        <p:grpSpPr>
          <a:xfrm>
            <a:off x="5359793" y="3333269"/>
            <a:ext cx="1802917" cy="1035338"/>
            <a:chOff x="7616973" y="5162327"/>
            <a:chExt cx="2565400" cy="1473200"/>
          </a:xfrm>
        </p:grpSpPr>
        <p:sp>
          <p:nvSpPr>
            <p:cNvPr id="41" name="object 41"/>
            <p:cNvSpPr/>
            <p:nvPr/>
          </p:nvSpPr>
          <p:spPr>
            <a:xfrm>
              <a:off x="7616973" y="5162327"/>
              <a:ext cx="2565400" cy="1473200"/>
            </a:xfrm>
            <a:custGeom>
              <a:avLst/>
              <a:gdLst/>
              <a:ahLst/>
              <a:cxnLst/>
              <a:rect l="l" t="t" r="r" b="b"/>
              <a:pathLst>
                <a:path w="2565400" h="1473200">
                  <a:moveTo>
                    <a:pt x="0" y="19050"/>
                  </a:moveTo>
                  <a:lnTo>
                    <a:pt x="0" y="1454150"/>
                  </a:lnTo>
                  <a:lnTo>
                    <a:pt x="0" y="1473200"/>
                  </a:lnTo>
                  <a:lnTo>
                    <a:pt x="19050" y="1473200"/>
                  </a:lnTo>
                  <a:lnTo>
                    <a:pt x="2546350" y="1473200"/>
                  </a:lnTo>
                  <a:lnTo>
                    <a:pt x="2565400" y="1473200"/>
                  </a:lnTo>
                  <a:lnTo>
                    <a:pt x="2565400" y="1454150"/>
                  </a:lnTo>
                  <a:lnTo>
                    <a:pt x="2565400" y="19050"/>
                  </a:lnTo>
                  <a:lnTo>
                    <a:pt x="2565400" y="0"/>
                  </a:lnTo>
                  <a:lnTo>
                    <a:pt x="2546350" y="0"/>
                  </a:lnTo>
                  <a:lnTo>
                    <a:pt x="19050" y="0"/>
                  </a:lnTo>
                  <a:lnTo>
                    <a:pt x="0" y="0"/>
                  </a:lnTo>
                  <a:lnTo>
                    <a:pt x="0" y="19050"/>
                  </a:lnTo>
                  <a:close/>
                </a:path>
              </a:pathLst>
            </a:custGeom>
            <a:ln w="38100">
              <a:solidFill>
                <a:srgbClr val="FFFFFF"/>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pic>
          <p:nvPicPr>
            <p:cNvPr id="70" name="Kuva 69"/>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7644864" y="5201368"/>
              <a:ext cx="2512868" cy="1402106"/>
            </a:xfrm>
            <a:prstGeom prst="rect">
              <a:avLst/>
            </a:prstGeom>
          </p:spPr>
        </p:pic>
      </p:grpSp>
      <p:sp>
        <p:nvSpPr>
          <p:cNvPr id="67" name="Suorakulmio 66"/>
          <p:cNvSpPr/>
          <p:nvPr/>
        </p:nvSpPr>
        <p:spPr>
          <a:xfrm>
            <a:off x="2844886" y="2911405"/>
            <a:ext cx="2111475" cy="265329"/>
          </a:xfrm>
          <a:prstGeom prst="rect">
            <a:avLst/>
          </a:prstGeom>
        </p:spPr>
        <p:txBody>
          <a:bodyPr wrap="none">
            <a:spAutoFit/>
          </a:bodyPr>
          <a:lstStyle/>
          <a:p>
            <a:pPr marL="788127" marR="0" lvl="1" indent="0" algn="l" defTabSz="642640" rtl="0" eaLnBrk="1" fontAlgn="auto" latinLnBrk="0" hangingPunct="1">
              <a:lnSpc>
                <a:spcPct val="100000"/>
              </a:lnSpc>
              <a:spcBef>
                <a:spcPts val="1493"/>
              </a:spcBef>
              <a:spcAft>
                <a:spcPts val="0"/>
              </a:spcAft>
              <a:buClrTx/>
              <a:buSzTx/>
              <a:buFontTx/>
              <a:buNone/>
              <a:tabLst>
                <a:tab pos="984489" algn="l"/>
                <a:tab pos="984936" algn="l"/>
              </a:tabLst>
              <a:defRPr/>
            </a:pPr>
            <a:r>
              <a:rPr kumimoji="0" lang="fi-FI" sz="1124" b="0" i="0" u="none" strike="noStrike" kern="1200" cap="none" spc="-28" normalizeH="0" baseline="0" noProof="0" dirty="0">
                <a:ln>
                  <a:noFill/>
                </a:ln>
                <a:solidFill>
                  <a:srgbClr val="FFFFFF"/>
                </a:solidFill>
                <a:effectLst/>
                <a:uLnTx/>
                <a:uFillTx/>
                <a:latin typeface="Tahoma"/>
                <a:ea typeface="+mn-ea"/>
                <a:cs typeface="Tahoma"/>
              </a:rPr>
              <a:t>Hyväksymis</a:t>
            </a:r>
            <a:r>
              <a:rPr kumimoji="0" lang="fi-FI" sz="1124" b="0" i="0" u="none" strike="noStrike" kern="1200" cap="none" spc="0" normalizeH="0" baseline="0" noProof="0" dirty="0">
                <a:ln>
                  <a:noFill/>
                </a:ln>
                <a:solidFill>
                  <a:srgbClr val="FFFFFF"/>
                </a:solidFill>
                <a:effectLst/>
                <a:uLnTx/>
                <a:uFillTx/>
                <a:latin typeface="Tahoma"/>
                <a:ea typeface="+mn-ea"/>
                <a:cs typeface="Tahoma"/>
              </a:rPr>
              <a:t>päätös</a:t>
            </a:r>
            <a:endParaRPr kumimoji="0" lang="fi-FI" sz="1124" b="0" i="0" u="none" strike="noStrike" kern="1200" cap="none" spc="0" normalizeH="0" baseline="0" noProof="0" dirty="0">
              <a:ln>
                <a:noFill/>
              </a:ln>
              <a:solidFill>
                <a:prstClr val="black"/>
              </a:solidFill>
              <a:effectLst/>
              <a:uLnTx/>
              <a:uFillTx/>
              <a:latin typeface="Tahoma"/>
              <a:ea typeface="+mn-ea"/>
              <a:cs typeface="Tahoma"/>
            </a:endParaRPr>
          </a:p>
        </p:txBody>
      </p:sp>
      <p:sp>
        <p:nvSpPr>
          <p:cNvPr id="77" name="object 27"/>
          <p:cNvSpPr txBox="1"/>
          <p:nvPr/>
        </p:nvSpPr>
        <p:spPr>
          <a:xfrm>
            <a:off x="10291921" y="1616191"/>
            <a:ext cx="1572197" cy="477629"/>
          </a:xfrm>
          <a:prstGeom prst="rect">
            <a:avLst/>
          </a:prstGeom>
        </p:spPr>
        <p:txBody>
          <a:bodyPr vert="horz" wrap="square" lIns="0" tIns="31685" rIns="0" bIns="0" rtlCol="0">
            <a:spAutoFit/>
          </a:bodyPr>
          <a:lstStyle/>
          <a:p>
            <a:pPr marL="8926" marR="3570" lvl="0" indent="0" algn="l" defTabSz="642640" rtl="0" eaLnBrk="1" fontAlgn="auto" latinLnBrk="0" hangingPunct="1">
              <a:lnSpc>
                <a:spcPct val="103200"/>
              </a:lnSpc>
              <a:spcBef>
                <a:spcPts val="249"/>
              </a:spcBef>
              <a:spcAft>
                <a:spcPts val="0"/>
              </a:spcAft>
              <a:buClrTx/>
              <a:buSzTx/>
              <a:buFontTx/>
              <a:buNone/>
              <a:tabLst/>
              <a:defRPr/>
            </a:pPr>
            <a:r>
              <a:rPr kumimoji="0" lang="fi-FI" sz="1406" b="1" i="0" u="none" strike="noStrike" kern="1200" cap="none" spc="7" normalizeH="0" baseline="0" noProof="0" dirty="0">
                <a:ln>
                  <a:noFill/>
                </a:ln>
                <a:solidFill>
                  <a:srgbClr val="FFFFFF"/>
                </a:solidFill>
                <a:effectLst/>
                <a:uLnTx/>
                <a:uFillTx/>
                <a:latin typeface="Tahoma"/>
                <a:ea typeface="+mn-ea"/>
                <a:cs typeface="Tahoma"/>
              </a:rPr>
              <a:t>Käyttö ja kunnossapito</a:t>
            </a:r>
            <a:endParaRPr kumimoji="0" sz="1406" b="0" i="0" u="none" strike="noStrike" kern="1200" cap="none" spc="0" normalizeH="0" baseline="0" noProof="0" dirty="0">
              <a:ln>
                <a:noFill/>
              </a:ln>
              <a:solidFill>
                <a:prstClr val="black"/>
              </a:solidFill>
              <a:effectLst/>
              <a:uLnTx/>
              <a:uFillTx/>
              <a:latin typeface="Tahoma"/>
              <a:ea typeface="+mn-ea"/>
              <a:cs typeface="Tahoma"/>
            </a:endParaRPr>
          </a:p>
        </p:txBody>
      </p:sp>
      <p:grpSp>
        <p:nvGrpSpPr>
          <p:cNvPr id="3" name="Ryhmä 2"/>
          <p:cNvGrpSpPr/>
          <p:nvPr/>
        </p:nvGrpSpPr>
        <p:grpSpPr>
          <a:xfrm>
            <a:off x="365939" y="2585277"/>
            <a:ext cx="10304928" cy="362482"/>
            <a:chOff x="479606" y="4381432"/>
            <a:chExt cx="14663054" cy="515782"/>
          </a:xfrm>
        </p:grpSpPr>
        <p:sp>
          <p:nvSpPr>
            <p:cNvPr id="49" name="object 49"/>
            <p:cNvSpPr/>
            <p:nvPr/>
          </p:nvSpPr>
          <p:spPr>
            <a:xfrm flipV="1">
              <a:off x="479606" y="4569913"/>
              <a:ext cx="14366694" cy="80009"/>
            </a:xfrm>
            <a:custGeom>
              <a:avLst/>
              <a:gdLst/>
              <a:ahLst/>
              <a:cxnLst/>
              <a:rect l="l" t="t" r="r" b="b"/>
              <a:pathLst>
                <a:path w="7833995">
                  <a:moveTo>
                    <a:pt x="0" y="0"/>
                  </a:moveTo>
                  <a:lnTo>
                    <a:pt x="7833626" y="0"/>
                  </a:lnTo>
                </a:path>
              </a:pathLst>
            </a:custGeom>
            <a:solidFill>
              <a:schemeClr val="bg1"/>
            </a:solidFill>
            <a:ln w="139700">
              <a:solidFill>
                <a:schemeClr val="bg1"/>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object 50"/>
            <p:cNvSpPr/>
            <p:nvPr/>
          </p:nvSpPr>
          <p:spPr>
            <a:xfrm>
              <a:off x="14653843" y="4381432"/>
              <a:ext cx="488817" cy="515782"/>
            </a:xfrm>
            <a:custGeom>
              <a:avLst/>
              <a:gdLst/>
              <a:ahLst/>
              <a:cxnLst/>
              <a:rect l="l" t="t" r="r" b="b"/>
              <a:pathLst>
                <a:path w="154940" h="288289">
                  <a:moveTo>
                    <a:pt x="0" y="0"/>
                  </a:moveTo>
                  <a:lnTo>
                    <a:pt x="0" y="288010"/>
                  </a:lnTo>
                  <a:lnTo>
                    <a:pt x="154889" y="144005"/>
                  </a:lnTo>
                  <a:lnTo>
                    <a:pt x="0" y="0"/>
                  </a:lnTo>
                  <a:close/>
                </a:path>
              </a:pathLst>
            </a:custGeom>
            <a:solidFill>
              <a:schemeClr val="bg1"/>
            </a:solidFill>
            <a:ln>
              <a:solidFill>
                <a:schemeClr val="bg1"/>
              </a:solidFill>
            </a:ln>
          </p:spPr>
          <p:txBody>
            <a:bodyPr wrap="square" lIns="0" tIns="0" rIns="0" bIns="0" rtlCol="0"/>
            <a:lstStyle/>
            <a:p>
              <a:pPr marL="0" marR="0" lvl="0" indent="0" algn="l" defTabSz="642640" rtl="0" eaLnBrk="1" fontAlgn="auto" latinLnBrk="0" hangingPunct="1">
                <a:lnSpc>
                  <a:spcPct val="100000"/>
                </a:lnSpc>
                <a:spcBef>
                  <a:spcPts val="0"/>
                </a:spcBef>
                <a:spcAft>
                  <a:spcPts val="0"/>
                </a:spcAft>
                <a:buClrTx/>
                <a:buSzTx/>
                <a:buFontTx/>
                <a:buNone/>
                <a:tabLst/>
                <a:defRPr/>
              </a:pPr>
              <a:endParaRPr kumimoji="0" sz="1265"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Ellipsi 3"/>
            <p:cNvSpPr/>
            <p:nvPr/>
          </p:nvSpPr>
          <p:spPr>
            <a:xfrm>
              <a:off x="6230402" y="4469441"/>
              <a:ext cx="341506" cy="360831"/>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64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76" name="Ellipsi 75"/>
            <p:cNvSpPr/>
            <p:nvPr/>
          </p:nvSpPr>
          <p:spPr>
            <a:xfrm>
              <a:off x="9838634" y="4445961"/>
              <a:ext cx="355245" cy="35244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64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75" name="Ellipsi 74"/>
            <p:cNvSpPr/>
            <p:nvPr/>
          </p:nvSpPr>
          <p:spPr>
            <a:xfrm>
              <a:off x="11315492" y="4458577"/>
              <a:ext cx="347130" cy="35244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64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78" name="Suorakulmio 77"/>
          <p:cNvSpPr/>
          <p:nvPr/>
        </p:nvSpPr>
        <p:spPr>
          <a:xfrm>
            <a:off x="6940365" y="2895123"/>
            <a:ext cx="1733024" cy="438325"/>
          </a:xfrm>
          <a:prstGeom prst="rect">
            <a:avLst/>
          </a:prstGeom>
        </p:spPr>
        <p:txBody>
          <a:bodyPr wrap="square">
            <a:spAutoFit/>
          </a:bodyPr>
          <a:lstStyle/>
          <a:p>
            <a:pPr marL="788127" marR="0" lvl="1" indent="0" algn="l" defTabSz="642640" rtl="0" eaLnBrk="1" fontAlgn="auto" latinLnBrk="0" hangingPunct="1">
              <a:lnSpc>
                <a:spcPct val="100000"/>
              </a:lnSpc>
              <a:spcBef>
                <a:spcPts val="1493"/>
              </a:spcBef>
              <a:spcAft>
                <a:spcPts val="0"/>
              </a:spcAft>
              <a:buClrTx/>
              <a:buSzTx/>
              <a:buFontTx/>
              <a:buNone/>
              <a:tabLst>
                <a:tab pos="984489" algn="l"/>
                <a:tab pos="984936" algn="l"/>
              </a:tabLst>
              <a:defRPr/>
            </a:pPr>
            <a:r>
              <a:rPr kumimoji="0" lang="fi-FI" sz="1124" b="0" i="0" u="none" strike="noStrike" kern="1200" cap="none" spc="-28" normalizeH="0" baseline="0" noProof="0" dirty="0">
                <a:ln>
                  <a:noFill/>
                </a:ln>
                <a:solidFill>
                  <a:srgbClr val="FFFFFF"/>
                </a:solidFill>
                <a:effectLst/>
                <a:uLnTx/>
                <a:uFillTx/>
                <a:latin typeface="Tahoma"/>
                <a:ea typeface="+mn-ea"/>
                <a:cs typeface="Tahoma"/>
              </a:rPr>
              <a:t>Investointi-</a:t>
            </a:r>
            <a:r>
              <a:rPr kumimoji="0" lang="fi-FI" sz="1124" b="0" i="0" u="none" strike="noStrike" kern="1200" cap="none" spc="0" normalizeH="0" baseline="0" noProof="0" dirty="0">
                <a:ln>
                  <a:noFill/>
                </a:ln>
                <a:solidFill>
                  <a:srgbClr val="FFFFFF"/>
                </a:solidFill>
                <a:effectLst/>
                <a:uLnTx/>
                <a:uFillTx/>
                <a:latin typeface="Tahoma"/>
                <a:ea typeface="+mn-ea"/>
                <a:cs typeface="Tahoma"/>
              </a:rPr>
              <a:t>päätös</a:t>
            </a:r>
            <a:endParaRPr kumimoji="0" lang="fi-FI" sz="1124" b="0" i="0" u="none" strike="noStrike" kern="1200" cap="none" spc="0" normalizeH="0" baseline="0" noProof="0" dirty="0">
              <a:ln>
                <a:noFill/>
              </a:ln>
              <a:solidFill>
                <a:prstClr val="black"/>
              </a:solidFill>
              <a:effectLst/>
              <a:uLnTx/>
              <a:uFillTx/>
              <a:latin typeface="Tahoma"/>
              <a:ea typeface="+mn-ea"/>
              <a:cs typeface="Tahoma"/>
            </a:endParaRPr>
          </a:p>
        </p:txBody>
      </p:sp>
      <p:sp>
        <p:nvSpPr>
          <p:cNvPr id="79" name="Suorakulmio 78"/>
          <p:cNvSpPr/>
          <p:nvPr/>
        </p:nvSpPr>
        <p:spPr>
          <a:xfrm rot="16200000">
            <a:off x="-606795" y="2454847"/>
            <a:ext cx="1703543" cy="265329"/>
          </a:xfrm>
          <a:prstGeom prst="rect">
            <a:avLst/>
          </a:prstGeom>
        </p:spPr>
        <p:txBody>
          <a:bodyPr wrap="none">
            <a:spAutoFit/>
          </a:bodyPr>
          <a:lstStyle/>
          <a:p>
            <a:pPr marL="788127" marR="0" lvl="1" indent="0" algn="l" defTabSz="642640" rtl="0" eaLnBrk="1" fontAlgn="auto" latinLnBrk="0" hangingPunct="1">
              <a:lnSpc>
                <a:spcPct val="100000"/>
              </a:lnSpc>
              <a:spcBef>
                <a:spcPts val="1493"/>
              </a:spcBef>
              <a:spcAft>
                <a:spcPts val="0"/>
              </a:spcAft>
              <a:buClrTx/>
              <a:buSzTx/>
              <a:buFontTx/>
              <a:buNone/>
              <a:tabLst>
                <a:tab pos="984489" algn="l"/>
                <a:tab pos="984936" algn="l"/>
              </a:tabLst>
              <a:defRPr/>
            </a:pPr>
            <a:r>
              <a:rPr kumimoji="0" lang="fi-FI" sz="1124" b="0" i="0" u="none" strike="noStrike" kern="1200" cap="none" spc="-28" normalizeH="0" baseline="0" noProof="0" dirty="0">
                <a:ln>
                  <a:noFill/>
                </a:ln>
                <a:solidFill>
                  <a:prstClr val="white">
                    <a:lumMod val="50000"/>
                  </a:prstClr>
                </a:solidFill>
                <a:effectLst/>
                <a:uLnTx/>
                <a:uFillTx/>
                <a:latin typeface="Tahoma"/>
                <a:ea typeface="+mn-ea"/>
                <a:cs typeface="Tahoma"/>
              </a:rPr>
              <a:t>Väylävirasto</a:t>
            </a:r>
            <a:endParaRPr kumimoji="0" lang="fi-FI" sz="1124" b="0"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80" name="Suorakulmio 79"/>
          <p:cNvSpPr/>
          <p:nvPr/>
        </p:nvSpPr>
        <p:spPr>
          <a:xfrm rot="16200000">
            <a:off x="-637865" y="4399602"/>
            <a:ext cx="1766917" cy="265329"/>
          </a:xfrm>
          <a:prstGeom prst="rect">
            <a:avLst/>
          </a:prstGeom>
        </p:spPr>
        <p:txBody>
          <a:bodyPr wrap="square">
            <a:spAutoFit/>
          </a:bodyPr>
          <a:lstStyle/>
          <a:p>
            <a:pPr marL="788127" marR="0" lvl="1" indent="0" algn="l" defTabSz="642640" rtl="0" eaLnBrk="1" fontAlgn="auto" latinLnBrk="0" hangingPunct="1">
              <a:lnSpc>
                <a:spcPct val="100000"/>
              </a:lnSpc>
              <a:spcBef>
                <a:spcPts val="1493"/>
              </a:spcBef>
              <a:spcAft>
                <a:spcPts val="0"/>
              </a:spcAft>
              <a:buClrTx/>
              <a:buSzTx/>
              <a:buFontTx/>
              <a:buNone/>
              <a:tabLst>
                <a:tab pos="984489" algn="l"/>
                <a:tab pos="984936" algn="l"/>
              </a:tabLst>
              <a:defRPr/>
            </a:pPr>
            <a:r>
              <a:rPr kumimoji="0" lang="fi-FI" sz="1124" b="0" i="0" u="none" strike="noStrike" kern="1200" cap="none" spc="-28" normalizeH="0" baseline="0" noProof="0" dirty="0">
                <a:ln>
                  <a:noFill/>
                </a:ln>
                <a:solidFill>
                  <a:prstClr val="white">
                    <a:lumMod val="50000"/>
                  </a:prstClr>
                </a:solidFill>
                <a:effectLst/>
                <a:uLnTx/>
                <a:uFillTx/>
                <a:latin typeface="Tahoma"/>
                <a:ea typeface="+mn-ea"/>
                <a:cs typeface="Tahoma"/>
              </a:rPr>
              <a:t>Sidosryhmät</a:t>
            </a:r>
            <a:endParaRPr kumimoji="0" lang="fi-FI" sz="1124" b="0"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cxnSp>
        <p:nvCxnSpPr>
          <p:cNvPr id="7" name="Suora yhdysviiva 6"/>
          <p:cNvCxnSpPr/>
          <p:nvPr/>
        </p:nvCxnSpPr>
        <p:spPr>
          <a:xfrm>
            <a:off x="8649347" y="1105861"/>
            <a:ext cx="10202" cy="4799324"/>
          </a:xfrm>
          <a:prstGeom prst="line">
            <a:avLst/>
          </a:prstGeom>
          <a:ln w="38100">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8" name="Suorakulmio 7"/>
          <p:cNvSpPr/>
          <p:nvPr/>
        </p:nvSpPr>
        <p:spPr>
          <a:xfrm>
            <a:off x="7706140" y="1581633"/>
            <a:ext cx="828011" cy="871008"/>
          </a:xfrm>
          <a:prstGeom prst="rect">
            <a:avLst/>
          </a:prstGeom>
        </p:spPr>
        <p:txBody>
          <a:bodyPr wrap="square">
            <a:spAutoFit/>
          </a:bodyPr>
          <a:lstStyle/>
          <a:p>
            <a:pPr marL="0" marR="0" lvl="0" indent="0" algn="l" defTabSz="642640" rtl="0" eaLnBrk="1" fontAlgn="auto" latinLnBrk="0" hangingPunct="1">
              <a:lnSpc>
                <a:spcPct val="100000"/>
              </a:lnSpc>
              <a:spcBef>
                <a:spcPts val="0"/>
              </a:spcBef>
              <a:spcAft>
                <a:spcPts val="0"/>
              </a:spcAft>
              <a:buClrTx/>
              <a:buSzTx/>
              <a:buFontTx/>
              <a:buNone/>
              <a:tabLst/>
              <a:defRPr/>
            </a:pPr>
            <a:r>
              <a:rPr kumimoji="0" lang="fi-FI" sz="1265"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Raken-tamis-suunni-telma</a:t>
            </a:r>
          </a:p>
        </p:txBody>
      </p:sp>
      <p:sp>
        <p:nvSpPr>
          <p:cNvPr id="82" name="Suorakulmio 81"/>
          <p:cNvSpPr/>
          <p:nvPr/>
        </p:nvSpPr>
        <p:spPr>
          <a:xfrm>
            <a:off x="8673389" y="1604452"/>
            <a:ext cx="1663223" cy="287002"/>
          </a:xfrm>
          <a:prstGeom prst="rect">
            <a:avLst/>
          </a:prstGeom>
        </p:spPr>
        <p:txBody>
          <a:bodyPr wrap="square">
            <a:spAutoFit/>
          </a:bodyPr>
          <a:lstStyle/>
          <a:p>
            <a:pPr marL="0" marR="0" lvl="0" indent="0" algn="l" defTabSz="642640" rtl="0" eaLnBrk="1" fontAlgn="auto" latinLnBrk="0" hangingPunct="1">
              <a:lnSpc>
                <a:spcPct val="100000"/>
              </a:lnSpc>
              <a:spcBef>
                <a:spcPts val="0"/>
              </a:spcBef>
              <a:spcAft>
                <a:spcPts val="0"/>
              </a:spcAft>
              <a:buClrTx/>
              <a:buSzTx/>
              <a:buFontTx/>
              <a:buNone/>
              <a:tabLst/>
              <a:defRPr/>
            </a:pPr>
            <a:r>
              <a:rPr kumimoji="0" lang="fi-FI" sz="1265"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Rakentaminen</a:t>
            </a:r>
          </a:p>
        </p:txBody>
      </p:sp>
      <p:sp>
        <p:nvSpPr>
          <p:cNvPr id="13" name="Suorakulmio 12"/>
          <p:cNvSpPr/>
          <p:nvPr/>
        </p:nvSpPr>
        <p:spPr>
          <a:xfrm>
            <a:off x="2795624" y="4694972"/>
            <a:ext cx="1492716" cy="243785"/>
          </a:xfrm>
          <a:prstGeom prst="rect">
            <a:avLst/>
          </a:prstGeom>
        </p:spPr>
        <p:txBody>
          <a:bodyPr wrap="none">
            <a:spAutoFit/>
          </a:bodyPr>
          <a:lstStyle/>
          <a:p>
            <a:pPr marL="0" marR="0" lvl="0" indent="0" algn="l" defTabSz="642640" rtl="0" eaLnBrk="1" fontAlgn="auto" latinLnBrk="0" hangingPunct="1">
              <a:lnSpc>
                <a:spcPct val="100000"/>
              </a:lnSpc>
              <a:spcBef>
                <a:spcPts val="0"/>
              </a:spcBef>
              <a:spcAft>
                <a:spcPts val="0"/>
              </a:spcAft>
              <a:buClrTx/>
              <a:buSzTx/>
              <a:buFontTx/>
              <a:buNone/>
              <a:tabLst/>
              <a:defRPr/>
            </a:pPr>
            <a:r>
              <a:rPr kumimoji="0" lang="fi-FI" sz="984" b="0"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Kunta laatii ja hyväksyy</a:t>
            </a:r>
          </a:p>
        </p:txBody>
      </p:sp>
      <p:sp>
        <p:nvSpPr>
          <p:cNvPr id="83" name="object 62"/>
          <p:cNvSpPr txBox="1"/>
          <p:nvPr/>
        </p:nvSpPr>
        <p:spPr>
          <a:xfrm>
            <a:off x="3044318" y="5202609"/>
            <a:ext cx="1406440" cy="203681"/>
          </a:xfrm>
          <a:prstGeom prst="rect">
            <a:avLst/>
          </a:prstGeom>
        </p:spPr>
        <p:txBody>
          <a:bodyPr vert="horz" wrap="square" lIns="0" tIns="8925" rIns="0" bIns="0" rtlCol="0">
            <a:spAutoFit/>
          </a:bodyPr>
          <a:lstStyle/>
          <a:p>
            <a:pPr marL="8926" marR="0" lvl="0" indent="0" algn="l" defTabSz="642640" rtl="0" eaLnBrk="1" fontAlgn="auto" latinLnBrk="0" hangingPunct="1">
              <a:lnSpc>
                <a:spcPct val="100000"/>
              </a:lnSpc>
              <a:spcBef>
                <a:spcPts val="70"/>
              </a:spcBef>
              <a:spcAft>
                <a:spcPts val="0"/>
              </a:spcAft>
              <a:buClrTx/>
              <a:buSzTx/>
              <a:buFontTx/>
              <a:buNone/>
              <a:tabLst/>
              <a:defRPr/>
            </a:pPr>
            <a:r>
              <a:rPr kumimoji="0" lang="fi-FI" sz="1265" b="1" i="0" u="none" strike="noStrike" kern="1200" cap="none" spc="0" normalizeH="0" baseline="0" noProof="0" dirty="0">
                <a:ln>
                  <a:noFill/>
                </a:ln>
                <a:solidFill>
                  <a:prstClr val="white">
                    <a:lumMod val="50000"/>
                  </a:prstClr>
                </a:solidFill>
                <a:effectLst/>
                <a:uLnTx/>
                <a:uFillTx/>
                <a:latin typeface="Tahoma"/>
                <a:ea typeface="+mn-ea"/>
                <a:cs typeface="Tahoma"/>
              </a:rPr>
              <a:t>2-4 VUOTTA</a:t>
            </a:r>
            <a:endParaRPr kumimoji="0" sz="1265" b="1"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84" name="object 62"/>
          <p:cNvSpPr txBox="1"/>
          <p:nvPr/>
        </p:nvSpPr>
        <p:spPr>
          <a:xfrm>
            <a:off x="5666409" y="5202609"/>
            <a:ext cx="1406440" cy="203681"/>
          </a:xfrm>
          <a:prstGeom prst="rect">
            <a:avLst/>
          </a:prstGeom>
        </p:spPr>
        <p:txBody>
          <a:bodyPr vert="horz" wrap="square" lIns="0" tIns="8925" rIns="0" bIns="0" rtlCol="0">
            <a:spAutoFit/>
          </a:bodyPr>
          <a:lstStyle/>
          <a:p>
            <a:pPr marL="8926" marR="0" lvl="0" indent="0" algn="l" defTabSz="642640" rtl="0" eaLnBrk="1" fontAlgn="auto" latinLnBrk="0" hangingPunct="1">
              <a:lnSpc>
                <a:spcPct val="100000"/>
              </a:lnSpc>
              <a:spcBef>
                <a:spcPts val="70"/>
              </a:spcBef>
              <a:spcAft>
                <a:spcPts val="0"/>
              </a:spcAft>
              <a:buClrTx/>
              <a:buSzTx/>
              <a:buFontTx/>
              <a:buNone/>
              <a:tabLst/>
              <a:defRPr/>
            </a:pPr>
            <a:r>
              <a:rPr kumimoji="0" lang="fi-FI" sz="1265" b="1" i="0" u="none" strike="noStrike" kern="1200" cap="none" spc="0" normalizeH="0" baseline="0" noProof="0" dirty="0">
                <a:ln>
                  <a:noFill/>
                </a:ln>
                <a:solidFill>
                  <a:prstClr val="white">
                    <a:lumMod val="50000"/>
                  </a:prstClr>
                </a:solidFill>
                <a:effectLst/>
                <a:uLnTx/>
                <a:uFillTx/>
                <a:latin typeface="Tahoma"/>
                <a:ea typeface="+mn-ea"/>
                <a:cs typeface="Tahoma"/>
              </a:rPr>
              <a:t>2-4 VUOTTA</a:t>
            </a:r>
            <a:endParaRPr kumimoji="0" sz="1265" b="1"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88" name="object 62"/>
          <p:cNvSpPr txBox="1"/>
          <p:nvPr/>
        </p:nvSpPr>
        <p:spPr>
          <a:xfrm>
            <a:off x="7521940" y="5194085"/>
            <a:ext cx="1406440" cy="203681"/>
          </a:xfrm>
          <a:prstGeom prst="rect">
            <a:avLst/>
          </a:prstGeom>
        </p:spPr>
        <p:txBody>
          <a:bodyPr vert="horz" wrap="square" lIns="0" tIns="8925" rIns="0" bIns="0" rtlCol="0">
            <a:spAutoFit/>
          </a:bodyPr>
          <a:lstStyle/>
          <a:p>
            <a:pPr marL="8926" marR="0" lvl="0" indent="0" algn="l" defTabSz="642640" rtl="0" eaLnBrk="1" fontAlgn="auto" latinLnBrk="0" hangingPunct="1">
              <a:lnSpc>
                <a:spcPct val="100000"/>
              </a:lnSpc>
              <a:spcBef>
                <a:spcPts val="70"/>
              </a:spcBef>
              <a:spcAft>
                <a:spcPts val="0"/>
              </a:spcAft>
              <a:buClrTx/>
              <a:buSzTx/>
              <a:buFontTx/>
              <a:buNone/>
              <a:tabLst/>
              <a:defRPr/>
            </a:pPr>
            <a:r>
              <a:rPr kumimoji="0" sz="1265" b="1" i="0" u="none" strike="noStrike" kern="1200" cap="none" spc="0" normalizeH="0" baseline="0" noProof="0" dirty="0">
                <a:ln>
                  <a:noFill/>
                </a:ln>
                <a:solidFill>
                  <a:prstClr val="white">
                    <a:lumMod val="50000"/>
                  </a:prstClr>
                </a:solidFill>
                <a:effectLst/>
                <a:uLnTx/>
                <a:uFillTx/>
                <a:latin typeface="Tahoma"/>
                <a:ea typeface="+mn-ea"/>
                <a:cs typeface="Tahoma"/>
              </a:rPr>
              <a:t>1-2</a:t>
            </a:r>
            <a:r>
              <a:rPr kumimoji="0" lang="fi-FI" sz="1265" b="1" i="0" u="none" strike="noStrike" kern="1200" cap="none" spc="0" normalizeH="0" baseline="0" noProof="0" dirty="0">
                <a:ln>
                  <a:noFill/>
                </a:ln>
                <a:solidFill>
                  <a:prstClr val="white">
                    <a:lumMod val="50000"/>
                  </a:prstClr>
                </a:solidFill>
                <a:effectLst/>
                <a:uLnTx/>
                <a:uFillTx/>
                <a:latin typeface="Tahoma"/>
                <a:ea typeface="+mn-ea"/>
                <a:cs typeface="Tahoma"/>
              </a:rPr>
              <a:t> VUOTTA</a:t>
            </a:r>
            <a:endParaRPr kumimoji="0" sz="1265" b="1"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89" name="object 62"/>
          <p:cNvSpPr txBox="1"/>
          <p:nvPr/>
        </p:nvSpPr>
        <p:spPr>
          <a:xfrm>
            <a:off x="8831862" y="5194085"/>
            <a:ext cx="1406440" cy="203681"/>
          </a:xfrm>
          <a:prstGeom prst="rect">
            <a:avLst/>
          </a:prstGeom>
        </p:spPr>
        <p:txBody>
          <a:bodyPr vert="horz" wrap="square" lIns="0" tIns="8925" rIns="0" bIns="0" rtlCol="0">
            <a:spAutoFit/>
          </a:bodyPr>
          <a:lstStyle/>
          <a:p>
            <a:pPr marL="8926" marR="0" lvl="0" indent="0" algn="l" defTabSz="642640" rtl="0" eaLnBrk="1" fontAlgn="auto" latinLnBrk="0" hangingPunct="1">
              <a:lnSpc>
                <a:spcPct val="100000"/>
              </a:lnSpc>
              <a:spcBef>
                <a:spcPts val="70"/>
              </a:spcBef>
              <a:spcAft>
                <a:spcPts val="0"/>
              </a:spcAft>
              <a:buClrTx/>
              <a:buSzTx/>
              <a:buFontTx/>
              <a:buNone/>
              <a:tabLst/>
              <a:defRPr/>
            </a:pPr>
            <a:r>
              <a:rPr kumimoji="0" lang="fi-FI" sz="1265" b="1" i="0" u="none" strike="noStrike" kern="1200" cap="none" spc="0" normalizeH="0" baseline="0" noProof="0" dirty="0">
                <a:ln>
                  <a:noFill/>
                </a:ln>
                <a:solidFill>
                  <a:prstClr val="white">
                    <a:lumMod val="50000"/>
                  </a:prstClr>
                </a:solidFill>
                <a:effectLst/>
                <a:uLnTx/>
                <a:uFillTx/>
                <a:latin typeface="Tahoma"/>
                <a:ea typeface="+mn-ea"/>
                <a:cs typeface="Tahoma"/>
              </a:rPr>
              <a:t>2-4 VUOTTA</a:t>
            </a:r>
            <a:endParaRPr kumimoji="0" sz="1265" b="1" i="0" u="none" strike="noStrike" kern="1200" cap="none" spc="0" normalizeH="0" baseline="0" noProof="0" dirty="0">
              <a:ln>
                <a:noFill/>
              </a:ln>
              <a:solidFill>
                <a:prstClr val="white">
                  <a:lumMod val="50000"/>
                </a:prstClr>
              </a:solidFill>
              <a:effectLst/>
              <a:uLnTx/>
              <a:uFillTx/>
              <a:latin typeface="Tahoma"/>
              <a:ea typeface="+mn-ea"/>
              <a:cs typeface="Tahoma"/>
            </a:endParaRPr>
          </a:p>
        </p:txBody>
      </p:sp>
      <p:sp>
        <p:nvSpPr>
          <p:cNvPr id="31" name="Vuokaavio: Tiedot 30"/>
          <p:cNvSpPr/>
          <p:nvPr/>
        </p:nvSpPr>
        <p:spPr>
          <a:xfrm>
            <a:off x="2293344" y="4988180"/>
            <a:ext cx="153618" cy="224907"/>
          </a:xfrm>
          <a:prstGeom prst="flowChartInputOutput">
            <a:avLst/>
          </a:prstGeom>
          <a:solidFill>
            <a:srgbClr val="FF51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90" name="Vuokaavio: Tiedot 89"/>
          <p:cNvSpPr/>
          <p:nvPr/>
        </p:nvSpPr>
        <p:spPr>
          <a:xfrm>
            <a:off x="4912839" y="4998593"/>
            <a:ext cx="153618" cy="224907"/>
          </a:xfrm>
          <a:prstGeom prst="flowChartInputOutput">
            <a:avLst/>
          </a:prstGeom>
          <a:solidFill>
            <a:srgbClr val="FF51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91" name="Vuokaavio: Tiedot 90"/>
          <p:cNvSpPr/>
          <p:nvPr/>
        </p:nvSpPr>
        <p:spPr>
          <a:xfrm>
            <a:off x="7544014" y="4986242"/>
            <a:ext cx="153618" cy="224907"/>
          </a:xfrm>
          <a:prstGeom prst="flowChartInputOutput">
            <a:avLst/>
          </a:prstGeom>
          <a:solidFill>
            <a:srgbClr val="FF51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Päivämäärän paikkamerkki 8">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
        <p:nvSpPr>
          <p:cNvPr id="19" name="Vuokaavio: Tiedot 18">
            <a:extLst>
              <a:ext uri="{FF2B5EF4-FFF2-40B4-BE49-F238E27FC236}">
                <a16:creationId xmlns:a16="http://schemas.microsoft.com/office/drawing/2014/main" id="{641A3372-21BD-F8E6-F96F-FAE4C8F0BDB1}"/>
              </a:ext>
            </a:extLst>
          </p:cNvPr>
          <p:cNvSpPr/>
          <p:nvPr/>
        </p:nvSpPr>
        <p:spPr>
          <a:xfrm>
            <a:off x="8589445" y="4983466"/>
            <a:ext cx="153618" cy="224907"/>
          </a:xfrm>
          <a:prstGeom prst="flowChartInputOutput">
            <a:avLst/>
          </a:prstGeom>
          <a:solidFill>
            <a:srgbClr val="FF51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Vuokaavio: Tiedot 22">
            <a:extLst>
              <a:ext uri="{FF2B5EF4-FFF2-40B4-BE49-F238E27FC236}">
                <a16:creationId xmlns:a16="http://schemas.microsoft.com/office/drawing/2014/main" id="{0E7522BB-62FB-6D9F-4CD7-49B1F53BA454}"/>
              </a:ext>
            </a:extLst>
          </p:cNvPr>
          <p:cNvSpPr/>
          <p:nvPr/>
        </p:nvSpPr>
        <p:spPr>
          <a:xfrm>
            <a:off x="10021153" y="4998593"/>
            <a:ext cx="153618" cy="224907"/>
          </a:xfrm>
          <a:prstGeom prst="flowChartInputOutput">
            <a:avLst/>
          </a:prstGeom>
          <a:solidFill>
            <a:srgbClr val="FF51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i-FI" sz="1265" b="0" i="0" u="none" strike="noStrike" kern="1200" cap="none" spc="0" normalizeH="0" baseline="0" noProof="0" dirty="0">
              <a:ln>
                <a:noFill/>
              </a:ln>
              <a:solidFill>
                <a:prstClr val="white"/>
              </a:solidFill>
              <a:effectLst/>
              <a:uLnTx/>
              <a:uFillTx/>
              <a:latin typeface="Calibri"/>
              <a:ea typeface="+mn-ea"/>
              <a:cs typeface="+mn-cs"/>
            </a:endParaRPr>
          </a:p>
        </p:txBody>
      </p:sp>
      <p:pic>
        <p:nvPicPr>
          <p:cNvPr id="39" name="Kuva 38" descr="Kuva, joka sisältää kohteen piha-, taivas, puu, henkilö&#10;&#10;Kuvaus luotu automaattisesti">
            <a:extLst>
              <a:ext uri="{FF2B5EF4-FFF2-40B4-BE49-F238E27FC236}">
                <a16:creationId xmlns:a16="http://schemas.microsoft.com/office/drawing/2014/main" id="{E7F7168D-ECBD-8571-3957-26068784B4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23229" y="3352355"/>
            <a:ext cx="1820986" cy="1072632"/>
          </a:xfrm>
          <a:prstGeom prst="rect">
            <a:avLst/>
          </a:prstGeom>
          <a:ln w="28575">
            <a:solidFill>
              <a:schemeClr val="bg1"/>
            </a:solidFill>
          </a:ln>
        </p:spPr>
      </p:pic>
      <p:pic>
        <p:nvPicPr>
          <p:cNvPr id="46" name="Kuvan paikkamerkki 5">
            <a:extLst>
              <a:ext uri="{FF2B5EF4-FFF2-40B4-BE49-F238E27FC236}">
                <a16:creationId xmlns:a16="http://schemas.microsoft.com/office/drawing/2014/main" id="{D5705662-B39B-15FD-13EE-1A7B5F1B209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806877" y="3348425"/>
            <a:ext cx="2160084" cy="1094959"/>
          </a:xfrm>
          <a:prstGeom prst="rect">
            <a:avLst/>
          </a:prstGeom>
          <a:ln w="28575">
            <a:solidFill>
              <a:schemeClr val="bg1"/>
            </a:solidFill>
          </a:ln>
        </p:spPr>
      </p:pic>
      <p:sp>
        <p:nvSpPr>
          <p:cNvPr id="16" name="Alatunnisteen paikkamerkki 15">
            <a:extLst>
              <a:ext uri="{FF2B5EF4-FFF2-40B4-BE49-F238E27FC236}">
                <a16:creationId xmlns:a16="http://schemas.microsoft.com/office/drawing/2014/main" id="{47D73D3D-7525-70FC-7F33-6193999A44C8}"/>
              </a:ext>
            </a:extLst>
          </p:cNvPr>
          <p:cNvSpPr>
            <a:spLocks noGrp="1"/>
          </p:cNvSpPr>
          <p:nvPr>
            <p:ph type="ftr" sz="quarter" idx="11"/>
          </p:nvPr>
        </p:nvSpPr>
        <p:spPr>
          <a:xfrm>
            <a:off x="2282400" y="6530400"/>
            <a:ext cx="1693000" cy="208800"/>
          </a:xfrm>
        </p:spPr>
        <p:txBody>
          <a:bodyPr lIns="0" tIns="0" rIns="0" bIns="0" anchor="t"/>
          <a:lstStyle/>
          <a:p>
            <a:r>
              <a:rPr lang="fi-FI" sz="1000"/>
              <a:t>Satu Kekäläinen</a:t>
            </a:r>
            <a:endParaRPr lang="fi-FI" sz="1000" dirty="0"/>
          </a:p>
        </p:txBody>
      </p:sp>
      <p:sp>
        <p:nvSpPr>
          <p:cNvPr id="27" name="Dian numeron paikkamerkki 4">
            <a:extLst>
              <a:ext uri="{FF2B5EF4-FFF2-40B4-BE49-F238E27FC236}">
                <a16:creationId xmlns:a16="http://schemas.microsoft.com/office/drawing/2014/main" id="{32780E80-D680-BCE9-9B5E-6D7D029BE42C}"/>
              </a:ext>
            </a:extLst>
          </p:cNvPr>
          <p:cNvSpPr>
            <a:spLocks noGrp="1"/>
          </p:cNvSpPr>
          <p:nvPr>
            <p:ph type="sldNum" sz="quarter" idx="12"/>
          </p:nvPr>
        </p:nvSpPr>
        <p:spPr>
          <a:xfrm>
            <a:off x="857249" y="6373283"/>
            <a:ext cx="561975" cy="365125"/>
          </a:xfrm>
        </p:spPr>
        <p:txBody>
          <a:bodyPr/>
          <a:lstStyle/>
          <a:p>
            <a:fld id="{6BD4A0EF-951A-4343-A672-F31B58E6828E}" type="slidenum">
              <a:rPr lang="en-US" smtClean="0"/>
              <a:pPr/>
              <a:t>2</a:t>
            </a:fld>
            <a:endParaRPr lang="en-US" dirty="0"/>
          </a:p>
        </p:txBody>
      </p:sp>
    </p:spTree>
    <p:extLst>
      <p:ext uri="{BB962C8B-B14F-4D97-AF65-F5344CB8AC3E}">
        <p14:creationId xmlns:p14="http://schemas.microsoft.com/office/powerpoint/2010/main" val="1477395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RAMSYS Web</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838198" y="1491906"/>
            <a:ext cx="8448677" cy="4161600"/>
          </a:xfrm>
        </p:spPr>
        <p:txBody>
          <a:bodyPr>
            <a:noAutofit/>
          </a:bodyPr>
          <a:lstStyle/>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Koneellisessa radantarkastuksessa käytettävä mittaustulosten jakelu- ja katseluohjelmisto</a:t>
            </a:r>
            <a:endParaRPr lang="fi-FI" sz="1600" dirty="0">
              <a:effectLst/>
              <a:latin typeface="Segoe UI" panose="020B0502040204020203" pitchFamily="34" charset="0"/>
              <a:ea typeface="Calibri" panose="020F0502020204030204" pitchFamily="34" charset="0"/>
              <a:cs typeface="Segoe UI" panose="020B0502040204020203" pitchFamily="34" charset="0"/>
            </a:endParaRPr>
          </a:p>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Tarkastuskalustona MEERI-radantarkastusvaunu</a:t>
            </a:r>
            <a:endParaRPr lang="fi-FI" sz="1600" dirty="0">
              <a:effectLst/>
              <a:latin typeface="Segoe UI" panose="020B0502040204020203" pitchFamily="34" charset="0"/>
              <a:ea typeface="Calibri" panose="020F0502020204030204" pitchFamily="34" charset="0"/>
              <a:cs typeface="Segoe UI" panose="020B0502040204020203" pitchFamily="34" charset="0"/>
            </a:endParaRPr>
          </a:p>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RAMSYS Webissä julkaistavia radantarkastustuloksia käytetään radan kunnon tarkastamiseen, seurantaan ja ennustamiseen. Tarkastuksen perusteella tehdään mm. tikettejä </a:t>
            </a:r>
            <a:r>
              <a:rPr lang="fi-FI" sz="1600" dirty="0" err="1">
                <a:effectLst/>
                <a:latin typeface="Segoe UI" panose="020B0502040204020203" pitchFamily="34" charset="0"/>
                <a:ea typeface="Times New Roman" panose="02020603050405020304" pitchFamily="18" charset="0"/>
                <a:cs typeface="Segoe UI" panose="020B0502040204020203" pitchFamily="34" charset="0"/>
              </a:rPr>
              <a:t>RAIKUun</a:t>
            </a:r>
            <a:endParaRPr lang="fi-FI" sz="1600" dirty="0">
              <a:effectLst/>
              <a:latin typeface="Segoe UI" panose="020B0502040204020203" pitchFamily="34" charset="0"/>
              <a:ea typeface="Calibri" panose="020F0502020204030204" pitchFamily="34" charset="0"/>
              <a:cs typeface="Segoe UI" panose="020B0502040204020203" pitchFamily="34" charset="0"/>
            </a:endParaRPr>
          </a:p>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Vakavat Turvallisuushavainnot ja -poikkeamat viedään </a:t>
            </a:r>
            <a:r>
              <a:rPr lang="fi-FI" sz="1600" dirty="0" err="1">
                <a:effectLst/>
                <a:latin typeface="Segoe UI" panose="020B0502040204020203" pitchFamily="34" charset="0"/>
                <a:ea typeface="Times New Roman" panose="02020603050405020304" pitchFamily="18" charset="0"/>
                <a:cs typeface="Segoe UI" panose="020B0502040204020203" pitchFamily="34" charset="0"/>
              </a:rPr>
              <a:t>TUTKA:aan</a:t>
            </a:r>
            <a:endParaRPr lang="fi-FI" sz="1600" dirty="0">
              <a:latin typeface="Segoe UI" panose="020B0502040204020203" pitchFamily="34" charset="0"/>
              <a:ea typeface="Times New Roman" panose="02020603050405020304" pitchFamily="18" charset="0"/>
              <a:cs typeface="Segoe UI" panose="020B0502040204020203" pitchFamily="34" charset="0"/>
            </a:endParaRPr>
          </a:p>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Toistaiseksi käytössä on yrityskohtaiset käyttäjätunnukset, joiden perusteena tulee aina olla voimassaoleva sopimussuhde Väyläviraston kanssa ja tulosten käytölle löytyy sopimuksesta selkeä peruste (ensisijaisena käyttäjäkuntana radan kunnossapito ja rakentaminen). Tulevaisuudessa saatetaan siirtyä henkilökohtaisiin käyttäjätunnuksiin.</a:t>
            </a:r>
            <a:endParaRPr lang="fi-FI" sz="1600" dirty="0">
              <a:latin typeface="Segoe UI" panose="020B0502040204020203" pitchFamily="34" charset="0"/>
              <a:ea typeface="Times New Roman" panose="02020603050405020304" pitchFamily="18" charset="0"/>
              <a:cs typeface="Segoe UI" panose="020B0502040204020203" pitchFamily="34" charset="0"/>
            </a:endParaRPr>
          </a:p>
          <a:p>
            <a:pPr marL="342900" lvl="0" indent="-342900">
              <a:buFont typeface="Arial" panose="020B0604020202020204" pitchFamily="34" charset="0"/>
              <a:buChar char="•"/>
              <a:tabLst>
                <a:tab pos="457200" algn="l"/>
              </a:tabLst>
            </a:pPr>
            <a:r>
              <a:rPr lang="fi-FI" sz="1600" dirty="0">
                <a:effectLst/>
                <a:latin typeface="Segoe UI" panose="020B0502040204020203" pitchFamily="34" charset="0"/>
                <a:ea typeface="Times New Roman" panose="02020603050405020304" pitchFamily="18" charset="0"/>
                <a:cs typeface="Segoe UI" panose="020B0502040204020203" pitchFamily="34" charset="0"/>
              </a:rPr>
              <a:t>Lisätietoja: Matti </a:t>
            </a:r>
            <a:r>
              <a:rPr lang="fi-FI" sz="1600" dirty="0" err="1">
                <a:effectLst/>
                <a:latin typeface="Segoe UI" panose="020B0502040204020203" pitchFamily="34" charset="0"/>
                <a:ea typeface="Times New Roman" panose="02020603050405020304" pitchFamily="18" charset="0"/>
                <a:cs typeface="Segoe UI" panose="020B0502040204020203" pitchFamily="34" charset="0"/>
              </a:rPr>
              <a:t>Levomäki</a:t>
            </a:r>
            <a:r>
              <a:rPr lang="fi-FI" sz="1600" dirty="0">
                <a:effectLst/>
                <a:latin typeface="Segoe UI" panose="020B0502040204020203" pitchFamily="34" charset="0"/>
                <a:ea typeface="Times New Roman" panose="02020603050405020304" pitchFamily="18" charset="0"/>
                <a:cs typeface="Segoe UI" panose="020B0502040204020203" pitchFamily="34" charset="0"/>
              </a:rPr>
              <a:t> (MERMEC) sekä Tuomo Viitala ja Tero Hannikainen (Väylävirasto)</a:t>
            </a:r>
            <a:endParaRPr lang="fi-FI" sz="1600" dirty="0">
              <a:effectLst/>
              <a:latin typeface="Segoe UI" panose="020B0502040204020203" pitchFamily="34" charset="0"/>
              <a:ea typeface="Calibri" panose="020F0502020204030204" pitchFamily="34" charset="0"/>
              <a:cs typeface="Segoe UI" panose="020B0502040204020203" pitchFamily="34" charset="0"/>
            </a:endParaRPr>
          </a:p>
          <a:p>
            <a:pPr marL="0" indent="0">
              <a:buNone/>
            </a:pPr>
            <a:endParaRPr lang="fi-FI" sz="1600" dirty="0">
              <a:effectLst/>
              <a:latin typeface="Segoe UI" panose="020B0502040204020203" pitchFamily="34" charset="0"/>
              <a:cs typeface="Segoe UI" panose="020B0502040204020203" pitchFamily="34" charset="0"/>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20</a:t>
            </a:fld>
            <a:endParaRPr lang="en-US"/>
          </a:p>
        </p:txBody>
      </p:sp>
      <p:pic>
        <p:nvPicPr>
          <p:cNvPr id="6" name="Graphic 5" descr="Magnifying glass">
            <a:extLst>
              <a:ext uri="{FF2B5EF4-FFF2-40B4-BE49-F238E27FC236}">
                <a16:creationId xmlns:a16="http://schemas.microsoft.com/office/drawing/2014/main" id="{74FDEC62-DF60-3DED-D032-D798D984C5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60835" y="2161620"/>
            <a:ext cx="2216708" cy="2216708"/>
          </a:xfrm>
          <a:prstGeom prst="rect">
            <a:avLst/>
          </a:prstGeom>
        </p:spPr>
      </p:pic>
      <p:sp>
        <p:nvSpPr>
          <p:cNvPr id="4" name="Päivämäärän paikkamerkki 3">
            <a:extLst>
              <a:ext uri="{FF2B5EF4-FFF2-40B4-BE49-F238E27FC236}">
                <a16:creationId xmlns:a16="http://schemas.microsoft.com/office/drawing/2014/main" id="{4E4F0CE8-DD7E-1332-B1A8-2221BDE42BD7}"/>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D4949A1A-170F-24F7-738A-79BD6339AE0A}"/>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570031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Kuvatieto</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p:txBody>
          <a:bodyPr>
            <a:noAutofit/>
          </a:bodyPr>
          <a:lstStyle/>
          <a:p>
            <a:endParaRPr lang="fi-FI" sz="1400" dirty="0"/>
          </a:p>
          <a:p>
            <a:pPr marL="0" indent="0">
              <a:buNone/>
            </a:pPr>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21</a:t>
            </a:fld>
            <a:endParaRPr lang="en-US"/>
          </a:p>
        </p:txBody>
      </p:sp>
      <p:sp>
        <p:nvSpPr>
          <p:cNvPr id="6" name="Tekstin paikkamerkki 2">
            <a:extLst>
              <a:ext uri="{FF2B5EF4-FFF2-40B4-BE49-F238E27FC236}">
                <a16:creationId xmlns:a16="http://schemas.microsoft.com/office/drawing/2014/main" id="{F1E5F824-733C-D508-CE75-BC8240A3D9FF}"/>
              </a:ext>
            </a:extLst>
          </p:cNvPr>
          <p:cNvSpPr txBox="1">
            <a:spLocks/>
          </p:cNvSpPr>
          <p:nvPr/>
        </p:nvSpPr>
        <p:spPr>
          <a:xfrm>
            <a:off x="838200" y="1690688"/>
            <a:ext cx="4894944" cy="4161600"/>
          </a:xfrm>
          <a:prstGeom prst="rect">
            <a:avLst/>
          </a:prstGeom>
        </p:spPr>
        <p:txBody>
          <a:bodyPr vert="horz" lIns="91440" tIns="45720" rIns="91440" bIns="45720" rtlCol="0">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fi-FI" sz="1400" dirty="0">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fi-FI" sz="1400" dirty="0">
                <a:latin typeface="Segoe UI" panose="020B0502040204020203" pitchFamily="34" charset="0"/>
                <a:cs typeface="Segoe UI" panose="020B0502040204020203" pitchFamily="34" charset="0"/>
              </a:rPr>
              <a:t>Kuvatietopalvelussa hallitaan Väyläviraston eri sovellusten käyttämiä kuvia</a:t>
            </a:r>
          </a:p>
          <a:p>
            <a:pPr marL="285750" indent="-285750">
              <a:buFont typeface="Arial" panose="020B0604020202020204" pitchFamily="34" charset="0"/>
              <a:buChar char="•"/>
            </a:pPr>
            <a:r>
              <a:rPr lang="fi-FI" sz="1400" dirty="0">
                <a:latin typeface="Segoe UI" panose="020B0502040204020203" pitchFamily="34" charset="0"/>
                <a:cs typeface="Segoe UI" panose="020B0502040204020203" pitchFamily="34" charset="0"/>
              </a:rPr>
              <a:t>Karttahaku tai lomakehaku</a:t>
            </a:r>
          </a:p>
          <a:p>
            <a:pPr marL="285750" indent="-285750">
              <a:buFont typeface="Arial" panose="020B0604020202020204" pitchFamily="34" charset="0"/>
              <a:buChar char="•"/>
            </a:pPr>
            <a:r>
              <a:rPr lang="fi-FI" sz="1400" dirty="0">
                <a:latin typeface="Segoe UI" panose="020B0502040204020203" pitchFamily="34" charset="0"/>
                <a:cs typeface="Segoe UI" panose="020B0502040204020203" pitchFamily="34" charset="0"/>
              </a:rPr>
              <a:t>RAIKU tallettaa kuvat automaattisesti</a:t>
            </a:r>
          </a:p>
          <a:p>
            <a:pPr marL="285750" indent="-285750">
              <a:buFont typeface="Arial" panose="020B0604020202020204" pitchFamily="34" charset="0"/>
              <a:buChar char="•"/>
            </a:pPr>
            <a:r>
              <a:rPr lang="fi-FI" sz="1400" dirty="0">
                <a:latin typeface="Segoe UI" panose="020B0502040204020203" pitchFamily="34" charset="0"/>
                <a:cs typeface="Segoe UI" panose="020B0502040204020203" pitchFamily="34" charset="0"/>
              </a:rPr>
              <a:t>RAIKU hakee kuvat Kuvatiedosta</a:t>
            </a:r>
          </a:p>
          <a:p>
            <a:pPr marL="285750" indent="-285750">
              <a:buFont typeface="Arial" panose="020B0604020202020204" pitchFamily="34" charset="0"/>
              <a:buChar char="•"/>
            </a:pPr>
            <a:r>
              <a:rPr lang="fi-FI" sz="1400" dirty="0">
                <a:latin typeface="Segoe UI" panose="020B0502040204020203" pitchFamily="34" charset="0"/>
                <a:cs typeface="Segoe UI" panose="020B0502040204020203" pitchFamily="34" charset="0"/>
              </a:rPr>
              <a:t>Kelikamerakuvien katselu edellyttää käyttäjältä kelikamerakuvien katseluun oikeuttavaa erillistä roolia</a:t>
            </a:r>
          </a:p>
          <a:p>
            <a:r>
              <a:rPr lang="fi-FI" sz="1400" dirty="0">
                <a:latin typeface="Segoe UI" panose="020B0502040204020203" pitchFamily="34" charset="0"/>
                <a:cs typeface="Segoe UI" panose="020B0502040204020203" pitchFamily="34" charset="0"/>
                <a:hlinkClick r:id="rId3"/>
              </a:rPr>
              <a:t>kuvatieto.tuki@vayla.fi</a:t>
            </a:r>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pPr marL="0" indent="0">
              <a:buNone/>
            </a:pPr>
            <a:endParaRPr lang="fi-FI" sz="5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8" name="Tekstin paikkamerkki 2">
            <a:extLst>
              <a:ext uri="{FF2B5EF4-FFF2-40B4-BE49-F238E27FC236}">
                <a16:creationId xmlns:a16="http://schemas.microsoft.com/office/drawing/2014/main" id="{0634F9A6-CE13-C9AE-6221-407D59DD7FB9}"/>
              </a:ext>
            </a:extLst>
          </p:cNvPr>
          <p:cNvSpPr txBox="1">
            <a:spLocks/>
          </p:cNvSpPr>
          <p:nvPr/>
        </p:nvSpPr>
        <p:spPr>
          <a:xfrm>
            <a:off x="6162675" y="1690688"/>
            <a:ext cx="5067300" cy="4161600"/>
          </a:xfrm>
          <a:prstGeom prst="rect">
            <a:avLst/>
          </a:prstGeom>
        </p:spPr>
        <p:txBody>
          <a:bodyPr vert="horz" lIns="91440" tIns="45720" rIns="91440" bIns="45720" rtlCol="0">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pic>
        <p:nvPicPr>
          <p:cNvPr id="11" name="Kuva 10">
            <a:extLst>
              <a:ext uri="{FF2B5EF4-FFF2-40B4-BE49-F238E27FC236}">
                <a16:creationId xmlns:a16="http://schemas.microsoft.com/office/drawing/2014/main" id="{F02AA485-8FAD-343D-10FB-B762040B3763}"/>
              </a:ext>
            </a:extLst>
          </p:cNvPr>
          <p:cNvPicPr>
            <a:picLocks noChangeAspect="1"/>
          </p:cNvPicPr>
          <p:nvPr/>
        </p:nvPicPr>
        <p:blipFill>
          <a:blip r:embed="rId4"/>
          <a:stretch>
            <a:fillRect/>
          </a:stretch>
        </p:blipFill>
        <p:spPr>
          <a:xfrm>
            <a:off x="6889206" y="1889207"/>
            <a:ext cx="4340769" cy="3764562"/>
          </a:xfrm>
          <a:prstGeom prst="rect">
            <a:avLst/>
          </a:prstGeom>
        </p:spPr>
      </p:pic>
      <p:sp>
        <p:nvSpPr>
          <p:cNvPr id="4" name="Päivämäärän paikkamerkki 3">
            <a:extLst>
              <a:ext uri="{FF2B5EF4-FFF2-40B4-BE49-F238E27FC236}">
                <a16:creationId xmlns:a16="http://schemas.microsoft.com/office/drawing/2014/main" id="{5019A731-DBEF-0A3C-9491-560393CEE7F2}"/>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008F407A-DCC3-7CA0-5E87-DBEAC695A8A8}"/>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348661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Ratakuvapalvelu</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p:txBody>
          <a:bodyPr>
            <a:noAutofit/>
          </a:bodyPr>
          <a:lstStyle/>
          <a:p>
            <a:pPr marL="0" indent="0">
              <a:buNone/>
            </a:pPr>
            <a:endParaRPr lang="fi-FI" sz="1600" dirty="0">
              <a:latin typeface="Segoe UI" panose="020B0502040204020203" pitchFamily="34" charset="0"/>
              <a:cs typeface="Segoe UI" panose="020B0502040204020203" pitchFamily="34" charset="0"/>
            </a:endParaRPr>
          </a:p>
          <a:p>
            <a:pPr marL="0" indent="0">
              <a:buNone/>
            </a:pPr>
            <a:r>
              <a:rPr lang="fi-FI" sz="1600" dirty="0">
                <a:solidFill>
                  <a:srgbClr val="00B050"/>
                </a:solidFill>
                <a:latin typeface="Segoe UI" panose="020B0502040204020203" pitchFamily="34" charset="0"/>
                <a:cs typeface="Segoe UI" panose="020B0502040204020203" pitchFamily="34" charset="0"/>
              </a:rPr>
              <a:t>Tulossa </a:t>
            </a:r>
          </a:p>
          <a:p>
            <a:r>
              <a:rPr lang="fi-FI" sz="1600" dirty="0">
                <a:latin typeface="Segoe UI" panose="020B0502040204020203" pitchFamily="34" charset="0"/>
                <a:cs typeface="Segoe UI" panose="020B0502040204020203" pitchFamily="34" charset="0"/>
              </a:rPr>
              <a:t>Kehitetään uutta Ratakuvapalvelua</a:t>
            </a:r>
          </a:p>
          <a:p>
            <a:r>
              <a:rPr lang="fi-FI" sz="1600" dirty="0">
                <a:latin typeface="Segoe UI" panose="020B0502040204020203" pitchFamily="34" charset="0"/>
                <a:cs typeface="Segoe UI" panose="020B0502040204020203" pitchFamily="34" charset="0"/>
              </a:rPr>
              <a:t>Kehitysympäristö </a:t>
            </a:r>
            <a:r>
              <a:rPr lang="fi-FI" sz="1600" u="sng" dirty="0">
                <a:solidFill>
                  <a:srgbClr val="0563C1"/>
                </a:solidFill>
                <a:effectLst/>
                <a:latin typeface="Segoe UI" panose="020B0502040204020203" pitchFamily="34" charset="0"/>
                <a:ea typeface="Calibri" panose="020F0502020204030204" pitchFamily="34" charset="0"/>
                <a:cs typeface="Segoe UI" panose="020B0502040204020203" pitchFamily="34" charset="0"/>
                <a:hlinkClick r:id="rId3"/>
              </a:rPr>
              <a:t>https://kuvatietodev.testivaylapilvi.fi/rtk</a:t>
            </a:r>
            <a:endParaRPr lang="fi-FI" sz="1600" u="sng" dirty="0">
              <a:solidFill>
                <a:srgbClr val="0563C1"/>
              </a:solidFill>
              <a:effectLst/>
              <a:latin typeface="Segoe UI" panose="020B0502040204020203" pitchFamily="34" charset="0"/>
              <a:ea typeface="Calibri" panose="020F0502020204030204" pitchFamily="34" charset="0"/>
              <a:cs typeface="Segoe UI" panose="020B0502040204020203" pitchFamily="34" charset="0"/>
            </a:endParaRPr>
          </a:p>
          <a:p>
            <a:r>
              <a:rPr lang="fi-FI" sz="1600" dirty="0">
                <a:latin typeface="Segoe UI" panose="020B0502040204020203" pitchFamily="34" charset="0"/>
                <a:cs typeface="Segoe UI" panose="020B0502040204020203" pitchFamily="34" charset="0"/>
              </a:rPr>
              <a:t>Valmistuu arviolta joulukuussa</a:t>
            </a:r>
          </a:p>
          <a:p>
            <a:r>
              <a:rPr lang="fi-FI" sz="1600" dirty="0">
                <a:latin typeface="Segoe UI" panose="020B0502040204020203" pitchFamily="34" charset="0"/>
                <a:cs typeface="Segoe UI" panose="020B0502040204020203" pitchFamily="34" charset="0"/>
              </a:rPr>
              <a:t>Nykyinen Ratakuvapalvelu käytössä korvaajaan asti</a:t>
            </a:r>
          </a:p>
          <a:p>
            <a:r>
              <a:rPr lang="fi-FI" sz="1600" dirty="0">
                <a:latin typeface="Segoe UI" panose="020B0502040204020203" pitchFamily="34" charset="0"/>
                <a:cs typeface="Segoe UI" panose="020B0502040204020203" pitchFamily="34" charset="0"/>
              </a:rPr>
              <a:t>Lisätietoja: Markku Pitkänen</a:t>
            </a:r>
          </a:p>
          <a:p>
            <a:endParaRPr lang="fi-FI" sz="1600" dirty="0">
              <a:latin typeface="Segoe UI" panose="020B0502040204020203" pitchFamily="34" charset="0"/>
              <a:cs typeface="Segoe UI" panose="020B0502040204020203" pitchFamily="34" charset="0"/>
            </a:endParaRPr>
          </a:p>
        </p:txBody>
      </p:sp>
      <p:sp>
        <p:nvSpPr>
          <p:cNvPr id="4" name="Tekstin paikkamerkki 3">
            <a:extLst>
              <a:ext uri="{FF2B5EF4-FFF2-40B4-BE49-F238E27FC236}">
                <a16:creationId xmlns:a16="http://schemas.microsoft.com/office/drawing/2014/main" id="{A6724189-14F7-2538-7502-AB59C1CB547B}"/>
              </a:ext>
            </a:extLst>
          </p:cNvPr>
          <p:cNvSpPr>
            <a:spLocks noGrp="1"/>
          </p:cNvSpPr>
          <p:nvPr>
            <p:ph type="body" sz="quarter" idx="14"/>
          </p:nvPr>
        </p:nvSpPr>
        <p:spPr/>
        <p:txBody>
          <a:bodyPr>
            <a:normAutofit/>
          </a:bodyPr>
          <a:lstStyle/>
          <a:p>
            <a:pPr marL="0" indent="0">
              <a:buNone/>
            </a:pPr>
            <a:endParaRPr lang="fi-FI" sz="1400" dirty="0"/>
          </a:p>
          <a:p>
            <a:endParaRPr lang="fi-FI" sz="1400" dirty="0"/>
          </a:p>
          <a:p>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22</a:t>
            </a:fld>
            <a:endParaRPr lang="en-US"/>
          </a:p>
        </p:txBody>
      </p:sp>
      <p:sp>
        <p:nvSpPr>
          <p:cNvPr id="6" name="Päivämäärän paikkamerkki 5">
            <a:extLst>
              <a:ext uri="{FF2B5EF4-FFF2-40B4-BE49-F238E27FC236}">
                <a16:creationId xmlns:a16="http://schemas.microsoft.com/office/drawing/2014/main" id="{AED97C93-C3FA-CB5C-8D2F-9E2083B9004E}"/>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429935F7-24F2-8DD8-B0DB-29DD1B3DF22C}"/>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3503175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RATATIETO </a:t>
            </a:r>
            <a:r>
              <a:rPr lang="fi-FI" sz="1400" dirty="0"/>
              <a:t>(korvasi Ratatiedon extranetin)</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p:txBody>
          <a:bodyPr>
            <a:noAutofit/>
          </a:bodyPr>
          <a:lstStyle/>
          <a:p>
            <a:r>
              <a:rPr lang="fi-FI" sz="1200" dirty="0">
                <a:effectLst/>
                <a:latin typeface="Segoe UI" panose="020B0502040204020203" pitchFamily="34" charset="0"/>
                <a:cs typeface="Segoe UI" panose="020B0502040204020203" pitchFamily="34" charset="0"/>
              </a:rPr>
              <a:t>Ratatieto palvelussa (ent. ratatiedon extranet) ylläpidetään rautatiejärjestelmään liittyvää aineistoa, kuten raiteisto-</a:t>
            </a:r>
            <a:r>
              <a:rPr lang="fi-FI" sz="1200" dirty="0">
                <a:latin typeface="Segoe UI" panose="020B0502040204020203" pitchFamily="34" charset="0"/>
                <a:cs typeface="Segoe UI" panose="020B0502040204020203" pitchFamily="34" charset="0"/>
              </a:rPr>
              <a:t> </a:t>
            </a:r>
            <a:r>
              <a:rPr lang="fi-FI" sz="1200" dirty="0">
                <a:effectLst/>
                <a:latin typeface="Segoe UI" panose="020B0502040204020203" pitchFamily="34" charset="0"/>
                <a:cs typeface="Segoe UI" panose="020B0502040204020203" pitchFamily="34" charset="0"/>
              </a:rPr>
              <a:t>ja linjakaaviot, ryhmityskaaviot sekä turvalaitteiden huolto-</a:t>
            </a:r>
            <a:r>
              <a:rPr lang="fi-FI" sz="1200" dirty="0">
                <a:latin typeface="Segoe UI" panose="020B0502040204020203" pitchFamily="34" charset="0"/>
                <a:cs typeface="Segoe UI" panose="020B0502040204020203" pitchFamily="34" charset="0"/>
              </a:rPr>
              <a:t> </a:t>
            </a:r>
            <a:r>
              <a:rPr lang="fi-FI" sz="1200" dirty="0">
                <a:effectLst/>
                <a:latin typeface="Segoe UI" panose="020B0502040204020203" pitchFamily="34" charset="0"/>
                <a:cs typeface="Segoe UI" panose="020B0502040204020203" pitchFamily="34" charset="0"/>
              </a:rPr>
              <a:t>ja käyttöohjeet</a:t>
            </a:r>
          </a:p>
          <a:p>
            <a:r>
              <a:rPr lang="fi-FI" sz="1200" dirty="0">
                <a:effectLst/>
                <a:latin typeface="Segoe UI" panose="020B0502040204020203" pitchFamily="34" charset="0"/>
                <a:cs typeface="Segoe UI" panose="020B0502040204020203" pitchFamily="34" charset="0"/>
              </a:rPr>
              <a:t>Palvelun aineisto on tarkoitettu liikenteenohjaukselle, isännöitsijöille, kunnossapitäjille, urakoitsijoille ja liikennöitsijöille</a:t>
            </a:r>
          </a:p>
          <a:p>
            <a:r>
              <a:rPr lang="fi-FI" sz="1200" dirty="0">
                <a:latin typeface="Segoe UI" panose="020B0502040204020203" pitchFamily="34" charset="0"/>
                <a:cs typeface="Segoe UI" panose="020B0502040204020203" pitchFamily="34" charset="0"/>
              </a:rPr>
              <a:t>Rakentamisen seurauksena tehtyjen muutosten osalta Ratatiedon aineistot päivittyvät palveluntuottajien kautta</a:t>
            </a:r>
          </a:p>
          <a:p>
            <a:r>
              <a:rPr lang="fi-FI" sz="1100" dirty="0">
                <a:effectLst/>
                <a:latin typeface="Segoe UI" panose="020B0502040204020203" pitchFamily="34" charset="0"/>
                <a:cs typeface="Segoe UI" panose="020B0502040204020203" pitchFamily="34" charset="0"/>
              </a:rPr>
              <a:t>Sähköratamuutokset </a:t>
            </a:r>
            <a:r>
              <a:rPr lang="fi-FI" sz="1100" dirty="0">
                <a:effectLst/>
                <a:latin typeface="Segoe UI" panose="020B0502040204020203" pitchFamily="34" charset="0"/>
                <a:cs typeface="Segoe UI" panose="020B0502040204020203" pitchFamily="34" charset="0"/>
                <a:hlinkClick r:id="rId3"/>
              </a:rPr>
              <a:t>ryhmityskaaviot@vayla.fi</a:t>
            </a:r>
            <a:endParaRPr lang="fi-FI" sz="1100" dirty="0">
              <a:effectLst/>
              <a:latin typeface="Segoe UI" panose="020B0502040204020203" pitchFamily="34" charset="0"/>
              <a:cs typeface="Segoe UI" panose="020B0502040204020203" pitchFamily="34" charset="0"/>
            </a:endParaRPr>
          </a:p>
          <a:p>
            <a:r>
              <a:rPr lang="fi-FI" sz="1100" dirty="0">
                <a:effectLst/>
                <a:latin typeface="Segoe UI" panose="020B0502040204020203" pitchFamily="34" charset="0"/>
                <a:cs typeface="Segoe UI" panose="020B0502040204020203" pitchFamily="34" charset="0"/>
              </a:rPr>
              <a:t>Tasoristeyspoiston vaikutus nopeustietoihin </a:t>
            </a:r>
            <a:r>
              <a:rPr lang="fi-FI" sz="1100" dirty="0">
                <a:effectLst/>
                <a:latin typeface="Segoe UI" panose="020B0502040204020203" pitchFamily="34" charset="0"/>
                <a:cs typeface="Segoe UI" panose="020B0502040204020203" pitchFamily="34" charset="0"/>
                <a:hlinkClick r:id="rId4"/>
              </a:rPr>
              <a:t>ratarekisterit@vayla.fi</a:t>
            </a:r>
            <a:endParaRPr lang="fi-FI" sz="1100" dirty="0">
              <a:effectLst/>
              <a:latin typeface="Segoe UI" panose="020B0502040204020203" pitchFamily="34" charset="0"/>
              <a:cs typeface="Segoe UI" panose="020B0502040204020203" pitchFamily="34" charset="0"/>
            </a:endParaRPr>
          </a:p>
          <a:p>
            <a:r>
              <a:rPr lang="fi-FI" sz="1100" dirty="0">
                <a:effectLst/>
                <a:latin typeface="Segoe UI" panose="020B0502040204020203" pitchFamily="34" charset="0"/>
                <a:cs typeface="Segoe UI" panose="020B0502040204020203" pitchFamily="34" charset="0"/>
              </a:rPr>
              <a:t>Ratatietopalvelu </a:t>
            </a:r>
            <a:r>
              <a:rPr lang="fi-FI" sz="1100" dirty="0">
                <a:effectLst/>
                <a:latin typeface="Segoe UI" panose="020B0502040204020203" pitchFamily="34" charset="0"/>
                <a:cs typeface="Segoe UI" panose="020B0502040204020203" pitchFamily="34" charset="0"/>
                <a:hlinkClick r:id="rId5"/>
              </a:rPr>
              <a:t>https://ratatieto.vaylapilvi.fi</a:t>
            </a:r>
            <a:endParaRPr lang="fi-FI" sz="1100" dirty="0">
              <a:latin typeface="Segoe UI" panose="020B0502040204020203" pitchFamily="34" charset="0"/>
              <a:cs typeface="Segoe UI" panose="020B0502040204020203" pitchFamily="34" charset="0"/>
            </a:endParaRPr>
          </a:p>
          <a:p>
            <a:r>
              <a:rPr lang="fi-FI" sz="1100" dirty="0">
                <a:effectLst/>
                <a:latin typeface="Segoe UI" panose="020B0502040204020203" pitchFamily="34" charset="0"/>
                <a:cs typeface="Segoe UI" panose="020B0502040204020203" pitchFamily="34" charset="0"/>
              </a:rPr>
              <a:t>Palautteet, lisätiedot, tunnuspyynnöt </a:t>
            </a:r>
            <a:r>
              <a:rPr lang="fi-FI" sz="1100" dirty="0">
                <a:effectLst/>
                <a:latin typeface="Segoe UI" panose="020B0502040204020203" pitchFamily="34" charset="0"/>
                <a:cs typeface="Segoe UI" panose="020B0502040204020203" pitchFamily="34" charset="0"/>
                <a:hlinkClick r:id="rId6"/>
              </a:rPr>
              <a:t>ratatieto@vayla.fi</a:t>
            </a:r>
            <a:endParaRPr lang="fi-FI" sz="1100" dirty="0">
              <a:effectLst/>
              <a:latin typeface="Segoe UI" panose="020B0502040204020203" pitchFamily="34" charset="0"/>
              <a:cs typeface="Segoe UI" panose="020B0502040204020203" pitchFamily="34" charset="0"/>
            </a:endParaRPr>
          </a:p>
          <a:p>
            <a:endParaRPr lang="fi-FI" sz="1100" dirty="0">
              <a:effectLst/>
              <a:latin typeface="Arial" panose="020B0604020202020204" pitchFamily="34" charset="0"/>
            </a:endParaRPr>
          </a:p>
          <a:p>
            <a:endParaRPr lang="fi-FI" sz="1200" dirty="0">
              <a:effectLst/>
              <a:latin typeface="Arial" panose="020B0604020202020204" pitchFamily="34" charset="0"/>
            </a:endParaRPr>
          </a:p>
          <a:p>
            <a:endParaRPr lang="fi-FI" sz="1400" dirty="0"/>
          </a:p>
        </p:txBody>
      </p:sp>
      <p:sp>
        <p:nvSpPr>
          <p:cNvPr id="4" name="Tekstin paikkamerkki 3">
            <a:extLst>
              <a:ext uri="{FF2B5EF4-FFF2-40B4-BE49-F238E27FC236}">
                <a16:creationId xmlns:a16="http://schemas.microsoft.com/office/drawing/2014/main" id="{A6724189-14F7-2538-7502-AB59C1CB547B}"/>
              </a:ext>
            </a:extLst>
          </p:cNvPr>
          <p:cNvSpPr>
            <a:spLocks noGrp="1"/>
          </p:cNvSpPr>
          <p:nvPr>
            <p:ph type="body" sz="quarter" idx="14"/>
          </p:nvPr>
        </p:nvSpPr>
        <p:spPr/>
        <p:txBody>
          <a:bodyPr>
            <a:normAutofit/>
          </a:bodyPr>
          <a:lstStyle/>
          <a:p>
            <a:pPr marL="0" indent="0">
              <a:buNone/>
            </a:pPr>
            <a:endParaRPr lang="fi-FI" sz="1400" dirty="0"/>
          </a:p>
          <a:p>
            <a:endParaRPr lang="fi-FI" sz="1400" dirty="0"/>
          </a:p>
          <a:p>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23</a:t>
            </a:fld>
            <a:endParaRPr lang="en-US"/>
          </a:p>
        </p:txBody>
      </p:sp>
      <p:pic>
        <p:nvPicPr>
          <p:cNvPr id="8" name="Kuva 7">
            <a:extLst>
              <a:ext uri="{FF2B5EF4-FFF2-40B4-BE49-F238E27FC236}">
                <a16:creationId xmlns:a16="http://schemas.microsoft.com/office/drawing/2014/main" id="{AB360D30-046E-87E7-93AD-B1E514DB69B0}"/>
              </a:ext>
            </a:extLst>
          </p:cNvPr>
          <p:cNvPicPr>
            <a:picLocks noChangeAspect="1"/>
          </p:cNvPicPr>
          <p:nvPr/>
        </p:nvPicPr>
        <p:blipFill>
          <a:blip r:embed="rId7"/>
          <a:stretch>
            <a:fillRect/>
          </a:stretch>
        </p:blipFill>
        <p:spPr>
          <a:xfrm>
            <a:off x="7142205" y="1871225"/>
            <a:ext cx="4932750" cy="3981063"/>
          </a:xfrm>
          <a:prstGeom prst="rect">
            <a:avLst/>
          </a:prstGeom>
        </p:spPr>
      </p:pic>
      <p:sp>
        <p:nvSpPr>
          <p:cNvPr id="6" name="Päivämäärän paikkamerkki 5">
            <a:extLst>
              <a:ext uri="{FF2B5EF4-FFF2-40B4-BE49-F238E27FC236}">
                <a16:creationId xmlns:a16="http://schemas.microsoft.com/office/drawing/2014/main" id="{2D0D7445-AE98-3C53-5787-029B32448715}"/>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BC7FE253-B3A5-D3FC-B6D9-3EDAE31B6117}"/>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4135613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Suomen väylät </a:t>
            </a:r>
            <a:endParaRPr lang="fi-FI" sz="1800" dirty="0"/>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838199" y="1690688"/>
            <a:ext cx="6052458" cy="4161600"/>
          </a:xfrm>
        </p:spPr>
        <p:txBody>
          <a:bodyPr>
            <a:noAutofit/>
          </a:bodyPr>
          <a:lstStyle/>
          <a:p>
            <a:r>
              <a:rPr lang="fi-FI" sz="1400" dirty="0">
                <a:latin typeface="Segoe UI" panose="020B0502040204020203" pitchFamily="34" charset="0"/>
                <a:cs typeface="Segoe UI" panose="020B0502040204020203" pitchFamily="34" charset="0"/>
              </a:rPr>
              <a:t>Suomen väylät –karttapalvelu on katselupalvelu avoimille väylätiedoille </a:t>
            </a:r>
          </a:p>
          <a:p>
            <a:r>
              <a:rPr lang="fi-FI" sz="1400" dirty="0">
                <a:latin typeface="Segoe UI" panose="020B0502040204020203" pitchFamily="34" charset="0"/>
                <a:cs typeface="Segoe UI" panose="020B0502040204020203" pitchFamily="34" charset="0"/>
              </a:rPr>
              <a:t>Kaikkien väylämuotojen aineistoja katseltavissa teemakartoilla tai aineistolajeittain</a:t>
            </a:r>
          </a:p>
          <a:p>
            <a:r>
              <a:rPr lang="fi-FI" sz="1400" dirty="0">
                <a:latin typeface="Segoe UI" panose="020B0502040204020203" pitchFamily="34" charset="0"/>
                <a:cs typeface="Segoe UI" panose="020B0502040204020203" pitchFamily="34" charset="0"/>
              </a:rPr>
              <a:t>Esimerkiksi hankekartta, jossa esitetään investointihankkeet ja toteutukseen tähtäävät hankesuunnittelukohteet ja tasoristeyspalvelu </a:t>
            </a:r>
          </a:p>
          <a:p>
            <a:r>
              <a:rPr lang="fi-FI" sz="1400" dirty="0">
                <a:latin typeface="Segoe UI" panose="020B0502040204020203" pitchFamily="34" charset="0"/>
                <a:cs typeface="Segoe UI" panose="020B0502040204020203" pitchFamily="34" charset="0"/>
              </a:rPr>
              <a:t>Aineistot ladattavissa eri formaateissa (</a:t>
            </a:r>
            <a:r>
              <a:rPr lang="fi-FI" sz="1400" dirty="0" err="1">
                <a:latin typeface="Segoe UI" panose="020B0502040204020203" pitchFamily="34" charset="0"/>
                <a:cs typeface="Segoe UI" panose="020B0502040204020203" pitchFamily="34" charset="0"/>
              </a:rPr>
              <a:t>Geopackage</a:t>
            </a:r>
            <a:r>
              <a:rPr lang="fi-FI" sz="1400" dirty="0">
                <a:latin typeface="Segoe UI" panose="020B0502040204020203" pitchFamily="34" charset="0"/>
                <a:cs typeface="Segoe UI" panose="020B0502040204020203" pitchFamily="34" charset="0"/>
              </a:rPr>
              <a:t>, </a:t>
            </a:r>
            <a:r>
              <a:rPr lang="fi-FI" sz="1400" dirty="0" err="1">
                <a:latin typeface="Segoe UI" panose="020B0502040204020203" pitchFamily="34" charset="0"/>
                <a:cs typeface="Segoe UI" panose="020B0502040204020203" pitchFamily="34" charset="0"/>
              </a:rPr>
              <a:t>Shapefile</a:t>
            </a:r>
            <a:r>
              <a:rPr lang="fi-FI" sz="1400" dirty="0">
                <a:latin typeface="Segoe UI" panose="020B0502040204020203" pitchFamily="34" charset="0"/>
                <a:cs typeface="Segoe UI" panose="020B0502040204020203" pitchFamily="34" charset="0"/>
              </a:rPr>
              <a:t>, Excel, </a:t>
            </a:r>
            <a:r>
              <a:rPr lang="fi-FI" sz="1400" dirty="0" err="1">
                <a:latin typeface="Segoe UI" panose="020B0502040204020203" pitchFamily="34" charset="0"/>
                <a:cs typeface="Segoe UI" panose="020B0502040204020203" pitchFamily="34" charset="0"/>
              </a:rPr>
              <a:t>Json</a:t>
            </a:r>
            <a:r>
              <a:rPr lang="fi-FI" sz="1400" dirty="0">
                <a:latin typeface="Segoe UI" panose="020B0502040204020203" pitchFamily="34" charset="0"/>
                <a:cs typeface="Segoe UI" panose="020B0502040204020203" pitchFamily="34" charset="0"/>
              </a:rPr>
              <a:t>…) ja myös suoraan esim. </a:t>
            </a:r>
            <a:r>
              <a:rPr lang="fi-FI" sz="1400" dirty="0" err="1">
                <a:latin typeface="Segoe UI" panose="020B0502040204020203" pitchFamily="34" charset="0"/>
                <a:cs typeface="Segoe UI" panose="020B0502040204020203" pitchFamily="34" charset="0"/>
              </a:rPr>
              <a:t>exceliin</a:t>
            </a:r>
            <a:r>
              <a:rPr lang="fi-FI" sz="1400" dirty="0">
                <a:latin typeface="Segoe UI" panose="020B0502040204020203" pitchFamily="34" charset="0"/>
                <a:cs typeface="Segoe UI" panose="020B0502040204020203" pitchFamily="34" charset="0"/>
              </a:rPr>
              <a:t> rajapinnasta: </a:t>
            </a:r>
            <a:r>
              <a:rPr lang="fi-FI" sz="1400" dirty="0">
                <a:latin typeface="Segoe UI" panose="020B0502040204020203" pitchFamily="34" charset="0"/>
                <a:cs typeface="Segoe UI" panose="020B0502040204020203" pitchFamily="34" charset="0"/>
                <a:hlinkClick r:id="rId3"/>
              </a:rPr>
              <a:t>Esimerkki: rautatieliikennepaikat </a:t>
            </a:r>
            <a:r>
              <a:rPr lang="fi-FI" sz="1400" dirty="0" err="1">
                <a:latin typeface="Segoe UI" panose="020B0502040204020203" pitchFamily="34" charset="0"/>
                <a:cs typeface="Segoe UI" panose="020B0502040204020203" pitchFamily="34" charset="0"/>
                <a:hlinkClick r:id="rId3"/>
              </a:rPr>
              <a:t>exceliin</a:t>
            </a:r>
            <a:r>
              <a:rPr lang="fi-FI" sz="1400" dirty="0">
                <a:latin typeface="Segoe UI" panose="020B0502040204020203" pitchFamily="34" charset="0"/>
                <a:cs typeface="Segoe UI" panose="020B0502040204020203" pitchFamily="34" charset="0"/>
              </a:rPr>
              <a:t>. Väyläviraston avoimia aineistoja voi ladata myös aineiston välityspalvelusta (AVA) </a:t>
            </a:r>
            <a:r>
              <a:rPr lang="fi-FI" sz="1400" dirty="0">
                <a:latin typeface="Segoe UI" panose="020B0502040204020203" pitchFamily="34" charset="0"/>
                <a:cs typeface="Segoe UI" panose="020B0502040204020203" pitchFamily="34" charset="0"/>
                <a:hlinkClick r:id="rId4"/>
              </a:rPr>
              <a:t>https://ava.vaylapilvi.fi/</a:t>
            </a:r>
            <a:r>
              <a:rPr lang="fi-FI" sz="1400" dirty="0">
                <a:latin typeface="Segoe UI" panose="020B0502040204020203" pitchFamily="34" charset="0"/>
                <a:cs typeface="Segoe UI" panose="020B0502040204020203" pitchFamily="34" charset="0"/>
              </a:rPr>
              <a:t>, yhteystiedot </a:t>
            </a:r>
            <a:r>
              <a:rPr lang="fi-FI" sz="1400" dirty="0">
                <a:latin typeface="Segoe UI" panose="020B0502040204020203" pitchFamily="34" charset="0"/>
                <a:cs typeface="Segoe UI" panose="020B0502040204020203" pitchFamily="34" charset="0"/>
                <a:hlinkClick r:id="rId5"/>
              </a:rPr>
              <a:t>aineistonvalitys@vayla.fi</a:t>
            </a:r>
            <a:endParaRPr lang="fi-FI" sz="1400" dirty="0">
              <a:latin typeface="Segoe UI" panose="020B0502040204020203" pitchFamily="34" charset="0"/>
              <a:cs typeface="Segoe UI" panose="020B0502040204020203" pitchFamily="34" charset="0"/>
            </a:endParaRPr>
          </a:p>
          <a:p>
            <a:r>
              <a:rPr lang="fi-FI" sz="1400" dirty="0">
                <a:latin typeface="Segoe UI" panose="020B0502040204020203" pitchFamily="34" charset="0"/>
                <a:cs typeface="Segoe UI" panose="020B0502040204020203" pitchFamily="34" charset="0"/>
              </a:rPr>
              <a:t>Maanmittauslaitoksen taustakartat sekä kiinteistötunnukset ja -rajat</a:t>
            </a:r>
          </a:p>
          <a:p>
            <a:r>
              <a:rPr lang="fi-FI" sz="1400" dirty="0">
                <a:latin typeface="Segoe UI" panose="020B0502040204020203" pitchFamily="34" charset="0"/>
                <a:cs typeface="Segoe UI" panose="020B0502040204020203" pitchFamily="34" charset="0"/>
              </a:rPr>
              <a:t>Ratatietojen osalta tiedot saadaan Ratainfratietojen hallintajärjestelmän ratakohteiden hallintasovelluksesta (RAIDE/RATKO)</a:t>
            </a:r>
          </a:p>
          <a:p>
            <a:r>
              <a:rPr lang="fi-FI" sz="1400" dirty="0">
                <a:latin typeface="Segoe UI" panose="020B0502040204020203" pitchFamily="34" charset="0"/>
                <a:cs typeface="Segoe UI" panose="020B0502040204020203" pitchFamily="34" charset="0"/>
              </a:rPr>
              <a:t>Palautteet </a:t>
            </a:r>
            <a:r>
              <a:rPr lang="fi-FI" sz="1400" dirty="0">
                <a:latin typeface="Segoe UI" panose="020B0502040204020203" pitchFamily="34" charset="0"/>
                <a:cs typeface="Segoe UI" panose="020B0502040204020203" pitchFamily="34" charset="0"/>
                <a:hlinkClick r:id="rId6"/>
              </a:rPr>
              <a:t>suomenvaylat@vayla.fi</a:t>
            </a:r>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pPr marL="0" indent="0">
              <a:buNone/>
            </a:pPr>
            <a:endParaRPr lang="fi-FI" sz="1400" b="1" dirty="0">
              <a:latin typeface="Segoe UI" panose="020B0502040204020203" pitchFamily="34" charset="0"/>
              <a:cs typeface="Segoe UI" panose="020B0502040204020203" pitchFamily="34" charset="0"/>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24</a:t>
            </a:fld>
            <a:endParaRPr lang="en-US" dirty="0"/>
          </a:p>
        </p:txBody>
      </p:sp>
      <p:pic>
        <p:nvPicPr>
          <p:cNvPr id="7" name="Kuva 6">
            <a:extLst>
              <a:ext uri="{FF2B5EF4-FFF2-40B4-BE49-F238E27FC236}">
                <a16:creationId xmlns:a16="http://schemas.microsoft.com/office/drawing/2014/main" id="{5EB2391E-C54F-72A6-78E7-77F56772A88C}"/>
              </a:ext>
            </a:extLst>
          </p:cNvPr>
          <p:cNvPicPr>
            <a:picLocks noChangeAspect="1"/>
          </p:cNvPicPr>
          <p:nvPr/>
        </p:nvPicPr>
        <p:blipFill>
          <a:blip r:embed="rId7"/>
          <a:stretch>
            <a:fillRect/>
          </a:stretch>
        </p:blipFill>
        <p:spPr>
          <a:xfrm>
            <a:off x="7214023" y="1922893"/>
            <a:ext cx="4930799" cy="3509719"/>
          </a:xfrm>
          <a:prstGeom prst="rect">
            <a:avLst/>
          </a:prstGeom>
        </p:spPr>
      </p:pic>
      <p:sp>
        <p:nvSpPr>
          <p:cNvPr id="8" name="Tekstiruutu 7">
            <a:extLst>
              <a:ext uri="{FF2B5EF4-FFF2-40B4-BE49-F238E27FC236}">
                <a16:creationId xmlns:a16="http://schemas.microsoft.com/office/drawing/2014/main" id="{9EF8B85E-0E10-A9FC-56D6-6038BECE90B7}"/>
              </a:ext>
            </a:extLst>
          </p:cNvPr>
          <p:cNvSpPr txBox="1"/>
          <p:nvPr/>
        </p:nvSpPr>
        <p:spPr>
          <a:xfrm>
            <a:off x="7354482" y="5698399"/>
            <a:ext cx="2552174" cy="307777"/>
          </a:xfrm>
          <a:prstGeom prst="rect">
            <a:avLst/>
          </a:prstGeom>
          <a:noFill/>
        </p:spPr>
        <p:txBody>
          <a:bodyPr wrap="none" rtlCol="0">
            <a:spAutoFit/>
          </a:bodyPr>
          <a:lstStyle/>
          <a:p>
            <a:pPr marL="0" indent="0">
              <a:buNone/>
            </a:pPr>
            <a:r>
              <a:rPr lang="fi-FI" sz="1400" dirty="0">
                <a:latin typeface="Segoe UI" panose="020B0502040204020203" pitchFamily="34" charset="0"/>
                <a:cs typeface="Segoe UI" panose="020B0502040204020203" pitchFamily="34" charset="0"/>
                <a:hlinkClick r:id="rId8"/>
              </a:rPr>
              <a:t>https://suomenvaylat.vayla.fi/</a:t>
            </a:r>
            <a:r>
              <a:rPr lang="fi-FI" sz="1400" dirty="0">
                <a:latin typeface="Segoe UI" panose="020B0502040204020203" pitchFamily="34" charset="0"/>
                <a:cs typeface="Segoe UI" panose="020B0502040204020203" pitchFamily="34" charset="0"/>
              </a:rPr>
              <a:t> </a:t>
            </a:r>
          </a:p>
        </p:txBody>
      </p:sp>
      <p:sp>
        <p:nvSpPr>
          <p:cNvPr id="4" name="Päivämäärän paikkamerkki 3">
            <a:extLst>
              <a:ext uri="{FF2B5EF4-FFF2-40B4-BE49-F238E27FC236}">
                <a16:creationId xmlns:a16="http://schemas.microsoft.com/office/drawing/2014/main" id="{2D817993-44D2-EEFD-5B16-B1E29AF2B1DC}"/>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6" name="Alatunnisteen paikkamerkki 5">
            <a:extLst>
              <a:ext uri="{FF2B5EF4-FFF2-40B4-BE49-F238E27FC236}">
                <a16:creationId xmlns:a16="http://schemas.microsoft.com/office/drawing/2014/main" id="{A514E3CC-29F8-92E7-E19B-E868948DF4BB}"/>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95464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err="1"/>
              <a:t>VäyläMappi</a:t>
            </a:r>
            <a:r>
              <a:rPr lang="fi-FI" dirty="0"/>
              <a:t> </a:t>
            </a:r>
            <a:r>
              <a:rPr lang="fi-FI" dirty="0">
                <a:solidFill>
                  <a:srgbClr val="00B050"/>
                </a:solidFill>
              </a:rPr>
              <a:t>- uusi </a:t>
            </a:r>
            <a:endParaRPr lang="fi-FI" sz="1800" dirty="0">
              <a:solidFill>
                <a:srgbClr val="00B050"/>
              </a:solidFill>
            </a:endParaRP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838199" y="1690688"/>
            <a:ext cx="5237475" cy="4161600"/>
          </a:xfrm>
        </p:spPr>
        <p:txBody>
          <a:bodyPr>
            <a:noAutofit/>
          </a:bodyPr>
          <a:lstStyle/>
          <a:p>
            <a:pPr algn="l">
              <a:buFont typeface="Arial" panose="020B0604020202020204" pitchFamily="34" charset="0"/>
              <a:buChar char="•"/>
            </a:pPr>
            <a:r>
              <a:rPr lang="fi-FI" sz="1400" dirty="0">
                <a:solidFill>
                  <a:srgbClr val="172B4D"/>
                </a:solidFill>
                <a:latin typeface="Segoe UI" panose="020B0502040204020203" pitchFamily="34" charset="0"/>
                <a:cs typeface="Segoe UI" panose="020B0502040204020203" pitchFamily="34" charset="0"/>
              </a:rPr>
              <a:t>Kaikki Suomen väylät –palvelun aineisto katseltavissa ja lisäksi</a:t>
            </a:r>
            <a:endParaRPr lang="fi-FI" sz="1400" b="0" i="0" dirty="0">
              <a:solidFill>
                <a:srgbClr val="172B4D"/>
              </a:solidFill>
              <a:effectLst/>
              <a:latin typeface="Segoe UI" panose="020B0502040204020203" pitchFamily="34" charset="0"/>
              <a:cs typeface="Segoe UI" panose="020B0502040204020203" pitchFamily="34" charset="0"/>
            </a:endParaRPr>
          </a:p>
          <a:p>
            <a:pPr lvl="1"/>
            <a:r>
              <a:rPr lang="fi-FI" sz="1400" b="0" i="0" dirty="0">
                <a:solidFill>
                  <a:srgbClr val="172B4D"/>
                </a:solidFill>
                <a:effectLst/>
                <a:latin typeface="Segoe UI" panose="020B0502040204020203" pitchFamily="34" charset="0"/>
                <a:cs typeface="Segoe UI" panose="020B0502040204020203" pitchFamily="34" charset="0"/>
              </a:rPr>
              <a:t>Ulkopuolisten palveluntuottajien aineistoja</a:t>
            </a:r>
          </a:p>
          <a:p>
            <a:pPr lvl="1"/>
            <a:r>
              <a:rPr lang="fi-FI" sz="1400" b="0" i="0" dirty="0">
                <a:solidFill>
                  <a:srgbClr val="172B4D"/>
                </a:solidFill>
                <a:effectLst/>
                <a:latin typeface="Segoe UI" panose="020B0502040204020203" pitchFamily="34" charset="0"/>
                <a:cs typeface="Segoe UI" panose="020B0502040204020203" pitchFamily="34" charset="0"/>
              </a:rPr>
              <a:t>Sisäisiä ei-julkisia aineistoja</a:t>
            </a:r>
          </a:p>
          <a:p>
            <a:pPr lvl="1"/>
            <a:r>
              <a:rPr lang="fi-FI" sz="1400" dirty="0">
                <a:solidFill>
                  <a:srgbClr val="172B4D"/>
                </a:solidFill>
                <a:latin typeface="Segoe UI" panose="020B0502040204020203" pitchFamily="34" charset="0"/>
                <a:cs typeface="Segoe UI" panose="020B0502040204020203" pitchFamily="34" charset="0"/>
              </a:rPr>
              <a:t>Mahdollisuus tuoda omia paikkatietoaineistoja kartalle</a:t>
            </a:r>
          </a:p>
          <a:p>
            <a:r>
              <a:rPr lang="fi-FI" sz="1400" b="0" i="0" dirty="0">
                <a:solidFill>
                  <a:srgbClr val="172B4D"/>
                </a:solidFill>
                <a:effectLst/>
                <a:latin typeface="Segoe UI" panose="020B0502040204020203" pitchFamily="34" charset="0"/>
                <a:cs typeface="Segoe UI" panose="020B0502040204020203" pitchFamily="34" charset="0"/>
              </a:rPr>
              <a:t>Erityisesti </a:t>
            </a:r>
            <a:r>
              <a:rPr lang="fi-FI" sz="1400" b="0" i="0" dirty="0" err="1">
                <a:solidFill>
                  <a:srgbClr val="172B4D"/>
                </a:solidFill>
                <a:effectLst/>
                <a:latin typeface="Segoe UI" panose="020B0502040204020203" pitchFamily="34" charset="0"/>
                <a:cs typeface="Segoe UI" panose="020B0502040204020203" pitchFamily="34" charset="0"/>
              </a:rPr>
              <a:t>ELYissä</a:t>
            </a:r>
            <a:r>
              <a:rPr lang="fi-FI" sz="1400" b="0" i="0" dirty="0">
                <a:solidFill>
                  <a:srgbClr val="172B4D"/>
                </a:solidFill>
                <a:effectLst/>
                <a:latin typeface="Segoe UI" panose="020B0502040204020203" pitchFamily="34" charset="0"/>
                <a:cs typeface="Segoe UI" panose="020B0502040204020203" pitchFamily="34" charset="0"/>
              </a:rPr>
              <a:t> tarve tämänlaiselle palvelulle</a:t>
            </a:r>
          </a:p>
          <a:p>
            <a:r>
              <a:rPr lang="fi-FI" sz="1400" dirty="0">
                <a:solidFill>
                  <a:srgbClr val="00B050"/>
                </a:solidFill>
                <a:latin typeface="Segoe UI" panose="020B0502040204020203" pitchFamily="34" charset="0"/>
                <a:cs typeface="Segoe UI" panose="020B0502040204020203" pitchFamily="34" charset="0"/>
              </a:rPr>
              <a:t>Kehitteillä oleva palvelu</a:t>
            </a:r>
          </a:p>
          <a:p>
            <a:pPr lvl="1"/>
            <a:r>
              <a:rPr lang="fi-FI" sz="1400" b="0" i="0" dirty="0">
                <a:solidFill>
                  <a:srgbClr val="172B4D"/>
                </a:solidFill>
                <a:effectLst/>
                <a:latin typeface="Segoe UI" panose="020B0502040204020203" pitchFamily="34" charset="0"/>
                <a:cs typeface="Segoe UI" panose="020B0502040204020203" pitchFamily="34" charset="0"/>
              </a:rPr>
              <a:t>Aineistoja lisätään, ulkoasua muokataan </a:t>
            </a:r>
            <a:r>
              <a:rPr lang="fi-FI" sz="1400" dirty="0">
                <a:solidFill>
                  <a:srgbClr val="172B4D"/>
                </a:solidFill>
                <a:latin typeface="Segoe UI" panose="020B0502040204020203" pitchFamily="34" charset="0"/>
                <a:cs typeface="Segoe UI" panose="020B0502040204020203" pitchFamily="34" charset="0"/>
              </a:rPr>
              <a:t>Suomen Väylien suuntaan</a:t>
            </a:r>
          </a:p>
          <a:p>
            <a:r>
              <a:rPr lang="fi-FI" sz="1400" dirty="0" err="1">
                <a:latin typeface="Segoe UI" panose="020B0502040204020203" pitchFamily="34" charset="0"/>
                <a:cs typeface="Segoe UI" panose="020B0502040204020203" pitchFamily="34" charset="0"/>
              </a:rPr>
              <a:t>VäyläMappi</a:t>
            </a:r>
            <a:r>
              <a:rPr lang="fi-FI" sz="1400" dirty="0">
                <a:latin typeface="Segoe UI" panose="020B0502040204020203" pitchFamily="34" charset="0"/>
                <a:cs typeface="Segoe UI" panose="020B0502040204020203" pitchFamily="34" charset="0"/>
              </a:rPr>
              <a:t> </a:t>
            </a:r>
            <a:r>
              <a:rPr lang="fi-FI" sz="1400" dirty="0">
                <a:latin typeface="Segoe UI" panose="020B0502040204020203" pitchFamily="34" charset="0"/>
                <a:cs typeface="Segoe UI" panose="020B0502040204020203" pitchFamily="34" charset="0"/>
                <a:hlinkClick r:id="rId3"/>
              </a:rPr>
              <a:t>https://ptp.vaylapilvi.fi/geoportaali//</a:t>
            </a:r>
            <a:endParaRPr lang="fi-FI" sz="1400" dirty="0">
              <a:latin typeface="Segoe UI" panose="020B0502040204020203" pitchFamily="34" charset="0"/>
              <a:cs typeface="Segoe UI" panose="020B0502040204020203" pitchFamily="34" charset="0"/>
            </a:endParaRPr>
          </a:p>
          <a:p>
            <a:r>
              <a:rPr lang="fi-FI" sz="1400" dirty="0">
                <a:latin typeface="Segoe UI" panose="020B0502040204020203" pitchFamily="34" charset="0"/>
                <a:cs typeface="Segoe UI" panose="020B0502040204020203" pitchFamily="34" charset="0"/>
              </a:rPr>
              <a:t>Yhteydenotot: </a:t>
            </a:r>
            <a:r>
              <a:rPr lang="fi-FI" sz="1400" dirty="0">
                <a:latin typeface="Segoe UI" panose="020B0502040204020203" pitchFamily="34" charset="0"/>
                <a:cs typeface="Segoe UI" panose="020B0502040204020203" pitchFamily="34" charset="0"/>
                <a:hlinkClick r:id="rId4"/>
              </a:rPr>
              <a:t>paikkatieto@vayla.fi</a:t>
            </a:r>
            <a:endParaRPr lang="fi-FI" sz="1400" dirty="0">
              <a:latin typeface="Segoe UI" panose="020B0502040204020203" pitchFamily="34" charset="0"/>
              <a:ea typeface="Tahoma"/>
              <a:cs typeface="Segoe UI" panose="020B0502040204020203" pitchFamily="34" charset="0"/>
            </a:endParaRPr>
          </a:p>
          <a:p>
            <a:pPr marL="0" indent="0">
              <a:buNone/>
            </a:pPr>
            <a:endParaRPr lang="fi-FI" sz="1400" dirty="0">
              <a:latin typeface="Segoe UI" panose="020B0502040204020203" pitchFamily="34" charset="0"/>
              <a:ea typeface="Tahoma"/>
              <a:cs typeface="Segoe UI" panose="020B0502040204020203" pitchFamily="34" charset="0"/>
            </a:endParaRPr>
          </a:p>
          <a:p>
            <a:pPr marL="0" indent="0">
              <a:buNone/>
            </a:pPr>
            <a:endParaRPr lang="fi-FI" sz="1400" b="1" dirty="0">
              <a:latin typeface="Segoe UI" panose="020B0502040204020203" pitchFamily="34" charset="0"/>
              <a:cs typeface="Segoe UI" panose="020B0502040204020203" pitchFamily="34" charset="0"/>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25</a:t>
            </a:fld>
            <a:endParaRPr lang="en-US" dirty="0"/>
          </a:p>
        </p:txBody>
      </p:sp>
      <p:sp>
        <p:nvSpPr>
          <p:cNvPr id="8" name="Tekstiruutu 7">
            <a:extLst>
              <a:ext uri="{FF2B5EF4-FFF2-40B4-BE49-F238E27FC236}">
                <a16:creationId xmlns:a16="http://schemas.microsoft.com/office/drawing/2014/main" id="{9EF8B85E-0E10-A9FC-56D6-6038BECE90B7}"/>
              </a:ext>
            </a:extLst>
          </p:cNvPr>
          <p:cNvSpPr txBox="1"/>
          <p:nvPr/>
        </p:nvSpPr>
        <p:spPr>
          <a:xfrm>
            <a:off x="9108492" y="5361056"/>
            <a:ext cx="2611164" cy="523220"/>
          </a:xfrm>
          <a:prstGeom prst="rect">
            <a:avLst/>
          </a:prstGeom>
          <a:noFill/>
        </p:spPr>
        <p:txBody>
          <a:bodyPr wrap="none" rtlCol="0">
            <a:spAutoFit/>
          </a:bodyPr>
          <a:lstStyle/>
          <a:p>
            <a:r>
              <a:rPr lang="fi-FI" sz="1400" dirty="0">
                <a:solidFill>
                  <a:srgbClr val="7030A0"/>
                </a:solidFill>
                <a:latin typeface="Segoe UI" panose="020B0502040204020203" pitchFamily="34" charset="0"/>
                <a:cs typeface="Segoe UI" panose="020B0502040204020203" pitchFamily="34" charset="0"/>
              </a:rPr>
              <a:t>Käynnissä olevat ratahankkeet</a:t>
            </a:r>
          </a:p>
          <a:p>
            <a:r>
              <a:rPr lang="fi-FI" sz="1400" dirty="0">
                <a:solidFill>
                  <a:srgbClr val="00B050"/>
                </a:solidFill>
                <a:latin typeface="Segoe UI" panose="020B0502040204020203" pitchFamily="34" charset="0"/>
                <a:cs typeface="Segoe UI" panose="020B0502040204020203" pitchFamily="34" charset="0"/>
              </a:rPr>
              <a:t>Kiskon vikahavainto </a:t>
            </a:r>
          </a:p>
        </p:txBody>
      </p:sp>
      <p:pic>
        <p:nvPicPr>
          <p:cNvPr id="6" name="Kuva 5">
            <a:extLst>
              <a:ext uri="{FF2B5EF4-FFF2-40B4-BE49-F238E27FC236}">
                <a16:creationId xmlns:a16="http://schemas.microsoft.com/office/drawing/2014/main" id="{3BFB5459-3BCE-AEA6-9981-4A1E7977D7DF}"/>
              </a:ext>
            </a:extLst>
          </p:cNvPr>
          <p:cNvPicPr>
            <a:picLocks noChangeAspect="1"/>
          </p:cNvPicPr>
          <p:nvPr/>
        </p:nvPicPr>
        <p:blipFill>
          <a:blip r:embed="rId5"/>
          <a:stretch>
            <a:fillRect/>
          </a:stretch>
        </p:blipFill>
        <p:spPr>
          <a:xfrm>
            <a:off x="6286502" y="1690688"/>
            <a:ext cx="5643981" cy="3670368"/>
          </a:xfrm>
          <a:prstGeom prst="rect">
            <a:avLst/>
          </a:prstGeom>
        </p:spPr>
      </p:pic>
      <p:sp>
        <p:nvSpPr>
          <p:cNvPr id="4" name="Päivämäärän paikkamerkki 3">
            <a:extLst>
              <a:ext uri="{FF2B5EF4-FFF2-40B4-BE49-F238E27FC236}">
                <a16:creationId xmlns:a16="http://schemas.microsoft.com/office/drawing/2014/main" id="{A02CA2D5-E629-9827-F183-580AC3C16E88}"/>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EF5C40CA-5FEC-67A7-6A30-B30D0854B478}"/>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767791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42EBC48-B4F6-1B3F-3BD1-A4EE996F8227}"/>
              </a:ext>
            </a:extLst>
          </p:cNvPr>
          <p:cNvSpPr>
            <a:spLocks noGrp="1"/>
          </p:cNvSpPr>
          <p:nvPr>
            <p:ph type="title"/>
          </p:nvPr>
        </p:nvSpPr>
        <p:spPr/>
        <p:txBody>
          <a:bodyPr/>
          <a:lstStyle/>
          <a:p>
            <a:r>
              <a:rPr lang="fi-FI" dirty="0"/>
              <a:t>TUTKA</a:t>
            </a:r>
          </a:p>
        </p:txBody>
      </p:sp>
      <p:sp>
        <p:nvSpPr>
          <p:cNvPr id="3" name="Tekstin paikkamerkki 2">
            <a:extLst>
              <a:ext uri="{FF2B5EF4-FFF2-40B4-BE49-F238E27FC236}">
                <a16:creationId xmlns:a16="http://schemas.microsoft.com/office/drawing/2014/main" id="{2A67F0CB-3459-4719-9D68-E01272FD3D65}"/>
              </a:ext>
            </a:extLst>
          </p:cNvPr>
          <p:cNvSpPr>
            <a:spLocks noGrp="1"/>
          </p:cNvSpPr>
          <p:nvPr>
            <p:ph type="body" sz="quarter" idx="13"/>
          </p:nvPr>
        </p:nvSpPr>
        <p:spPr/>
        <p:txBody>
          <a:bodyPr>
            <a:noAutofit/>
          </a:bodyPr>
          <a:lstStyle/>
          <a:p>
            <a:r>
              <a:rPr lang="fi-FI" sz="1400" dirty="0">
                <a:latin typeface="Segoe UI" panose="020B0502040204020203" pitchFamily="34" charset="0"/>
                <a:cs typeface="Segoe UI" panose="020B0502040204020203" pitchFamily="34" charset="0"/>
              </a:rPr>
              <a:t>TUTKA on Väyläviraston turvallisuusilmoittamisen, riskienhallinnan ja omavalvonnan tietojärjestelmä</a:t>
            </a:r>
          </a:p>
          <a:p>
            <a:r>
              <a:rPr lang="fi-FI" sz="1400" dirty="0" err="1">
                <a:latin typeface="Segoe UI" panose="020B0502040204020203" pitchFamily="34" charset="0"/>
                <a:cs typeface="Segoe UI" panose="020B0502040204020203" pitchFamily="34" charset="0"/>
              </a:rPr>
              <a:t>TUTKAa</a:t>
            </a:r>
            <a:r>
              <a:rPr lang="fi-FI" sz="1400" dirty="0">
                <a:latin typeface="Segoe UI" panose="020B0502040204020203" pitchFamily="34" charset="0"/>
                <a:cs typeface="Segoe UI" panose="020B0502040204020203" pitchFamily="34" charset="0"/>
              </a:rPr>
              <a:t> hyödynnetään turvallisuuspoikkeamien ja -havaintojen ilmoittamisessa, käsittelyssä ja analysoinnissa</a:t>
            </a:r>
          </a:p>
          <a:p>
            <a:pPr>
              <a:spcAft>
                <a:spcPts val="1200"/>
              </a:spcAft>
            </a:pPr>
            <a:r>
              <a:rPr lang="fi-FI" sz="1400" dirty="0">
                <a:latin typeface="Segoe UI" panose="020B0502040204020203" pitchFamily="34" charset="0"/>
                <a:cs typeface="Segoe UI" panose="020B0502040204020203" pitchFamily="34" charset="0"/>
              </a:rPr>
              <a:t>TUTKA tukee </a:t>
            </a:r>
            <a:r>
              <a:rPr lang="fi-FI" sz="1400" dirty="0">
                <a:solidFill>
                  <a:schemeClr val="accent4"/>
                </a:solidFill>
                <a:latin typeface="Segoe UI" panose="020B0502040204020203" pitchFamily="34" charset="0"/>
                <a:cs typeface="Segoe UI" panose="020B0502040204020203" pitchFamily="34" charset="0"/>
              </a:rPr>
              <a:t>riskienhallintaa</a:t>
            </a:r>
            <a:r>
              <a:rPr lang="fi-FI" sz="1400" dirty="0">
                <a:latin typeface="Segoe UI" panose="020B0502040204020203" pitchFamily="34" charset="0"/>
                <a:cs typeface="Segoe UI" panose="020B0502040204020203" pitchFamily="34" charset="0"/>
              </a:rPr>
              <a:t> riskien dokumentoinnissa, seurannassa ja raportoinnissa </a:t>
            </a:r>
          </a:p>
          <a:p>
            <a:pPr>
              <a:spcAft>
                <a:spcPts val="1200"/>
              </a:spcAft>
            </a:pPr>
            <a:r>
              <a:rPr lang="fi-FI" sz="1400" dirty="0" err="1">
                <a:latin typeface="Segoe UI" panose="020B0502040204020203" pitchFamily="34" charset="0"/>
                <a:ea typeface="Calibri"/>
                <a:cs typeface="Segoe UI" panose="020B0502040204020203" pitchFamily="34" charset="0"/>
              </a:rPr>
              <a:t>TUTKAan</a:t>
            </a:r>
            <a:r>
              <a:rPr lang="fi-FI" sz="1400" dirty="0">
                <a:latin typeface="Segoe UI" panose="020B0502040204020203" pitchFamily="34" charset="0"/>
                <a:ea typeface="Calibri"/>
                <a:cs typeface="Segoe UI" panose="020B0502040204020203" pitchFamily="34" charset="0"/>
              </a:rPr>
              <a:t> laaditaan YTM-asetuksen mukaiset </a:t>
            </a:r>
            <a:r>
              <a:rPr lang="fi-FI" sz="1400" dirty="0">
                <a:solidFill>
                  <a:srgbClr val="00B050"/>
                </a:solidFill>
                <a:latin typeface="Segoe UI" panose="020B0502040204020203" pitchFamily="34" charset="0"/>
                <a:ea typeface="Calibri"/>
                <a:cs typeface="Segoe UI" panose="020B0502040204020203" pitchFamily="34" charset="0"/>
              </a:rPr>
              <a:t>muutoksen merkittävyyden arvioinnit</a:t>
            </a:r>
          </a:p>
          <a:p>
            <a:pPr>
              <a:spcAft>
                <a:spcPts val="1200"/>
              </a:spcAft>
            </a:pPr>
            <a:r>
              <a:rPr lang="fi-FI" sz="1400" dirty="0">
                <a:latin typeface="Segoe UI" panose="020B0502040204020203" pitchFamily="34" charset="0"/>
                <a:cs typeface="Segoe UI" panose="020B0502040204020203" pitchFamily="34" charset="0"/>
              </a:rPr>
              <a:t>TUTKA on käytössä myös viraston sisäisen omavalvonnan suunnittelussa ja toteutuksessa</a:t>
            </a:r>
          </a:p>
          <a:p>
            <a:pPr marL="0" indent="0">
              <a:spcAft>
                <a:spcPts val="1200"/>
              </a:spcAft>
              <a:buFont typeface="Arial"/>
              <a:buNone/>
            </a:pPr>
            <a:r>
              <a:rPr lang="fi-FI" sz="1400" dirty="0">
                <a:latin typeface="Segoe UI" panose="020B0502040204020203" pitchFamily="34" charset="0"/>
                <a:cs typeface="Segoe UI" panose="020B0502040204020203" pitchFamily="34" charset="0"/>
              </a:rPr>
              <a:t>Riskienhallinta ja muutosten merkittävyyden arviointi siirretään </a:t>
            </a:r>
            <a:r>
              <a:rPr lang="fi-FI" sz="1400" dirty="0" err="1">
                <a:latin typeface="Segoe UI" panose="020B0502040204020203" pitchFamily="34" charset="0"/>
                <a:cs typeface="Segoe UI" panose="020B0502040204020203" pitchFamily="34" charset="0"/>
              </a:rPr>
              <a:t>TURIsta</a:t>
            </a:r>
            <a:r>
              <a:rPr lang="fi-FI" sz="1400" dirty="0">
                <a:latin typeface="Segoe UI" panose="020B0502040204020203" pitchFamily="34" charset="0"/>
                <a:cs typeface="Segoe UI" panose="020B0502040204020203" pitchFamily="34" charset="0"/>
              </a:rPr>
              <a:t> </a:t>
            </a:r>
            <a:r>
              <a:rPr lang="fi-FI" sz="1400" dirty="0" err="1">
                <a:latin typeface="Segoe UI" panose="020B0502040204020203" pitchFamily="34" charset="0"/>
                <a:cs typeface="Segoe UI" panose="020B0502040204020203" pitchFamily="34" charset="0"/>
              </a:rPr>
              <a:t>TUTKAan</a:t>
            </a:r>
            <a:r>
              <a:rPr lang="fi-FI" sz="1400" dirty="0">
                <a:latin typeface="Segoe UI" panose="020B0502040204020203" pitchFamily="34" charset="0"/>
                <a:cs typeface="Segoe UI" panose="020B0502040204020203" pitchFamily="34" charset="0"/>
              </a:rPr>
              <a:t> vuoden 2023 loppuun mennessä</a:t>
            </a:r>
          </a:p>
          <a:p>
            <a:endParaRPr lang="fi-FI" sz="1400" dirty="0">
              <a:latin typeface="Segoe UI" panose="020B0502040204020203" pitchFamily="34" charset="0"/>
              <a:cs typeface="Segoe UI" panose="020B0502040204020203" pitchFamily="34" charset="0"/>
            </a:endParaRPr>
          </a:p>
          <a:p>
            <a:endParaRPr lang="fi-FI" sz="1400" dirty="0"/>
          </a:p>
        </p:txBody>
      </p:sp>
      <p:sp>
        <p:nvSpPr>
          <p:cNvPr id="5" name="Dian numeron paikkamerkki 4">
            <a:extLst>
              <a:ext uri="{FF2B5EF4-FFF2-40B4-BE49-F238E27FC236}">
                <a16:creationId xmlns:a16="http://schemas.microsoft.com/office/drawing/2014/main" id="{BA0AF8C4-812C-57EA-2887-4879622D65D1}"/>
              </a:ext>
            </a:extLst>
          </p:cNvPr>
          <p:cNvSpPr>
            <a:spLocks noGrp="1"/>
          </p:cNvSpPr>
          <p:nvPr>
            <p:ph type="sldNum" sz="quarter" idx="12"/>
          </p:nvPr>
        </p:nvSpPr>
        <p:spPr/>
        <p:txBody>
          <a:bodyPr/>
          <a:lstStyle/>
          <a:p>
            <a:fld id="{6BD4A0EF-951A-4343-A672-F31B58E6828E}" type="slidenum">
              <a:rPr lang="en-US" smtClean="0"/>
              <a:pPr/>
              <a:t>26</a:t>
            </a:fld>
            <a:endParaRPr lang="en-US"/>
          </a:p>
        </p:txBody>
      </p:sp>
      <p:sp>
        <p:nvSpPr>
          <p:cNvPr id="7" name="Päivämäärän paikkamerkki 6">
            <a:extLst>
              <a:ext uri="{FF2B5EF4-FFF2-40B4-BE49-F238E27FC236}">
                <a16:creationId xmlns:a16="http://schemas.microsoft.com/office/drawing/2014/main" id="{88FEEB7B-687C-59D9-04AC-27F57D68CACE}"/>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pic>
        <p:nvPicPr>
          <p:cNvPr id="8" name="Picture 6" descr="Kuva, joka sisältää kohteen piha-, taivas, pilvi, maisema&#10;&#10;Kuvaus luotu automaattisesti">
            <a:extLst>
              <a:ext uri="{FF2B5EF4-FFF2-40B4-BE49-F238E27FC236}">
                <a16:creationId xmlns:a16="http://schemas.microsoft.com/office/drawing/2014/main" id="{A49854F5-62E9-23BA-B1E3-DA530DBBD79D}"/>
              </a:ext>
            </a:extLst>
          </p:cNvPr>
          <p:cNvPicPr>
            <a:picLocks noChangeAspect="1"/>
          </p:cNvPicPr>
          <p:nvPr/>
        </p:nvPicPr>
        <p:blipFill rotWithShape="1">
          <a:blip r:embed="rId3"/>
          <a:srcRect l="12733" r="31017"/>
          <a:stretch/>
        </p:blipFill>
        <p:spPr>
          <a:xfrm>
            <a:off x="7964381" y="2038390"/>
            <a:ext cx="3912792" cy="3912792"/>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ln w="28575">
            <a:noFill/>
          </a:ln>
        </p:spPr>
      </p:pic>
      <p:sp>
        <p:nvSpPr>
          <p:cNvPr id="4" name="Alatunnisteen paikkamerkki 3">
            <a:extLst>
              <a:ext uri="{FF2B5EF4-FFF2-40B4-BE49-F238E27FC236}">
                <a16:creationId xmlns:a16="http://schemas.microsoft.com/office/drawing/2014/main" id="{CE54CA84-05C0-8467-524C-4DE30DF88440}"/>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3225306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dirty="0"/>
              <a:t>Kiinteistö- ja sopimusrekisteri</a:t>
            </a:r>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838200" y="1690688"/>
            <a:ext cx="5471160" cy="4161600"/>
          </a:xfrm>
        </p:spPr>
        <p:txBody>
          <a:bodyPr>
            <a:noAutofit/>
          </a:bodyPr>
          <a:lstStyle/>
          <a:p>
            <a:endParaRPr lang="fi-FI" sz="1400" dirty="0"/>
          </a:p>
          <a:p>
            <a:r>
              <a:rPr lang="fi-FI" sz="1400" dirty="0"/>
              <a:t>Kiinteistö- ja sopimusrekisterissä (KSR) hallinnoidaan Väyläviraston hallinnoimat kiinteistöt ja niihin liittyvät sopimukset</a:t>
            </a:r>
          </a:p>
          <a:p>
            <a:r>
              <a:rPr lang="fi-FI" sz="1400" dirty="0"/>
              <a:t>Kiinteistö- ja sopimusrekisteri on ollut käytössä vuodesta 2018. </a:t>
            </a:r>
          </a:p>
          <a:p>
            <a:r>
              <a:rPr lang="fi-FI" sz="1400" dirty="0"/>
              <a:t>Palvelu </a:t>
            </a:r>
            <a:r>
              <a:rPr lang="fi-FI" sz="1400" dirty="0">
                <a:hlinkClick r:id="rId3"/>
              </a:rPr>
              <a:t>https://extranet.vayla.fi/ksr/</a:t>
            </a:r>
            <a:endParaRPr lang="fi-FI" sz="1400" dirty="0"/>
          </a:p>
          <a:p>
            <a:r>
              <a:rPr lang="fi-FI" sz="1400" dirty="0"/>
              <a:t>Käyttöohjeet </a:t>
            </a:r>
            <a:r>
              <a:rPr lang="fi-FI" sz="1400" dirty="0">
                <a:hlinkClick r:id="rId4"/>
              </a:rPr>
              <a:t>https://extranet.vayla.fi/wiki/pages/viewpage.action?pageId=58950318</a:t>
            </a:r>
            <a:endParaRPr lang="fi-FI" sz="1400" dirty="0"/>
          </a:p>
          <a:p>
            <a:pPr marL="0" indent="0">
              <a:buNone/>
            </a:pPr>
            <a:endParaRPr lang="fi-FI" sz="1400" dirty="0"/>
          </a:p>
          <a:p>
            <a:endParaRPr lang="fi-FI" sz="1400" dirty="0"/>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27</a:t>
            </a:fld>
            <a:endParaRPr lang="en-US"/>
          </a:p>
        </p:txBody>
      </p:sp>
      <p:pic>
        <p:nvPicPr>
          <p:cNvPr id="7" name="Kuva 6">
            <a:extLst>
              <a:ext uri="{FF2B5EF4-FFF2-40B4-BE49-F238E27FC236}">
                <a16:creationId xmlns:a16="http://schemas.microsoft.com/office/drawing/2014/main" id="{699EDB30-E873-7E54-4993-1B081CC17881}"/>
              </a:ext>
            </a:extLst>
          </p:cNvPr>
          <p:cNvPicPr>
            <a:picLocks noChangeAspect="1"/>
          </p:cNvPicPr>
          <p:nvPr/>
        </p:nvPicPr>
        <p:blipFill>
          <a:blip r:embed="rId5"/>
          <a:stretch>
            <a:fillRect/>
          </a:stretch>
        </p:blipFill>
        <p:spPr>
          <a:xfrm>
            <a:off x="6719384" y="1690688"/>
            <a:ext cx="5201318" cy="3537295"/>
          </a:xfrm>
          <a:prstGeom prst="rect">
            <a:avLst/>
          </a:prstGeom>
        </p:spPr>
      </p:pic>
      <p:sp>
        <p:nvSpPr>
          <p:cNvPr id="4" name="Päivämäärän paikkamerkki 3">
            <a:extLst>
              <a:ext uri="{FF2B5EF4-FFF2-40B4-BE49-F238E27FC236}">
                <a16:creationId xmlns:a16="http://schemas.microsoft.com/office/drawing/2014/main" id="{F725596F-D62B-764D-3209-C786440D9438}"/>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6" name="Alatunnisteen paikkamerkki 5">
            <a:extLst>
              <a:ext uri="{FF2B5EF4-FFF2-40B4-BE49-F238E27FC236}">
                <a16:creationId xmlns:a16="http://schemas.microsoft.com/office/drawing/2014/main" id="{73B387AC-7B96-39E4-7FFA-3FFEFDDDD83A}"/>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1197964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äivämäärän paikkamerkki 8">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
        <p:nvSpPr>
          <p:cNvPr id="27" name="Tekstin paikkamerkki 2">
            <a:extLst>
              <a:ext uri="{FF2B5EF4-FFF2-40B4-BE49-F238E27FC236}">
                <a16:creationId xmlns:a16="http://schemas.microsoft.com/office/drawing/2014/main" id="{D4012F31-C035-1121-BA79-E0E9D4D749D2}"/>
              </a:ext>
            </a:extLst>
          </p:cNvPr>
          <p:cNvSpPr txBox="1">
            <a:spLocks/>
          </p:cNvSpPr>
          <p:nvPr/>
        </p:nvSpPr>
        <p:spPr>
          <a:xfrm>
            <a:off x="884006" y="1774552"/>
            <a:ext cx="613728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sz="1800" dirty="0">
                <a:effectLst/>
                <a:latin typeface="Segoe UI" panose="020B0502040204020203" pitchFamily="34" charset="0"/>
                <a:ea typeface="Times New Roman" panose="02020603050405020304" pitchFamily="18" charset="0"/>
                <a:cs typeface="Segoe UI" panose="020B0502040204020203" pitchFamily="34" charset="0"/>
              </a:rPr>
              <a:t>Rautatieliikenteen aikataulusuunnittelu- ja simulointiohjelmisto </a:t>
            </a:r>
            <a:endParaRPr lang="fi-FI" sz="1800" dirty="0">
              <a:effectLst/>
              <a:latin typeface="Segoe UI" panose="020B0502040204020203" pitchFamily="34" charset="0"/>
              <a:ea typeface="Calibri" panose="020F0502020204030204" pitchFamily="34" charset="0"/>
              <a:cs typeface="Segoe UI" panose="020B0502040204020203" pitchFamily="34" charset="0"/>
            </a:endParaRPr>
          </a:p>
          <a:p>
            <a:r>
              <a:rPr lang="fi-FI" sz="1800" dirty="0">
                <a:effectLst/>
                <a:latin typeface="Segoe UI" panose="020B0502040204020203" pitchFamily="34" charset="0"/>
                <a:ea typeface="Times New Roman" panose="02020603050405020304" pitchFamily="18" charset="0"/>
                <a:cs typeface="Segoe UI" panose="020B0502040204020203" pitchFamily="34" charset="0"/>
              </a:rPr>
              <a:t>Koko rataverkon inframalli </a:t>
            </a:r>
            <a:r>
              <a:rPr lang="fi-FI" sz="1800" dirty="0" err="1">
                <a:effectLst/>
                <a:latin typeface="Segoe UI" panose="020B0502040204020203" pitchFamily="34" charset="0"/>
                <a:ea typeface="Times New Roman" panose="02020603050405020304" pitchFamily="18" charset="0"/>
                <a:cs typeface="Segoe UI" panose="020B0502040204020203" pitchFamily="34" charset="0"/>
              </a:rPr>
              <a:t>Trakediasta</a:t>
            </a:r>
            <a:endParaRPr lang="fi-FI" sz="1800" dirty="0">
              <a:effectLst/>
              <a:latin typeface="Segoe UI" panose="020B0502040204020203" pitchFamily="34" charset="0"/>
              <a:ea typeface="Calibri" panose="020F0502020204030204" pitchFamily="34" charset="0"/>
              <a:cs typeface="Segoe UI" panose="020B0502040204020203" pitchFamily="34" charset="0"/>
            </a:endParaRPr>
          </a:p>
          <a:p>
            <a:r>
              <a:rPr lang="fi-FI" sz="1800" dirty="0">
                <a:effectLst/>
                <a:latin typeface="Segoe UI" panose="020B0502040204020203" pitchFamily="34" charset="0"/>
                <a:ea typeface="Times New Roman" panose="02020603050405020304" pitchFamily="18" charset="0"/>
                <a:cs typeface="Segoe UI" panose="020B0502040204020203" pitchFamily="34" charset="0"/>
              </a:rPr>
              <a:t>Kapasiteetin käyttöasteen laskenta (UIC 406)</a:t>
            </a:r>
            <a:endParaRPr lang="fi-FI" sz="1800" dirty="0">
              <a:effectLst/>
              <a:latin typeface="Segoe UI" panose="020B0502040204020203" pitchFamily="34" charset="0"/>
              <a:ea typeface="Calibri" panose="020F0502020204030204" pitchFamily="34" charset="0"/>
              <a:cs typeface="Segoe UI" panose="020B0502040204020203" pitchFamily="34" charset="0"/>
            </a:endParaRPr>
          </a:p>
          <a:p>
            <a:r>
              <a:rPr lang="fi-FI" sz="1800" dirty="0">
                <a:effectLst/>
                <a:latin typeface="Segoe UI" panose="020B0502040204020203" pitchFamily="34" charset="0"/>
                <a:ea typeface="Times New Roman" panose="02020603050405020304" pitchFamily="18" charset="0"/>
                <a:cs typeface="Segoe UI" panose="020B0502040204020203" pitchFamily="34" charset="0"/>
              </a:rPr>
              <a:t>Käyttäjät: Väylävirasto ja lähitulevaisuudessa mahdollisuus konsulteilla ratahankkeiden suunnittelussa</a:t>
            </a:r>
            <a:endParaRPr lang="fi-FI" sz="1800" dirty="0">
              <a:effectLst/>
              <a:latin typeface="Segoe UI" panose="020B0502040204020203" pitchFamily="34" charset="0"/>
              <a:ea typeface="Calibri" panose="020F0502020204030204" pitchFamily="34" charset="0"/>
              <a:cs typeface="Segoe UI" panose="020B0502040204020203" pitchFamily="34" charset="0"/>
            </a:endParaRPr>
          </a:p>
          <a:p>
            <a:r>
              <a:rPr lang="fi-FI" sz="1800" dirty="0">
                <a:solidFill>
                  <a:srgbClr val="FF0000"/>
                </a:solidFill>
                <a:effectLst/>
                <a:latin typeface="Calibri" panose="020F0502020204030204" pitchFamily="34" charset="0"/>
                <a:ea typeface="Calibri" panose="020F0502020204030204" pitchFamily="34" charset="0"/>
              </a:rPr>
              <a:t> </a:t>
            </a:r>
            <a:r>
              <a:rPr lang="fi-FI" sz="1800" dirty="0">
                <a:effectLst/>
                <a:latin typeface="Calibri" panose="020F0502020204030204" pitchFamily="34" charset="0"/>
                <a:ea typeface="Calibri" panose="020F0502020204030204" pitchFamily="34" charset="0"/>
              </a:rPr>
              <a:t>Lisätietoja Laura Aitolehti</a:t>
            </a:r>
          </a:p>
          <a:p>
            <a:pPr lvl="0"/>
            <a:endParaRPr lang="fi-FI" sz="1400" dirty="0">
              <a:latin typeface="Segoe UI" panose="020B0502040204020203" pitchFamily="34" charset="0"/>
              <a:cs typeface="Segoe UI" panose="020B0502040204020203" pitchFamily="34" charset="0"/>
            </a:endParaRPr>
          </a:p>
          <a:p>
            <a:pPr lvl="0"/>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10306050" cy="1325563"/>
          </a:xfrm>
        </p:spPr>
        <p:txBody>
          <a:bodyPr>
            <a:normAutofit/>
          </a:bodyPr>
          <a:lstStyle/>
          <a:p>
            <a:r>
              <a:rPr lang="fi-FI" sz="3200" b="1"/>
              <a:t>Train Planning System (TPS)</a:t>
            </a:r>
            <a:endParaRPr lang="fi-FI" sz="3200" b="1" dirty="0"/>
          </a:p>
        </p:txBody>
      </p:sp>
      <p:sp>
        <p:nvSpPr>
          <p:cNvPr id="2" name="Tekstin paikkamerkki 2">
            <a:extLst>
              <a:ext uri="{FF2B5EF4-FFF2-40B4-BE49-F238E27FC236}">
                <a16:creationId xmlns:a16="http://schemas.microsoft.com/office/drawing/2014/main" id="{31D802D1-AFCD-E1F1-2294-18878840257D}"/>
              </a:ext>
            </a:extLst>
          </p:cNvPr>
          <p:cNvSpPr txBox="1">
            <a:spLocks/>
          </p:cNvSpPr>
          <p:nvPr/>
        </p:nvSpPr>
        <p:spPr>
          <a:xfrm>
            <a:off x="6240693" y="1593240"/>
            <a:ext cx="506730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3" name="Tekstin paikkamerkki 2">
            <a:extLst>
              <a:ext uri="{FF2B5EF4-FFF2-40B4-BE49-F238E27FC236}">
                <a16:creationId xmlns:a16="http://schemas.microsoft.com/office/drawing/2014/main" id="{38A82DC1-86C9-4FFE-586C-76ED63C4A6D6}"/>
              </a:ext>
            </a:extLst>
          </p:cNvPr>
          <p:cNvSpPr txBox="1">
            <a:spLocks/>
          </p:cNvSpPr>
          <p:nvPr/>
        </p:nvSpPr>
        <p:spPr>
          <a:xfrm>
            <a:off x="6096000" y="1774552"/>
            <a:ext cx="506730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pic>
        <p:nvPicPr>
          <p:cNvPr id="6" name="Picture 41" descr="Kaavio asiakirjassa ja kynä">
            <a:extLst>
              <a:ext uri="{FF2B5EF4-FFF2-40B4-BE49-F238E27FC236}">
                <a16:creationId xmlns:a16="http://schemas.microsoft.com/office/drawing/2014/main" id="{0363AAFB-9116-0713-3439-FB2E5D78A06A}"/>
              </a:ext>
            </a:extLst>
          </p:cNvPr>
          <p:cNvPicPr>
            <a:picLocks noChangeAspect="1"/>
          </p:cNvPicPr>
          <p:nvPr/>
        </p:nvPicPr>
        <p:blipFill rotWithShape="1">
          <a:blip r:embed="rId3"/>
          <a:srcRect t="1510" b="14220"/>
          <a:stretch/>
        </p:blipFill>
        <p:spPr>
          <a:xfrm>
            <a:off x="7605472" y="2205185"/>
            <a:ext cx="4126391" cy="2321095"/>
          </a:xfrm>
          <a:prstGeom prst="rect">
            <a:avLst/>
          </a:prstGeom>
          <a:noFill/>
        </p:spPr>
      </p:pic>
      <p:sp>
        <p:nvSpPr>
          <p:cNvPr id="5" name="Dian numeron paikkamerkki 4">
            <a:extLst>
              <a:ext uri="{FF2B5EF4-FFF2-40B4-BE49-F238E27FC236}">
                <a16:creationId xmlns:a16="http://schemas.microsoft.com/office/drawing/2014/main" id="{469AA741-CD1C-1EDE-FE02-A20C5AB68C1F}"/>
              </a:ext>
            </a:extLst>
          </p:cNvPr>
          <p:cNvSpPr>
            <a:spLocks noGrp="1"/>
          </p:cNvSpPr>
          <p:nvPr>
            <p:ph type="sldNum" sz="quarter" idx="12"/>
          </p:nvPr>
        </p:nvSpPr>
        <p:spPr>
          <a:xfrm>
            <a:off x="857249" y="6356350"/>
            <a:ext cx="561975" cy="365125"/>
          </a:xfrm>
        </p:spPr>
        <p:txBody>
          <a:bodyPr/>
          <a:lstStyle/>
          <a:p>
            <a:fld id="{6BD4A0EF-951A-4343-A672-F31B58E6828E}" type="slidenum">
              <a:rPr lang="en-US" sz="1000" smtClean="0"/>
              <a:pPr/>
              <a:t>28</a:t>
            </a:fld>
            <a:endParaRPr lang="en-US" sz="1000" dirty="0"/>
          </a:p>
        </p:txBody>
      </p:sp>
      <p:sp>
        <p:nvSpPr>
          <p:cNvPr id="4" name="Alatunnisteen paikkamerkki 3">
            <a:extLst>
              <a:ext uri="{FF2B5EF4-FFF2-40B4-BE49-F238E27FC236}">
                <a16:creationId xmlns:a16="http://schemas.microsoft.com/office/drawing/2014/main" id="{387693B6-FB30-CF16-D934-804402F7C442}"/>
              </a:ext>
            </a:extLst>
          </p:cNvPr>
          <p:cNvSpPr>
            <a:spLocks noGrp="1"/>
          </p:cNvSpPr>
          <p:nvPr>
            <p:ph type="ftr" sz="quarter" idx="11"/>
          </p:nvPr>
        </p:nvSpPr>
        <p:spPr>
          <a:xfrm>
            <a:off x="2282400" y="6530400"/>
            <a:ext cx="1693000" cy="208800"/>
          </a:xfrm>
        </p:spPr>
        <p:txBody>
          <a:bodyPr lIns="0" tIns="0" rIns="0" bIns="0" anchor="t"/>
          <a:lstStyle/>
          <a:p>
            <a:r>
              <a:rPr lang="fi-FI" sz="1000"/>
              <a:t>Satu Kekäläinen</a:t>
            </a:r>
            <a:endParaRPr lang="fi-FI" sz="1000" dirty="0"/>
          </a:p>
        </p:txBody>
      </p:sp>
    </p:spTree>
    <p:extLst>
      <p:ext uri="{BB962C8B-B14F-4D97-AF65-F5344CB8AC3E}">
        <p14:creationId xmlns:p14="http://schemas.microsoft.com/office/powerpoint/2010/main" val="2507923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9968345" cy="1325563"/>
          </a:xfrm>
        </p:spPr>
        <p:txBody>
          <a:bodyPr/>
          <a:lstStyle/>
          <a:p>
            <a:r>
              <a:rPr lang="fi-FI" dirty="0"/>
              <a:t>POHA, JETI, RUMA, LIIKE, MOKA, SAAGA, KUPLA, YKÄ, </a:t>
            </a:r>
            <a:r>
              <a:rPr lang="fi-FI" dirty="0" err="1"/>
              <a:t>Trakedia</a:t>
            </a:r>
            <a:endParaRPr lang="fi-FI" dirty="0"/>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838200" y="1690687"/>
            <a:ext cx="5672328" cy="4802187"/>
          </a:xfrm>
        </p:spPr>
        <p:txBody>
          <a:bodyPr>
            <a:noAutofit/>
          </a:bodyPr>
          <a:lstStyle/>
          <a:p>
            <a:pPr marL="0" indent="0">
              <a:buNone/>
            </a:pPr>
            <a:r>
              <a:rPr lang="fi-FI" sz="1400" b="1" dirty="0">
                <a:latin typeface="Segoe UI" panose="020B0502040204020203" pitchFamily="34" charset="0"/>
                <a:cs typeface="Segoe UI" panose="020B0502040204020203" pitchFamily="34" charset="0"/>
              </a:rPr>
              <a:t>Ratatyöt ja kunnossapito </a:t>
            </a:r>
          </a:p>
          <a:p>
            <a:r>
              <a:rPr lang="fi-FI" sz="1400" dirty="0">
                <a:latin typeface="Segoe UI" panose="020B0502040204020203" pitchFamily="34" charset="0"/>
                <a:cs typeface="Segoe UI" panose="020B0502040204020203" pitchFamily="34" charset="0"/>
              </a:rPr>
              <a:t>POHA näkymä radalla oleviin, liikennettä haittaaviin asioihin liikenteenohjaukselle, vikojen välittäminen ja tehtyjen korjausten kuittaaminen  kunnossapitourakoitsijoille</a:t>
            </a:r>
          </a:p>
          <a:p>
            <a:r>
              <a:rPr lang="fi-FI" sz="1400" dirty="0">
                <a:latin typeface="Segoe UI" panose="020B0502040204020203" pitchFamily="34" charset="0"/>
                <a:cs typeface="Segoe UI" panose="020B0502040204020203" pitchFamily="34" charset="0"/>
              </a:rPr>
              <a:t>JETI vuosisuunnitelmat, ennakkosuunnitelmat, ennakkoilmoitukset. Järjestelmä elinkaarensa päässä -&gt; siirto </a:t>
            </a:r>
            <a:r>
              <a:rPr lang="fi-FI" sz="1400" dirty="0" err="1">
                <a:latin typeface="Segoe UI" panose="020B0502040204020203" pitchFamily="34" charset="0"/>
                <a:cs typeface="Segoe UI" panose="020B0502040204020203" pitchFamily="34" charset="0"/>
              </a:rPr>
              <a:t>RUMAan</a:t>
            </a:r>
            <a:r>
              <a:rPr lang="fi-FI" sz="1400" dirty="0">
                <a:latin typeface="Segoe UI" panose="020B0502040204020203" pitchFamily="34" charset="0"/>
                <a:cs typeface="Segoe UI" panose="020B0502040204020203" pitchFamily="34" charset="0"/>
              </a:rPr>
              <a:t> 2022-2025 aikana </a:t>
            </a:r>
          </a:p>
          <a:p>
            <a:r>
              <a:rPr lang="fi-FI" sz="1400" dirty="0">
                <a:latin typeface="Segoe UI" panose="020B0502040204020203" pitchFamily="34" charset="0"/>
                <a:cs typeface="Segoe UI" panose="020B0502040204020203" pitchFamily="34" charset="0"/>
              </a:rPr>
              <a:t>RUMA – sähköiset ratatyöluvat, ratatöiden paikannus, ratatöiden hallinta, rataurakoitsijat käyttävät </a:t>
            </a:r>
            <a:r>
              <a:rPr lang="fi-FI" sz="1400" dirty="0">
                <a:latin typeface="Segoe UI" panose="020B0502040204020203" pitchFamily="34" charset="0"/>
                <a:cs typeface="Segoe UI" panose="020B0502040204020203" pitchFamily="34" charset="0"/>
                <a:hlinkClick r:id="rId3"/>
              </a:rPr>
              <a:t>ruma@fintraffic.fi</a:t>
            </a:r>
            <a:endParaRPr lang="fi-FI" sz="1400" dirty="0">
              <a:latin typeface="Segoe UI" panose="020B0502040204020203" pitchFamily="34" charset="0"/>
              <a:cs typeface="Segoe UI" panose="020B0502040204020203" pitchFamily="34" charset="0"/>
            </a:endParaRPr>
          </a:p>
          <a:p>
            <a:pPr marL="0" indent="0">
              <a:buNone/>
            </a:pPr>
            <a:r>
              <a:rPr lang="fi-FI" sz="1400" b="1" dirty="0">
                <a:latin typeface="Segoe UI" panose="020B0502040204020203" pitchFamily="34" charset="0"/>
                <a:cs typeface="Segoe UI" panose="020B0502040204020203" pitchFamily="34" charset="0"/>
              </a:rPr>
              <a:t>Kapasiteetinhallinta</a:t>
            </a:r>
          </a:p>
          <a:p>
            <a:r>
              <a:rPr lang="fi-FI" sz="1400" dirty="0">
                <a:latin typeface="Segoe UI" panose="020B0502040204020203" pitchFamily="34" charset="0"/>
                <a:cs typeface="Segoe UI" panose="020B0502040204020203" pitchFamily="34" charset="0"/>
              </a:rPr>
              <a:t>LIIKE – ratakapasiteetin hallinta, kapasiteetin haku</a:t>
            </a:r>
          </a:p>
          <a:p>
            <a:r>
              <a:rPr lang="fi-FI" sz="1400" dirty="0">
                <a:latin typeface="Segoe UI" panose="020B0502040204020203" pitchFamily="34" charset="0"/>
                <a:cs typeface="Segoe UI" panose="020B0502040204020203" pitchFamily="34" charset="0"/>
              </a:rPr>
              <a:t>MOKA – LIIKE-sovelluksen selaimessa toimiva versio</a:t>
            </a:r>
          </a:p>
          <a:p>
            <a:r>
              <a:rPr lang="fi-FI" sz="1400" dirty="0">
                <a:latin typeface="Segoe UI" panose="020B0502040204020203" pitchFamily="34" charset="0"/>
                <a:cs typeface="Segoe UI" panose="020B0502040204020203" pitchFamily="34" charset="0"/>
              </a:rPr>
              <a:t>SAAGA – liikennepaikat, ratapihat, ratapihakapasiteetinhallinta. Linjakapasiteetinhallintaa varten </a:t>
            </a:r>
            <a:r>
              <a:rPr lang="fi-FI" sz="1400" dirty="0">
                <a:solidFill>
                  <a:srgbClr val="00B050"/>
                </a:solidFill>
                <a:latin typeface="Segoe UI" panose="020B0502040204020203" pitchFamily="34" charset="0"/>
                <a:cs typeface="Segoe UI" panose="020B0502040204020203" pitchFamily="34" charset="0"/>
              </a:rPr>
              <a:t>suunnitteilla uusi järjestelmä</a:t>
            </a:r>
          </a:p>
          <a:p>
            <a:endParaRPr lang="fi-FI" sz="1400" dirty="0"/>
          </a:p>
          <a:p>
            <a:endParaRPr lang="fi-FI" sz="1400" dirty="0"/>
          </a:p>
        </p:txBody>
      </p:sp>
      <p:sp>
        <p:nvSpPr>
          <p:cNvPr id="4" name="Tekstin paikkamerkki 3">
            <a:extLst>
              <a:ext uri="{FF2B5EF4-FFF2-40B4-BE49-F238E27FC236}">
                <a16:creationId xmlns:a16="http://schemas.microsoft.com/office/drawing/2014/main" id="{A6724189-14F7-2538-7502-AB59C1CB547B}"/>
              </a:ext>
            </a:extLst>
          </p:cNvPr>
          <p:cNvSpPr>
            <a:spLocks noGrp="1"/>
          </p:cNvSpPr>
          <p:nvPr>
            <p:ph type="body" sz="quarter" idx="14"/>
          </p:nvPr>
        </p:nvSpPr>
        <p:spPr>
          <a:xfrm>
            <a:off x="6858346" y="1823692"/>
            <a:ext cx="5067300" cy="4161600"/>
          </a:xfrm>
        </p:spPr>
        <p:txBody>
          <a:bodyPr>
            <a:normAutofit/>
          </a:bodyPr>
          <a:lstStyle/>
          <a:p>
            <a:r>
              <a:rPr lang="fi-FI" sz="1400" dirty="0" err="1">
                <a:latin typeface="Segoe UI" panose="020B0502040204020203" pitchFamily="34" charset="0"/>
                <a:cs typeface="Segoe UI" panose="020B0502040204020203" pitchFamily="34" charset="0"/>
              </a:rPr>
              <a:t>Trakedia</a:t>
            </a:r>
            <a:r>
              <a:rPr lang="fi-FI" sz="1400" dirty="0">
                <a:latin typeface="Segoe UI" panose="020B0502040204020203" pitchFamily="34" charset="0"/>
                <a:cs typeface="Segoe UI" panose="020B0502040204020203" pitchFamily="34" charset="0"/>
              </a:rPr>
              <a:t> –ratainfra. Näkymä rataverkosta on linkki-solmumalli sekä siellä pistemäisenä tarvittavat ratakohteet</a:t>
            </a:r>
          </a:p>
          <a:p>
            <a:endParaRPr lang="fi-FI" sz="1400" b="1" dirty="0">
              <a:latin typeface="Segoe UI" panose="020B0502040204020203" pitchFamily="34" charset="0"/>
              <a:cs typeface="Segoe UI" panose="020B0502040204020203" pitchFamily="34" charset="0"/>
            </a:endParaRPr>
          </a:p>
          <a:p>
            <a:pPr marL="0" indent="0">
              <a:buNone/>
            </a:pPr>
            <a:r>
              <a:rPr lang="fi-FI" sz="1400" dirty="0">
                <a:latin typeface="Segoe UI" panose="020B0502040204020203" pitchFamily="34" charset="0"/>
                <a:cs typeface="Segoe UI" panose="020B0502040204020203" pitchFamily="34" charset="0"/>
              </a:rPr>
              <a:t>Muita järjestelmiä mm.</a:t>
            </a:r>
          </a:p>
          <a:p>
            <a:r>
              <a:rPr lang="fi-FI" sz="1400" dirty="0">
                <a:latin typeface="Segoe UI" panose="020B0502040204020203" pitchFamily="34" charset="0"/>
                <a:cs typeface="Segoe UI" panose="020B0502040204020203" pitchFamily="34" charset="0"/>
              </a:rPr>
              <a:t>KUPLA – kuljettajan päätelaite. Sähköinen tiedonvälitys junan kuljettajalle ja tilannetietoa liikenteenohjaukselle</a:t>
            </a:r>
          </a:p>
          <a:p>
            <a:r>
              <a:rPr lang="fi-FI" sz="1400" dirty="0">
                <a:latin typeface="Segoe UI" panose="020B0502040204020203" pitchFamily="34" charset="0"/>
                <a:cs typeface="Segoe UI" panose="020B0502040204020203" pitchFamily="34" charset="0"/>
              </a:rPr>
              <a:t>YKÄ- ratatietojen esittämien kartalla, raiteistokaaviot räätälöity ominaisuus, liikenteenohjaajien käyttöliittymä liikenteenohjaajien käyttöliittymä</a:t>
            </a:r>
          </a:p>
          <a:p>
            <a:r>
              <a:rPr lang="fi-FI" sz="1400" dirty="0">
                <a:latin typeface="Segoe UI" panose="020B0502040204020203" pitchFamily="34" charset="0"/>
                <a:cs typeface="Segoe UI" panose="020B0502040204020203" pitchFamily="34" charset="0"/>
              </a:rPr>
              <a:t>LOKI – liikenteenohjaajien kirjaukset</a:t>
            </a:r>
          </a:p>
          <a:p>
            <a:endParaRPr lang="fi-FI" sz="1400" dirty="0">
              <a:latin typeface="Segoe UI" panose="020B0502040204020203" pitchFamily="34" charset="0"/>
              <a:cs typeface="Segoe UI" panose="020B0502040204020203" pitchFamily="34" charset="0"/>
            </a:endParaRPr>
          </a:p>
          <a:p>
            <a:r>
              <a:rPr lang="fi-FI" sz="1400" dirty="0"/>
              <a:t>Järjestelmät </a:t>
            </a:r>
            <a:r>
              <a:rPr lang="fi-FI" sz="1400" dirty="0" err="1"/>
              <a:t>Fintraffic</a:t>
            </a:r>
            <a:r>
              <a:rPr lang="fi-FI" sz="1400" dirty="0"/>
              <a:t> Raide Oy</a:t>
            </a: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29</a:t>
            </a:fld>
            <a:endParaRPr lang="en-US"/>
          </a:p>
        </p:txBody>
      </p:sp>
      <p:sp>
        <p:nvSpPr>
          <p:cNvPr id="6" name="Päivämäärän paikkamerkki 5">
            <a:extLst>
              <a:ext uri="{FF2B5EF4-FFF2-40B4-BE49-F238E27FC236}">
                <a16:creationId xmlns:a16="http://schemas.microsoft.com/office/drawing/2014/main" id="{7386B38B-F885-2FC7-FFB2-AA45337F9BE9}"/>
              </a:ext>
            </a:extLst>
          </p:cNvPr>
          <p:cNvSpPr>
            <a:spLocks noGrp="1"/>
          </p:cNvSpPr>
          <p:nvPr>
            <p:ph type="dt" sz="half" idx="2"/>
          </p:nvPr>
        </p:nvSpPr>
        <p:spPr>
          <a:xfrm>
            <a:off x="5900400" y="6382800"/>
            <a:ext cx="2743200" cy="365125"/>
          </a:xfrm>
        </p:spPr>
        <p:txBody>
          <a:bodyPr bIns="35999" anchor="b"/>
          <a:lstStyle/>
          <a:p>
            <a:r>
              <a:rPr lang="fi-FI"/>
              <a:t>17.10.2023</a:t>
            </a:r>
            <a:endParaRPr lang="en-US" dirty="0"/>
          </a:p>
        </p:txBody>
      </p:sp>
      <p:sp>
        <p:nvSpPr>
          <p:cNvPr id="7" name="Alatunnisteen paikkamerkki 6">
            <a:extLst>
              <a:ext uri="{FF2B5EF4-FFF2-40B4-BE49-F238E27FC236}">
                <a16:creationId xmlns:a16="http://schemas.microsoft.com/office/drawing/2014/main" id="{DF68CA2E-9D32-69FF-2EE7-CE8D9BD69E02}"/>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188809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a:xfrm>
            <a:off x="414670" y="1249681"/>
            <a:ext cx="6698512" cy="4915714"/>
          </a:xfrm>
        </p:spPr>
        <p:txBody>
          <a:bodyPr vert="horz" lIns="91440" tIns="45720" rIns="91440" bIns="45720" rtlCol="0" anchor="t">
            <a:noAutofit/>
          </a:bodyPr>
          <a:lstStyle/>
          <a:p>
            <a:pPr marL="283845" indent="-283845"/>
            <a:r>
              <a:rPr lang="fi-FI" sz="1300" dirty="0">
                <a:latin typeface="Segoe UI" panose="020B0502040204020203" pitchFamily="34" charset="0"/>
                <a:cs typeface="Segoe UI" panose="020B0502040204020203" pitchFamily="34" charset="0"/>
              </a:rPr>
              <a:t>VLS on käytössä </a:t>
            </a:r>
            <a:r>
              <a:rPr lang="fi-FI" sz="1300" b="1" dirty="0">
                <a:latin typeface="Segoe UI" panose="020B0502040204020203" pitchFamily="34" charset="0"/>
                <a:cs typeface="Segoe UI" panose="020B0502040204020203" pitchFamily="34" charset="0"/>
              </a:rPr>
              <a:t>maanteiden ja rautateiden lakisääteisten suunnitelmien vuorovaikutusprosessissa</a:t>
            </a:r>
            <a:r>
              <a:rPr lang="fi-FI" sz="1300" dirty="0">
                <a:latin typeface="Segoe UI" panose="020B0502040204020203" pitchFamily="34" charset="0"/>
                <a:cs typeface="Segoe UI" panose="020B0502040204020203" pitchFamily="34" charset="0"/>
              </a:rPr>
              <a:t>. Sen kautta </a:t>
            </a:r>
            <a:r>
              <a:rPr lang="fi-FI" sz="1300" b="1" dirty="0">
                <a:latin typeface="Segoe UI" panose="020B0502040204020203" pitchFamily="34" charset="0"/>
                <a:cs typeface="Segoe UI" panose="020B0502040204020203" pitchFamily="34" charset="0"/>
              </a:rPr>
              <a:t>julkaistaan kuulutuksia ja asetetaan nähtäville aineistoja</a:t>
            </a:r>
            <a:endParaRPr lang="fi-FI" sz="1300" b="1" dirty="0">
              <a:latin typeface="Segoe UI" panose="020B0502040204020203" pitchFamily="34" charset="0"/>
              <a:ea typeface="Tahoma"/>
              <a:cs typeface="Segoe UI" panose="020B0502040204020203" pitchFamily="34" charset="0"/>
            </a:endParaRPr>
          </a:p>
          <a:p>
            <a:pPr marL="741045" lvl="1" indent="-283845"/>
            <a:r>
              <a:rPr lang="fi-FI" sz="1300" strike="noStrike" kern="1200" dirty="0">
                <a:effectLst/>
                <a:latin typeface="Segoe UI" panose="020B0502040204020203" pitchFamily="34" charset="0"/>
                <a:ea typeface="Tahoma"/>
                <a:cs typeface="Segoe UI" panose="020B0502040204020203" pitchFamily="34" charset="0"/>
              </a:rPr>
              <a:t>Järjestelmä otettiin käyttöön 1.3.2023</a:t>
            </a:r>
            <a:endParaRPr lang="fi-FI" sz="1300" dirty="0">
              <a:latin typeface="Segoe UI" panose="020B0502040204020203" pitchFamily="34" charset="0"/>
              <a:cs typeface="Segoe UI" panose="020B0502040204020203" pitchFamily="34" charset="0"/>
            </a:endParaRPr>
          </a:p>
          <a:p>
            <a:pPr marL="741045" lvl="1" indent="-283845"/>
            <a:r>
              <a:rPr lang="fi-FI" sz="1300" dirty="0">
                <a:latin typeface="Segoe UI" panose="020B0502040204020203" pitchFamily="34" charset="0"/>
                <a:cs typeface="Segoe UI" panose="020B0502040204020203" pitchFamily="34" charset="0"/>
              </a:rPr>
              <a:t>Painopisteenä kansalaisten ja viranomaisten välinen vuorovaikutus</a:t>
            </a:r>
            <a:endParaRPr lang="fi-FI" sz="1300" dirty="0">
              <a:latin typeface="Segoe UI" panose="020B0502040204020203" pitchFamily="34" charset="0"/>
              <a:ea typeface="Tahoma"/>
              <a:cs typeface="Segoe UI" panose="020B0502040204020203" pitchFamily="34" charset="0"/>
            </a:endParaRPr>
          </a:p>
          <a:p>
            <a:pPr marL="741045" lvl="1" indent="-283845"/>
            <a:r>
              <a:rPr lang="fi-FI" sz="1300" dirty="0">
                <a:latin typeface="Segoe UI" panose="020B0502040204020203" pitchFamily="34" charset="0"/>
                <a:cs typeface="Segoe UI" panose="020B0502040204020203" pitchFamily="34" charset="0"/>
              </a:rPr>
              <a:t>Suunnitelmien perustiedot sekä aineistot siirtyvät Projektivelhosta </a:t>
            </a:r>
            <a:r>
              <a:rPr lang="fi-FI" sz="1300" dirty="0" err="1">
                <a:latin typeface="Segoe UI" panose="020B0502040204020203" pitchFamily="34" charset="0"/>
                <a:cs typeface="Segoe UI" panose="020B0502040204020203" pitchFamily="34" charset="0"/>
              </a:rPr>
              <a:t>VLS:ään</a:t>
            </a:r>
            <a:r>
              <a:rPr lang="fi-FI" sz="1300" dirty="0">
                <a:latin typeface="Segoe UI" panose="020B0502040204020203" pitchFamily="34" charset="0"/>
                <a:ea typeface="Tahoma"/>
                <a:cs typeface="Segoe UI" panose="020B0502040204020203" pitchFamily="34" charset="0"/>
              </a:rPr>
              <a:t>. </a:t>
            </a:r>
            <a:r>
              <a:rPr lang="fi-FI" sz="1300" dirty="0">
                <a:latin typeface="Segoe UI" panose="020B0502040204020203" pitchFamily="34" charset="0"/>
                <a:cs typeface="Segoe UI" panose="020B0502040204020203" pitchFamily="34" charset="0"/>
              </a:rPr>
              <a:t>Hallinnollisen käsittelyn tietoja siirtyy myös </a:t>
            </a:r>
            <a:r>
              <a:rPr lang="fi-FI" sz="1300" dirty="0" err="1">
                <a:latin typeface="Segoe UI" panose="020B0502040204020203" pitchFamily="34" charset="0"/>
                <a:cs typeface="Segoe UI" panose="020B0502040204020203" pitchFamily="34" charset="0"/>
              </a:rPr>
              <a:t>VLS:stä</a:t>
            </a:r>
            <a:r>
              <a:rPr lang="fi-FI" sz="1300" dirty="0">
                <a:latin typeface="Segoe UI" panose="020B0502040204020203" pitchFamily="34" charset="0"/>
                <a:cs typeface="Segoe UI" panose="020B0502040204020203" pitchFamily="34" charset="0"/>
              </a:rPr>
              <a:t> Projektivelhoon.</a:t>
            </a:r>
          </a:p>
          <a:p>
            <a:pPr marL="283845" indent="-283845"/>
            <a:r>
              <a:rPr lang="fi-FI" sz="1300" dirty="0">
                <a:latin typeface="Segoe UI" panose="020B0502040204020203" pitchFamily="34" charset="0"/>
                <a:ea typeface="Tahoma"/>
                <a:cs typeface="Segoe UI" panose="020B0502040204020203" pitchFamily="34" charset="0"/>
              </a:rPr>
              <a:t>Kehitystyö jatkuu ylläpidon rinnalla painottuen projektipäälliköiden työn helpottamiseen</a:t>
            </a:r>
          </a:p>
          <a:p>
            <a:pPr marL="741045" lvl="1" indent="-283845"/>
            <a:r>
              <a:rPr lang="fi-FI" sz="1300" dirty="0">
                <a:latin typeface="Segoe UI" panose="020B0502040204020203" pitchFamily="34" charset="0"/>
                <a:cs typeface="Segoe UI" panose="020B0502040204020203" pitchFamily="34" charset="0"/>
              </a:rPr>
              <a:t>Asianhallintaintegraatiot: hallinnollisen käsittelyn asiakirjat siirtyvät </a:t>
            </a:r>
            <a:r>
              <a:rPr lang="fi-FI" sz="1300" strike="noStrike" kern="1200" dirty="0" err="1">
                <a:effectLst/>
                <a:latin typeface="Segoe UI" panose="020B0502040204020203" pitchFamily="34" charset="0"/>
                <a:cs typeface="Segoe UI" panose="020B0502040204020203" pitchFamily="34" charset="0"/>
              </a:rPr>
              <a:t>VLS:stä</a:t>
            </a:r>
            <a:r>
              <a:rPr lang="fi-FI" sz="1300" strike="noStrike" kern="1200" dirty="0">
                <a:effectLst/>
                <a:latin typeface="Segoe UI" panose="020B0502040204020203" pitchFamily="34" charset="0"/>
                <a:cs typeface="Segoe UI" panose="020B0502040204020203" pitchFamily="34" charset="0"/>
              </a:rPr>
              <a:t> asianhallintajärjestelmiin (Väylän sekä </a:t>
            </a:r>
            <a:r>
              <a:rPr lang="fi-FI" sz="1300" strike="noStrike" kern="1200" dirty="0" err="1">
                <a:effectLst/>
                <a:latin typeface="Segoe UI" panose="020B0502040204020203" pitchFamily="34" charset="0"/>
                <a:cs typeface="Segoe UI" panose="020B0502040204020203" pitchFamily="34" charset="0"/>
              </a:rPr>
              <a:t>ELYn</a:t>
            </a:r>
            <a:r>
              <a:rPr lang="fi-FI" sz="1300" strike="noStrike" kern="1200" dirty="0">
                <a:effectLst/>
                <a:latin typeface="Segoe UI" panose="020B0502040204020203" pitchFamily="34" charset="0"/>
                <a:cs typeface="Segoe UI" panose="020B0502040204020203" pitchFamily="34" charset="0"/>
              </a:rPr>
              <a:t>). </a:t>
            </a:r>
            <a:r>
              <a:rPr lang="fi-FI" sz="1300" dirty="0">
                <a:latin typeface="Segoe UI" panose="020B0502040204020203" pitchFamily="34" charset="0"/>
                <a:cs typeface="Segoe UI" panose="020B0502040204020203" pitchFamily="34" charset="0"/>
              </a:rPr>
              <a:t>Integraation toteutus myös toiseen suuntaan on harkinnassa.</a:t>
            </a:r>
            <a:endParaRPr lang="fi-FI" sz="1300" strike="noStrike" kern="1200" dirty="0">
              <a:effectLst/>
              <a:latin typeface="Segoe UI" panose="020B0502040204020203" pitchFamily="34" charset="0"/>
              <a:cs typeface="Segoe UI" panose="020B0502040204020203" pitchFamily="34" charset="0"/>
            </a:endParaRPr>
          </a:p>
          <a:p>
            <a:pPr marL="741045" lvl="1" indent="-283845"/>
            <a:r>
              <a:rPr lang="fi-FI" sz="1300" dirty="0">
                <a:latin typeface="Segoe UI" panose="020B0502040204020203" pitchFamily="34" charset="0"/>
                <a:ea typeface="Tahoma"/>
                <a:cs typeface="Segoe UI" panose="020B0502040204020203" pitchFamily="34" charset="0"/>
              </a:rPr>
              <a:t>Lisäksi käyttöönotetaan suomi.fi –palveluja (tunnistautuminen, viestit ja TKJ), toteutetaan karttakäyttöliittymä sekä hyväksymisesityksen toimittaminen Traficomiin.</a:t>
            </a:r>
            <a:endParaRPr lang="fi-FI" sz="1300" dirty="0">
              <a:latin typeface="Segoe UI" panose="020B0502040204020203" pitchFamily="34" charset="0"/>
              <a:cs typeface="Segoe UI" panose="020B0502040204020203" pitchFamily="34" charset="0"/>
            </a:endParaRPr>
          </a:p>
          <a:p>
            <a:pPr marL="283845" indent="-283845"/>
            <a:r>
              <a:rPr lang="fi-FI" sz="1300" dirty="0">
                <a:latin typeface="Segoe UI" panose="020B0502040204020203" pitchFamily="34" charset="0"/>
                <a:cs typeface="Segoe UI" panose="020B0502040204020203" pitchFamily="34" charset="0"/>
              </a:rPr>
              <a:t>Järjestelmän käyttöoikeudet Väyläviraston tai ELY-keskuksen myöntämillä käyttäjätunnuksilla. Projektikohtaiset oikeudet myöntää kunkin projektin projektipäällikkö.</a:t>
            </a:r>
            <a:endParaRPr lang="fi-FI" sz="1300" dirty="0">
              <a:latin typeface="Segoe UI" panose="020B0502040204020203" pitchFamily="34" charset="0"/>
              <a:ea typeface="Tahoma"/>
              <a:cs typeface="Segoe UI" panose="020B0502040204020203" pitchFamily="34" charset="0"/>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66983"/>
            <a:ext cx="561975" cy="365125"/>
          </a:xfrm>
        </p:spPr>
        <p:txBody>
          <a:bodyPr/>
          <a:lstStyle/>
          <a:p>
            <a:fld id="{6BD4A0EF-951A-4343-A672-F31B58E6828E}" type="slidenum">
              <a:rPr lang="en-US" smtClean="0"/>
              <a:pPr/>
              <a:t>3</a:t>
            </a:fld>
            <a:endParaRPr lang="en-US"/>
          </a:p>
        </p:txBody>
      </p:sp>
      <p:sp>
        <p:nvSpPr>
          <p:cNvPr id="4" name="Tekstiruutu 3">
            <a:extLst>
              <a:ext uri="{FF2B5EF4-FFF2-40B4-BE49-F238E27FC236}">
                <a16:creationId xmlns:a16="http://schemas.microsoft.com/office/drawing/2014/main" id="{9B08C7D5-8CD3-9926-F3C3-9BEB6D4A5532}"/>
              </a:ext>
            </a:extLst>
          </p:cNvPr>
          <p:cNvSpPr txBox="1"/>
          <p:nvPr/>
        </p:nvSpPr>
        <p:spPr>
          <a:xfrm>
            <a:off x="414670" y="6147724"/>
            <a:ext cx="9194800" cy="738664"/>
          </a:xfrm>
          <a:prstGeom prst="rect">
            <a:avLst/>
          </a:prstGeom>
          <a:noFill/>
        </p:spPr>
        <p:txBody>
          <a:bodyPr wrap="square" rtlCol="0">
            <a:spAutoFit/>
          </a:bodyPr>
          <a:lstStyle/>
          <a:p>
            <a:r>
              <a:rPr lang="fi-FI" sz="1200" strike="noStrike" kern="1200" dirty="0">
                <a:effectLst/>
                <a:cs typeface="Segoe UI" panose="020B0502040204020203" pitchFamily="34" charset="0"/>
              </a:rPr>
              <a:t>Järjestelmävastaava Elina Manninen, projektipäällikkö Marika Ojanen. Yhteydenotot: </a:t>
            </a:r>
            <a:r>
              <a:rPr lang="fi-FI" sz="1200" dirty="0">
                <a:cs typeface="Segoe UI" panose="020B0502040204020203" pitchFamily="34" charset="0"/>
                <a:hlinkClick r:id="rId3"/>
              </a:rPr>
              <a:t>tuki.vayliensuunnittelu@vayla.fi</a:t>
            </a:r>
            <a:endParaRPr lang="fi-FI" sz="1200" dirty="0">
              <a:cs typeface="Segoe UI" panose="020B0502040204020203" pitchFamily="34" charset="0"/>
            </a:endParaRPr>
          </a:p>
          <a:p>
            <a:r>
              <a:rPr lang="fi-FI" sz="1200" strike="noStrike" kern="1200" dirty="0">
                <a:effectLst/>
                <a:cs typeface="Segoe UI" panose="020B0502040204020203" pitchFamily="34" charset="0"/>
              </a:rPr>
              <a:t> </a:t>
            </a:r>
            <a:endParaRPr lang="fi-FI" sz="1200" strike="noStrike" kern="1200" dirty="0">
              <a:effectLst/>
              <a:ea typeface="Tahoma"/>
              <a:cs typeface="Segoe UI" panose="020B0502040204020203" pitchFamily="34" charset="0"/>
            </a:endParaRPr>
          </a:p>
          <a:p>
            <a:endParaRPr lang="fi-FI" dirty="0">
              <a:solidFill>
                <a:schemeClr val="accent4">
                  <a:lumMod val="75000"/>
                </a:schemeClr>
              </a:solidFill>
            </a:endParaRPr>
          </a:p>
        </p:txBody>
      </p:sp>
      <p:pic>
        <p:nvPicPr>
          <p:cNvPr id="12" name="Kuva 11" descr="Kuva, joka sisältää kohteen teksti&#10;&#10;Kuvaus luotu automaattisesti">
            <a:extLst>
              <a:ext uri="{FF2B5EF4-FFF2-40B4-BE49-F238E27FC236}">
                <a16:creationId xmlns:a16="http://schemas.microsoft.com/office/drawing/2014/main" id="{E823336D-7FA6-13B8-3BF4-2F2D49F56548}"/>
              </a:ext>
            </a:extLst>
          </p:cNvPr>
          <p:cNvPicPr>
            <a:picLocks noChangeAspect="1"/>
          </p:cNvPicPr>
          <p:nvPr/>
        </p:nvPicPr>
        <p:blipFill>
          <a:blip r:embed="rId4"/>
          <a:stretch>
            <a:fillRect/>
          </a:stretch>
        </p:blipFill>
        <p:spPr>
          <a:xfrm>
            <a:off x="7653283" y="123156"/>
            <a:ext cx="4514426" cy="5266481"/>
          </a:xfrm>
          <a:prstGeom prst="rect">
            <a:avLst/>
          </a:prstGeom>
        </p:spPr>
      </p:pic>
      <p:pic>
        <p:nvPicPr>
          <p:cNvPr id="8" name="Kuva 7">
            <a:extLst>
              <a:ext uri="{FF2B5EF4-FFF2-40B4-BE49-F238E27FC236}">
                <a16:creationId xmlns:a16="http://schemas.microsoft.com/office/drawing/2014/main" id="{07D65796-9311-244D-88F8-D647D939F218}"/>
              </a:ext>
            </a:extLst>
          </p:cNvPr>
          <p:cNvPicPr>
            <a:picLocks noChangeAspect="1"/>
          </p:cNvPicPr>
          <p:nvPr/>
        </p:nvPicPr>
        <p:blipFill>
          <a:blip r:embed="rId5"/>
          <a:stretch>
            <a:fillRect/>
          </a:stretch>
        </p:blipFill>
        <p:spPr>
          <a:xfrm>
            <a:off x="8371840" y="4100048"/>
            <a:ext cx="3597153" cy="2467417"/>
          </a:xfrm>
          <a:prstGeom prst="rect">
            <a:avLst/>
          </a:prstGeom>
        </p:spPr>
      </p:pic>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150471" y="214595"/>
            <a:ext cx="9337553" cy="1142007"/>
          </a:xfrm>
        </p:spPr>
        <p:txBody>
          <a:bodyPr>
            <a:normAutofit fontScale="90000"/>
          </a:bodyPr>
          <a:lstStyle/>
          <a:p>
            <a:r>
              <a:rPr lang="fi-FI" dirty="0"/>
              <a:t>Valtion liikenneväylien suunnittelu (VLS) </a:t>
            </a:r>
            <a:r>
              <a:rPr lang="fi-FI" sz="2000" b="0" dirty="0">
                <a:latin typeface="Segoe UI" panose="020B0502040204020203" pitchFamily="34" charset="0"/>
                <a:cs typeface="Segoe UI" panose="020B0502040204020203" pitchFamily="34" charset="0"/>
                <a:hlinkClick r:id="rId6"/>
              </a:rPr>
              <a:t>vayliensuunnittelu.fi</a:t>
            </a:r>
            <a:br>
              <a:rPr lang="fi-FI" dirty="0"/>
            </a:br>
            <a:endParaRPr lang="fi-FI" dirty="0"/>
          </a:p>
        </p:txBody>
      </p:sp>
      <p:sp>
        <p:nvSpPr>
          <p:cNvPr id="6" name="Päivämäärän paikkamerkki 5">
            <a:extLst>
              <a:ext uri="{FF2B5EF4-FFF2-40B4-BE49-F238E27FC236}">
                <a16:creationId xmlns:a16="http://schemas.microsoft.com/office/drawing/2014/main" id="{AE722890-A733-1B10-2D61-7601132E6FED}"/>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7" name="Alatunnisteen paikkamerkki 6">
            <a:extLst>
              <a:ext uri="{FF2B5EF4-FFF2-40B4-BE49-F238E27FC236}">
                <a16:creationId xmlns:a16="http://schemas.microsoft.com/office/drawing/2014/main" id="{721BBC73-660C-30C1-3C01-8923B61F8FAF}"/>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25846054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n numeron paikkamerkki 4">
            <a:extLst>
              <a:ext uri="{FF2B5EF4-FFF2-40B4-BE49-F238E27FC236}">
                <a16:creationId xmlns:a16="http://schemas.microsoft.com/office/drawing/2014/main" id="{5ECCB11D-0362-F361-D340-503D0833314B}"/>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30</a:t>
            </a:fld>
            <a:endParaRPr lang="en-US" dirty="0"/>
          </a:p>
        </p:txBody>
      </p:sp>
      <p:sp>
        <p:nvSpPr>
          <p:cNvPr id="9" name="Tekstin paikkamerkki 2">
            <a:extLst>
              <a:ext uri="{FF2B5EF4-FFF2-40B4-BE49-F238E27FC236}">
                <a16:creationId xmlns:a16="http://schemas.microsoft.com/office/drawing/2014/main" id="{9B3579A3-8AD0-8888-814A-17379CF5F4A9}"/>
              </a:ext>
            </a:extLst>
          </p:cNvPr>
          <p:cNvSpPr>
            <a:spLocks noGrp="1"/>
          </p:cNvSpPr>
          <p:nvPr>
            <p:ph type="body" sz="quarter" idx="13"/>
          </p:nvPr>
        </p:nvSpPr>
        <p:spPr>
          <a:xfrm>
            <a:off x="665626" y="1690688"/>
            <a:ext cx="5179996" cy="4161600"/>
          </a:xfrm>
        </p:spPr>
        <p:txBody>
          <a:bodyPr>
            <a:noAutofit/>
          </a:bodyPr>
          <a:lstStyle/>
          <a:p>
            <a:pPr marL="0" indent="0">
              <a:buNone/>
            </a:pPr>
            <a:r>
              <a:rPr lang="fi-FI" sz="1200" dirty="0">
                <a:latin typeface="Segoe UI" panose="020B0502040204020203" pitchFamily="34" charset="0"/>
                <a:cs typeface="Segoe UI" panose="020B0502040204020203" pitchFamily="34" charset="0"/>
              </a:rPr>
              <a:t>Tietojärjestelmäkehitystarpeita</a:t>
            </a:r>
          </a:p>
          <a:p>
            <a:r>
              <a:rPr lang="fi-FI" sz="1200" dirty="0">
                <a:latin typeface="Segoe UI" panose="020B0502040204020203" pitchFamily="34" charset="0"/>
                <a:cs typeface="Segoe UI" panose="020B0502040204020203" pitchFamily="34" charset="0"/>
              </a:rPr>
              <a:t>Väylävirasto tarkastelee rakentamisen ja kunnossapidon tarpeita ja päättää ratatöistä tuleville vuosille. </a:t>
            </a:r>
            <a:r>
              <a:rPr lang="fi-FI" sz="1200" b="1" dirty="0">
                <a:latin typeface="Segoe UI" panose="020B0502040204020203" pitchFamily="34" charset="0"/>
                <a:cs typeface="Segoe UI" panose="020B0502040204020203" pitchFamily="34" charset="0"/>
              </a:rPr>
              <a:t>Kehittyvä ratatyösuunnitelma </a:t>
            </a:r>
            <a:r>
              <a:rPr lang="fi-FI" sz="1200" dirty="0">
                <a:latin typeface="Segoe UI" panose="020B0502040204020203" pitchFamily="34" charset="0"/>
                <a:cs typeface="Segoe UI" panose="020B0502040204020203" pitchFamily="34" charset="0"/>
              </a:rPr>
              <a:t>sisältää kaikki tiedossa olevat ratatyöt. Ratatyösuunnitelmaa tarkennetaan jokaisessa elinkaaren vaiheessa.</a:t>
            </a:r>
          </a:p>
          <a:p>
            <a:r>
              <a:rPr lang="fi-FI" sz="1200" dirty="0">
                <a:latin typeface="Segoe UI" panose="020B0502040204020203" pitchFamily="34" charset="0"/>
                <a:cs typeface="Segoe UI" panose="020B0502040204020203" pitchFamily="34" charset="0"/>
              </a:rPr>
              <a:t>”Ratainfran elementit on mallinnettu järjestelmään ja niille on työlajeittain laadittu elinkaari. Elinkaarimallin mukaan ratatyöt on suunniteltu aiesuunnitelmiksi seuraavalle kymmenvuotiskaudelle. Aiesuunnitelmista on poimittu tulevien vuosien toteutettavat ratatyöt, joiden suunnittelu, yhdistäminen liikennevaikutusten vähentämiseksi, kilpailutus sekä urakoitsijoiden valinta ja toteutuksen arviointi on tehty ennakolta.</a:t>
            </a:r>
          </a:p>
          <a:p>
            <a:r>
              <a:rPr lang="fi-FI" sz="1200" dirty="0">
                <a:latin typeface="Segoe UI" panose="020B0502040204020203" pitchFamily="34" charset="0"/>
                <a:cs typeface="Segoe UI" panose="020B0502040204020203" pitchFamily="34" charset="0"/>
              </a:rPr>
              <a:t>Ennakkosuunnittelu ja liikennevaikutusten tarkentava arviointi tapahtuu ennakolta ja hallitusti suhteessa vuosikapasiteettiin. Ratatöiden käytännön toteutuksen työraot on suunniteltu oikea-aikaisesti ja niiden tarkka liikennevaikutus on selvillä. Ratatyöt, rajoitteet ja kapasiteetin riittävyys on visuaalisesti ja käyttäjälähtöisesti mallinnettavissa. Ratatöiden ja kapasiteetin yhteensovituksen jälkiseuranta on kattavaa ja ratkaisut ovat jäljitettävissä.”</a:t>
            </a:r>
          </a:p>
          <a:p>
            <a:endParaRPr lang="fi-FI" sz="1400" dirty="0">
              <a:latin typeface="Segoe UI" panose="020B0502040204020203" pitchFamily="34" charset="0"/>
              <a:cs typeface="Segoe UI" panose="020B0502040204020203" pitchFamily="34" charset="0"/>
            </a:endParaRPr>
          </a:p>
          <a:p>
            <a:endParaRPr lang="fi-FI" sz="1200" i="1" dirty="0">
              <a:latin typeface="Segoe UI" panose="020B0502040204020203" pitchFamily="34" charset="0"/>
              <a:cs typeface="Segoe UI" panose="020B0502040204020203" pitchFamily="34" charset="0"/>
            </a:endParaRPr>
          </a:p>
          <a:p>
            <a:endParaRPr lang="fi-FI" sz="1200" dirty="0"/>
          </a:p>
          <a:p>
            <a:endParaRPr lang="fi-FI" sz="1200" dirty="0"/>
          </a:p>
          <a:p>
            <a:endParaRPr lang="fi-FI" sz="1200" dirty="0"/>
          </a:p>
        </p:txBody>
      </p:sp>
      <p:pic>
        <p:nvPicPr>
          <p:cNvPr id="10" name="Kuva 9">
            <a:extLst>
              <a:ext uri="{FF2B5EF4-FFF2-40B4-BE49-F238E27FC236}">
                <a16:creationId xmlns:a16="http://schemas.microsoft.com/office/drawing/2014/main" id="{BC401317-55AF-56C1-FACD-12EF3FB0E0E7}"/>
              </a:ext>
            </a:extLst>
          </p:cNvPr>
          <p:cNvPicPr>
            <a:picLocks noChangeAspect="1"/>
          </p:cNvPicPr>
          <p:nvPr/>
        </p:nvPicPr>
        <p:blipFill>
          <a:blip r:embed="rId3"/>
          <a:stretch>
            <a:fillRect/>
          </a:stretch>
        </p:blipFill>
        <p:spPr>
          <a:xfrm>
            <a:off x="5876618" y="1131686"/>
            <a:ext cx="6211667" cy="5679487"/>
          </a:xfrm>
          <a:prstGeom prst="rect">
            <a:avLst/>
          </a:prstGeom>
        </p:spPr>
      </p:pic>
      <p:sp>
        <p:nvSpPr>
          <p:cNvPr id="2" name="Otsikko 1">
            <a:extLst>
              <a:ext uri="{FF2B5EF4-FFF2-40B4-BE49-F238E27FC236}">
                <a16:creationId xmlns:a16="http://schemas.microsoft.com/office/drawing/2014/main" id="{30593CE2-526A-C59D-E164-BCF9E854F779}"/>
              </a:ext>
            </a:extLst>
          </p:cNvPr>
          <p:cNvSpPr>
            <a:spLocks noGrp="1"/>
          </p:cNvSpPr>
          <p:nvPr>
            <p:ph type="title"/>
          </p:nvPr>
        </p:nvSpPr>
        <p:spPr>
          <a:xfrm>
            <a:off x="574729" y="365125"/>
            <a:ext cx="8640000" cy="1325563"/>
          </a:xfrm>
        </p:spPr>
        <p:txBody>
          <a:bodyPr>
            <a:normAutofit fontScale="90000"/>
          </a:bodyPr>
          <a:lstStyle/>
          <a:p>
            <a:br>
              <a:rPr lang="fi-FI" dirty="0"/>
            </a:br>
            <a:r>
              <a:rPr lang="fi-FI" sz="3100" dirty="0">
                <a:latin typeface="+mn-lt"/>
                <a:cs typeface="Segoe UI" panose="020B0502040204020203" pitchFamily="34" charset="0"/>
              </a:rPr>
              <a:t>Ratatöiden ja niiden liikennevaikutusten suunnitteluprojekti 2021-22</a:t>
            </a:r>
            <a:br>
              <a:rPr lang="fi-FI" sz="3200" dirty="0">
                <a:latin typeface="Segoe UI" panose="020B0502040204020203" pitchFamily="34" charset="0"/>
                <a:cs typeface="Segoe UI" panose="020B0502040204020203" pitchFamily="34" charset="0"/>
              </a:rPr>
            </a:br>
            <a:endParaRPr lang="fi-FI" dirty="0"/>
          </a:p>
        </p:txBody>
      </p:sp>
      <p:sp>
        <p:nvSpPr>
          <p:cNvPr id="3" name="Päivämäärän paikkamerkki 2">
            <a:extLst>
              <a:ext uri="{FF2B5EF4-FFF2-40B4-BE49-F238E27FC236}">
                <a16:creationId xmlns:a16="http://schemas.microsoft.com/office/drawing/2014/main" id="{D75F2AB0-2450-DC28-AA36-7B6F2553E846}"/>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4" name="Alatunnisteen paikkamerkki 3">
            <a:extLst>
              <a:ext uri="{FF2B5EF4-FFF2-40B4-BE49-F238E27FC236}">
                <a16:creationId xmlns:a16="http://schemas.microsoft.com/office/drawing/2014/main" id="{7F83B8A9-B49A-7A3A-8466-73FCD26C570C}"/>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39164565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n numeron paikkamerkki 4">
            <a:extLst>
              <a:ext uri="{FF2B5EF4-FFF2-40B4-BE49-F238E27FC236}">
                <a16:creationId xmlns:a16="http://schemas.microsoft.com/office/drawing/2014/main" id="{5ECCB11D-0362-F361-D340-503D0833314B}"/>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31</a:t>
            </a:fld>
            <a:endParaRPr lang="en-US"/>
          </a:p>
        </p:txBody>
      </p:sp>
      <p:sp>
        <p:nvSpPr>
          <p:cNvPr id="2" name="Otsikko 1">
            <a:extLst>
              <a:ext uri="{FF2B5EF4-FFF2-40B4-BE49-F238E27FC236}">
                <a16:creationId xmlns:a16="http://schemas.microsoft.com/office/drawing/2014/main" id="{30593CE2-526A-C59D-E164-BCF9E854F779}"/>
              </a:ext>
            </a:extLst>
          </p:cNvPr>
          <p:cNvSpPr>
            <a:spLocks noGrp="1"/>
          </p:cNvSpPr>
          <p:nvPr>
            <p:ph type="title"/>
          </p:nvPr>
        </p:nvSpPr>
        <p:spPr/>
        <p:txBody>
          <a:bodyPr/>
          <a:lstStyle/>
          <a:p>
            <a:r>
              <a:rPr lang="fi-FI" dirty="0"/>
              <a:t>Tietojärjestelmät - tulossa</a:t>
            </a:r>
          </a:p>
        </p:txBody>
      </p:sp>
      <p:sp>
        <p:nvSpPr>
          <p:cNvPr id="3" name="Tekstin paikkamerkki 2">
            <a:extLst>
              <a:ext uri="{FF2B5EF4-FFF2-40B4-BE49-F238E27FC236}">
                <a16:creationId xmlns:a16="http://schemas.microsoft.com/office/drawing/2014/main" id="{CD64B9F9-5FD4-2272-4932-677C976A12FC}"/>
              </a:ext>
            </a:extLst>
          </p:cNvPr>
          <p:cNvSpPr>
            <a:spLocks noGrp="1"/>
          </p:cNvSpPr>
          <p:nvPr>
            <p:ph type="body" sz="quarter" idx="13"/>
          </p:nvPr>
        </p:nvSpPr>
        <p:spPr>
          <a:xfrm>
            <a:off x="838201" y="1983076"/>
            <a:ext cx="2362200" cy="3869212"/>
          </a:xfrm>
        </p:spPr>
        <p:txBody>
          <a:bodyPr>
            <a:normAutofit/>
          </a:bodyPr>
          <a:lstStyle/>
          <a:p>
            <a:r>
              <a:rPr lang="fi-FI" sz="1700" dirty="0">
                <a:latin typeface="Segoe UI" panose="020B0502040204020203" pitchFamily="34" charset="0"/>
                <a:cs typeface="Segoe UI" panose="020B0502040204020203" pitchFamily="34" charset="0"/>
              </a:rPr>
              <a:t>Rakentamisen ja kunnossapidon tarpeet tuleville vuosille -&gt; kehittyvä ratatyösuunnitelma</a:t>
            </a:r>
          </a:p>
          <a:p>
            <a:pPr>
              <a:buBlip>
                <a:blip r:embed="rId3">
                  <a:extLst>
                    <a:ext uri="{96DAC541-7B7A-43D3-8B79-37D633B846F1}">
                      <asvg:svgBlip xmlns:asvg="http://schemas.microsoft.com/office/drawing/2016/SVG/main" r:embed="rId4"/>
                    </a:ext>
                  </a:extLst>
                </a:blip>
              </a:buBlip>
            </a:pPr>
            <a:r>
              <a:rPr lang="fi-FI" sz="1700" dirty="0">
                <a:latin typeface="Segoe UI" panose="020B0502040204020203" pitchFamily="34" charset="0"/>
                <a:cs typeface="Segoe UI" panose="020B0502040204020203" pitchFamily="34" charset="0"/>
              </a:rPr>
              <a:t>Ennakkotiedot tulevista ratatöistä</a:t>
            </a:r>
          </a:p>
          <a:p>
            <a:pPr>
              <a:buBlip>
                <a:blip r:embed="rId3">
                  <a:extLst>
                    <a:ext uri="{96DAC541-7B7A-43D3-8B79-37D633B846F1}">
                      <asvg:svgBlip xmlns:asvg="http://schemas.microsoft.com/office/drawing/2016/SVG/main" r:embed="rId4"/>
                    </a:ext>
                  </a:extLst>
                </a:blip>
              </a:buBlip>
            </a:pPr>
            <a:r>
              <a:rPr lang="fi-FI" sz="1700" dirty="0">
                <a:latin typeface="Segoe UI" panose="020B0502040204020203" pitchFamily="34" charset="0"/>
                <a:cs typeface="Segoe UI" panose="020B0502040204020203" pitchFamily="34" charset="0"/>
              </a:rPr>
              <a:t>Tiedot töiden etenemistä</a:t>
            </a:r>
          </a:p>
          <a:p>
            <a:endParaRPr lang="fi-FI" sz="1700" i="1" dirty="0">
              <a:latin typeface="Segoe UI" panose="020B0502040204020203" pitchFamily="34" charset="0"/>
              <a:cs typeface="Segoe UI" panose="020B0502040204020203" pitchFamily="34" charset="0"/>
            </a:endParaRPr>
          </a:p>
          <a:p>
            <a:endParaRPr lang="fi-FI" sz="2300" i="1" dirty="0">
              <a:latin typeface="Segoe UI" panose="020B0502040204020203" pitchFamily="34" charset="0"/>
              <a:cs typeface="Segoe UI" panose="020B0502040204020203" pitchFamily="34" charset="0"/>
            </a:endParaRPr>
          </a:p>
          <a:p>
            <a:endParaRPr lang="fi-FI" dirty="0"/>
          </a:p>
          <a:p>
            <a:endParaRPr lang="fi-FI" dirty="0"/>
          </a:p>
          <a:p>
            <a:endParaRPr lang="fi-FI" dirty="0"/>
          </a:p>
        </p:txBody>
      </p:sp>
      <p:sp>
        <p:nvSpPr>
          <p:cNvPr id="4" name="Päivämäärän paikkamerkki 3">
            <a:extLst>
              <a:ext uri="{FF2B5EF4-FFF2-40B4-BE49-F238E27FC236}">
                <a16:creationId xmlns:a16="http://schemas.microsoft.com/office/drawing/2014/main" id="{31A4F088-BA36-25C9-8AC2-ACF00CE77069}"/>
              </a:ext>
            </a:extLst>
          </p:cNvPr>
          <p:cNvSpPr>
            <a:spLocks noGrp="1"/>
          </p:cNvSpPr>
          <p:nvPr>
            <p:ph type="dt" sz="half" idx="2"/>
          </p:nvPr>
        </p:nvSpPr>
        <p:spPr>
          <a:xfrm>
            <a:off x="5900400" y="6382800"/>
            <a:ext cx="2743200" cy="365125"/>
          </a:xfrm>
        </p:spPr>
        <p:txBody>
          <a:bodyPr bIns="35999" anchor="b"/>
          <a:lstStyle/>
          <a:p>
            <a:r>
              <a:rPr lang="fi-FI"/>
              <a:t>17.10.2023</a:t>
            </a:r>
            <a:endParaRPr lang="en-US" dirty="0"/>
          </a:p>
        </p:txBody>
      </p:sp>
      <p:sp>
        <p:nvSpPr>
          <p:cNvPr id="6" name="Alatunnisteen paikkamerkki 5">
            <a:extLst>
              <a:ext uri="{FF2B5EF4-FFF2-40B4-BE49-F238E27FC236}">
                <a16:creationId xmlns:a16="http://schemas.microsoft.com/office/drawing/2014/main" id="{6F4663B6-C945-5B3F-E43C-7EA873C86B03}"/>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pic>
        <p:nvPicPr>
          <p:cNvPr id="14" name="Kuva 13">
            <a:extLst>
              <a:ext uri="{FF2B5EF4-FFF2-40B4-BE49-F238E27FC236}">
                <a16:creationId xmlns:a16="http://schemas.microsoft.com/office/drawing/2014/main" id="{C7FE1973-83DF-4CD6-2E19-C0DF68E574E7}"/>
              </a:ext>
            </a:extLst>
          </p:cNvPr>
          <p:cNvPicPr>
            <a:picLocks noChangeAspect="1"/>
          </p:cNvPicPr>
          <p:nvPr/>
        </p:nvPicPr>
        <p:blipFill>
          <a:blip r:embed="rId5"/>
          <a:stretch>
            <a:fillRect/>
          </a:stretch>
        </p:blipFill>
        <p:spPr>
          <a:xfrm>
            <a:off x="3200401" y="1497183"/>
            <a:ext cx="8992841" cy="5068179"/>
          </a:xfrm>
          <a:prstGeom prst="rect">
            <a:avLst/>
          </a:prstGeom>
        </p:spPr>
      </p:pic>
    </p:spTree>
    <p:extLst>
      <p:ext uri="{BB962C8B-B14F-4D97-AF65-F5344CB8AC3E}">
        <p14:creationId xmlns:p14="http://schemas.microsoft.com/office/powerpoint/2010/main" val="2308916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BF70927-701C-24E1-C5E3-640EFFCB66EB}"/>
              </a:ext>
            </a:extLst>
          </p:cNvPr>
          <p:cNvSpPr>
            <a:spLocks noGrp="1"/>
          </p:cNvSpPr>
          <p:nvPr>
            <p:ph type="title"/>
          </p:nvPr>
        </p:nvSpPr>
        <p:spPr>
          <a:xfrm>
            <a:off x="838200" y="365125"/>
            <a:ext cx="10306050" cy="1325563"/>
          </a:xfrm>
        </p:spPr>
        <p:txBody>
          <a:bodyPr/>
          <a:lstStyle/>
          <a:p>
            <a:r>
              <a:rPr lang="fi-FI" sz="3200" b="1" dirty="0" err="1"/>
              <a:t>Tableau</a:t>
            </a:r>
            <a:r>
              <a:rPr lang="fi-FI" sz="3200" b="1" dirty="0"/>
              <a:t> -analytiikkaportaali</a:t>
            </a:r>
            <a:endParaRPr lang="fi-FI" dirty="0"/>
          </a:p>
        </p:txBody>
      </p:sp>
      <p:sp>
        <p:nvSpPr>
          <p:cNvPr id="3" name="Tekstin paikkamerkki 2">
            <a:extLst>
              <a:ext uri="{FF2B5EF4-FFF2-40B4-BE49-F238E27FC236}">
                <a16:creationId xmlns:a16="http://schemas.microsoft.com/office/drawing/2014/main" id="{B8E6C6F2-669E-5B9D-EEEC-6DCE37863273}"/>
              </a:ext>
            </a:extLst>
          </p:cNvPr>
          <p:cNvSpPr>
            <a:spLocks noGrp="1"/>
          </p:cNvSpPr>
          <p:nvPr>
            <p:ph type="body" sz="quarter" idx="13"/>
          </p:nvPr>
        </p:nvSpPr>
        <p:spPr/>
        <p:txBody>
          <a:bodyPr>
            <a:noAutofit/>
          </a:bodyPr>
          <a:lstStyle/>
          <a:p>
            <a:endParaRPr lang="fi-FI" sz="1100" strike="noStrike" kern="1200" dirty="0">
              <a:solidFill>
                <a:schemeClr val="tx1"/>
              </a:solidFill>
              <a:effectLst/>
              <a:latin typeface="+mn-lt"/>
              <a:ea typeface="+mn-ea"/>
              <a:cs typeface="+mn-cs"/>
            </a:endParaRPr>
          </a:p>
          <a:p>
            <a:pPr marL="0" indent="0">
              <a:buNone/>
            </a:pPr>
            <a:endParaRPr lang="fi-FI" sz="1100" dirty="0"/>
          </a:p>
        </p:txBody>
      </p:sp>
      <p:sp>
        <p:nvSpPr>
          <p:cNvPr id="4" name="Tekstin paikkamerkki 3">
            <a:extLst>
              <a:ext uri="{FF2B5EF4-FFF2-40B4-BE49-F238E27FC236}">
                <a16:creationId xmlns:a16="http://schemas.microsoft.com/office/drawing/2014/main" id="{A6724189-14F7-2538-7502-AB59C1CB547B}"/>
              </a:ext>
            </a:extLst>
          </p:cNvPr>
          <p:cNvSpPr>
            <a:spLocks noGrp="1"/>
          </p:cNvSpPr>
          <p:nvPr>
            <p:ph type="body" sz="quarter" idx="14"/>
          </p:nvPr>
        </p:nvSpPr>
        <p:spPr>
          <a:xfrm>
            <a:off x="857249" y="1785194"/>
            <a:ext cx="5067300" cy="4161600"/>
          </a:xfrm>
        </p:spPr>
        <p:txBody>
          <a:bodyPr>
            <a:normAutofit/>
          </a:bodyPr>
          <a:lstStyle/>
          <a:p>
            <a:r>
              <a:rPr lang="fi-FI" sz="1600" dirty="0">
                <a:latin typeface="Segoe UI" panose="020B0502040204020203" pitchFamily="34" charset="0"/>
                <a:cs typeface="Segoe UI" panose="020B0502040204020203" pitchFamily="34" charset="0"/>
              </a:rPr>
              <a:t>Tietojen analysointiin, visualisointiin ja raportointiin</a:t>
            </a:r>
          </a:p>
          <a:p>
            <a:r>
              <a:rPr lang="fi-FI" sz="1600" dirty="0">
                <a:latin typeface="Segoe UI" panose="020B0502040204020203" pitchFamily="34" charset="0"/>
                <a:cs typeface="Segoe UI" panose="020B0502040204020203" pitchFamily="34" charset="0"/>
              </a:rPr>
              <a:t>Katseluoikeudet määrittävät, mitä projektikansioita ja raportteja käyttäjälle on näkyvissä</a:t>
            </a:r>
          </a:p>
          <a:p>
            <a:endParaRPr lang="fi-FI" sz="1600" dirty="0">
              <a:latin typeface="Segoe UI" panose="020B0502040204020203" pitchFamily="34" charset="0"/>
              <a:cs typeface="Segoe UI" panose="020B0502040204020203" pitchFamily="34" charset="0"/>
            </a:endParaRPr>
          </a:p>
          <a:p>
            <a:r>
              <a:rPr lang="fi-FI" sz="1600" dirty="0">
                <a:latin typeface="Segoe UI" panose="020B0502040204020203" pitchFamily="34" charset="0"/>
                <a:cs typeface="Segoe UI" panose="020B0502040204020203" pitchFamily="34" charset="0"/>
              </a:rPr>
              <a:t>Esimerkiksi ratasuunnitelmat </a:t>
            </a:r>
            <a:r>
              <a:rPr lang="fi-FI" sz="1600" dirty="0">
                <a:latin typeface="Segoe UI" panose="020B0502040204020203" pitchFamily="34" charset="0"/>
                <a:cs typeface="Segoe UI" panose="020B0502040204020203" pitchFamily="34" charset="0"/>
                <a:hlinkClick r:id="rId3"/>
              </a:rPr>
              <a:t>https://data.vaylapilvi.fi/#/views/Suunnitelmat_16842291388360/Suunnitelmat?:iid=2</a:t>
            </a:r>
            <a:endParaRPr lang="fi-FI" sz="1600" dirty="0">
              <a:latin typeface="Segoe UI" panose="020B0502040204020203" pitchFamily="34" charset="0"/>
              <a:cs typeface="Segoe UI" panose="020B0502040204020203" pitchFamily="34" charset="0"/>
            </a:endParaRPr>
          </a:p>
          <a:p>
            <a:endParaRPr lang="fi-FI" sz="1600" strike="noStrike" dirty="0">
              <a:effectLst/>
              <a:latin typeface="Segoe UI" panose="020B0502040204020203" pitchFamily="34" charset="0"/>
              <a:cs typeface="Segoe UI" panose="020B0502040204020203" pitchFamily="34" charset="0"/>
            </a:endParaRPr>
          </a:p>
          <a:p>
            <a:endParaRPr lang="fi-FI" sz="1600" dirty="0">
              <a:latin typeface="Segoe UI" panose="020B0502040204020203" pitchFamily="34" charset="0"/>
              <a:cs typeface="Segoe UI" panose="020B0502040204020203" pitchFamily="34" charset="0"/>
            </a:endParaRPr>
          </a:p>
        </p:txBody>
      </p:sp>
      <p:sp>
        <p:nvSpPr>
          <p:cNvPr id="5" name="Dian numeron paikkamerkki 4">
            <a:extLst>
              <a:ext uri="{FF2B5EF4-FFF2-40B4-BE49-F238E27FC236}">
                <a16:creationId xmlns:a16="http://schemas.microsoft.com/office/drawing/2014/main" id="{87BED2D5-EB77-7945-1293-1ECCA17F12AF}"/>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32</a:t>
            </a:fld>
            <a:endParaRPr lang="en-US"/>
          </a:p>
        </p:txBody>
      </p:sp>
      <p:pic>
        <p:nvPicPr>
          <p:cNvPr id="8" name="Kuva 7">
            <a:extLst>
              <a:ext uri="{FF2B5EF4-FFF2-40B4-BE49-F238E27FC236}">
                <a16:creationId xmlns:a16="http://schemas.microsoft.com/office/drawing/2014/main" id="{82927E37-EC3F-9266-0BED-D2A5E2A501E5}"/>
              </a:ext>
            </a:extLst>
          </p:cNvPr>
          <p:cNvPicPr>
            <a:picLocks noChangeAspect="1"/>
          </p:cNvPicPr>
          <p:nvPr/>
        </p:nvPicPr>
        <p:blipFill>
          <a:blip r:embed="rId4"/>
          <a:stretch>
            <a:fillRect/>
          </a:stretch>
        </p:blipFill>
        <p:spPr>
          <a:xfrm>
            <a:off x="6435128" y="1638551"/>
            <a:ext cx="5393469" cy="3135120"/>
          </a:xfrm>
          <a:prstGeom prst="rect">
            <a:avLst/>
          </a:prstGeom>
        </p:spPr>
      </p:pic>
      <p:sp>
        <p:nvSpPr>
          <p:cNvPr id="6" name="Tekstiruutu 5">
            <a:extLst>
              <a:ext uri="{FF2B5EF4-FFF2-40B4-BE49-F238E27FC236}">
                <a16:creationId xmlns:a16="http://schemas.microsoft.com/office/drawing/2014/main" id="{B635C891-D11A-A593-C2C4-1AECD32E478D}"/>
              </a:ext>
            </a:extLst>
          </p:cNvPr>
          <p:cNvSpPr txBox="1"/>
          <p:nvPr/>
        </p:nvSpPr>
        <p:spPr>
          <a:xfrm>
            <a:off x="6507156" y="5969655"/>
            <a:ext cx="5249415" cy="523220"/>
          </a:xfrm>
          <a:prstGeom prst="rect">
            <a:avLst/>
          </a:prstGeom>
          <a:noFill/>
        </p:spPr>
        <p:txBody>
          <a:bodyPr wrap="square">
            <a:spAutoFit/>
          </a:bodyPr>
          <a:lstStyle/>
          <a:p>
            <a:r>
              <a:rPr lang="fi-FI" sz="1400" dirty="0">
                <a:latin typeface="Segoe UI" panose="020B0502040204020203" pitchFamily="34" charset="0"/>
                <a:cs typeface="Segoe UI" panose="020B0502040204020203" pitchFamily="34" charset="0"/>
              </a:rPr>
              <a:t>Tai suora kirjautuminen L-, LX- tai K-tunnuksella osoitteessa: </a:t>
            </a:r>
            <a:r>
              <a:rPr lang="fi-FI" sz="1400" dirty="0">
                <a:latin typeface="Segoe UI" panose="020B0502040204020203" pitchFamily="34" charset="0"/>
                <a:cs typeface="Segoe UI" panose="020B0502040204020203" pitchFamily="34" charset="0"/>
                <a:hlinkClick r:id="rId5"/>
              </a:rPr>
              <a:t>https://data.vaylapilvi.fi/</a:t>
            </a:r>
            <a:r>
              <a:rPr lang="fi-FI" sz="1400" dirty="0">
                <a:latin typeface="Segoe UI" panose="020B0502040204020203" pitchFamily="34" charset="0"/>
                <a:cs typeface="Segoe UI" panose="020B0502040204020203" pitchFamily="34" charset="0"/>
              </a:rPr>
              <a:t> </a:t>
            </a:r>
          </a:p>
        </p:txBody>
      </p:sp>
      <p:grpSp>
        <p:nvGrpSpPr>
          <p:cNvPr id="7" name="Ryhmä 6">
            <a:extLst>
              <a:ext uri="{FF2B5EF4-FFF2-40B4-BE49-F238E27FC236}">
                <a16:creationId xmlns:a16="http://schemas.microsoft.com/office/drawing/2014/main" id="{6699077D-B649-4F56-66C5-1B31A3A01A72}"/>
              </a:ext>
            </a:extLst>
          </p:cNvPr>
          <p:cNvGrpSpPr/>
          <p:nvPr/>
        </p:nvGrpSpPr>
        <p:grpSpPr>
          <a:xfrm>
            <a:off x="8484894" y="3429000"/>
            <a:ext cx="3415678" cy="2526500"/>
            <a:chOff x="7466711" y="2709949"/>
            <a:chExt cx="4247779" cy="3429538"/>
          </a:xfrm>
        </p:grpSpPr>
        <p:pic>
          <p:nvPicPr>
            <p:cNvPr id="9" name="Kuva 8">
              <a:extLst>
                <a:ext uri="{FF2B5EF4-FFF2-40B4-BE49-F238E27FC236}">
                  <a16:creationId xmlns:a16="http://schemas.microsoft.com/office/drawing/2014/main" id="{6E4E7D12-E47B-5F3C-B289-48046E571DD0}"/>
                </a:ext>
              </a:extLst>
            </p:cNvPr>
            <p:cNvPicPr>
              <a:picLocks noChangeAspect="1"/>
            </p:cNvPicPr>
            <p:nvPr/>
          </p:nvPicPr>
          <p:blipFill>
            <a:blip r:embed="rId6"/>
            <a:stretch>
              <a:fillRect/>
            </a:stretch>
          </p:blipFill>
          <p:spPr>
            <a:xfrm>
              <a:off x="7466712" y="2709949"/>
              <a:ext cx="4247778" cy="3429538"/>
            </a:xfrm>
            <a:prstGeom prst="rect">
              <a:avLst/>
            </a:prstGeom>
            <a:ln>
              <a:solidFill>
                <a:schemeClr val="tx1"/>
              </a:solidFill>
            </a:ln>
          </p:spPr>
        </p:pic>
        <p:sp>
          <p:nvSpPr>
            <p:cNvPr id="10" name="Ellipsi 9">
              <a:extLst>
                <a:ext uri="{FF2B5EF4-FFF2-40B4-BE49-F238E27FC236}">
                  <a16:creationId xmlns:a16="http://schemas.microsoft.com/office/drawing/2014/main" id="{BDD489AA-B2D1-636C-F880-5A6BEAF2F7D8}"/>
                </a:ext>
              </a:extLst>
            </p:cNvPr>
            <p:cNvSpPr/>
            <p:nvPr/>
          </p:nvSpPr>
          <p:spPr>
            <a:xfrm>
              <a:off x="7466711" y="5463767"/>
              <a:ext cx="1934983" cy="3625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11" name="Päivämäärän paikkamerkki 10">
            <a:extLst>
              <a:ext uri="{FF2B5EF4-FFF2-40B4-BE49-F238E27FC236}">
                <a16:creationId xmlns:a16="http://schemas.microsoft.com/office/drawing/2014/main" id="{BC78E4AE-5F6C-66BE-E270-1CE48DCE853F}"/>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
        <p:nvSpPr>
          <p:cNvPr id="12" name="Alatunnisteen paikkamerkki 11">
            <a:extLst>
              <a:ext uri="{FF2B5EF4-FFF2-40B4-BE49-F238E27FC236}">
                <a16:creationId xmlns:a16="http://schemas.microsoft.com/office/drawing/2014/main" id="{24DEC1E8-0FF4-013C-1E98-F31031148071}"/>
              </a:ext>
            </a:extLst>
          </p:cNvPr>
          <p:cNvSpPr>
            <a:spLocks noGrp="1"/>
          </p:cNvSpPr>
          <p:nvPr>
            <p:ph type="ftr" sz="quarter" idx="3"/>
          </p:nvPr>
        </p:nvSpPr>
        <p:spPr>
          <a:xfrm>
            <a:off x="2282400" y="6530400"/>
            <a:ext cx="1693000" cy="208800"/>
          </a:xfrm>
        </p:spPr>
        <p:txBody>
          <a:bodyPr lIns="0" tIns="0" rIns="0" bIns="0" anchor="t"/>
          <a:lstStyle/>
          <a:p>
            <a:r>
              <a:rPr lang="en-US"/>
              <a:t>Satu Kekäläinen</a:t>
            </a:r>
            <a:endParaRPr lang="en-US" dirty="0"/>
          </a:p>
        </p:txBody>
      </p:sp>
    </p:spTree>
    <p:extLst>
      <p:ext uri="{BB962C8B-B14F-4D97-AF65-F5344CB8AC3E}">
        <p14:creationId xmlns:p14="http://schemas.microsoft.com/office/powerpoint/2010/main" val="13195223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702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äivämäärän paikkamerkki 8">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
        <p:nvSpPr>
          <p:cNvPr id="27" name="Tekstin paikkamerkki 2">
            <a:extLst>
              <a:ext uri="{FF2B5EF4-FFF2-40B4-BE49-F238E27FC236}">
                <a16:creationId xmlns:a16="http://schemas.microsoft.com/office/drawing/2014/main" id="{D4012F31-C035-1121-BA79-E0E9D4D749D2}"/>
              </a:ext>
            </a:extLst>
          </p:cNvPr>
          <p:cNvSpPr txBox="1">
            <a:spLocks/>
          </p:cNvSpPr>
          <p:nvPr/>
        </p:nvSpPr>
        <p:spPr>
          <a:xfrm>
            <a:off x="6430810" y="1556576"/>
            <a:ext cx="5560336"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10306050" cy="1325563"/>
          </a:xfrm>
        </p:spPr>
        <p:txBody>
          <a:bodyPr>
            <a:normAutofit/>
          </a:bodyPr>
          <a:lstStyle/>
          <a:p>
            <a:r>
              <a:rPr lang="fi-FI" sz="3200" b="1" dirty="0"/>
              <a:t>Asianhallintajärjestelmä</a:t>
            </a:r>
          </a:p>
        </p:txBody>
      </p:sp>
      <p:sp>
        <p:nvSpPr>
          <p:cNvPr id="2" name="Tekstin paikkamerkki 2">
            <a:extLst>
              <a:ext uri="{FF2B5EF4-FFF2-40B4-BE49-F238E27FC236}">
                <a16:creationId xmlns:a16="http://schemas.microsoft.com/office/drawing/2014/main" id="{D87B0333-BE9E-53DE-5E84-831F44EE7ADA}"/>
              </a:ext>
            </a:extLst>
          </p:cNvPr>
          <p:cNvSpPr txBox="1">
            <a:spLocks/>
          </p:cNvSpPr>
          <p:nvPr/>
        </p:nvSpPr>
        <p:spPr>
          <a:xfrm>
            <a:off x="959447" y="1690688"/>
            <a:ext cx="5560336"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sz="1400" dirty="0">
                <a:latin typeface="Segoe UI" panose="020B0502040204020203" pitchFamily="34" charset="0"/>
                <a:cs typeface="Segoe UI" panose="020B0502040204020203" pitchFamily="34" charset="0"/>
              </a:rPr>
              <a:t>Väyläviraston asianhallinnanjärjestelmä on hallinnollisten asioiden asiankäsittelyjärjestelmä </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Asioiden luonti</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Asiakirjojen rekisteröinti asioille</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Asiakirjat osana asian käsittelyprosessia</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Sähköinen arkistointi</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Sähköinen allekirjoitus</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Metatiedot: julkisuus, säilytysaika jne.</a:t>
            </a:r>
          </a:p>
          <a:p>
            <a:pPr lvl="1">
              <a:buFont typeface="Wingdings" panose="05000000000000000000" pitchFamily="2" charset="2"/>
              <a:buChar char="ü"/>
            </a:pPr>
            <a:r>
              <a:rPr lang="fi-FI" sz="1200" dirty="0">
                <a:latin typeface="Segoe UI" panose="020B0502040204020203" pitchFamily="34" charset="0"/>
                <a:cs typeface="Segoe UI" panose="020B0502040204020203" pitchFamily="34" charset="0"/>
              </a:rPr>
              <a:t>Hävitys</a:t>
            </a:r>
          </a:p>
          <a:p>
            <a:pPr marL="457200" lvl="1" indent="0">
              <a:buNone/>
            </a:pPr>
            <a:endParaRPr lang="fi-FI" sz="1200" dirty="0">
              <a:latin typeface="Segoe UI" panose="020B0502040204020203" pitchFamily="34" charset="0"/>
              <a:cs typeface="Segoe UI" panose="020B0502040204020203" pitchFamily="34" charset="0"/>
            </a:endParaRPr>
          </a:p>
          <a:p>
            <a:r>
              <a:rPr lang="fi-FI" sz="1400" dirty="0">
                <a:latin typeface="Segoe UI" panose="020B0502040204020203" pitchFamily="34" charset="0"/>
                <a:cs typeface="Segoe UI" panose="020B0502040204020203" pitchFamily="34" charset="0"/>
              </a:rPr>
              <a:t>Palvelun osoite </a:t>
            </a:r>
            <a:r>
              <a:rPr lang="fi-FI" sz="1400" dirty="0">
                <a:latin typeface="Segoe UI" panose="020B0502040204020203" pitchFamily="34" charset="0"/>
                <a:cs typeface="Segoe UI" panose="020B0502040204020203" pitchFamily="34" charset="0"/>
                <a:hlinkClick r:id="rId5"/>
              </a:rPr>
              <a:t>https://asianhallinta.vayla.fi</a:t>
            </a:r>
            <a:endParaRPr lang="fi-FI" sz="1400" dirty="0">
              <a:latin typeface="Segoe UI" panose="020B0502040204020203" pitchFamily="34" charset="0"/>
              <a:cs typeface="Segoe UI" panose="020B0502040204020203" pitchFamily="34" charset="0"/>
            </a:endParaRPr>
          </a:p>
          <a:p>
            <a:r>
              <a:rPr lang="fi-FI" sz="1400" dirty="0">
                <a:latin typeface="Segoe UI" panose="020B0502040204020203" pitchFamily="34" charset="0"/>
                <a:cs typeface="Segoe UI" panose="020B0502040204020203" pitchFamily="34" charset="0"/>
              </a:rPr>
              <a:t>Tietopyynnöt </a:t>
            </a:r>
            <a:r>
              <a:rPr lang="fi-FI" sz="1400" dirty="0">
                <a:latin typeface="Segoe UI" panose="020B0502040204020203" pitchFamily="34" charset="0"/>
                <a:cs typeface="Segoe UI" panose="020B0502040204020203" pitchFamily="34" charset="0"/>
                <a:hlinkClick r:id="rId6"/>
              </a:rPr>
              <a:t>kirjaamo@vayla.fi</a:t>
            </a:r>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endParaRPr lang="fi-FI" sz="1400" dirty="0">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pic>
        <p:nvPicPr>
          <p:cNvPr id="4" name="Video 4" descr="Otetaan Winch">
            <a:extLst>
              <a:ext uri="{FF2B5EF4-FFF2-40B4-BE49-F238E27FC236}">
                <a16:creationId xmlns:a16="http://schemas.microsoft.com/office/drawing/2014/main" id="{4847A09F-1225-6B69-6853-7D2EFC58C03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284" r="-1" b="-1"/>
          <a:stretch/>
        </p:blipFill>
        <p:spPr>
          <a:xfrm>
            <a:off x="6887434" y="2023041"/>
            <a:ext cx="4585147" cy="2571820"/>
          </a:xfrm>
          <a:prstGeom prst="rect">
            <a:avLst/>
          </a:prstGeom>
        </p:spPr>
      </p:pic>
      <p:sp>
        <p:nvSpPr>
          <p:cNvPr id="3" name="Alatunnisteen paikkamerkki 2">
            <a:extLst>
              <a:ext uri="{FF2B5EF4-FFF2-40B4-BE49-F238E27FC236}">
                <a16:creationId xmlns:a16="http://schemas.microsoft.com/office/drawing/2014/main" id="{19625F43-D0DC-4435-2500-90C828A32583}"/>
              </a:ext>
            </a:extLst>
          </p:cNvPr>
          <p:cNvSpPr>
            <a:spLocks noGrp="1"/>
          </p:cNvSpPr>
          <p:nvPr>
            <p:ph type="ftr" sz="quarter" idx="11"/>
          </p:nvPr>
        </p:nvSpPr>
        <p:spPr>
          <a:xfrm>
            <a:off x="2282400" y="6530400"/>
            <a:ext cx="1693000" cy="208800"/>
          </a:xfrm>
        </p:spPr>
        <p:txBody>
          <a:bodyPr lIns="0" tIns="0" rIns="0" bIns="0" anchor="t"/>
          <a:lstStyle/>
          <a:p>
            <a:r>
              <a:rPr lang="fi-FI" sz="1000"/>
              <a:t>Satu Kekäläinen</a:t>
            </a:r>
            <a:endParaRPr lang="fi-FI" sz="1000" dirty="0"/>
          </a:p>
        </p:txBody>
      </p:sp>
      <p:sp>
        <p:nvSpPr>
          <p:cNvPr id="5" name="Dian numeron paikkamerkki 4">
            <a:extLst>
              <a:ext uri="{FF2B5EF4-FFF2-40B4-BE49-F238E27FC236}">
                <a16:creationId xmlns:a16="http://schemas.microsoft.com/office/drawing/2014/main" id="{EDA87AA2-A21D-9B77-3D3A-7C96F9911E65}"/>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4</a:t>
            </a:fld>
            <a:endParaRPr lang="en-US" dirty="0"/>
          </a:p>
        </p:txBody>
      </p:sp>
    </p:spTree>
    <p:extLst>
      <p:ext uri="{BB962C8B-B14F-4D97-AF65-F5344CB8AC3E}">
        <p14:creationId xmlns:p14="http://schemas.microsoft.com/office/powerpoint/2010/main" val="88898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äivämäärän paikkamerkki 8">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
        <p:nvSpPr>
          <p:cNvPr id="27" name="Tekstin paikkamerkki 2">
            <a:extLst>
              <a:ext uri="{FF2B5EF4-FFF2-40B4-BE49-F238E27FC236}">
                <a16:creationId xmlns:a16="http://schemas.microsoft.com/office/drawing/2014/main" id="{D4012F31-C035-1121-BA79-E0E9D4D749D2}"/>
              </a:ext>
            </a:extLst>
          </p:cNvPr>
          <p:cNvSpPr txBox="1">
            <a:spLocks/>
          </p:cNvSpPr>
          <p:nvPr/>
        </p:nvSpPr>
        <p:spPr>
          <a:xfrm>
            <a:off x="884006" y="1774552"/>
            <a:ext cx="5211993"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fi-FI" sz="1400" dirty="0">
                <a:latin typeface="Segoe UI" panose="020B0502040204020203" pitchFamily="34" charset="0"/>
                <a:cs typeface="Segoe UI" panose="020B0502040204020203" pitchFamily="34" charset="0"/>
              </a:rPr>
              <a:t>Infrahankkeiden kustannusten arvioinnin työkalu, jolla tilaaja ja suunnittelija tekevät kustannusarvioita pääasiassa budjetointia varten</a:t>
            </a:r>
            <a:endParaRPr lang="fi-FI" sz="1400" strike="noStrike" kern="1200" dirty="0">
              <a:solidFill>
                <a:schemeClr val="tx1"/>
              </a:solidFill>
              <a:effectLst/>
              <a:latin typeface="Segoe UI" panose="020B0502040204020203" pitchFamily="34" charset="0"/>
              <a:cs typeface="Segoe UI" panose="020B0502040204020203" pitchFamily="34" charset="0"/>
            </a:endParaRPr>
          </a:p>
          <a:p>
            <a:r>
              <a:rPr lang="fi-FI" sz="1400" dirty="0">
                <a:effectLst/>
                <a:latin typeface="Segoe UI" panose="020B0502040204020203" pitchFamily="34" charset="0"/>
                <a:ea typeface="Calibri" panose="020F0502020204030204" pitchFamily="34" charset="0"/>
                <a:cs typeface="Segoe UI" panose="020B0502040204020203" pitchFamily="34" charset="0"/>
              </a:rPr>
              <a:t>Rakennus- ja hankeosalaskenta sekä panosraportti käytössä </a:t>
            </a:r>
          </a:p>
          <a:p>
            <a:r>
              <a:rPr lang="fi-FI" sz="1400" strike="noStrike" kern="1200" dirty="0">
                <a:solidFill>
                  <a:schemeClr val="tx1"/>
                </a:solidFill>
                <a:effectLst/>
                <a:latin typeface="Segoe UI" panose="020B0502040204020203" pitchFamily="34" charset="0"/>
                <a:cs typeface="Segoe UI" panose="020B0502040204020203" pitchFamily="34" charset="0"/>
              </a:rPr>
              <a:t>Hankeosalaskennalla laaditaan ratahankkeiden kustannusarvio varhaisissa suunnitteluvaiheissa vielä puutteellisten lähtötietojen pohjalta</a:t>
            </a:r>
          </a:p>
          <a:p>
            <a:r>
              <a:rPr lang="fi-FI" sz="1400" dirty="0">
                <a:latin typeface="Segoe UI" panose="020B0502040204020203" pitchFamily="34" charset="0"/>
                <a:cs typeface="Segoe UI" panose="020B0502040204020203" pitchFamily="34" charset="0"/>
              </a:rPr>
              <a:t>Rakennusosalaskennassa lähtötiedot suunnitteluohjelmasta</a:t>
            </a:r>
            <a:endParaRPr lang="fi-FI" sz="1400" strike="noStrike" kern="1200" dirty="0">
              <a:solidFill>
                <a:schemeClr val="tx1"/>
              </a:solidFill>
              <a:effectLst/>
              <a:latin typeface="Segoe UI" panose="020B0502040204020203" pitchFamily="34" charset="0"/>
              <a:cs typeface="Segoe UI" panose="020B0502040204020203" pitchFamily="34" charset="0"/>
            </a:endParaRPr>
          </a:p>
          <a:p>
            <a:r>
              <a:rPr lang="fi-FI" sz="1400" dirty="0">
                <a:latin typeface="Segoe UI" panose="020B0502040204020203" pitchFamily="34" charset="0"/>
                <a:cs typeface="Segoe UI" panose="020B0502040204020203" pitchFamily="34" charset="0"/>
              </a:rPr>
              <a:t>Hyödyntää rakennusosakirjastoa</a:t>
            </a:r>
          </a:p>
          <a:p>
            <a:r>
              <a:rPr lang="fi-FI" sz="1400" strike="noStrike" kern="1200" dirty="0">
                <a:solidFill>
                  <a:schemeClr val="tx1"/>
                </a:solidFill>
                <a:effectLst/>
                <a:latin typeface="Segoe UI" panose="020B0502040204020203" pitchFamily="34" charset="0"/>
                <a:cs typeface="Segoe UI" panose="020B0502040204020203" pitchFamily="34" charset="0"/>
              </a:rPr>
              <a:t>Materiaalien hinnat saatu kaupunkien puitesopimuksista ja materiaalien toimittajilta. </a:t>
            </a:r>
            <a:r>
              <a:rPr lang="fi-FI" sz="1400" dirty="0">
                <a:latin typeface="Segoe UI" panose="020B0502040204020203" pitchFamily="34" charset="0"/>
                <a:cs typeface="Segoe UI" panose="020B0502040204020203" pitchFamily="34" charset="0"/>
              </a:rPr>
              <a:t>Ratarakenteiden materiaalihinnat perustuvat Väyläviraston puitesopimuksiin</a:t>
            </a:r>
          </a:p>
          <a:p>
            <a:r>
              <a:rPr lang="fi-FI" sz="1400" dirty="0">
                <a:solidFill>
                  <a:srgbClr val="00B050"/>
                </a:solidFill>
                <a:latin typeface="Segoe UI" panose="020B0502040204020203" pitchFamily="34" charset="0"/>
                <a:cs typeface="Segoe UI" panose="020B0502040204020203" pitchFamily="34" charset="0"/>
              </a:rPr>
              <a:t>Tulossa</a:t>
            </a:r>
            <a:r>
              <a:rPr lang="fi-FI" sz="1400" dirty="0">
                <a:latin typeface="Segoe UI" panose="020B0502040204020203" pitchFamily="34" charset="0"/>
                <a:cs typeface="Segoe UI" panose="020B0502040204020203" pitchFamily="34" charset="0"/>
              </a:rPr>
              <a:t> </a:t>
            </a:r>
            <a:r>
              <a:rPr lang="fi-FI" sz="1400" dirty="0">
                <a:solidFill>
                  <a:srgbClr val="00B050"/>
                </a:solidFill>
                <a:latin typeface="Segoe UI" panose="020B0502040204020203" pitchFamily="34" charset="0"/>
                <a:cs typeface="Segoe UI" panose="020B0502040204020203" pitchFamily="34" charset="0"/>
              </a:rPr>
              <a:t>päästölaskenta</a:t>
            </a:r>
            <a:r>
              <a:rPr lang="fi-FI" sz="1400" dirty="0">
                <a:latin typeface="Segoe UI" panose="020B0502040204020203" pitchFamily="34" charset="0"/>
                <a:cs typeface="Segoe UI" panose="020B0502040204020203" pitchFamily="34" charset="0"/>
              </a:rPr>
              <a:t> </a:t>
            </a:r>
            <a:r>
              <a:rPr lang="fi-FI" sz="1400" dirty="0">
                <a:solidFill>
                  <a:srgbClr val="00B050"/>
                </a:solidFill>
                <a:latin typeface="Segoe UI" panose="020B0502040204020203" pitchFamily="34" charset="0"/>
                <a:cs typeface="Segoe UI" panose="020B0502040204020203" pitchFamily="34" charset="0"/>
              </a:rPr>
              <a:t>CO2</a:t>
            </a:r>
            <a:r>
              <a:rPr lang="fi-FI" sz="1400" dirty="0">
                <a:latin typeface="Segoe UI" panose="020B0502040204020203" pitchFamily="34" charset="0"/>
                <a:cs typeface="Segoe UI" panose="020B0502040204020203" pitchFamily="34" charset="0"/>
              </a:rPr>
              <a:t> (Q4/2023), uusia hankeosia, hinnasto- ja kirjastopäivityksiä, käytettävyysparannuksia </a:t>
            </a:r>
          </a:p>
          <a:p>
            <a:endParaRPr lang="fi-FI" sz="1400" strike="noStrike" kern="1200" dirty="0">
              <a:solidFill>
                <a:schemeClr val="tx1"/>
              </a:solidFill>
              <a:effectLst/>
              <a:latin typeface="Segoe UI" panose="020B0502040204020203" pitchFamily="34" charset="0"/>
              <a:cs typeface="Segoe UI" panose="020B0502040204020203" pitchFamily="34" charset="0"/>
            </a:endParaRPr>
          </a:p>
          <a:p>
            <a:endParaRPr lang="fi-FI" sz="1400" strike="noStrike" kern="1200" dirty="0">
              <a:solidFill>
                <a:schemeClr val="tx1"/>
              </a:solidFill>
              <a:effectLst/>
              <a:latin typeface="Segoe UI" panose="020B0502040204020203" pitchFamily="34" charset="0"/>
              <a:cs typeface="Segoe UI" panose="020B0502040204020203" pitchFamily="34" charset="0"/>
            </a:endParaRPr>
          </a:p>
          <a:p>
            <a:endParaRPr lang="fi-FI" sz="1400" strike="noStrike" kern="1200" dirty="0">
              <a:solidFill>
                <a:schemeClr val="tx1"/>
              </a:solidFill>
              <a:effectLst/>
              <a:latin typeface="Segoe UI" panose="020B0502040204020203" pitchFamily="34" charset="0"/>
              <a:cs typeface="Segoe UI" panose="020B0502040204020203" pitchFamily="34" charset="0"/>
            </a:endParaRPr>
          </a:p>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11152946" cy="1325563"/>
          </a:xfrm>
        </p:spPr>
        <p:txBody>
          <a:bodyPr>
            <a:normAutofit/>
          </a:bodyPr>
          <a:lstStyle/>
          <a:p>
            <a:r>
              <a:rPr lang="fi-FI" sz="3200" b="1" dirty="0"/>
              <a:t>Infrahankkeiden kustannuslaskentajärjestelmä </a:t>
            </a:r>
            <a:r>
              <a:rPr lang="fi-FI" sz="2400" b="1" dirty="0"/>
              <a:t>(IHKU)</a:t>
            </a:r>
          </a:p>
        </p:txBody>
      </p:sp>
      <p:pic>
        <p:nvPicPr>
          <p:cNvPr id="7" name="Kuva 6">
            <a:extLst>
              <a:ext uri="{FF2B5EF4-FFF2-40B4-BE49-F238E27FC236}">
                <a16:creationId xmlns:a16="http://schemas.microsoft.com/office/drawing/2014/main" id="{E08ECB7A-7477-18B0-9DCF-9E577CAC9D24}"/>
              </a:ext>
            </a:extLst>
          </p:cNvPr>
          <p:cNvPicPr>
            <a:picLocks noChangeAspect="1"/>
          </p:cNvPicPr>
          <p:nvPr/>
        </p:nvPicPr>
        <p:blipFill>
          <a:blip r:embed="rId3"/>
          <a:stretch>
            <a:fillRect/>
          </a:stretch>
        </p:blipFill>
        <p:spPr>
          <a:xfrm>
            <a:off x="6095999" y="2080588"/>
            <a:ext cx="6033079" cy="3549527"/>
          </a:xfrm>
          <a:prstGeom prst="rect">
            <a:avLst/>
          </a:prstGeom>
        </p:spPr>
      </p:pic>
      <p:sp>
        <p:nvSpPr>
          <p:cNvPr id="3" name="Tekstiruutu 2">
            <a:extLst>
              <a:ext uri="{FF2B5EF4-FFF2-40B4-BE49-F238E27FC236}">
                <a16:creationId xmlns:a16="http://schemas.microsoft.com/office/drawing/2014/main" id="{9146C66D-94FF-7B64-54E7-AF651CB2F100}"/>
              </a:ext>
            </a:extLst>
          </p:cNvPr>
          <p:cNvSpPr txBox="1"/>
          <p:nvPr/>
        </p:nvSpPr>
        <p:spPr>
          <a:xfrm>
            <a:off x="6001616" y="5590868"/>
            <a:ext cx="3110922"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000" strike="noStrike" dirty="0">
                <a:solidFill>
                  <a:schemeClr val="bg1">
                    <a:lumMod val="50000"/>
                  </a:schemeClr>
                </a:solidFill>
                <a:latin typeface="Segoe UI" panose="020B0502040204020203" pitchFamily="34" charset="0"/>
                <a:cs typeface="Segoe UI" panose="020B0502040204020203" pitchFamily="34" charset="0"/>
              </a:rPr>
              <a:t>Järjestelmävastuu jaana.suittio@vayla.fi</a:t>
            </a:r>
          </a:p>
        </p:txBody>
      </p:sp>
      <p:sp>
        <p:nvSpPr>
          <p:cNvPr id="2" name="Alatunnisteen paikkamerkki 1">
            <a:extLst>
              <a:ext uri="{FF2B5EF4-FFF2-40B4-BE49-F238E27FC236}">
                <a16:creationId xmlns:a16="http://schemas.microsoft.com/office/drawing/2014/main" id="{FA373762-E465-1056-1E11-FB86771D77A2}"/>
              </a:ext>
            </a:extLst>
          </p:cNvPr>
          <p:cNvSpPr>
            <a:spLocks noGrp="1"/>
          </p:cNvSpPr>
          <p:nvPr>
            <p:ph type="ftr" sz="quarter" idx="11"/>
          </p:nvPr>
        </p:nvSpPr>
        <p:spPr>
          <a:xfrm>
            <a:off x="2282400" y="6530400"/>
            <a:ext cx="1693000" cy="208800"/>
          </a:xfrm>
        </p:spPr>
        <p:txBody>
          <a:bodyPr lIns="0" tIns="0" rIns="0" bIns="0" anchor="t"/>
          <a:lstStyle/>
          <a:p>
            <a:r>
              <a:rPr lang="fi-FI" sz="1000"/>
              <a:t>Satu Kekäläinen</a:t>
            </a:r>
            <a:endParaRPr lang="fi-FI" sz="1000" dirty="0"/>
          </a:p>
        </p:txBody>
      </p:sp>
      <p:sp>
        <p:nvSpPr>
          <p:cNvPr id="4" name="Dian numeron paikkamerkki 4">
            <a:extLst>
              <a:ext uri="{FF2B5EF4-FFF2-40B4-BE49-F238E27FC236}">
                <a16:creationId xmlns:a16="http://schemas.microsoft.com/office/drawing/2014/main" id="{033ABEB3-0C6C-008E-38B2-67BCECBAC969}"/>
              </a:ext>
            </a:extLst>
          </p:cNvPr>
          <p:cNvSpPr>
            <a:spLocks noGrp="1"/>
          </p:cNvSpPr>
          <p:nvPr>
            <p:ph type="sldNum" sz="quarter" idx="12"/>
          </p:nvPr>
        </p:nvSpPr>
        <p:spPr>
          <a:xfrm>
            <a:off x="857249" y="6356350"/>
            <a:ext cx="561975" cy="365125"/>
          </a:xfrm>
        </p:spPr>
        <p:txBody>
          <a:bodyPr/>
          <a:lstStyle/>
          <a:p>
            <a:fld id="{6BD4A0EF-951A-4343-A672-F31B58E6828E}" type="slidenum">
              <a:rPr lang="en-US" smtClean="0"/>
              <a:pPr/>
              <a:t>5</a:t>
            </a:fld>
            <a:endParaRPr lang="en-US" dirty="0"/>
          </a:p>
        </p:txBody>
      </p:sp>
    </p:spTree>
    <p:extLst>
      <p:ext uri="{BB962C8B-B14F-4D97-AF65-F5344CB8AC3E}">
        <p14:creationId xmlns:p14="http://schemas.microsoft.com/office/powerpoint/2010/main" val="3557935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6457545" cy="1325563"/>
          </a:xfrm>
        </p:spPr>
        <p:txBody>
          <a:bodyPr vert="horz" lIns="91440" tIns="45720" rIns="91440" bIns="45720" rtlCol="0" anchor="ctr">
            <a:normAutofit/>
          </a:bodyPr>
          <a:lstStyle/>
          <a:p>
            <a:r>
              <a:rPr lang="fi-FI" sz="3200" b="1" dirty="0"/>
              <a:t>Kippo, Sopuli</a:t>
            </a:r>
            <a:endParaRPr lang="fi-FI" dirty="0"/>
          </a:p>
        </p:txBody>
      </p:sp>
      <p:pic>
        <p:nvPicPr>
          <p:cNvPr id="8" name="Kuvan paikkamerkki 7">
            <a:extLst>
              <a:ext uri="{FF2B5EF4-FFF2-40B4-BE49-F238E27FC236}">
                <a16:creationId xmlns:a16="http://schemas.microsoft.com/office/drawing/2014/main" id="{F2EDC31F-05A5-5C17-127C-D312CCF48848}"/>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27751" r="27751"/>
          <a:stretch>
            <a:fillRect/>
          </a:stretch>
        </p:blipFill>
        <p:spPr>
          <a:xfrm>
            <a:off x="6751638" y="-136525"/>
            <a:ext cx="5440362" cy="6858000"/>
          </a:xfrm>
        </p:spPr>
      </p:pic>
      <p:sp>
        <p:nvSpPr>
          <p:cNvPr id="5" name="Tekstin paikkamerkki 4">
            <a:extLst>
              <a:ext uri="{FF2B5EF4-FFF2-40B4-BE49-F238E27FC236}">
                <a16:creationId xmlns:a16="http://schemas.microsoft.com/office/drawing/2014/main" id="{5A19013E-79E4-0E57-DB9E-6552C6C9A110}"/>
              </a:ext>
            </a:extLst>
          </p:cNvPr>
          <p:cNvSpPr>
            <a:spLocks noGrp="1"/>
          </p:cNvSpPr>
          <p:nvPr>
            <p:ph type="body" sz="quarter" idx="20"/>
          </p:nvPr>
        </p:nvSpPr>
        <p:spPr>
          <a:xfrm>
            <a:off x="968490" y="1776494"/>
            <a:ext cx="5527675" cy="4320000"/>
          </a:xfrm>
        </p:spPr>
        <p:txBody>
          <a:bodyPr>
            <a:normAutofit fontScale="85000" lnSpcReduction="10000"/>
          </a:bodyPr>
          <a:lstStyle/>
          <a:p>
            <a:r>
              <a:rPr lang="fi-FI" sz="1800" dirty="0">
                <a:latin typeface="Segoe UI" panose="020B0502040204020203" pitchFamily="34" charset="0"/>
                <a:cs typeface="Segoe UI" panose="020B0502040204020203" pitchFamily="34" charset="0"/>
              </a:rPr>
              <a:t>Kilpailutusportaali Cloudia ”</a:t>
            </a:r>
            <a:r>
              <a:rPr lang="fi-FI" sz="1800" b="1" dirty="0">
                <a:latin typeface="Segoe UI" panose="020B0502040204020203" pitchFamily="34" charset="0"/>
                <a:cs typeface="Segoe UI" panose="020B0502040204020203" pitchFamily="34" charset="0"/>
              </a:rPr>
              <a:t>KIPPO</a:t>
            </a:r>
            <a:r>
              <a:rPr lang="fi-FI" sz="1800" dirty="0">
                <a:latin typeface="Segoe UI" panose="020B0502040204020203" pitchFamily="34" charset="0"/>
                <a:cs typeface="Segoe UI" panose="020B0502040204020203" pitchFamily="34" charset="0"/>
              </a:rPr>
              <a:t>” mm. tarjouspyynnöt</a:t>
            </a:r>
          </a:p>
          <a:p>
            <a:pPr lvl="0"/>
            <a:r>
              <a:rPr lang="fi-FI" sz="1800" dirty="0">
                <a:latin typeface="Segoe UI" panose="020B0502040204020203" pitchFamily="34" charset="0"/>
                <a:cs typeface="Segoe UI" panose="020B0502040204020203" pitchFamily="34" charset="0"/>
              </a:rPr>
              <a:t>Sopimusten hallintajärjestelmä Cloudia ”</a:t>
            </a:r>
            <a:r>
              <a:rPr lang="fi-FI" sz="1800" b="1" dirty="0">
                <a:latin typeface="Segoe UI" panose="020B0502040204020203" pitchFamily="34" charset="0"/>
                <a:cs typeface="Segoe UI" panose="020B0502040204020203" pitchFamily="34" charset="0"/>
              </a:rPr>
              <a:t>SOPULI</a:t>
            </a:r>
            <a:r>
              <a:rPr lang="fi-FI" sz="1800" dirty="0">
                <a:latin typeface="Segoe UI" panose="020B0502040204020203" pitchFamily="34" charset="0"/>
                <a:cs typeface="Segoe UI" panose="020B0502040204020203" pitchFamily="34" charset="0"/>
              </a:rPr>
              <a:t>”</a:t>
            </a:r>
          </a:p>
          <a:p>
            <a:pPr lvl="0"/>
            <a:r>
              <a:rPr lang="fi-FI" sz="1800" dirty="0">
                <a:latin typeface="Segoe UI" panose="020B0502040204020203" pitchFamily="34" charset="0"/>
                <a:cs typeface="Segoe UI" panose="020B0502040204020203" pitchFamily="34" charset="0"/>
              </a:rPr>
              <a:t>Sähköinen allekirjoitus </a:t>
            </a:r>
          </a:p>
          <a:p>
            <a:pPr lvl="0"/>
            <a:r>
              <a:rPr lang="fi-FI" sz="1800" dirty="0">
                <a:latin typeface="Segoe UI" panose="020B0502040204020203" pitchFamily="34" charset="0"/>
                <a:cs typeface="Segoe UI" panose="020B0502040204020203" pitchFamily="34" charset="0"/>
              </a:rPr>
              <a:t>Tietoa meneillään olevista kilpailutuksista julkisten hankintojen ilmoituskanavassa </a:t>
            </a:r>
            <a:r>
              <a:rPr lang="fi-FI" sz="1800" dirty="0" err="1">
                <a:latin typeface="Segoe UI" panose="020B0502040204020203" pitchFamily="34" charset="0"/>
                <a:cs typeface="Segoe UI" panose="020B0502040204020203" pitchFamily="34" charset="0"/>
                <a:hlinkClick r:id="rId4"/>
              </a:rPr>
              <a:t>HILMAssa</a:t>
            </a:r>
            <a:r>
              <a:rPr lang="fi-FI" sz="1800" dirty="0">
                <a:latin typeface="Segoe UI" panose="020B0502040204020203" pitchFamily="34" charset="0"/>
                <a:cs typeface="Segoe UI" panose="020B0502040204020203" pitchFamily="34" charset="0"/>
              </a:rPr>
              <a:t> https://www.hankintailmoitukset.fi/fi/ </a:t>
            </a:r>
          </a:p>
          <a:p>
            <a:pPr lvl="0"/>
            <a:r>
              <a:rPr lang="fi-FI" sz="1800" dirty="0">
                <a:latin typeface="Segoe UI" panose="020B0502040204020203" pitchFamily="34" charset="0"/>
                <a:cs typeface="Segoe UI" panose="020B0502040204020203" pitchFamily="34" charset="0"/>
              </a:rPr>
              <a:t>Tietoa Väyläviraston hankinnoista sekä suunnitteilla ja käynnissä olevista kilpailutuksista </a:t>
            </a:r>
            <a:r>
              <a:rPr lang="fi-FI" sz="1800" dirty="0">
                <a:latin typeface="Segoe UI" panose="020B0502040204020203" pitchFamily="34" charset="0"/>
                <a:cs typeface="Segoe UI" panose="020B0502040204020203" pitchFamily="34" charset="0"/>
                <a:hlinkClick r:id="rId5"/>
              </a:rPr>
              <a:t>https://vayla.fi/palveluntuottajat/hankinnat</a:t>
            </a:r>
            <a:endParaRPr lang="fi-FI" sz="1800" dirty="0">
              <a:latin typeface="Segoe UI" panose="020B0502040204020203" pitchFamily="34" charset="0"/>
              <a:cs typeface="Segoe UI" panose="020B0502040204020203" pitchFamily="34" charset="0"/>
            </a:endParaRPr>
          </a:p>
          <a:p>
            <a:r>
              <a:rPr lang="fi-FI" sz="1800" dirty="0">
                <a:latin typeface="Segoe UI" panose="020B0502040204020203" pitchFamily="34" charset="0"/>
                <a:cs typeface="Segoe UI" panose="020B0502040204020203" pitchFamily="34" charset="0"/>
              </a:rPr>
              <a:t>Hankinnan ohjeistus –palvelu extranetissä </a:t>
            </a:r>
            <a:r>
              <a:rPr lang="fi-FI" sz="1800" dirty="0">
                <a:latin typeface="Segoe UI" panose="020B0502040204020203" pitchFamily="34" charset="0"/>
                <a:cs typeface="Segoe UI" panose="020B0502040204020203" pitchFamily="34" charset="0"/>
                <a:hlinkClick r:id="rId6"/>
              </a:rPr>
              <a:t>https://extranet.vayla.fi/group/hankinnan-ohjeistus</a:t>
            </a:r>
            <a:endParaRPr lang="fi-FI" sz="1800" dirty="0">
              <a:latin typeface="Segoe UI" panose="020B0502040204020203" pitchFamily="34" charset="0"/>
              <a:cs typeface="Segoe UI" panose="020B0502040204020203" pitchFamily="34" charset="0"/>
            </a:endParaRPr>
          </a:p>
          <a:p>
            <a:pPr lvl="0"/>
            <a:endParaRPr lang="fi-FI" sz="1800" dirty="0">
              <a:latin typeface="Segoe UI" panose="020B0502040204020203" pitchFamily="34" charset="0"/>
              <a:cs typeface="Segoe UI" panose="020B0502040204020203" pitchFamily="34" charset="0"/>
            </a:endParaRPr>
          </a:p>
          <a:p>
            <a:endParaRPr lang="fi-FI" sz="1800" dirty="0"/>
          </a:p>
        </p:txBody>
      </p:sp>
      <p:sp>
        <p:nvSpPr>
          <p:cNvPr id="14" name="Slide Number Placeholder 13"/>
          <p:cNvSpPr>
            <a:spLocks noGrp="1"/>
          </p:cNvSpPr>
          <p:nvPr>
            <p:ph type="sldNum" sz="quarter" idx="17"/>
          </p:nvPr>
        </p:nvSpPr>
        <p:spPr/>
        <p:txBody>
          <a:bodyPr vert="horz" lIns="91440" tIns="45720" rIns="91440" bIns="45720" rtlCol="0" anchor="ctr">
            <a:normAutofit/>
          </a:bodyPr>
          <a:lstStyle>
            <a:defPPr>
              <a:defRPr lang="fi-FI"/>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pPr>
            <a:fld id="{6BD4A0EF-951A-4343-A672-F31B58E6828E}" type="slidenum">
              <a:rPr lang="en-US" b="0" smtClean="0">
                <a:solidFill>
                  <a:srgbClr val="898989"/>
                </a:solidFill>
              </a:rPr>
              <a:pPr algn="l">
                <a:spcAft>
                  <a:spcPts val="600"/>
                </a:spcAft>
              </a:pPr>
              <a:t>6</a:t>
            </a:fld>
            <a:endParaRPr lang="en-US" b="0">
              <a:solidFill>
                <a:srgbClr val="898989"/>
              </a:solidFill>
            </a:endParaRPr>
          </a:p>
        </p:txBody>
      </p:sp>
      <p:sp>
        <p:nvSpPr>
          <p:cNvPr id="9" name="Päivämäärän paikkamerkki 8" hidden="1">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fi-FI"/>
              <a:t>17.10.2023</a:t>
            </a:r>
            <a:endParaRPr lang="en-US"/>
          </a:p>
        </p:txBody>
      </p:sp>
      <p:sp>
        <p:nvSpPr>
          <p:cNvPr id="2" name="Tekstin paikkamerkki 2">
            <a:extLst>
              <a:ext uri="{FF2B5EF4-FFF2-40B4-BE49-F238E27FC236}">
                <a16:creationId xmlns:a16="http://schemas.microsoft.com/office/drawing/2014/main" id="{31D802D1-AFCD-E1F1-2294-18878840257D}"/>
              </a:ext>
            </a:extLst>
          </p:cNvPr>
          <p:cNvSpPr txBox="1">
            <a:spLocks/>
          </p:cNvSpPr>
          <p:nvPr/>
        </p:nvSpPr>
        <p:spPr>
          <a:xfrm>
            <a:off x="6240693" y="1593240"/>
            <a:ext cx="506730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3" name="Alatunnisteen paikkamerkki 2">
            <a:extLst>
              <a:ext uri="{FF2B5EF4-FFF2-40B4-BE49-F238E27FC236}">
                <a16:creationId xmlns:a16="http://schemas.microsoft.com/office/drawing/2014/main" id="{6021D8A5-70EC-3B43-C2E1-B92D492ECD33}"/>
              </a:ext>
            </a:extLst>
          </p:cNvPr>
          <p:cNvSpPr>
            <a:spLocks noGrp="1"/>
          </p:cNvSpPr>
          <p:nvPr>
            <p:ph type="ftr" sz="quarter" idx="3"/>
          </p:nvPr>
        </p:nvSpPr>
        <p:spPr>
          <a:xfrm>
            <a:off x="2282400" y="6530400"/>
            <a:ext cx="1693000" cy="208800"/>
          </a:xfrm>
        </p:spPr>
        <p:txBody>
          <a:bodyPr lIns="0" tIns="0" rIns="0" bIns="0" anchor="t"/>
          <a:lstStyle/>
          <a:p>
            <a:pPr algn="l"/>
            <a:r>
              <a:rPr lang="en-US"/>
              <a:t>Satu Kekäläinen</a:t>
            </a:r>
            <a:endParaRPr lang="en-US" dirty="0"/>
          </a:p>
        </p:txBody>
      </p:sp>
      <p:sp>
        <p:nvSpPr>
          <p:cNvPr id="4" name="Päivämäärän paikkamerkki 8">
            <a:extLst>
              <a:ext uri="{FF2B5EF4-FFF2-40B4-BE49-F238E27FC236}">
                <a16:creationId xmlns:a16="http://schemas.microsoft.com/office/drawing/2014/main" id="{7C8A439C-5648-14CB-14D5-3DBF52EB73ED}"/>
              </a:ext>
            </a:extLst>
          </p:cNvPr>
          <p:cNvSpPr txBox="1">
            <a:spLocks/>
          </p:cNvSpPr>
          <p:nvPr/>
        </p:nvSpPr>
        <p:spPr>
          <a:xfrm>
            <a:off x="6052800" y="6552133"/>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Tree>
    <p:extLst>
      <p:ext uri="{BB962C8B-B14F-4D97-AF65-F5344CB8AC3E}">
        <p14:creationId xmlns:p14="http://schemas.microsoft.com/office/powerpoint/2010/main" val="3310879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6457545" cy="1325563"/>
          </a:xfrm>
        </p:spPr>
        <p:txBody>
          <a:bodyPr vert="horz" lIns="91440" tIns="45720" rIns="91440" bIns="45720" rtlCol="0" anchor="ctr">
            <a:normAutofit/>
          </a:bodyPr>
          <a:lstStyle/>
          <a:p>
            <a:r>
              <a:rPr lang="fi-FI" sz="3200" b="1" dirty="0" err="1"/>
              <a:t>Alfresco</a:t>
            </a:r>
            <a:r>
              <a:rPr lang="fi-FI" sz="3200" b="1" dirty="0"/>
              <a:t> dokumentinhallinta</a:t>
            </a:r>
            <a:endParaRPr lang="fi-FI" dirty="0"/>
          </a:p>
        </p:txBody>
      </p:sp>
      <p:sp>
        <p:nvSpPr>
          <p:cNvPr id="5" name="Tekstin paikkamerkki 4">
            <a:extLst>
              <a:ext uri="{FF2B5EF4-FFF2-40B4-BE49-F238E27FC236}">
                <a16:creationId xmlns:a16="http://schemas.microsoft.com/office/drawing/2014/main" id="{5A19013E-79E4-0E57-DB9E-6552C6C9A110}"/>
              </a:ext>
            </a:extLst>
          </p:cNvPr>
          <p:cNvSpPr>
            <a:spLocks noGrp="1"/>
          </p:cNvSpPr>
          <p:nvPr>
            <p:ph type="body" sz="quarter" idx="20"/>
          </p:nvPr>
        </p:nvSpPr>
        <p:spPr/>
        <p:txBody>
          <a:bodyPr>
            <a:normAutofit/>
          </a:bodyPr>
          <a:lstStyle/>
          <a:p>
            <a:r>
              <a:rPr lang="fi-FI" sz="1800" dirty="0" err="1">
                <a:latin typeface="Segoe UI" panose="020B0502040204020203" pitchFamily="34" charset="0"/>
                <a:cs typeface="Segoe UI" panose="020B0502040204020203" pitchFamily="34" charset="0"/>
              </a:rPr>
              <a:t>Alfresco</a:t>
            </a:r>
            <a:r>
              <a:rPr lang="fi-FI" sz="1800" dirty="0">
                <a:latin typeface="Segoe UI" panose="020B0502040204020203" pitchFamily="34" charset="0"/>
                <a:cs typeface="Segoe UI" panose="020B0502040204020203" pitchFamily="34" charset="0"/>
              </a:rPr>
              <a:t> on Väyläviraston dokumentinhallintajärjestelmä ja ryhmätyötila- ja portaaliympäristö, joka on tarkoitettu asiakirjojen tallentamiseen, työstämiseen ja jakamiseen</a:t>
            </a:r>
          </a:p>
          <a:p>
            <a:r>
              <a:rPr lang="fi-FI" sz="1800" dirty="0" err="1">
                <a:latin typeface="Segoe UI" panose="020B0502040204020203" pitchFamily="34" charset="0"/>
                <a:cs typeface="Segoe UI" panose="020B0502040204020203" pitchFamily="34" charset="0"/>
              </a:rPr>
              <a:t>Alfrescoa</a:t>
            </a:r>
            <a:r>
              <a:rPr lang="fi-FI" sz="1800" dirty="0">
                <a:latin typeface="Segoe UI" panose="020B0502040204020203" pitchFamily="34" charset="0"/>
                <a:cs typeface="Segoe UI" panose="020B0502040204020203" pitchFamily="34" charset="0"/>
              </a:rPr>
              <a:t> voivat käyttää </a:t>
            </a:r>
            <a:r>
              <a:rPr lang="fi-FI" sz="1800" dirty="0" err="1">
                <a:latin typeface="Segoe UI" panose="020B0502040204020203" pitchFamily="34" charset="0"/>
                <a:cs typeface="Segoe UI" panose="020B0502040204020203" pitchFamily="34" charset="0"/>
              </a:rPr>
              <a:t>väyläläiset</a:t>
            </a:r>
            <a:r>
              <a:rPr lang="fi-FI" sz="1800" dirty="0">
                <a:latin typeface="Segoe UI" panose="020B0502040204020203" pitchFamily="34" charset="0"/>
                <a:cs typeface="Segoe UI" panose="020B0502040204020203" pitchFamily="34" charset="0"/>
              </a:rPr>
              <a:t>, </a:t>
            </a:r>
            <a:r>
              <a:rPr lang="fi-FI" sz="1800" dirty="0" err="1">
                <a:latin typeface="Segoe UI" panose="020B0502040204020203" pitchFamily="34" charset="0"/>
                <a:cs typeface="Segoe UI" panose="020B0502040204020203" pitchFamily="34" charset="0"/>
              </a:rPr>
              <a:t>elyläiset</a:t>
            </a:r>
            <a:r>
              <a:rPr lang="fi-FI" sz="1800" dirty="0">
                <a:latin typeface="Segoe UI" panose="020B0502040204020203" pitchFamily="34" charset="0"/>
                <a:cs typeface="Segoe UI" panose="020B0502040204020203" pitchFamily="34" charset="0"/>
              </a:rPr>
              <a:t> ja kaikki ulkopuoliset käyttäjät, joilla on Väylän myöntämä extranet-tunnus</a:t>
            </a:r>
          </a:p>
          <a:p>
            <a:r>
              <a:rPr lang="fi-FI" sz="1800" dirty="0">
                <a:latin typeface="Segoe UI" panose="020B0502040204020203" pitchFamily="34" charset="0"/>
                <a:cs typeface="Segoe UI" panose="020B0502040204020203" pitchFamily="34" charset="0"/>
              </a:rPr>
              <a:t>Versionhallinta</a:t>
            </a:r>
          </a:p>
          <a:p>
            <a:r>
              <a:rPr lang="fi-FI" sz="1800" dirty="0">
                <a:latin typeface="Segoe UI" panose="020B0502040204020203" pitchFamily="34" charset="0"/>
                <a:cs typeface="Segoe UI" panose="020B0502040204020203" pitchFamily="34" charset="0"/>
              </a:rPr>
              <a:t>Yhteydenotot: </a:t>
            </a:r>
            <a:r>
              <a:rPr lang="fi-FI" sz="1800" dirty="0">
                <a:latin typeface="Segoe UI" panose="020B0502040204020203" pitchFamily="34" charset="0"/>
                <a:cs typeface="Segoe UI" panose="020B0502040204020203" pitchFamily="34" charset="0"/>
                <a:hlinkClick r:id="rId3"/>
              </a:rPr>
              <a:t>dokumentinhallinta@vayla.fi</a:t>
            </a:r>
            <a:endParaRPr lang="fi-FI" sz="1800" dirty="0">
              <a:latin typeface="Segoe UI" panose="020B0502040204020203" pitchFamily="34" charset="0"/>
              <a:cs typeface="Segoe UI" panose="020B0502040204020203" pitchFamily="34" charset="0"/>
            </a:endParaRPr>
          </a:p>
          <a:p>
            <a:endParaRPr lang="fi-FI" sz="1800" dirty="0"/>
          </a:p>
        </p:txBody>
      </p:sp>
      <p:sp>
        <p:nvSpPr>
          <p:cNvPr id="14" name="Slide Number Placeholder 13"/>
          <p:cNvSpPr>
            <a:spLocks noGrp="1"/>
          </p:cNvSpPr>
          <p:nvPr>
            <p:ph type="sldNum" sz="quarter" idx="17"/>
          </p:nvPr>
        </p:nvSpPr>
        <p:spPr/>
        <p:txBody>
          <a:bodyPr vert="horz" lIns="91440" tIns="45720" rIns="91440" bIns="45720" rtlCol="0" anchor="ctr">
            <a:normAutofit/>
          </a:bodyPr>
          <a:lstStyle>
            <a:defPPr>
              <a:defRPr lang="fi-FI"/>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pPr>
            <a:fld id="{6BD4A0EF-951A-4343-A672-F31B58E6828E}" type="slidenum">
              <a:rPr lang="en-US" b="0" smtClean="0">
                <a:solidFill>
                  <a:srgbClr val="898989"/>
                </a:solidFill>
              </a:rPr>
              <a:pPr algn="l">
                <a:spcAft>
                  <a:spcPts val="600"/>
                </a:spcAft>
              </a:pPr>
              <a:t>7</a:t>
            </a:fld>
            <a:endParaRPr lang="en-US" b="0">
              <a:solidFill>
                <a:srgbClr val="898989"/>
              </a:solidFill>
            </a:endParaRPr>
          </a:p>
        </p:txBody>
      </p:sp>
      <p:sp>
        <p:nvSpPr>
          <p:cNvPr id="9" name="Päivämäärän paikkamerkki 8" hidden="1">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fi-FI"/>
              <a:t>17.10.2023</a:t>
            </a:r>
            <a:endParaRPr lang="en-US"/>
          </a:p>
        </p:txBody>
      </p:sp>
      <p:sp>
        <p:nvSpPr>
          <p:cNvPr id="2" name="Tekstin paikkamerkki 2">
            <a:extLst>
              <a:ext uri="{FF2B5EF4-FFF2-40B4-BE49-F238E27FC236}">
                <a16:creationId xmlns:a16="http://schemas.microsoft.com/office/drawing/2014/main" id="{31D802D1-AFCD-E1F1-2294-18878840257D}"/>
              </a:ext>
            </a:extLst>
          </p:cNvPr>
          <p:cNvSpPr txBox="1">
            <a:spLocks/>
          </p:cNvSpPr>
          <p:nvPr/>
        </p:nvSpPr>
        <p:spPr>
          <a:xfrm>
            <a:off x="6240693" y="1593240"/>
            <a:ext cx="506730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fi-FI" sz="1400" dirty="0">
              <a:latin typeface="Segoe UI" panose="020B0502040204020203" pitchFamily="34" charset="0"/>
              <a:cs typeface="Segoe UI" panose="020B0502040204020203" pitchFamily="34" charset="0"/>
            </a:endParaRPr>
          </a:p>
        </p:txBody>
      </p:sp>
      <p:pic>
        <p:nvPicPr>
          <p:cNvPr id="16" name="Kuvan paikkamerkki 15">
            <a:extLst>
              <a:ext uri="{FF2B5EF4-FFF2-40B4-BE49-F238E27FC236}">
                <a16:creationId xmlns:a16="http://schemas.microsoft.com/office/drawing/2014/main" id="{1F9B5110-8D60-F4F3-F2CD-E5C0ED31FD24}"/>
              </a:ext>
            </a:extLst>
          </p:cNvPr>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27751" r="27751"/>
          <a:stretch>
            <a:fillRect/>
          </a:stretch>
        </p:blipFill>
        <p:spPr/>
      </p:pic>
      <p:sp>
        <p:nvSpPr>
          <p:cNvPr id="3" name="Alatunnisteen paikkamerkki 2">
            <a:extLst>
              <a:ext uri="{FF2B5EF4-FFF2-40B4-BE49-F238E27FC236}">
                <a16:creationId xmlns:a16="http://schemas.microsoft.com/office/drawing/2014/main" id="{A2362D06-82E2-148E-33F4-ACC5F6933EA9}"/>
              </a:ext>
            </a:extLst>
          </p:cNvPr>
          <p:cNvSpPr>
            <a:spLocks noGrp="1"/>
          </p:cNvSpPr>
          <p:nvPr>
            <p:ph type="ftr" sz="quarter" idx="3"/>
          </p:nvPr>
        </p:nvSpPr>
        <p:spPr>
          <a:xfrm>
            <a:off x="2282400" y="6530400"/>
            <a:ext cx="1693000" cy="208800"/>
          </a:xfrm>
        </p:spPr>
        <p:txBody>
          <a:bodyPr lIns="0" tIns="0" rIns="0" bIns="0" anchor="t"/>
          <a:lstStyle/>
          <a:p>
            <a:pPr algn="l"/>
            <a:r>
              <a:rPr lang="en-US"/>
              <a:t>Satu Kekäläinen</a:t>
            </a:r>
            <a:endParaRPr lang="en-US" dirty="0"/>
          </a:p>
        </p:txBody>
      </p:sp>
      <p:sp>
        <p:nvSpPr>
          <p:cNvPr id="4" name="Päivämäärän paikkamerkki 8">
            <a:extLst>
              <a:ext uri="{FF2B5EF4-FFF2-40B4-BE49-F238E27FC236}">
                <a16:creationId xmlns:a16="http://schemas.microsoft.com/office/drawing/2014/main" id="{91F43A18-6FCF-7812-D036-F326F8B00ECA}"/>
              </a:ext>
            </a:extLst>
          </p:cNvPr>
          <p:cNvSpPr txBox="1">
            <a:spLocks/>
          </p:cNvSpPr>
          <p:nvPr/>
        </p:nvSpPr>
        <p:spPr>
          <a:xfrm>
            <a:off x="6052800" y="65352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Tree>
    <p:extLst>
      <p:ext uri="{BB962C8B-B14F-4D97-AF65-F5344CB8AC3E}">
        <p14:creationId xmlns:p14="http://schemas.microsoft.com/office/powerpoint/2010/main" val="654525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tsikko 1">
            <a:extLst>
              <a:ext uri="{FF2B5EF4-FFF2-40B4-BE49-F238E27FC236}">
                <a16:creationId xmlns:a16="http://schemas.microsoft.com/office/drawing/2014/main" id="{FA580595-B201-297B-D4E6-F79ABAE3FC77}"/>
              </a:ext>
            </a:extLst>
          </p:cNvPr>
          <p:cNvSpPr>
            <a:spLocks noGrp="1"/>
          </p:cNvSpPr>
          <p:nvPr>
            <p:ph type="title"/>
          </p:nvPr>
        </p:nvSpPr>
        <p:spPr>
          <a:xfrm>
            <a:off x="838200" y="365125"/>
            <a:ext cx="5527675" cy="1325563"/>
          </a:xfrm>
        </p:spPr>
        <p:txBody>
          <a:bodyPr vert="horz" lIns="91440" tIns="45720" rIns="91440" bIns="45720" rtlCol="0" anchor="ctr">
            <a:normAutofit/>
          </a:bodyPr>
          <a:lstStyle/>
          <a:p>
            <a:r>
              <a:rPr lang="fi-FI"/>
              <a:t>xSign</a:t>
            </a:r>
          </a:p>
        </p:txBody>
      </p:sp>
      <p:pic>
        <p:nvPicPr>
          <p:cNvPr id="7" name="Kuva 6">
            <a:extLst>
              <a:ext uri="{FF2B5EF4-FFF2-40B4-BE49-F238E27FC236}">
                <a16:creationId xmlns:a16="http://schemas.microsoft.com/office/drawing/2014/main" id="{190A4391-1C10-AB52-3870-F202D5D93221}"/>
              </a:ext>
            </a:extLst>
          </p:cNvPr>
          <p:cNvPicPr>
            <a:picLocks noChangeAspect="1"/>
          </p:cNvPicPr>
          <p:nvPr/>
        </p:nvPicPr>
        <p:blipFill rotWithShape="1">
          <a:blip r:embed="rId3">
            <a:extLst>
              <a:ext uri="{28A0092B-C50C-407E-A947-70E740481C1C}">
                <a14:useLocalDpi xmlns:a14="http://schemas.microsoft.com/office/drawing/2010/main" val="0"/>
              </a:ext>
            </a:extLst>
          </a:blip>
          <a:srcRect l="27692" r="27692"/>
          <a:stretch/>
        </p:blipFill>
        <p:spPr>
          <a:xfrm>
            <a:off x="6744339" y="8709"/>
            <a:ext cx="5439600" cy="6858000"/>
          </a:xfrm>
          <a:custGeom>
            <a:avLst/>
            <a:gdLst>
              <a:gd name="connsiteX0" fmla="*/ 0 w 4294800"/>
              <a:gd name="connsiteY0" fmla="*/ 0 h 6858000"/>
              <a:gd name="connsiteX1" fmla="*/ 4294800 w 4294800"/>
              <a:gd name="connsiteY1" fmla="*/ 0 h 6858000"/>
              <a:gd name="connsiteX2" fmla="*/ 4294800 w 4294800"/>
              <a:gd name="connsiteY2" fmla="*/ 6858000 h 6858000"/>
              <a:gd name="connsiteX3" fmla="*/ 0 w 4294800"/>
              <a:gd name="connsiteY3" fmla="*/ 6858000 h 6858000"/>
              <a:gd name="connsiteX4" fmla="*/ 0 w 4294800"/>
              <a:gd name="connsiteY4" fmla="*/ 0 h 6858000"/>
              <a:gd name="connsiteX0" fmla="*/ 1384662 w 4294800"/>
              <a:gd name="connsiteY0" fmla="*/ 0 h 6866708"/>
              <a:gd name="connsiteX1" fmla="*/ 4294800 w 4294800"/>
              <a:gd name="connsiteY1" fmla="*/ 8708 h 6866708"/>
              <a:gd name="connsiteX2" fmla="*/ 4294800 w 4294800"/>
              <a:gd name="connsiteY2" fmla="*/ 6866708 h 6866708"/>
              <a:gd name="connsiteX3" fmla="*/ 0 w 4294800"/>
              <a:gd name="connsiteY3" fmla="*/ 6866708 h 6866708"/>
              <a:gd name="connsiteX4" fmla="*/ 1384662 w 4294800"/>
              <a:gd name="connsiteY4" fmla="*/ 0 h 686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800" h="6866708">
                <a:moveTo>
                  <a:pt x="1384662" y="0"/>
                </a:moveTo>
                <a:lnTo>
                  <a:pt x="4294800" y="8708"/>
                </a:lnTo>
                <a:lnTo>
                  <a:pt x="4294800" y="6866708"/>
                </a:lnTo>
                <a:lnTo>
                  <a:pt x="0" y="6866708"/>
                </a:lnTo>
                <a:lnTo>
                  <a:pt x="1384662" y="0"/>
                </a:lnTo>
                <a:close/>
              </a:path>
            </a:pathLst>
          </a:custGeom>
          <a:noFill/>
        </p:spPr>
      </p:pic>
      <p:sp>
        <p:nvSpPr>
          <p:cNvPr id="27" name="Tekstin paikkamerkki 2">
            <a:extLst>
              <a:ext uri="{FF2B5EF4-FFF2-40B4-BE49-F238E27FC236}">
                <a16:creationId xmlns:a16="http://schemas.microsoft.com/office/drawing/2014/main" id="{D4012F31-C035-1121-BA79-E0E9D4D749D2}"/>
              </a:ext>
            </a:extLst>
          </p:cNvPr>
          <p:cNvSpPr txBox="1">
            <a:spLocks/>
          </p:cNvSpPr>
          <p:nvPr/>
        </p:nvSpPr>
        <p:spPr>
          <a:xfrm>
            <a:off x="884007" y="1690688"/>
            <a:ext cx="5527675" cy="4320000"/>
          </a:xfrm>
          <a:prstGeom prst="rect">
            <a:avLst/>
          </a:prstGeom>
        </p:spPr>
        <p:txBody>
          <a:bodyPr vert="horz" lIns="91440" tIns="45720" rIns="91440" bIns="45720" rtlCol="0">
            <a:normAutofit lnSpcReduction="10000"/>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10000"/>
              </a:lnSpc>
              <a:spcAft>
                <a:spcPts val="1000"/>
              </a:spcAft>
              <a:buNone/>
            </a:pPr>
            <a:r>
              <a:rPr lang="fi-FI" sz="1300" b="1" kern="1200" dirty="0">
                <a:solidFill>
                  <a:schemeClr val="tx1">
                    <a:lumMod val="65000"/>
                    <a:lumOff val="35000"/>
                  </a:schemeClr>
                </a:solidFill>
                <a:latin typeface="+mn-lt"/>
                <a:ea typeface="+mn-ea"/>
                <a:cs typeface="+mn-cs"/>
              </a:rPr>
              <a:t>Sähköinen allekirjoitus</a:t>
            </a:r>
            <a:endParaRPr lang="fi-FI" sz="1300" kern="1200" dirty="0">
              <a:solidFill>
                <a:schemeClr val="tx1">
                  <a:lumMod val="65000"/>
                  <a:lumOff val="35000"/>
                </a:schemeClr>
              </a:solidFill>
              <a:latin typeface="+mn-lt"/>
              <a:ea typeface="+mn-ea"/>
              <a:cs typeface="+mn-cs"/>
            </a:endParaRPr>
          </a:p>
          <a:p>
            <a:pPr marL="0" indent="0">
              <a:lnSpc>
                <a:spcPct val="110000"/>
              </a:lnSpc>
              <a:spcAft>
                <a:spcPts val="1000"/>
              </a:spcAft>
              <a:buNone/>
            </a:pPr>
            <a:r>
              <a:rPr lang="fi-FI" sz="1300" kern="1200" dirty="0">
                <a:solidFill>
                  <a:schemeClr val="tx1">
                    <a:lumMod val="65000"/>
                    <a:lumOff val="35000"/>
                  </a:schemeClr>
                </a:solidFill>
                <a:effectLst/>
                <a:latin typeface="+mn-lt"/>
                <a:ea typeface="+mn-ea"/>
                <a:cs typeface="+mn-cs"/>
              </a:rPr>
              <a:t>Väyläviraston allekirjoituspyynnöstä tulee sähköpostiviesti allekirjoittajille osoitteesta </a:t>
            </a:r>
            <a:r>
              <a:rPr lang="fi-FI" sz="1300" kern="1200" dirty="0">
                <a:solidFill>
                  <a:schemeClr val="tx1">
                    <a:lumMod val="65000"/>
                    <a:lumOff val="35000"/>
                  </a:schemeClr>
                </a:solidFill>
                <a:effectLst/>
                <a:latin typeface="+mn-lt"/>
                <a:ea typeface="+mn-ea"/>
                <a:cs typeface="+mn-cs"/>
                <a:hlinkClick r:id="rId4"/>
              </a:rPr>
              <a:t>noreply@xsign.fi</a:t>
            </a:r>
            <a:r>
              <a:rPr lang="fi-FI" sz="1300" kern="1200" dirty="0">
                <a:solidFill>
                  <a:schemeClr val="tx1">
                    <a:lumMod val="65000"/>
                    <a:lumOff val="35000"/>
                  </a:schemeClr>
                </a:solidFill>
                <a:effectLst/>
                <a:latin typeface="+mn-lt"/>
                <a:ea typeface="+mn-ea"/>
                <a:cs typeface="+mn-cs"/>
              </a:rPr>
              <a:t>. Viestissä on linkki allekirjoituspalveluun </a:t>
            </a:r>
          </a:p>
          <a:p>
            <a:pPr marL="0" indent="0">
              <a:lnSpc>
                <a:spcPct val="110000"/>
              </a:lnSpc>
              <a:spcAft>
                <a:spcPts val="1000"/>
              </a:spcAft>
              <a:buNone/>
            </a:pPr>
            <a:r>
              <a:rPr lang="fi-FI" sz="1300" kern="1200" dirty="0">
                <a:solidFill>
                  <a:schemeClr val="tx1">
                    <a:lumMod val="65000"/>
                    <a:lumOff val="35000"/>
                  </a:schemeClr>
                </a:solidFill>
                <a:latin typeface="+mn-lt"/>
                <a:ea typeface="+mn-ea"/>
                <a:cs typeface="+mn-cs"/>
              </a:rPr>
              <a:t>Tunnistautuminen</a:t>
            </a:r>
          </a:p>
          <a:p>
            <a:pPr>
              <a:lnSpc>
                <a:spcPct val="110000"/>
              </a:lnSpc>
              <a:spcAft>
                <a:spcPts val="1000"/>
              </a:spcAft>
            </a:pPr>
            <a:r>
              <a:rPr lang="fi-FI" sz="1300" kern="1200" dirty="0">
                <a:solidFill>
                  <a:schemeClr val="tx1">
                    <a:lumMod val="65000"/>
                    <a:lumOff val="35000"/>
                  </a:schemeClr>
                </a:solidFill>
                <a:effectLst/>
                <a:latin typeface="+mn-lt"/>
                <a:ea typeface="+mn-ea"/>
                <a:cs typeface="+mn-cs"/>
              </a:rPr>
              <a:t>Väylä- ja extranet-tunnuksilla Väylän oma tunnistautumispalvelu</a:t>
            </a:r>
          </a:p>
          <a:p>
            <a:pPr>
              <a:lnSpc>
                <a:spcPct val="110000"/>
              </a:lnSpc>
              <a:spcAft>
                <a:spcPts val="1000"/>
              </a:spcAft>
            </a:pPr>
            <a:r>
              <a:rPr lang="fi-FI" sz="1300" kern="1200" dirty="0">
                <a:solidFill>
                  <a:schemeClr val="tx1">
                    <a:lumMod val="65000"/>
                    <a:lumOff val="35000"/>
                  </a:schemeClr>
                </a:solidFill>
                <a:effectLst/>
                <a:latin typeface="+mn-lt"/>
                <a:ea typeface="+mn-ea"/>
                <a:cs typeface="+mn-cs"/>
              </a:rPr>
              <a:t>Muut suomi.fi-palvelulla mobiilivarmenteella tai verkkopankkitunnuksilla</a:t>
            </a:r>
          </a:p>
          <a:p>
            <a:pPr marL="0" indent="0">
              <a:lnSpc>
                <a:spcPct val="110000"/>
              </a:lnSpc>
              <a:spcAft>
                <a:spcPts val="1000"/>
              </a:spcAft>
              <a:buNone/>
            </a:pPr>
            <a:r>
              <a:rPr lang="fi-FI" sz="1300" kern="1200" dirty="0">
                <a:solidFill>
                  <a:schemeClr val="tx1">
                    <a:lumMod val="65000"/>
                    <a:lumOff val="35000"/>
                  </a:schemeClr>
                </a:solidFill>
                <a:effectLst/>
                <a:latin typeface="+mn-lt"/>
                <a:ea typeface="+mn-ea"/>
                <a:cs typeface="+mn-cs"/>
              </a:rPr>
              <a:t>Allekirjoituspyynnön laatijalle ja kaikille allekirjoittajille tulee sähköpostiin ilmoitus, kun kaikki ovat allekirjoittaneet. Ilmoitus tulee osoitteesta noreply@xsign.fi</a:t>
            </a:r>
          </a:p>
          <a:p>
            <a:pPr marL="0" indent="0">
              <a:lnSpc>
                <a:spcPct val="110000"/>
              </a:lnSpc>
              <a:spcAft>
                <a:spcPts val="1000"/>
              </a:spcAft>
              <a:buNone/>
            </a:pPr>
            <a:r>
              <a:rPr lang="fi-FI" sz="1300" kern="1200" dirty="0">
                <a:solidFill>
                  <a:schemeClr val="tx1">
                    <a:lumMod val="65000"/>
                    <a:lumOff val="35000"/>
                  </a:schemeClr>
                </a:solidFill>
                <a:latin typeface="+mn-lt"/>
                <a:ea typeface="+mn-ea"/>
                <a:cs typeface="+mn-cs"/>
              </a:rPr>
              <a:t>Jos asiakirjaa ei allekirjoiteta, se poistuu järjestelmästä 30 vuorokauden kuluttua</a:t>
            </a:r>
            <a:endParaRPr lang="fi-FI" sz="1300" kern="1200" dirty="0">
              <a:solidFill>
                <a:schemeClr val="tx1">
                  <a:lumMod val="65000"/>
                  <a:lumOff val="35000"/>
                </a:schemeClr>
              </a:solidFill>
              <a:effectLst/>
              <a:latin typeface="+mn-lt"/>
              <a:ea typeface="+mn-ea"/>
              <a:cs typeface="+mn-cs"/>
            </a:endParaRPr>
          </a:p>
          <a:p>
            <a:pPr marL="0" indent="0">
              <a:lnSpc>
                <a:spcPct val="110000"/>
              </a:lnSpc>
              <a:spcAft>
                <a:spcPts val="1000"/>
              </a:spcAft>
              <a:buNone/>
            </a:pPr>
            <a:endParaRPr lang="fi-FI" sz="1300" kern="1200" dirty="0">
              <a:solidFill>
                <a:schemeClr val="tx1">
                  <a:lumMod val="65000"/>
                  <a:lumOff val="35000"/>
                </a:schemeClr>
              </a:solidFill>
              <a:latin typeface="+mn-lt"/>
              <a:ea typeface="+mn-ea"/>
              <a:cs typeface="+mn-cs"/>
            </a:endParaRPr>
          </a:p>
          <a:p>
            <a:pPr marL="0" indent="0">
              <a:lnSpc>
                <a:spcPct val="110000"/>
              </a:lnSpc>
              <a:spcAft>
                <a:spcPts val="1000"/>
              </a:spcAft>
              <a:buNone/>
            </a:pPr>
            <a:endParaRPr lang="fi-FI" sz="1300" kern="1200" dirty="0">
              <a:solidFill>
                <a:schemeClr val="tx1">
                  <a:lumMod val="65000"/>
                  <a:lumOff val="35000"/>
                </a:schemeClr>
              </a:solidFill>
              <a:latin typeface="+mn-lt"/>
              <a:ea typeface="+mn-ea"/>
              <a:cs typeface="+mn-cs"/>
            </a:endParaRPr>
          </a:p>
          <a:p>
            <a:pPr marL="0" indent="0">
              <a:lnSpc>
                <a:spcPct val="110000"/>
              </a:lnSpc>
              <a:spcAft>
                <a:spcPts val="1000"/>
              </a:spcAft>
              <a:buNone/>
            </a:pPr>
            <a:endParaRPr lang="fi-FI" sz="1300" kern="1200" dirty="0">
              <a:solidFill>
                <a:schemeClr val="tx1">
                  <a:lumMod val="65000"/>
                  <a:lumOff val="35000"/>
                </a:schemeClr>
              </a:solidFill>
              <a:latin typeface="+mn-lt"/>
              <a:ea typeface="+mn-ea"/>
              <a:cs typeface="+mn-cs"/>
            </a:endParaRPr>
          </a:p>
        </p:txBody>
      </p:sp>
      <p:sp>
        <p:nvSpPr>
          <p:cNvPr id="14" name="Slide Number Placeholder 13"/>
          <p:cNvSpPr>
            <a:spLocks noGrp="1"/>
          </p:cNvSpPr>
          <p:nvPr>
            <p:ph type="sldNum" sz="quarter" idx="17"/>
          </p:nvPr>
        </p:nvSpPr>
        <p:spPr>
          <a:xfrm>
            <a:off x="857249" y="6356350"/>
            <a:ext cx="561975" cy="365125"/>
          </a:xfrm>
        </p:spPr>
        <p:txBody>
          <a:bodyPr vert="horz" lIns="91440" tIns="45720" rIns="91440" bIns="45720" rtlCol="0" anchor="ctr">
            <a:normAutofit/>
          </a:bodyPr>
          <a:lstStyle>
            <a:defPPr>
              <a:defRPr lang="fi-FI"/>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Aft>
                <a:spcPts val="600"/>
              </a:spcAft>
            </a:pPr>
            <a:fld id="{6BD4A0EF-951A-4343-A672-F31B58E6828E}" type="slidenum">
              <a:rPr lang="en-US" b="0" smtClean="0">
                <a:solidFill>
                  <a:srgbClr val="898989"/>
                </a:solidFill>
              </a:rPr>
              <a:pPr algn="l">
                <a:spcAft>
                  <a:spcPts val="600"/>
                </a:spcAft>
              </a:pPr>
              <a:t>8</a:t>
            </a:fld>
            <a:endParaRPr lang="en-US" b="0">
              <a:solidFill>
                <a:srgbClr val="898989"/>
              </a:solidFill>
            </a:endParaRPr>
          </a:p>
        </p:txBody>
      </p:sp>
      <p:sp>
        <p:nvSpPr>
          <p:cNvPr id="2" name="Tekstin paikkamerkki 2">
            <a:extLst>
              <a:ext uri="{FF2B5EF4-FFF2-40B4-BE49-F238E27FC236}">
                <a16:creationId xmlns:a16="http://schemas.microsoft.com/office/drawing/2014/main" id="{31D802D1-AFCD-E1F1-2294-18878840257D}"/>
              </a:ext>
            </a:extLst>
          </p:cNvPr>
          <p:cNvSpPr txBox="1">
            <a:spLocks/>
          </p:cNvSpPr>
          <p:nvPr/>
        </p:nvSpPr>
        <p:spPr>
          <a:xfrm>
            <a:off x="6240693" y="1593240"/>
            <a:ext cx="5067300" cy="4161600"/>
          </a:xfrm>
          <a:prstGeom prst="rect">
            <a:avLst/>
          </a:prstGeom>
        </p:spPr>
        <p:txBody>
          <a:bodyPr>
            <a:noAutofit/>
          </a:bodyPr>
          <a:lstStyle>
            <a:lvl1pPr marL="284400" indent="-284400" algn="l" defTabSz="914400" rtl="0" eaLnBrk="1" latinLnBrk="0" hangingPunct="1">
              <a:lnSpc>
                <a:spcPct val="120000"/>
              </a:lnSpc>
              <a:spcBef>
                <a:spcPts val="1000"/>
              </a:spcBef>
              <a:buClr>
                <a:srgbClr val="0065AF"/>
              </a:buClr>
              <a:buFont typeface="Arial"/>
              <a:buChar char="•"/>
              <a:defRPr sz="2000" kern="1200">
                <a:solidFill>
                  <a:schemeClr val="tx1"/>
                </a:solidFill>
                <a:latin typeface="+mn-lt"/>
                <a:ea typeface="+mn-ea"/>
                <a:cs typeface="+mn-cs"/>
              </a:defRPr>
            </a:lvl1pPr>
            <a:lvl2pPr marL="741600" indent="-284400" algn="l" defTabSz="914400" rtl="0" eaLnBrk="1" latinLnBrk="0" hangingPunct="1">
              <a:lnSpc>
                <a:spcPct val="120000"/>
              </a:lnSpc>
              <a:spcBef>
                <a:spcPts val="500"/>
              </a:spcBef>
              <a:buClr>
                <a:srgbClr val="0065AF"/>
              </a:buClr>
              <a:buFont typeface="Arial"/>
              <a:buChar char="•"/>
              <a:defRPr sz="1600" kern="1200">
                <a:solidFill>
                  <a:schemeClr val="tx1"/>
                </a:solidFill>
                <a:latin typeface="+mn-lt"/>
                <a:ea typeface="+mn-ea"/>
                <a:cs typeface="+mn-cs"/>
              </a:defRPr>
            </a:lvl2pPr>
            <a:lvl3pPr marL="1087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3pPr>
            <a:lvl4pPr marL="16002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4pPr>
            <a:lvl5pPr marL="2057400" indent="-172800" algn="l" defTabSz="914400" rtl="0" eaLnBrk="1" latinLnBrk="0" hangingPunct="1">
              <a:lnSpc>
                <a:spcPct val="120000"/>
              </a:lnSpc>
              <a:spcBef>
                <a:spcPts val="500"/>
              </a:spcBef>
              <a:buClr>
                <a:srgbClr val="0065AF"/>
              </a:buClr>
              <a:buFont typeface="Arial"/>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fi-FI" sz="1400" dirty="0">
              <a:latin typeface="Segoe UI" panose="020B0502040204020203" pitchFamily="34" charset="0"/>
              <a:cs typeface="Segoe UI" panose="020B0502040204020203" pitchFamily="34" charset="0"/>
            </a:endParaRPr>
          </a:p>
        </p:txBody>
      </p:sp>
      <p:sp>
        <p:nvSpPr>
          <p:cNvPr id="9" name="Päivämäärän paikkamerkki 8" hidden="1">
            <a:extLst>
              <a:ext uri="{FF2B5EF4-FFF2-40B4-BE49-F238E27FC236}">
                <a16:creationId xmlns:a16="http://schemas.microsoft.com/office/drawing/2014/main" id="{C38CB7D9-0924-419C-BD78-2D5766263507}"/>
              </a:ext>
            </a:extLst>
          </p:cNvPr>
          <p:cNvSpPr>
            <a:spLocks noGrp="1"/>
          </p:cNvSpPr>
          <p:nvPr>
            <p:ph type="dt" sz="half" idx="2"/>
          </p:nvPr>
        </p:nvSpPr>
        <p:spPr>
          <a:xfrm>
            <a:off x="5900400" y="63828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fi-FI"/>
              <a:t>17.10.2023</a:t>
            </a:r>
            <a:endParaRPr lang="en-US"/>
          </a:p>
        </p:txBody>
      </p:sp>
      <p:sp>
        <p:nvSpPr>
          <p:cNvPr id="3" name="Alatunnisteen paikkamerkki 2">
            <a:extLst>
              <a:ext uri="{FF2B5EF4-FFF2-40B4-BE49-F238E27FC236}">
                <a16:creationId xmlns:a16="http://schemas.microsoft.com/office/drawing/2014/main" id="{602D2A33-2627-1D5F-90FF-52608CE206EB}"/>
              </a:ext>
            </a:extLst>
          </p:cNvPr>
          <p:cNvSpPr>
            <a:spLocks noGrp="1"/>
          </p:cNvSpPr>
          <p:nvPr>
            <p:ph type="ftr" sz="quarter" idx="3"/>
          </p:nvPr>
        </p:nvSpPr>
        <p:spPr>
          <a:xfrm>
            <a:off x="2282400" y="6530400"/>
            <a:ext cx="1693000" cy="208800"/>
          </a:xfrm>
        </p:spPr>
        <p:txBody>
          <a:bodyPr lIns="0" tIns="0" rIns="0" bIns="0" anchor="t"/>
          <a:lstStyle/>
          <a:p>
            <a:pPr algn="l"/>
            <a:r>
              <a:rPr lang="en-US"/>
              <a:t>Satu Kekäläinen</a:t>
            </a:r>
            <a:endParaRPr lang="en-US" dirty="0"/>
          </a:p>
        </p:txBody>
      </p:sp>
      <p:sp>
        <p:nvSpPr>
          <p:cNvPr id="4" name="Päivämäärän paikkamerkki 8">
            <a:extLst>
              <a:ext uri="{FF2B5EF4-FFF2-40B4-BE49-F238E27FC236}">
                <a16:creationId xmlns:a16="http://schemas.microsoft.com/office/drawing/2014/main" id="{AB847079-C8D1-140A-9A67-4CBCF9BB5D60}"/>
              </a:ext>
            </a:extLst>
          </p:cNvPr>
          <p:cNvSpPr txBox="1">
            <a:spLocks/>
          </p:cNvSpPr>
          <p:nvPr/>
        </p:nvSpPr>
        <p:spPr>
          <a:xfrm>
            <a:off x="6052800" y="6535200"/>
            <a:ext cx="2743200" cy="365125"/>
          </a:xfrm>
          <a:prstGeom prst="rect">
            <a:avLst/>
          </a:prstGeom>
        </p:spPr>
        <p:txBody>
          <a:bodyPr vert="horz" lIns="91440" tIns="45720" rIns="91440" bIns="35999" rtlCol="0" anchor="b"/>
          <a:lstStyle>
            <a:defPPr>
              <a:defRPr lang="fi-FI"/>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i-FI"/>
              <a:t>17.10.2023</a:t>
            </a:r>
            <a:endParaRPr lang="en-US" dirty="0"/>
          </a:p>
        </p:txBody>
      </p:sp>
    </p:spTree>
    <p:extLst>
      <p:ext uri="{BB962C8B-B14F-4D97-AF65-F5344CB8AC3E}">
        <p14:creationId xmlns:p14="http://schemas.microsoft.com/office/powerpoint/2010/main" val="2325965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A7A2695-D578-349A-6A8A-2468CA2450DB}"/>
              </a:ext>
            </a:extLst>
          </p:cNvPr>
          <p:cNvSpPr>
            <a:spLocks noGrp="1"/>
          </p:cNvSpPr>
          <p:nvPr>
            <p:ph type="title"/>
          </p:nvPr>
        </p:nvSpPr>
        <p:spPr/>
        <p:txBody>
          <a:bodyPr/>
          <a:lstStyle/>
          <a:p>
            <a:r>
              <a:rPr lang="fi-FI" dirty="0"/>
              <a:t>Projektiportaali</a:t>
            </a:r>
            <a:r>
              <a:rPr lang="fi-FI" dirty="0">
                <a:solidFill>
                  <a:srgbClr val="00B050"/>
                </a:solidFill>
              </a:rPr>
              <a:t> - uusi</a:t>
            </a:r>
            <a:r>
              <a:rPr lang="fi-FI" dirty="0"/>
              <a:t> </a:t>
            </a:r>
          </a:p>
        </p:txBody>
      </p:sp>
      <p:pic>
        <p:nvPicPr>
          <p:cNvPr id="10" name="Kuvan paikkamerkki 9">
            <a:extLst>
              <a:ext uri="{FF2B5EF4-FFF2-40B4-BE49-F238E27FC236}">
                <a16:creationId xmlns:a16="http://schemas.microsoft.com/office/drawing/2014/main" id="{B54190DD-6904-8768-4AE6-CE34B9E26B64}"/>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27715" r="27715"/>
          <a:stretch>
            <a:fillRect/>
          </a:stretch>
        </p:blipFill>
        <p:spPr/>
      </p:pic>
      <p:sp>
        <p:nvSpPr>
          <p:cNvPr id="4" name="Tekstin paikkamerkki 3">
            <a:extLst>
              <a:ext uri="{FF2B5EF4-FFF2-40B4-BE49-F238E27FC236}">
                <a16:creationId xmlns:a16="http://schemas.microsoft.com/office/drawing/2014/main" id="{EAF7E85C-92B0-3C94-2A91-1B80D9DF5CF9}"/>
              </a:ext>
            </a:extLst>
          </p:cNvPr>
          <p:cNvSpPr>
            <a:spLocks noGrp="1"/>
          </p:cNvSpPr>
          <p:nvPr>
            <p:ph type="body" sz="quarter" idx="20"/>
          </p:nvPr>
        </p:nvSpPr>
        <p:spPr>
          <a:xfrm>
            <a:off x="838201" y="1793876"/>
            <a:ext cx="5738446" cy="4320000"/>
          </a:xfrm>
        </p:spPr>
        <p:txBody>
          <a:bodyPr>
            <a:noAutofit/>
          </a:bodyPr>
          <a:lstStyle/>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Yhteinen projektiportaali projektien aikaiseen projektitietojen hallintaan yhteishankintana </a:t>
            </a:r>
            <a:r>
              <a:rPr lang="fi-FI" sz="1200" dirty="0" err="1">
                <a:latin typeface="Segoe UI" panose="020B0502040204020203" pitchFamily="34" charset="0"/>
                <a:cs typeface="Segoe UI" panose="020B0502040204020203" pitchFamily="34" charset="0"/>
              </a:rPr>
              <a:t>Elyjen</a:t>
            </a:r>
            <a:r>
              <a:rPr lang="fi-FI" sz="1200" dirty="0">
                <a:latin typeface="Segoe UI" panose="020B0502040204020203" pitchFamily="34" charset="0"/>
                <a:cs typeface="Segoe UI" panose="020B0502040204020203" pitchFamily="34" charset="0"/>
              </a:rPr>
              <a:t> kanssa </a:t>
            </a:r>
          </a:p>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ELY-keskukset osallistuvat sopimukseen liikenne- ja infrastruktuurivastuualueidensa osalta</a:t>
            </a:r>
          </a:p>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korvaa projektipankit / hankekohtaiset ratkaisut</a:t>
            </a:r>
          </a:p>
          <a:p>
            <a:pPr marL="285750" indent="-285750">
              <a:buFont typeface="Arial" panose="020B0604020202020204" pitchFamily="34" charset="0"/>
              <a:buChar char="•"/>
            </a:pPr>
            <a:r>
              <a:rPr lang="fi-FI" sz="1200" dirty="0">
                <a:solidFill>
                  <a:srgbClr val="00B050"/>
                </a:solidFill>
                <a:latin typeface="Segoe UI" panose="020B0502040204020203" pitchFamily="34" charset="0"/>
                <a:cs typeface="Segoe UI" panose="020B0502040204020203" pitchFamily="34" charset="0"/>
              </a:rPr>
              <a:t>käyttöönotto vuoden 2024 aikana</a:t>
            </a:r>
          </a:p>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integraatio BIM työkaluun</a:t>
            </a:r>
          </a:p>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ei salassa pidettävä lähtö- ja toteuma-aineisto siirretään Projektivelhoon</a:t>
            </a:r>
          </a:p>
          <a:p>
            <a:pPr marL="285750" indent="-285750">
              <a:buFont typeface="Arial" panose="020B0604020202020204" pitchFamily="34" charset="0"/>
              <a:buChar char="•"/>
            </a:pPr>
            <a:r>
              <a:rPr lang="fi-FI" sz="1200" dirty="0">
                <a:latin typeface="Segoe UI" panose="020B0502040204020203" pitchFamily="34" charset="0"/>
                <a:cs typeface="Segoe UI" panose="020B0502040204020203" pitchFamily="34" charset="0"/>
              </a:rPr>
              <a:t>projektikohtainen käyttöoikeuksien hallinta </a:t>
            </a:r>
          </a:p>
          <a:p>
            <a:endParaRPr lang="fi-FI" sz="1200" dirty="0">
              <a:latin typeface="Segoe UI" panose="020B0502040204020203" pitchFamily="34" charset="0"/>
              <a:cs typeface="Segoe UI" panose="020B0502040204020203" pitchFamily="34" charset="0"/>
            </a:endParaRPr>
          </a:p>
        </p:txBody>
      </p:sp>
      <p:sp>
        <p:nvSpPr>
          <p:cNvPr id="5" name="Dian numeron paikkamerkki 4">
            <a:extLst>
              <a:ext uri="{FF2B5EF4-FFF2-40B4-BE49-F238E27FC236}">
                <a16:creationId xmlns:a16="http://schemas.microsoft.com/office/drawing/2014/main" id="{406DC8F9-0903-969B-C97B-C4A6E53A95BC}"/>
              </a:ext>
            </a:extLst>
          </p:cNvPr>
          <p:cNvSpPr>
            <a:spLocks noGrp="1"/>
          </p:cNvSpPr>
          <p:nvPr>
            <p:ph type="sldNum" sz="quarter" idx="17"/>
          </p:nvPr>
        </p:nvSpPr>
        <p:spPr/>
        <p:txBody>
          <a:bodyPr/>
          <a:lstStyle/>
          <a:p>
            <a:fld id="{6BD4A0EF-951A-4343-A672-F31B58E6828E}" type="slidenum">
              <a:rPr lang="en-US" smtClean="0"/>
              <a:pPr/>
              <a:t>9</a:t>
            </a:fld>
            <a:endParaRPr lang="en-US"/>
          </a:p>
        </p:txBody>
      </p:sp>
      <p:sp>
        <p:nvSpPr>
          <p:cNvPr id="6" name="Alatunnisteen paikkamerkki 5">
            <a:extLst>
              <a:ext uri="{FF2B5EF4-FFF2-40B4-BE49-F238E27FC236}">
                <a16:creationId xmlns:a16="http://schemas.microsoft.com/office/drawing/2014/main" id="{06555003-1662-8336-C308-47FC8FBD5614}"/>
              </a:ext>
            </a:extLst>
          </p:cNvPr>
          <p:cNvSpPr>
            <a:spLocks noGrp="1"/>
          </p:cNvSpPr>
          <p:nvPr>
            <p:ph type="ftr" sz="quarter" idx="3"/>
          </p:nvPr>
        </p:nvSpPr>
        <p:spPr>
          <a:xfrm>
            <a:off x="2282400" y="6530400"/>
            <a:ext cx="1693000" cy="208800"/>
          </a:xfrm>
        </p:spPr>
        <p:txBody>
          <a:bodyPr lIns="0" tIns="0" rIns="0" bIns="0" anchor="t"/>
          <a:lstStyle/>
          <a:p>
            <a:pPr algn="l"/>
            <a:r>
              <a:rPr lang="en-US"/>
              <a:t>Satu Kekäläinen</a:t>
            </a:r>
            <a:endParaRPr lang="en-US" dirty="0"/>
          </a:p>
        </p:txBody>
      </p:sp>
      <p:sp>
        <p:nvSpPr>
          <p:cNvPr id="7" name="Päivämäärän paikkamerkki 6">
            <a:extLst>
              <a:ext uri="{FF2B5EF4-FFF2-40B4-BE49-F238E27FC236}">
                <a16:creationId xmlns:a16="http://schemas.microsoft.com/office/drawing/2014/main" id="{2E73D5ED-221E-AB0F-C127-76314714D39C}"/>
              </a:ext>
            </a:extLst>
          </p:cNvPr>
          <p:cNvSpPr>
            <a:spLocks noGrp="1"/>
          </p:cNvSpPr>
          <p:nvPr>
            <p:ph type="dt" sz="half" idx="2"/>
          </p:nvPr>
        </p:nvSpPr>
        <p:spPr>
          <a:xfrm>
            <a:off x="5900400" y="6382800"/>
            <a:ext cx="2743200" cy="365125"/>
          </a:xfrm>
        </p:spPr>
        <p:txBody>
          <a:bodyPr bIns="35999" anchor="b"/>
          <a:lstStyle/>
          <a:p>
            <a:r>
              <a:rPr lang="fi-FI"/>
              <a:t>17.10.2023</a:t>
            </a:r>
            <a:endParaRPr lang="en-US"/>
          </a:p>
        </p:txBody>
      </p:sp>
    </p:spTree>
    <p:extLst>
      <p:ext uri="{BB962C8B-B14F-4D97-AF65-F5344CB8AC3E}">
        <p14:creationId xmlns:p14="http://schemas.microsoft.com/office/powerpoint/2010/main" val="3895000942"/>
      </p:ext>
    </p:extLst>
  </p:cSld>
  <p:clrMapOvr>
    <a:masterClrMapping/>
  </p:clrMapOvr>
</p:sld>
</file>

<file path=ppt/theme/theme1.xml><?xml version="1.0" encoding="utf-8"?>
<a:theme xmlns:a="http://schemas.openxmlformats.org/drawingml/2006/main" name="vayla_uusi2023">
  <a:themeElements>
    <a:clrScheme name="Vayla_PP">
      <a:dk1>
        <a:srgbClr val="000000"/>
      </a:dk1>
      <a:lt1>
        <a:srgbClr val="FFFFFF"/>
      </a:lt1>
      <a:dk2>
        <a:srgbClr val="0065AF"/>
      </a:dk2>
      <a:lt2>
        <a:srgbClr val="8DCB6D"/>
      </a:lt2>
      <a:accent1>
        <a:srgbClr val="009BFF"/>
      </a:accent1>
      <a:accent2>
        <a:srgbClr val="00AFCB"/>
      </a:accent2>
      <a:accent3>
        <a:srgbClr val="FF5100"/>
      </a:accent3>
      <a:accent4>
        <a:srgbClr val="228848"/>
      </a:accent4>
      <a:accent5>
        <a:srgbClr val="E50083"/>
      </a:accent5>
      <a:accent6>
        <a:srgbClr val="FFC300"/>
      </a:accent6>
      <a:hlink>
        <a:srgbClr val="00AFCB"/>
      </a:hlink>
      <a:folHlink>
        <a:srgbClr val="49C2EF"/>
      </a:folHlink>
    </a:clrScheme>
    <a:fontScheme name="Mukautettu 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yla_ilmeella_fi_uusi.potx" id="{7F102BF2-B9B9-4BBC-AFE2-D645CC10E6BF}" vid="{7FBEA0E9-D87F-4619-9B0A-971337A44D87}"/>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xml_kameleon>
  <ddecree/>
  <dconfidentiality/>
  <dsecrecy/>
  <dlevelofprotection/>
  <subtitle>Tavoitetila</subtitle>
</xml_kameleon>
</file>

<file path=customXml/item2.xml><?xml version="1.0" encoding="utf-8"?>
<livi_kameleon xmlns="" xmlns:xsi="http://www.w3.org/2001/XMLSchema-instance">
  <tyyppi>Esitys</tyyppi>
  <title>Mitä tietojärjestelmiä on käytössä ja tulossa käyttöön Väylävirastossa   Ratafoorumi 17.10.2023</title>
  <author>Satu Kekäläinen</author>
  <paivays>17.10.2023</paivays>
</livi_kameleon>
</file>

<file path=customXml/itemProps1.xml><?xml version="1.0" encoding="utf-8"?>
<ds:datastoreItem xmlns:ds="http://schemas.openxmlformats.org/officeDocument/2006/customXml" ds:itemID="{3DEA6449-FEE4-4026-8EFD-F54BBDD66D6D}">
  <ds:schemaRefs/>
</ds:datastoreItem>
</file>

<file path=customXml/itemProps2.xml><?xml version="1.0" encoding="utf-8"?>
<ds:datastoreItem xmlns:ds="http://schemas.openxmlformats.org/officeDocument/2006/customXml" ds:itemID="{F7B6DAB0-6876-41BB-A854-49D5BA6E59FD}">
  <ds:schemaRefs>
    <ds:schemaRef ds:uri=""/>
  </ds:schemaRefs>
</ds:datastoreItem>
</file>

<file path=docProps/app.xml><?xml version="1.0" encoding="utf-8"?>
<Properties xmlns="http://schemas.openxmlformats.org/officeDocument/2006/extended-properties" xmlns:vt="http://schemas.openxmlformats.org/officeDocument/2006/docPropsVTypes">
  <Template>vayla_ilmeella_fi_uusi</Template>
  <TotalTime>5440</TotalTime>
  <Words>2186</Words>
  <Application>Microsoft Office PowerPoint</Application>
  <PresentationFormat>Laajakuva</PresentationFormat>
  <Paragraphs>442</Paragraphs>
  <Slides>33</Slides>
  <Notes>33</Notes>
  <HiddenSlides>0</HiddenSlides>
  <MMClips>1</MMClips>
  <ScaleCrop>false</ScaleCrop>
  <HeadingPairs>
    <vt:vector size="6" baseType="variant">
      <vt:variant>
        <vt:lpstr>Käytetyt fontit</vt:lpstr>
      </vt:variant>
      <vt:variant>
        <vt:i4>7</vt:i4>
      </vt:variant>
      <vt:variant>
        <vt:lpstr>Teema</vt:lpstr>
      </vt:variant>
      <vt:variant>
        <vt:i4>1</vt:i4>
      </vt:variant>
      <vt:variant>
        <vt:lpstr>Dian otsikot</vt:lpstr>
      </vt:variant>
      <vt:variant>
        <vt:i4>33</vt:i4>
      </vt:variant>
    </vt:vector>
  </HeadingPairs>
  <TitlesOfParts>
    <vt:vector size="41" baseType="lpstr">
      <vt:lpstr>Arial</vt:lpstr>
      <vt:lpstr>Calibri</vt:lpstr>
      <vt:lpstr>Felbridge Pro</vt:lpstr>
      <vt:lpstr>Segoe UI</vt:lpstr>
      <vt:lpstr>Symbol</vt:lpstr>
      <vt:lpstr>Tahoma</vt:lpstr>
      <vt:lpstr>Wingdings</vt:lpstr>
      <vt:lpstr>vayla_uusi2023</vt:lpstr>
      <vt:lpstr>Mitä tietojärjestelmiä on käytössä ja tulossa käyttöön Väylävirastossa</vt:lpstr>
      <vt:lpstr>Liikenneinfrahankkeen eteneminen</vt:lpstr>
      <vt:lpstr>Valtion liikenneväylien suunnittelu (VLS) vayliensuunnittelu.fi </vt:lpstr>
      <vt:lpstr>Asianhallintajärjestelmä</vt:lpstr>
      <vt:lpstr>Infrahankkeiden kustannuslaskentajärjestelmä (IHKU)</vt:lpstr>
      <vt:lpstr>Kippo, Sopuli</vt:lpstr>
      <vt:lpstr>Alfresco dokumentinhallinta</vt:lpstr>
      <vt:lpstr>xSign</vt:lpstr>
      <vt:lpstr>Projektiportaali - uusi </vt:lpstr>
      <vt:lpstr>Projektivelho</vt:lpstr>
      <vt:lpstr>Geoviite-järjestelmä</vt:lpstr>
      <vt:lpstr>TAITORAKENNEREKISTERI</vt:lpstr>
      <vt:lpstr>RAIDE</vt:lpstr>
      <vt:lpstr>RATKO</vt:lpstr>
      <vt:lpstr>RATKO – kehitys</vt:lpstr>
      <vt:lpstr>RAIKU</vt:lpstr>
      <vt:lpstr>RYHTI – kehitys</vt:lpstr>
      <vt:lpstr>RAHTI</vt:lpstr>
      <vt:lpstr>RAITA</vt:lpstr>
      <vt:lpstr>RAMSYS Web</vt:lpstr>
      <vt:lpstr>Kuvatieto</vt:lpstr>
      <vt:lpstr>Ratakuvapalvelu</vt:lpstr>
      <vt:lpstr>RATATIETO (korvasi Ratatiedon extranetin)</vt:lpstr>
      <vt:lpstr>Suomen väylät </vt:lpstr>
      <vt:lpstr>VäyläMappi - uusi </vt:lpstr>
      <vt:lpstr>TUTKA</vt:lpstr>
      <vt:lpstr>Kiinteistö- ja sopimusrekisteri</vt:lpstr>
      <vt:lpstr>Train Planning System (TPS)</vt:lpstr>
      <vt:lpstr>POHA, JETI, RUMA, LIIKE, MOKA, SAAGA, KUPLA, YKÄ, Trakedia</vt:lpstr>
      <vt:lpstr> Ratatöiden ja niiden liikennevaikutusten suunnitteluprojekti 2021-22 </vt:lpstr>
      <vt:lpstr>Tietojärjestelmät - tulossa</vt:lpstr>
      <vt:lpstr>Tableau -analytiikkaportaali</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Mitä tietojärjestelmiä on käytössä ja tulossa käyttöön Väylävirastossa   Ratafoorumi 17.10.2023</dc:title>
  <dc:creator>Satu Kekäläinen</dc:creator>
  <cp:keywords/>
  <cp:lastModifiedBy>Kekäläinen Satu</cp:lastModifiedBy>
  <cp:revision>64</cp:revision>
  <dcterms:created xsi:type="dcterms:W3CDTF">2023-09-14T11:48:21Z</dcterms:created>
  <dcterms:modified xsi:type="dcterms:W3CDTF">2023-10-17T11:56:46Z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vKameleonVerID">
    <vt:lpwstr>473.983.02.010</vt:lpwstr>
  </property>
  <property fmtid="{D5CDD505-2E9C-101B-9397-08002B2CF9AE}" pid="3" name="dvSaved">
    <vt:lpwstr>1</vt:lpwstr>
  </property>
  <property fmtid="{D5CDD505-2E9C-101B-9397-08002B2CF9AE}" pid="4" name="dvLanguage">
    <vt:lpwstr>1035</vt:lpwstr>
  </property>
  <property fmtid="{D5CDD505-2E9C-101B-9397-08002B2CF9AE}" pid="5" name="dvTemplate">
    <vt:lpwstr>vayla_ilmeella_fi.potx</vt:lpwstr>
  </property>
  <property fmtid="{D5CDD505-2E9C-101B-9397-08002B2CF9AE}" pid="6" name="dvDefinition">
    <vt:lpwstr>702 (dd_default.xml)</vt:lpwstr>
  </property>
  <property fmtid="{D5CDD505-2E9C-101B-9397-08002B2CF9AE}" pid="7" name="dvDefinitionID">
    <vt:lpwstr>702</vt:lpwstr>
  </property>
  <property fmtid="{D5CDD505-2E9C-101B-9397-08002B2CF9AE}" pid="8" name="dvContentFile">
    <vt:lpwstr>dd_default.xml</vt:lpwstr>
  </property>
  <property fmtid="{D5CDD505-2E9C-101B-9397-08002B2CF9AE}" pid="9" name="dvGlobalVerID">
    <vt:lpwstr>473.85.02.255</vt:lpwstr>
  </property>
  <property fmtid="{D5CDD505-2E9C-101B-9397-08002B2CF9AE}" pid="10" name="dvDefinitionVersion">
    <vt:lpwstr>02.003 / 17.2.2022</vt:lpwstr>
  </property>
  <property fmtid="{D5CDD505-2E9C-101B-9397-08002B2CF9AE}" pid="11" name="filename">
    <vt:lpwstr>false</vt:lpwstr>
  </property>
  <property fmtid="{D5CDD505-2E9C-101B-9397-08002B2CF9AE}" pid="12" name="filenameandpath">
    <vt:lpwstr>false</vt:lpwstr>
  </property>
  <property fmtid="{D5CDD505-2E9C-101B-9397-08002B2CF9AE}" pid="13" name="dvPagenumberExist">
    <vt:lpwstr>1</vt:lpwstr>
  </property>
  <property fmtid="{D5CDD505-2E9C-101B-9397-08002B2CF9AE}" pid="14" name="dvAuthorExist">
    <vt:lpwstr>1</vt:lpwstr>
  </property>
  <property fmtid="{D5CDD505-2E9C-101B-9397-08002B2CF9AE}" pid="15" name="dvDateExist">
    <vt:lpwstr>-1</vt:lpwstr>
  </property>
  <property fmtid="{D5CDD505-2E9C-101B-9397-08002B2CF9AE}" pid="16" name="dvCategory">
    <vt:lpwstr>2</vt:lpwstr>
  </property>
  <property fmtid="{D5CDD505-2E9C-101B-9397-08002B2CF9AE}" pid="17" name="dvCategory_2">
    <vt:lpwstr>0</vt:lpwstr>
  </property>
  <property fmtid="{D5CDD505-2E9C-101B-9397-08002B2CF9AE}" pid="18" name="dvSavepath">
    <vt:lpwstr/>
  </property>
  <property fmtid="{D5CDD505-2E9C-101B-9397-08002B2CF9AE}" pid="19" name="dvUsed">
    <vt:lpwstr>1</vt:lpwstr>
  </property>
  <property fmtid="{D5CDD505-2E9C-101B-9397-08002B2CF9AE}" pid="20" name="dvCompany">
    <vt:lpwstr/>
  </property>
  <property fmtid="{D5CDD505-2E9C-101B-9397-08002B2CF9AE}" pid="21" name="dvSite">
    <vt:lpwstr/>
  </property>
  <property fmtid="{D5CDD505-2E9C-101B-9397-08002B2CF9AE}" pid="22" name="dvNumbering">
    <vt:lpwstr>0</vt:lpwstr>
  </property>
  <property fmtid="{D5CDD505-2E9C-101B-9397-08002B2CF9AE}" pid="23" name="dvDUname">
    <vt:lpwstr>Satu Kekäläinen</vt:lpwstr>
  </property>
  <property fmtid="{D5CDD505-2E9C-101B-9397-08002B2CF9AE}" pid="24" name="dvDUFname">
    <vt:lpwstr>Satu</vt:lpwstr>
  </property>
  <property fmtid="{D5CDD505-2E9C-101B-9397-08002B2CF9AE}" pid="25" name="dvDULname">
    <vt:lpwstr>Kekäläinen</vt:lpwstr>
  </property>
  <property fmtid="{D5CDD505-2E9C-101B-9397-08002B2CF9AE}" pid="26" name="dvDUBusinessarea">
    <vt:lpwstr/>
  </property>
  <property fmtid="{D5CDD505-2E9C-101B-9397-08002B2CF9AE}" pid="27" name="dvDUdepartment">
    <vt:lpwstr/>
  </property>
  <property fmtid="{D5CDD505-2E9C-101B-9397-08002B2CF9AE}" pid="28" name="dvLogoExist">
    <vt:lpwstr>0</vt:lpwstr>
  </property>
  <property fmtid="{D5CDD505-2E9C-101B-9397-08002B2CF9AE}" pid="29" name="dvCurrentlogo">
    <vt:lpwstr/>
  </property>
  <property fmtid="{D5CDD505-2E9C-101B-9397-08002B2CF9AE}" pid="30" name="dvEULogoExist">
    <vt:lpwstr>0</vt:lpwstr>
  </property>
  <property fmtid="{D5CDD505-2E9C-101B-9397-08002B2CF9AE}" pid="31" name="dvCurrentEUListLogo">
    <vt:lpwstr/>
  </property>
  <property fmtid="{D5CDD505-2E9C-101B-9397-08002B2CF9AE}" pid="32" name="dvCurrentEUlogo">
    <vt:lpwstr/>
  </property>
  <property fmtid="{D5CDD505-2E9C-101B-9397-08002B2CF9AE}" pid="33" name="ddecree">
    <vt:lpwstr/>
  </property>
  <property fmtid="{D5CDD505-2E9C-101B-9397-08002B2CF9AE}" pid="34" name="dconfidentiality">
    <vt:lpwstr/>
  </property>
  <property fmtid="{D5CDD505-2E9C-101B-9397-08002B2CF9AE}" pid="35" name="tyyppi">
    <vt:lpwstr>Esitys</vt:lpwstr>
  </property>
  <property fmtid="{D5CDD505-2E9C-101B-9397-08002B2CF9AE}" pid="36" name="dsecrecy">
    <vt:lpwstr/>
  </property>
  <property fmtid="{D5CDD505-2E9C-101B-9397-08002B2CF9AE}" pid="37" name="dlevelofprotection">
    <vt:lpwstr/>
  </property>
  <property fmtid="{D5CDD505-2E9C-101B-9397-08002B2CF9AE}" pid="38" name="title">
    <vt:lpwstr>Mitä tietojärjestelmiä on käytössä ja tulossa käyttöön Väylävirastossa   Ratafoorumi 17.10.2023</vt:lpwstr>
  </property>
  <property fmtid="{D5CDD505-2E9C-101B-9397-08002B2CF9AE}" pid="39" name="author">
    <vt:lpwstr>Satu Kekäläinen</vt:lpwstr>
  </property>
  <property fmtid="{D5CDD505-2E9C-101B-9397-08002B2CF9AE}" pid="40" name="paivays">
    <vt:filetime>2023-09-13T21:00:00Z</vt:filetime>
  </property>
  <property fmtid="{D5CDD505-2E9C-101B-9397-08002B2CF9AE}" pid="41" name="subtitle">
    <vt:lpwstr>Tavoitetila</vt:lpwstr>
  </property>
</Properties>
</file>