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8"/>
  </p:notesMasterIdLst>
  <p:handoutMasterIdLst>
    <p:handoutMasterId r:id="rId19"/>
  </p:handoutMasterIdLst>
  <p:sldIdLst>
    <p:sldId id="256" r:id="rId4"/>
    <p:sldId id="266" r:id="rId5"/>
    <p:sldId id="267" r:id="rId6"/>
    <p:sldId id="5092" r:id="rId7"/>
    <p:sldId id="5012" r:id="rId8"/>
    <p:sldId id="5013" r:id="rId9"/>
    <p:sldId id="5087" r:id="rId10"/>
    <p:sldId id="5089" r:id="rId11"/>
    <p:sldId id="5088" r:id="rId12"/>
    <p:sldId id="5090" r:id="rId13"/>
    <p:sldId id="5001" r:id="rId14"/>
    <p:sldId id="5015" r:id="rId15"/>
    <p:sldId id="5086" r:id="rId16"/>
    <p:sldId id="263" r:id="rId17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9" autoAdjust="0"/>
    <p:restoredTop sz="86446" autoAdjust="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28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0B1A-2E76-4083-8C1F-14365BFFBCBE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AC96E-1DC8-4EA3-9268-8EA7D1653612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50811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 </a:t>
            </a:r>
            <a:endParaRPr lang="fi-FI" dirty="0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13.10.2023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525761" y="5344806"/>
            <a:ext cx="2761856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vea_varipalkki_teksti_sininen_vas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orakulmio 8" descr="ogo&#10;&#10;Description automatically generated">
            <a:extLst>
              <a:ext uri="{FF2B5EF4-FFF2-40B4-BE49-F238E27FC236}">
                <a16:creationId xmlns:a16="http://schemas.microsoft.com/office/drawing/2014/main" id="{09BF918C-756A-D299-6903-7233B824C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0" y="1"/>
            <a:ext cx="5899150" cy="6866576"/>
          </a:xfrm>
          <a:custGeom>
            <a:avLst/>
            <a:gdLst>
              <a:gd name="connsiteX0" fmla="*/ 0 w 2246811"/>
              <a:gd name="connsiteY0" fmla="*/ 0 h 6858000"/>
              <a:gd name="connsiteX1" fmla="*/ 2246811 w 2246811"/>
              <a:gd name="connsiteY1" fmla="*/ 0 h 6858000"/>
              <a:gd name="connsiteX2" fmla="*/ 2246811 w 2246811"/>
              <a:gd name="connsiteY2" fmla="*/ 6858000 h 6858000"/>
              <a:gd name="connsiteX3" fmla="*/ 0 w 2246811"/>
              <a:gd name="connsiteY3" fmla="*/ 6858000 h 6858000"/>
              <a:gd name="connsiteX4" fmla="*/ 0 w 2246811"/>
              <a:gd name="connsiteY4" fmla="*/ 0 h 6858000"/>
              <a:gd name="connsiteX0" fmla="*/ 0 w 2246811"/>
              <a:gd name="connsiteY0" fmla="*/ 0 h 6858000"/>
              <a:gd name="connsiteX1" fmla="*/ 2246811 w 2246811"/>
              <a:gd name="connsiteY1" fmla="*/ 0 h 6858000"/>
              <a:gd name="connsiteX2" fmla="*/ 2246811 w 2246811"/>
              <a:gd name="connsiteY2" fmla="*/ 6858000 h 6858000"/>
              <a:gd name="connsiteX3" fmla="*/ 627017 w 2246811"/>
              <a:gd name="connsiteY3" fmla="*/ 6858000 h 6858000"/>
              <a:gd name="connsiteX4" fmla="*/ 0 w 2246811"/>
              <a:gd name="connsiteY4" fmla="*/ 0 h 6858000"/>
              <a:gd name="connsiteX0" fmla="*/ 0 w 1657542"/>
              <a:gd name="connsiteY0" fmla="*/ 28575 h 6858000"/>
              <a:gd name="connsiteX1" fmla="*/ 1657542 w 1657542"/>
              <a:gd name="connsiteY1" fmla="*/ 0 h 6858000"/>
              <a:gd name="connsiteX2" fmla="*/ 1657542 w 1657542"/>
              <a:gd name="connsiteY2" fmla="*/ 6858000 h 6858000"/>
              <a:gd name="connsiteX3" fmla="*/ 37748 w 1657542"/>
              <a:gd name="connsiteY3" fmla="*/ 6858000 h 6858000"/>
              <a:gd name="connsiteX4" fmla="*/ 0 w 1657542"/>
              <a:gd name="connsiteY4" fmla="*/ 28575 h 6858000"/>
              <a:gd name="connsiteX0" fmla="*/ 717903 w 2375445"/>
              <a:gd name="connsiteY0" fmla="*/ 28575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28575 h 6867525"/>
              <a:gd name="connsiteX0" fmla="*/ 717903 w 2375445"/>
              <a:gd name="connsiteY0" fmla="*/ 0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0 h 6867525"/>
              <a:gd name="connsiteX0" fmla="*/ 717903 w 2375445"/>
              <a:gd name="connsiteY0" fmla="*/ 0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0 h 6867525"/>
              <a:gd name="connsiteX0" fmla="*/ 472365 w 2375445"/>
              <a:gd name="connsiteY0" fmla="*/ 0 h 6886575"/>
              <a:gd name="connsiteX1" fmla="*/ 2375445 w 2375445"/>
              <a:gd name="connsiteY1" fmla="*/ 19050 h 6886575"/>
              <a:gd name="connsiteX2" fmla="*/ 2375445 w 2375445"/>
              <a:gd name="connsiteY2" fmla="*/ 6877050 h 6886575"/>
              <a:gd name="connsiteX3" fmla="*/ 0 w 2375445"/>
              <a:gd name="connsiteY3" fmla="*/ 6886575 h 6886575"/>
              <a:gd name="connsiteX4" fmla="*/ 472365 w 2375445"/>
              <a:gd name="connsiteY4" fmla="*/ 0 h 6886575"/>
              <a:gd name="connsiteX0" fmla="*/ 474991 w 2375445"/>
              <a:gd name="connsiteY0" fmla="*/ 0 h 6872927"/>
              <a:gd name="connsiteX1" fmla="*/ 2375445 w 2375445"/>
              <a:gd name="connsiteY1" fmla="*/ 5402 h 6872927"/>
              <a:gd name="connsiteX2" fmla="*/ 2375445 w 2375445"/>
              <a:gd name="connsiteY2" fmla="*/ 6863402 h 6872927"/>
              <a:gd name="connsiteX3" fmla="*/ 0 w 2375445"/>
              <a:gd name="connsiteY3" fmla="*/ 6872927 h 6872927"/>
              <a:gd name="connsiteX4" fmla="*/ 474991 w 2375445"/>
              <a:gd name="connsiteY4" fmla="*/ 0 h 6872927"/>
              <a:gd name="connsiteX0" fmla="*/ 218459 w 2118913"/>
              <a:gd name="connsiteY0" fmla="*/ 0 h 6866577"/>
              <a:gd name="connsiteX1" fmla="*/ 2118913 w 2118913"/>
              <a:gd name="connsiteY1" fmla="*/ 5402 h 6866577"/>
              <a:gd name="connsiteX2" fmla="*/ 2118913 w 2118913"/>
              <a:gd name="connsiteY2" fmla="*/ 6863402 h 6866577"/>
              <a:gd name="connsiteX3" fmla="*/ 0 w 2118913"/>
              <a:gd name="connsiteY3" fmla="*/ 6866577 h 6866577"/>
              <a:gd name="connsiteX4" fmla="*/ 218459 w 2118913"/>
              <a:gd name="connsiteY4" fmla="*/ 0 h 6866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8913" h="6866577">
                <a:moveTo>
                  <a:pt x="218459" y="0"/>
                </a:moveTo>
                <a:lnTo>
                  <a:pt x="2118913" y="5402"/>
                </a:lnTo>
                <a:lnTo>
                  <a:pt x="2118913" y="6863402"/>
                </a:lnTo>
                <a:lnTo>
                  <a:pt x="0" y="6866577"/>
                </a:lnTo>
                <a:lnTo>
                  <a:pt x="218459" y="0"/>
                </a:lnTo>
                <a:close/>
              </a:path>
            </a:pathLst>
          </a:custGeom>
          <a:gradFill>
            <a:gsLst>
              <a:gs pos="40000">
                <a:schemeClr val="tx2"/>
              </a:gs>
              <a:gs pos="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B8B674CA-CF10-258E-43B4-638BFF7C2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600" y="1173600"/>
            <a:ext cx="4539600" cy="41292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GB" sz="2800" b="1" i="0" baseline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64157CC3-A841-439A-4C05-F857C7F67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8049" y="6356350"/>
            <a:ext cx="561975" cy="365125"/>
          </a:xfrm>
        </p:spPr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kstin paikkamerkki 4">
            <a:extLst>
              <a:ext uri="{FF2B5EF4-FFF2-40B4-BE49-F238E27FC236}">
                <a16:creationId xmlns:a16="http://schemas.microsoft.com/office/drawing/2014/main" id="{15475117-2A1A-60AB-CFAB-BAC0630ED13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292800" y="1173163"/>
            <a:ext cx="5194800" cy="489368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26551968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vea_varipalkki_teksti_vihreä_vas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orakulmio 8" descr="Logo&#10;&#10;Description automatically generated">
            <a:extLst>
              <a:ext uri="{FF2B5EF4-FFF2-40B4-BE49-F238E27FC236}">
                <a16:creationId xmlns:a16="http://schemas.microsoft.com/office/drawing/2014/main" id="{216CE938-8470-1DC1-7B71-68B3FC5113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-1" y="6351"/>
            <a:ext cx="5918199" cy="6866576"/>
          </a:xfrm>
          <a:custGeom>
            <a:avLst/>
            <a:gdLst>
              <a:gd name="connsiteX0" fmla="*/ 0 w 2246811"/>
              <a:gd name="connsiteY0" fmla="*/ 0 h 6858000"/>
              <a:gd name="connsiteX1" fmla="*/ 2246811 w 2246811"/>
              <a:gd name="connsiteY1" fmla="*/ 0 h 6858000"/>
              <a:gd name="connsiteX2" fmla="*/ 2246811 w 2246811"/>
              <a:gd name="connsiteY2" fmla="*/ 6858000 h 6858000"/>
              <a:gd name="connsiteX3" fmla="*/ 0 w 2246811"/>
              <a:gd name="connsiteY3" fmla="*/ 6858000 h 6858000"/>
              <a:gd name="connsiteX4" fmla="*/ 0 w 2246811"/>
              <a:gd name="connsiteY4" fmla="*/ 0 h 6858000"/>
              <a:gd name="connsiteX0" fmla="*/ 0 w 2246811"/>
              <a:gd name="connsiteY0" fmla="*/ 0 h 6858000"/>
              <a:gd name="connsiteX1" fmla="*/ 2246811 w 2246811"/>
              <a:gd name="connsiteY1" fmla="*/ 0 h 6858000"/>
              <a:gd name="connsiteX2" fmla="*/ 2246811 w 2246811"/>
              <a:gd name="connsiteY2" fmla="*/ 6858000 h 6858000"/>
              <a:gd name="connsiteX3" fmla="*/ 627017 w 2246811"/>
              <a:gd name="connsiteY3" fmla="*/ 6858000 h 6858000"/>
              <a:gd name="connsiteX4" fmla="*/ 0 w 2246811"/>
              <a:gd name="connsiteY4" fmla="*/ 0 h 6858000"/>
              <a:gd name="connsiteX0" fmla="*/ 0 w 1657542"/>
              <a:gd name="connsiteY0" fmla="*/ 28575 h 6858000"/>
              <a:gd name="connsiteX1" fmla="*/ 1657542 w 1657542"/>
              <a:gd name="connsiteY1" fmla="*/ 0 h 6858000"/>
              <a:gd name="connsiteX2" fmla="*/ 1657542 w 1657542"/>
              <a:gd name="connsiteY2" fmla="*/ 6858000 h 6858000"/>
              <a:gd name="connsiteX3" fmla="*/ 37748 w 1657542"/>
              <a:gd name="connsiteY3" fmla="*/ 6858000 h 6858000"/>
              <a:gd name="connsiteX4" fmla="*/ 0 w 1657542"/>
              <a:gd name="connsiteY4" fmla="*/ 28575 h 6858000"/>
              <a:gd name="connsiteX0" fmla="*/ 717903 w 2375445"/>
              <a:gd name="connsiteY0" fmla="*/ 28575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28575 h 6867525"/>
              <a:gd name="connsiteX0" fmla="*/ 717903 w 2375445"/>
              <a:gd name="connsiteY0" fmla="*/ 0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0 h 6867525"/>
              <a:gd name="connsiteX0" fmla="*/ 717903 w 2375445"/>
              <a:gd name="connsiteY0" fmla="*/ 0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0 h 6867525"/>
              <a:gd name="connsiteX0" fmla="*/ 472365 w 2375445"/>
              <a:gd name="connsiteY0" fmla="*/ 0 h 6886575"/>
              <a:gd name="connsiteX1" fmla="*/ 2375445 w 2375445"/>
              <a:gd name="connsiteY1" fmla="*/ 19050 h 6886575"/>
              <a:gd name="connsiteX2" fmla="*/ 2375445 w 2375445"/>
              <a:gd name="connsiteY2" fmla="*/ 6877050 h 6886575"/>
              <a:gd name="connsiteX3" fmla="*/ 0 w 2375445"/>
              <a:gd name="connsiteY3" fmla="*/ 6886575 h 6886575"/>
              <a:gd name="connsiteX4" fmla="*/ 472365 w 2375445"/>
              <a:gd name="connsiteY4" fmla="*/ 0 h 6886575"/>
              <a:gd name="connsiteX0" fmla="*/ 474991 w 2375445"/>
              <a:gd name="connsiteY0" fmla="*/ 0 h 6872927"/>
              <a:gd name="connsiteX1" fmla="*/ 2375445 w 2375445"/>
              <a:gd name="connsiteY1" fmla="*/ 5402 h 6872927"/>
              <a:gd name="connsiteX2" fmla="*/ 2375445 w 2375445"/>
              <a:gd name="connsiteY2" fmla="*/ 6863402 h 6872927"/>
              <a:gd name="connsiteX3" fmla="*/ 0 w 2375445"/>
              <a:gd name="connsiteY3" fmla="*/ 6872927 h 6872927"/>
              <a:gd name="connsiteX4" fmla="*/ 474991 w 2375445"/>
              <a:gd name="connsiteY4" fmla="*/ 0 h 6872927"/>
              <a:gd name="connsiteX0" fmla="*/ 224224 w 2124678"/>
              <a:gd name="connsiteY0" fmla="*/ 0 h 6866577"/>
              <a:gd name="connsiteX1" fmla="*/ 2124678 w 2124678"/>
              <a:gd name="connsiteY1" fmla="*/ 5402 h 6866577"/>
              <a:gd name="connsiteX2" fmla="*/ 2124678 w 2124678"/>
              <a:gd name="connsiteY2" fmla="*/ 6863402 h 6866577"/>
              <a:gd name="connsiteX3" fmla="*/ 0 w 2124678"/>
              <a:gd name="connsiteY3" fmla="*/ 6866577 h 6866577"/>
              <a:gd name="connsiteX4" fmla="*/ 224224 w 2124678"/>
              <a:gd name="connsiteY4" fmla="*/ 0 h 6866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4678" h="6866577">
                <a:moveTo>
                  <a:pt x="224224" y="0"/>
                </a:moveTo>
                <a:lnTo>
                  <a:pt x="2124678" y="5402"/>
                </a:lnTo>
                <a:lnTo>
                  <a:pt x="2124678" y="6863402"/>
                </a:lnTo>
                <a:lnTo>
                  <a:pt x="0" y="6866577"/>
                </a:lnTo>
                <a:lnTo>
                  <a:pt x="224224" y="0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0">
                <a:schemeClr val="bg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Otsikko 1">
            <a:extLst>
              <a:ext uri="{FF2B5EF4-FFF2-40B4-BE49-F238E27FC236}">
                <a16:creationId xmlns:a16="http://schemas.microsoft.com/office/drawing/2014/main" id="{6A73E609-5A83-1D2D-11CD-A660EA561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600" y="1173600"/>
            <a:ext cx="4539600" cy="41292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GB" sz="2800" b="1" i="0" baseline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8" name="Dian numeron paikkamerkki 4">
            <a:extLst>
              <a:ext uri="{FF2B5EF4-FFF2-40B4-BE49-F238E27FC236}">
                <a16:creationId xmlns:a16="http://schemas.microsoft.com/office/drawing/2014/main" id="{5764B3CE-F23E-5515-6333-044AF6345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8049" y="6356350"/>
            <a:ext cx="561975" cy="365125"/>
          </a:xfrm>
        </p:spPr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kstin paikkamerkki 4">
            <a:extLst>
              <a:ext uri="{FF2B5EF4-FFF2-40B4-BE49-F238E27FC236}">
                <a16:creationId xmlns:a16="http://schemas.microsoft.com/office/drawing/2014/main" id="{9E29234F-F572-CC45-BF45-C462CDB3C73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292800" y="1173163"/>
            <a:ext cx="5194800" cy="489368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25590959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vea_varipalkki_teksti_pinkki_vas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orakulmio 8">
            <a:extLst>
              <a:ext uri="{FF2B5EF4-FFF2-40B4-BE49-F238E27FC236}">
                <a16:creationId xmlns:a16="http://schemas.microsoft.com/office/drawing/2014/main" id="{199B2F67-D662-4469-2ECD-11E212B64A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-1" y="6348"/>
            <a:ext cx="5892801" cy="6851649"/>
          </a:xfrm>
          <a:custGeom>
            <a:avLst/>
            <a:gdLst>
              <a:gd name="connsiteX0" fmla="*/ 0 w 2246811"/>
              <a:gd name="connsiteY0" fmla="*/ 0 h 6858000"/>
              <a:gd name="connsiteX1" fmla="*/ 2246811 w 2246811"/>
              <a:gd name="connsiteY1" fmla="*/ 0 h 6858000"/>
              <a:gd name="connsiteX2" fmla="*/ 2246811 w 2246811"/>
              <a:gd name="connsiteY2" fmla="*/ 6858000 h 6858000"/>
              <a:gd name="connsiteX3" fmla="*/ 0 w 2246811"/>
              <a:gd name="connsiteY3" fmla="*/ 6858000 h 6858000"/>
              <a:gd name="connsiteX4" fmla="*/ 0 w 2246811"/>
              <a:gd name="connsiteY4" fmla="*/ 0 h 6858000"/>
              <a:gd name="connsiteX0" fmla="*/ 0 w 2246811"/>
              <a:gd name="connsiteY0" fmla="*/ 0 h 6858000"/>
              <a:gd name="connsiteX1" fmla="*/ 2246811 w 2246811"/>
              <a:gd name="connsiteY1" fmla="*/ 0 h 6858000"/>
              <a:gd name="connsiteX2" fmla="*/ 2246811 w 2246811"/>
              <a:gd name="connsiteY2" fmla="*/ 6858000 h 6858000"/>
              <a:gd name="connsiteX3" fmla="*/ 627017 w 2246811"/>
              <a:gd name="connsiteY3" fmla="*/ 6858000 h 6858000"/>
              <a:gd name="connsiteX4" fmla="*/ 0 w 2246811"/>
              <a:gd name="connsiteY4" fmla="*/ 0 h 6858000"/>
              <a:gd name="connsiteX0" fmla="*/ 0 w 1657542"/>
              <a:gd name="connsiteY0" fmla="*/ 28575 h 6858000"/>
              <a:gd name="connsiteX1" fmla="*/ 1657542 w 1657542"/>
              <a:gd name="connsiteY1" fmla="*/ 0 h 6858000"/>
              <a:gd name="connsiteX2" fmla="*/ 1657542 w 1657542"/>
              <a:gd name="connsiteY2" fmla="*/ 6858000 h 6858000"/>
              <a:gd name="connsiteX3" fmla="*/ 37748 w 1657542"/>
              <a:gd name="connsiteY3" fmla="*/ 6858000 h 6858000"/>
              <a:gd name="connsiteX4" fmla="*/ 0 w 1657542"/>
              <a:gd name="connsiteY4" fmla="*/ 28575 h 6858000"/>
              <a:gd name="connsiteX0" fmla="*/ 717903 w 2375445"/>
              <a:gd name="connsiteY0" fmla="*/ 28575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28575 h 6867525"/>
              <a:gd name="connsiteX0" fmla="*/ 717903 w 2375445"/>
              <a:gd name="connsiteY0" fmla="*/ 0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0 h 6867525"/>
              <a:gd name="connsiteX0" fmla="*/ 717903 w 2375445"/>
              <a:gd name="connsiteY0" fmla="*/ 0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0 h 6867525"/>
              <a:gd name="connsiteX0" fmla="*/ 472365 w 2375445"/>
              <a:gd name="connsiteY0" fmla="*/ 0 h 6886575"/>
              <a:gd name="connsiteX1" fmla="*/ 2375445 w 2375445"/>
              <a:gd name="connsiteY1" fmla="*/ 19050 h 6886575"/>
              <a:gd name="connsiteX2" fmla="*/ 2375445 w 2375445"/>
              <a:gd name="connsiteY2" fmla="*/ 6877050 h 6886575"/>
              <a:gd name="connsiteX3" fmla="*/ 0 w 2375445"/>
              <a:gd name="connsiteY3" fmla="*/ 6886575 h 6886575"/>
              <a:gd name="connsiteX4" fmla="*/ 472365 w 2375445"/>
              <a:gd name="connsiteY4" fmla="*/ 0 h 6886575"/>
              <a:gd name="connsiteX0" fmla="*/ 474991 w 2375445"/>
              <a:gd name="connsiteY0" fmla="*/ 0 h 6872927"/>
              <a:gd name="connsiteX1" fmla="*/ 2375445 w 2375445"/>
              <a:gd name="connsiteY1" fmla="*/ 5402 h 6872927"/>
              <a:gd name="connsiteX2" fmla="*/ 2375445 w 2375445"/>
              <a:gd name="connsiteY2" fmla="*/ 6863402 h 6872927"/>
              <a:gd name="connsiteX3" fmla="*/ 0 w 2375445"/>
              <a:gd name="connsiteY3" fmla="*/ 6872927 h 6872927"/>
              <a:gd name="connsiteX4" fmla="*/ 474991 w 2375445"/>
              <a:gd name="connsiteY4" fmla="*/ 0 h 6872927"/>
              <a:gd name="connsiteX0" fmla="*/ 217138 w 2117592"/>
              <a:gd name="connsiteY0" fmla="*/ 0 h 6866563"/>
              <a:gd name="connsiteX1" fmla="*/ 2117592 w 2117592"/>
              <a:gd name="connsiteY1" fmla="*/ 5402 h 6866563"/>
              <a:gd name="connsiteX2" fmla="*/ 2117592 w 2117592"/>
              <a:gd name="connsiteY2" fmla="*/ 6863402 h 6866563"/>
              <a:gd name="connsiteX3" fmla="*/ 0 w 2117592"/>
              <a:gd name="connsiteY3" fmla="*/ 6866563 h 6866563"/>
              <a:gd name="connsiteX4" fmla="*/ 217138 w 2117592"/>
              <a:gd name="connsiteY4" fmla="*/ 0 h 686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7592" h="6866563">
                <a:moveTo>
                  <a:pt x="217138" y="0"/>
                </a:moveTo>
                <a:lnTo>
                  <a:pt x="2117592" y="5402"/>
                </a:lnTo>
                <a:lnTo>
                  <a:pt x="2117592" y="6863402"/>
                </a:lnTo>
                <a:lnTo>
                  <a:pt x="0" y="6866563"/>
                </a:lnTo>
                <a:lnTo>
                  <a:pt x="217138" y="0"/>
                </a:lnTo>
                <a:close/>
              </a:path>
            </a:pathLst>
          </a:custGeom>
          <a:gradFill>
            <a:gsLst>
              <a:gs pos="45000">
                <a:schemeClr val="accent5"/>
              </a:gs>
              <a:gs pos="0">
                <a:schemeClr val="accent5">
                  <a:alpha val="63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Otsikko 1">
            <a:extLst>
              <a:ext uri="{FF2B5EF4-FFF2-40B4-BE49-F238E27FC236}">
                <a16:creationId xmlns:a16="http://schemas.microsoft.com/office/drawing/2014/main" id="{54836667-EBFC-DA24-C4F2-0B23421B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600" y="1173600"/>
            <a:ext cx="4539600" cy="41292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GB" sz="2800" b="1" i="0" baseline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fi-FI"/>
              <a:t>Muokkaa ots. perustyyl. napsautt.</a:t>
            </a:r>
            <a:endParaRPr lang="en-GB" dirty="0"/>
          </a:p>
        </p:txBody>
      </p:sp>
      <p:sp>
        <p:nvSpPr>
          <p:cNvPr id="8" name="Dian numeron paikkamerkki 4">
            <a:extLst>
              <a:ext uri="{FF2B5EF4-FFF2-40B4-BE49-F238E27FC236}">
                <a16:creationId xmlns:a16="http://schemas.microsoft.com/office/drawing/2014/main" id="{43632508-3E39-E574-F8A1-9CEE74677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8049" y="6356350"/>
            <a:ext cx="561975" cy="365125"/>
          </a:xfrm>
        </p:spPr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kstin paikkamerkki 4">
            <a:extLst>
              <a:ext uri="{FF2B5EF4-FFF2-40B4-BE49-F238E27FC236}">
                <a16:creationId xmlns:a16="http://schemas.microsoft.com/office/drawing/2014/main" id="{B203B2BF-2C43-085E-64BC-516D0D3D251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292800" y="1173163"/>
            <a:ext cx="5194800" cy="489368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8671845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 </a:t>
            </a:r>
            <a:endParaRPr lang="fi-FI" dirty="0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13.10.2023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logoplaceholder">
            <a:extLst>
              <a:ext uri="{FF2B5EF4-FFF2-40B4-BE49-F238E27FC236}">
                <a16:creationId xmlns:a16="http://schemas.microsoft.com/office/drawing/2014/main" id="{D86EE20E-F09E-B6DE-CDF6-15CD9710B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525761" y="5344806"/>
            <a:ext cx="2761856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Kirjoita tähän nimi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oma kuva</a:t>
            </a:r>
            <a:endParaRPr lang="en-US" dirty="0"/>
          </a:p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 dirty="0"/>
              <a:t>Kirjoita tähän nimike</a:t>
            </a:r>
            <a:br>
              <a:rPr lang="fi-FI" dirty="0"/>
            </a:br>
            <a:r>
              <a:rPr lang="fi-FI" dirty="0"/>
              <a:t>Osasto/Yksikkö</a:t>
            </a:r>
            <a:br>
              <a:rPr lang="fi-FI" dirty="0"/>
            </a:br>
            <a:r>
              <a:rPr lang="fi-FI" dirty="0"/>
              <a:t>Sähköpostiosoite</a:t>
            </a:r>
            <a:br>
              <a:rPr lang="fi-FI" dirty="0"/>
            </a:br>
            <a:r>
              <a:rPr lang="fi-FI" dirty="0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13.10.2023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64" r:id="rId3"/>
    <p:sldLayoutId id="2147483765" r:id="rId4"/>
    <p:sldLayoutId id="2147483763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80" r:id="rId16"/>
    <p:sldLayoutId id="2147483781" r:id="rId17"/>
    <p:sldLayoutId id="2147483782" r:id="rId18"/>
    <p:sldLayoutId id="2147483776" r:id="rId19"/>
    <p:sldLayoutId id="2147483777" r:id="rId20"/>
    <p:sldLayoutId id="2147483778" r:id="rId21"/>
    <p:sldLayoutId id="2147483779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20000"/>
        </a:lnSpc>
        <a:spcBef>
          <a:spcPts val="1000"/>
        </a:spcBef>
        <a:buClr>
          <a:srgbClr val="0065AF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C1A0C6F-A31C-8334-209D-2C8ECB5D2C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257200" cy="1602000"/>
          </a:xfrm>
        </p:spPr>
        <p:txBody>
          <a:bodyPr>
            <a:normAutofit fontScale="90000"/>
          </a:bodyPr>
          <a:lstStyle/>
          <a:p>
            <a:r>
              <a:rPr lang="fi-FI" dirty="0"/>
              <a:t>Radanpidon turvallisuusryhmä</a:t>
            </a:r>
            <a:br>
              <a:rPr lang="fi-FI" dirty="0"/>
            </a:br>
            <a:br>
              <a:rPr lang="fi-FI" dirty="0"/>
            </a:br>
            <a:r>
              <a:rPr lang="fi-FI" dirty="0"/>
              <a:t>Ajankohtaista turvallisuudesta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FDAB159A-C79D-DE07-5221-862DA47718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516401"/>
            <a:ext cx="3931200" cy="986400"/>
          </a:xfrm>
        </p:spPr>
        <p:txBody>
          <a:bodyPr/>
          <a:lstStyle/>
          <a:p>
            <a:r>
              <a:rPr lang="fi-FI" dirty="0"/>
              <a:t>Ratafoorumi 17.10.2023</a:t>
            </a:r>
          </a:p>
          <a:p>
            <a:r>
              <a:rPr lang="fi-FI" dirty="0"/>
              <a:t>Marko Tuominen</a:t>
            </a:r>
          </a:p>
        </p:txBody>
      </p:sp>
      <p:pic>
        <p:nvPicPr>
          <p:cNvPr id="9" name="Kuvan paikkamerkki 8" descr="Kuva, joka sisältää kohteen rata, piha-, taivas, Rautatie&#10;&#10;Kuvaus luotu automaattisesti">
            <a:extLst>
              <a:ext uri="{FF2B5EF4-FFF2-40B4-BE49-F238E27FC236}">
                <a16:creationId xmlns:a16="http://schemas.microsoft.com/office/drawing/2014/main" id="{5B044BAF-261D-6D45-812F-44AFD84484E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31" b="17931"/>
          <a:stretch>
            <a:fillRect/>
          </a:stretch>
        </p:blipFill>
        <p:spPr>
          <a:xfrm>
            <a:off x="6037263" y="0"/>
            <a:ext cx="6156325" cy="2633663"/>
          </a:xfrm>
        </p:spPr>
      </p:pic>
      <p:pic>
        <p:nvPicPr>
          <p:cNvPr id="11" name="Kuvan paikkamerkki 10" descr="Kuva, joka sisältää kohteen piha-, juna, rata, Rautatie&#10;&#10;Kuvaus luotu automaattisesti">
            <a:extLst>
              <a:ext uri="{FF2B5EF4-FFF2-40B4-BE49-F238E27FC236}">
                <a16:creationId xmlns:a16="http://schemas.microsoft.com/office/drawing/2014/main" id="{DE4E8E58-9418-0A4A-83C7-186E0576F71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49" b="12749"/>
          <a:stretch>
            <a:fillRect/>
          </a:stretch>
        </p:blipFill>
        <p:spPr/>
      </p:pic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776C28B5-B99A-6616-3F94-CB9580B6F27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/>
              <a:t>13.10.2023</a:t>
            </a:r>
            <a:endParaRPr lang="en-US"/>
          </a:p>
        </p:txBody>
      </p:sp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BC06EC38-7B19-2341-F7EB-E083D4B79CF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60623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63DDD8C-E93B-726D-BB54-FC01F67CC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Toimenpiteet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78756FA4-FF44-721F-B8C1-18828FB6FDF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8620761" cy="467890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fi-FI" sz="1600" dirty="0"/>
              <a:t>Viestintä radanpidon alan toimijoille sähköpostilla (vastaanottajia noin 500) Ajankohtaista radanpidon turvallisuudesta –katsauksilla, viimeisin lähetetty 28.9.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fi-FI" sz="1600" dirty="0"/>
              <a:t>Koulutusten kehittäminen, käynnissä mm. ratatyövastaavan perus- ja kertauskoulutusaineistojen päivitys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fi-FI" sz="1600" dirty="0"/>
              <a:t>Ohjeiden, mm. </a:t>
            </a:r>
            <a:r>
              <a:rPr lang="fi-FI" sz="1600" dirty="0" err="1"/>
              <a:t>TUROn</a:t>
            </a:r>
            <a:r>
              <a:rPr lang="fi-FI" sz="1600" dirty="0"/>
              <a:t> tarkentaminen hallitusti huomioiden työntekijöiden kyvykkyys omaksua uusia asioita.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fi-FI" sz="1600" dirty="0"/>
              <a:t>Radanpidon turvallisuusryhmän kokoukset + Ratafoorumi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fi-FI" sz="1600" dirty="0"/>
              <a:t>Turvallisuuspoikkeamien selvittäminen projektitasolla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fi-FI" sz="1600" dirty="0">
                <a:sym typeface="Wingdings" panose="05000000000000000000" pitchFamily="2" charset="2"/>
              </a:rPr>
              <a:t>Kattava turvallisuuspoikkeamien ilmoittaminen mahdollistaa syytekijäketjujen analysoinnin  auttaa löytämään onnistumisen mahdollistajia sekä virheiden taustoja.</a:t>
            </a:r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545AA42B-3557-FEFA-912D-58C27376F60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228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7CC5764-4B03-5F13-F801-5630B62A1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8467725" cy="1325563"/>
          </a:xfrm>
        </p:spPr>
        <p:txBody>
          <a:bodyPr>
            <a:normAutofit/>
          </a:bodyPr>
          <a:lstStyle/>
          <a:p>
            <a:r>
              <a:rPr lang="en-GB" dirty="0" err="1"/>
              <a:t>Ratatyöprosessi</a:t>
            </a:r>
            <a:r>
              <a:rPr lang="en-GB" dirty="0"/>
              <a:t>:</a:t>
            </a:r>
            <a:br>
              <a:rPr lang="en-GB" dirty="0"/>
            </a:br>
            <a:r>
              <a:rPr lang="en-GB" dirty="0" err="1"/>
              <a:t>Sähköinen</a:t>
            </a:r>
            <a:r>
              <a:rPr lang="en-GB" dirty="0"/>
              <a:t> </a:t>
            </a:r>
            <a:r>
              <a:rPr lang="en-GB" dirty="0" err="1"/>
              <a:t>ratatyöluvan</a:t>
            </a:r>
            <a:r>
              <a:rPr lang="en-GB" dirty="0"/>
              <a:t> </a:t>
            </a:r>
            <a:r>
              <a:rPr lang="en-GB" dirty="0" err="1"/>
              <a:t>anto</a:t>
            </a:r>
            <a:endParaRPr lang="en-GB" b="0" dirty="0">
              <a:solidFill>
                <a:srgbClr val="FF0000"/>
              </a:solidFill>
            </a:endParaRP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63B6BE0F-16A7-9E3E-0F00-678B24DDE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C36160F-611B-CB87-61A4-518388AC04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690688"/>
            <a:ext cx="9148282" cy="4946418"/>
          </a:xfrm>
          <a:noFill/>
        </p:spPr>
        <p:txBody>
          <a:bodyPr>
            <a:noAutofit/>
          </a:bodyPr>
          <a:lstStyle/>
          <a:p>
            <a:pPr marL="284400" lvl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</a:pPr>
            <a:r>
              <a:rPr lang="fi-FI" sz="1700" dirty="0"/>
              <a:t>Sähköinen ratatyöluvan pyytäminen ja antaminen otettiin käyttöön 30.1.2023 uuden Radanpidon turvallisuusohjeiden </a:t>
            </a:r>
            <a:r>
              <a:rPr lang="fi-FI" sz="1700" dirty="0" err="1"/>
              <a:t>TUROn</a:t>
            </a:r>
            <a:r>
              <a:rPr lang="fi-FI" sz="1700" dirty="0"/>
              <a:t> tullessa voimaan.</a:t>
            </a:r>
          </a:p>
          <a:p>
            <a:pPr marL="284400" lvl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</a:pPr>
            <a:r>
              <a:rPr lang="fi-FI" sz="1700" dirty="0"/>
              <a:t>Tammi-huhtikuussa tunnistettiin muutamia käyttäjävirheitä ratatyölupaprosessissa sekä liikenteenohjauksessa että ratatyövastaavan toiminnassa.</a:t>
            </a:r>
          </a:p>
          <a:p>
            <a:pPr marL="284400" lvl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</a:pPr>
            <a:r>
              <a:rPr lang="fi-FI" sz="1700" dirty="0"/>
              <a:t>Tapausten pohjalta toteutettiin lukuisia ihmisen toimintaa tukevia toiminnallisuuksia ko. järjestelmiin. Järjestelmiä myös kehitettiin estämään ihmisen täysin virheelliset toimintatavat järjestelmien käytössä.</a:t>
            </a:r>
          </a:p>
          <a:p>
            <a:pPr marL="284400" lvl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</a:pPr>
            <a:r>
              <a:rPr lang="fi-FI" sz="1700" dirty="0"/>
              <a:t>Fintraffic Raide otti kesäkuussa käyttöön liikenteenohjauksen varmistuspuhelun sähköisen ratatyölupaprosessin rinnalle; muutos ei edellyttänyt toimintatapamuutoksia ratatyötä tekeviltä.</a:t>
            </a:r>
          </a:p>
          <a:p>
            <a:pPr marL="284400" lvl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</a:pPr>
            <a:r>
              <a:rPr lang="fi-FI" sz="1700" dirty="0"/>
              <a:t>Ratatyölupaprosessiin ollaan palauttamassa sähköisen prosessin rinnalle määrämuotoinen puheviestintä.</a:t>
            </a:r>
          </a:p>
          <a:p>
            <a:pPr marL="284400" lvl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</a:pPr>
            <a:r>
              <a:rPr lang="fi-FI" sz="1700" dirty="0"/>
              <a:t>Puheviestintä otetaan käyttöön vuoden 2024 alkupuolella ja sitä edeltävät ohjeiden ja koulutusaineistojen kehittäminen, koulutukset sekä viestintä syksyllä 2023.</a:t>
            </a:r>
          </a:p>
        </p:txBody>
      </p:sp>
    </p:spTree>
    <p:extLst>
      <p:ext uri="{BB962C8B-B14F-4D97-AF65-F5344CB8AC3E}">
        <p14:creationId xmlns:p14="http://schemas.microsoft.com/office/powerpoint/2010/main" val="2283854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>
            <a:extLst>
              <a:ext uri="{FF2B5EF4-FFF2-40B4-BE49-F238E27FC236}">
                <a16:creationId xmlns:a16="http://schemas.microsoft.com/office/drawing/2014/main" id="{424B5C24-D678-E1A8-5896-2521953D2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Rautatieliikenne</a:t>
            </a:r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FD833ABC-011C-17CB-C236-0ACC88510E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6601" y="2208206"/>
            <a:ext cx="3524929" cy="414814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3845" indent="-283845">
              <a:lnSpc>
                <a:spcPct val="100000"/>
              </a:lnSpc>
            </a:pPr>
            <a:r>
              <a:rPr lang="fi-FI" sz="1600" dirty="0"/>
              <a:t>Rautatieliikenteessä ei tapahtunut törmäys- tai suistumisonnettomuuksia, joissa syynä olisi ollut ratainfra tai sen kunto. </a:t>
            </a:r>
          </a:p>
          <a:p>
            <a:pPr marL="283845" indent="-283845">
              <a:lnSpc>
                <a:spcPct val="100000"/>
              </a:lnSpc>
            </a:pPr>
            <a:r>
              <a:rPr lang="fi-FI" sz="1600" dirty="0">
                <a:ea typeface="Tahoma"/>
                <a:cs typeface="Tahoma"/>
              </a:rPr>
              <a:t>Vaarallisten aineiden kuljetuksessa ei tapahtunut vuotoja aiheuttaneita törmäys- tai suistumisonnettomuuksia,  joihin Väylävirastolla olisi ollut ehkäisevä vaikutus.</a:t>
            </a:r>
            <a:endParaRPr lang="fi-FI" sz="1600" dirty="0">
              <a:solidFill>
                <a:srgbClr val="000000"/>
              </a:solidFill>
              <a:ea typeface="Tahoma"/>
              <a:cs typeface="Tahoma"/>
            </a:endParaRPr>
          </a:p>
          <a:p>
            <a:pPr marL="283845" indent="-283845"/>
            <a:endParaRPr lang="fi-FI" dirty="0">
              <a:solidFill>
                <a:srgbClr val="FF0000"/>
              </a:solidFill>
              <a:ea typeface="Tahoma"/>
              <a:cs typeface="Tahoma"/>
            </a:endParaRPr>
          </a:p>
        </p:txBody>
      </p:sp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33413642-4DED-CF67-4344-CF6BA0F87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" name="Kuva 3">
            <a:extLst>
              <a:ext uri="{FF2B5EF4-FFF2-40B4-BE49-F238E27FC236}">
                <a16:creationId xmlns:a16="http://schemas.microsoft.com/office/drawing/2014/main" id="{BEF03471-0FCD-ABC3-607A-7F3D68787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155" y="6032216"/>
            <a:ext cx="7066907" cy="648267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B0A7FAC0-74A6-4749-EA98-AA7387EAC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155" y="2208206"/>
            <a:ext cx="7523244" cy="382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028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>
            <a:extLst>
              <a:ext uri="{FF2B5EF4-FFF2-40B4-BE49-F238E27FC236}">
                <a16:creationId xmlns:a16="http://schemas.microsoft.com/office/drawing/2014/main" id="{424B5C24-D678-E1A8-5896-2521953D2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116" y="545042"/>
            <a:ext cx="9581917" cy="1357312"/>
          </a:xfrm>
        </p:spPr>
        <p:txBody>
          <a:bodyPr>
            <a:normAutofit/>
          </a:bodyPr>
          <a:lstStyle/>
          <a:p>
            <a:r>
              <a:rPr lang="fi-FI"/>
              <a:t>Tasoristeysonnettomuudet ja </a:t>
            </a:r>
            <a:r>
              <a:rPr lang="fi-FI" err="1"/>
              <a:t>allejäännit</a:t>
            </a:r>
            <a:r>
              <a:rPr lang="fi-FI"/>
              <a:t> tammi-elokuu 2020-2023</a:t>
            </a:r>
            <a:endParaRPr lang="fi-FI">
              <a:ea typeface="Tahoma"/>
              <a:cs typeface="Tahoma"/>
            </a:endParaRPr>
          </a:p>
        </p:txBody>
      </p:sp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653A7E0A-7904-15C8-2B2D-C8F304648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" name="Kuva 9" descr="Kuva, joka sisältää kohteen teksti, kuvakaappaus, numero, Fontti&#10;&#10;Kuvaus luotu automaattisesti">
            <a:extLst>
              <a:ext uri="{FF2B5EF4-FFF2-40B4-BE49-F238E27FC236}">
                <a16:creationId xmlns:a16="http://schemas.microsoft.com/office/drawing/2014/main" id="{E76D0800-26AC-3C25-80B8-EFCCD8EF8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" y="2191831"/>
            <a:ext cx="5960533" cy="3596171"/>
          </a:xfrm>
          <a:prstGeom prst="rect">
            <a:avLst/>
          </a:prstGeom>
        </p:spPr>
      </p:pic>
      <p:pic>
        <p:nvPicPr>
          <p:cNvPr id="12" name="Kuva 11" descr="Kuva, joka sisältää kohteen teksti, kuvakaappaus, numero, Fontti&#10;&#10;Kuvaus luotu automaattisesti">
            <a:extLst>
              <a:ext uri="{FF2B5EF4-FFF2-40B4-BE49-F238E27FC236}">
                <a16:creationId xmlns:a16="http://schemas.microsoft.com/office/drawing/2014/main" id="{B08092D0-3D88-F47C-99CD-90A8B9509E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565" y="2190733"/>
            <a:ext cx="6119284" cy="367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395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702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7BD958B-4284-54F1-D806-88EBD3F29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Radanpidon turvallisuusryhmä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386BF0E7-CF16-1E61-16B5-8940773B87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9"/>
            <a:ext cx="8029576" cy="556562"/>
          </a:xfrm>
        </p:spPr>
        <p:txBody>
          <a:bodyPr>
            <a:normAutofit fontScale="77500" lnSpcReduction="20000"/>
          </a:bodyPr>
          <a:lstStyle/>
          <a:p>
            <a:r>
              <a:rPr lang="fi-FI" dirty="0"/>
              <a:t>Osallistujat Väylävirasto, urakoitsijat, koulutuslaitokset, rakennuttajakonsultit ym.</a:t>
            </a:r>
          </a:p>
          <a:p>
            <a:endParaRPr lang="fi-FI" dirty="0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F8C675A0-A03F-B2C0-2CF1-9F9D57EE0B2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kstiruutu 4">
            <a:extLst>
              <a:ext uri="{FF2B5EF4-FFF2-40B4-BE49-F238E27FC236}">
                <a16:creationId xmlns:a16="http://schemas.microsoft.com/office/drawing/2014/main" id="{93A0FD0A-9F96-3D40-3AB3-78DE7B952A80}"/>
              </a:ext>
            </a:extLst>
          </p:cNvPr>
          <p:cNvSpPr txBox="1"/>
          <p:nvPr/>
        </p:nvSpPr>
        <p:spPr>
          <a:xfrm>
            <a:off x="1082261" y="2370530"/>
            <a:ext cx="34536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Destia Rail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Fenniarail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Fintraffic Raide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GRK Suomi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Infra 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Kisco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Kouvolan Rautatie- ja Aikuiskoulutus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NRC Group Finland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Prorata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Proxion Plan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600" dirty="0"/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CBA27EA0-BCAB-B5AA-B2BE-E077822F9F8C}"/>
              </a:ext>
            </a:extLst>
          </p:cNvPr>
          <p:cNvSpPr txBox="1"/>
          <p:nvPr/>
        </p:nvSpPr>
        <p:spPr>
          <a:xfrm>
            <a:off x="3869081" y="2370530"/>
            <a:ext cx="345364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Ramboll CM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Rautatieto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Rejlers Finland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SAT Koulutuspalvelut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Siemens Mobility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Sweco Infra &amp; Rail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Welado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VR-Yhtymä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 err="1"/>
              <a:t>Sundströms</a:t>
            </a:r>
            <a:r>
              <a:rPr lang="fi-FI" sz="1600" dirty="0"/>
              <a:t> Ab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Traficom (tarkkailijana)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600" dirty="0"/>
          </a:p>
        </p:txBody>
      </p:sp>
      <p:sp>
        <p:nvSpPr>
          <p:cNvPr id="7" name="Tekstin paikkamerkki 2">
            <a:extLst>
              <a:ext uri="{FF2B5EF4-FFF2-40B4-BE49-F238E27FC236}">
                <a16:creationId xmlns:a16="http://schemas.microsoft.com/office/drawing/2014/main" id="{5AD7626E-163B-05DA-6F91-A97E8137A9AA}"/>
              </a:ext>
            </a:extLst>
          </p:cNvPr>
          <p:cNvSpPr txBox="1">
            <a:spLocks/>
          </p:cNvSpPr>
          <p:nvPr/>
        </p:nvSpPr>
        <p:spPr>
          <a:xfrm>
            <a:off x="857248" y="5588000"/>
            <a:ext cx="8915401" cy="904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4400" indent="-2844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rgbClr val="0065AF"/>
              </a:buClr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00" indent="-2844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rgbClr val="0065AF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7200" indent="-1728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rgbClr val="0065AF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1728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rgbClr val="0065AF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1728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rgbClr val="0065AF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/>
              <a:t>Uudet osallistujat tervetulleita</a:t>
            </a:r>
          </a:p>
          <a:p>
            <a:r>
              <a:rPr lang="fi-FI" dirty="0"/>
              <a:t>Tarvittaessa Ratafoorumin kautta voidaan kartoittaa kiinnostuneita tahoja mukaan ryhmään</a:t>
            </a:r>
          </a:p>
        </p:txBody>
      </p:sp>
      <p:sp>
        <p:nvSpPr>
          <p:cNvPr id="8" name="Puhekupla: Suorakulmio, kulmat pyöristettu 7">
            <a:extLst>
              <a:ext uri="{FF2B5EF4-FFF2-40B4-BE49-F238E27FC236}">
                <a16:creationId xmlns:a16="http://schemas.microsoft.com/office/drawing/2014/main" id="{09F6BF43-9380-AEB8-F681-55C642125984}"/>
              </a:ext>
            </a:extLst>
          </p:cNvPr>
          <p:cNvSpPr/>
          <p:nvPr/>
        </p:nvSpPr>
        <p:spPr>
          <a:xfrm>
            <a:off x="8543925" y="2455770"/>
            <a:ext cx="3453642" cy="3525930"/>
          </a:xfrm>
          <a:prstGeom prst="wedgeRoundRectCallout">
            <a:avLst>
              <a:gd name="adj1" fmla="val -85498"/>
              <a:gd name="adj2" fmla="val -92972"/>
              <a:gd name="adj3" fmla="val 16667"/>
            </a:avLst>
          </a:prstGeom>
          <a:solidFill>
            <a:schemeClr val="tx2"/>
          </a:solidFill>
          <a:ln w="38100"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i-FI" sz="1400" dirty="0"/>
              <a:t>Ryhmä keskittyy radanpidon turvallisuusasioihin (rautatieliikenteen turvallisuus radalla tehtävien töiden näkökulmasta sekä työturvallisuus).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i-FI" sz="1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i-FI" sz="1400" dirty="0"/>
              <a:t>Tavoitteena jakaa tietoa onnistumisista, hyvistä käytännöistä, riskeistä sekä oppia yhdessä myös turvallisuuspoikkeamista.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fi-FI" sz="1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i-FI" sz="1400" dirty="0"/>
              <a:t>Kokouksissa mukana ajankohtaiset asiat, koulutusasiat, ohjeasiat, tunnistetut kehityskohteet.</a:t>
            </a:r>
          </a:p>
        </p:txBody>
      </p:sp>
    </p:spTree>
    <p:extLst>
      <p:ext uri="{BB962C8B-B14F-4D97-AF65-F5344CB8AC3E}">
        <p14:creationId xmlns:p14="http://schemas.microsoft.com/office/powerpoint/2010/main" val="3766695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F1A015E-F06A-6262-D8A3-077379902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Radanpidon turvallisuusryhmä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12DBA6B5-1E2D-DBF3-3991-2F8A43439C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57249" y="1690688"/>
            <a:ext cx="8029576" cy="4160112"/>
          </a:xfrm>
        </p:spPr>
        <p:txBody>
          <a:bodyPr/>
          <a:lstStyle/>
          <a:p>
            <a:r>
              <a:rPr lang="fi-FI" sz="1800" dirty="0"/>
              <a:t>Neljä kokousta vuodessa, 16.2., 16.5., 22.9 ja 29.11.2023</a:t>
            </a:r>
          </a:p>
          <a:p>
            <a:endParaRPr lang="fi-FI" dirty="0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8AC639DC-E953-2846-DB12-F4832F45623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Suorakulmio 6">
            <a:extLst>
              <a:ext uri="{FF2B5EF4-FFF2-40B4-BE49-F238E27FC236}">
                <a16:creationId xmlns:a16="http://schemas.microsoft.com/office/drawing/2014/main" id="{31470A94-9620-5ACC-399D-C8AD7BB13DA7}"/>
              </a:ext>
            </a:extLst>
          </p:cNvPr>
          <p:cNvSpPr/>
          <p:nvPr/>
        </p:nvSpPr>
        <p:spPr>
          <a:xfrm>
            <a:off x="700091" y="2314575"/>
            <a:ext cx="2772000" cy="40132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spcAft>
                <a:spcPts val="300"/>
              </a:spcAft>
            </a:pPr>
            <a:r>
              <a:rPr lang="fi-FI" sz="1600" b="1" dirty="0">
                <a:solidFill>
                  <a:schemeClr val="bg1"/>
                </a:solidFill>
              </a:rPr>
              <a:t>Kokous 16.2.2023</a:t>
            </a:r>
          </a:p>
          <a:p>
            <a:pPr algn="ctr">
              <a:spcAft>
                <a:spcPts val="300"/>
              </a:spcAft>
            </a:pPr>
            <a:endParaRPr lang="fi-FI" sz="1300" dirty="0">
              <a:solidFill>
                <a:schemeClr val="bg1"/>
              </a:solidFill>
            </a:endParaRP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i="0" u="none" strike="noStrike" baseline="0" dirty="0">
                <a:solidFill>
                  <a:schemeClr val="bg1"/>
                </a:solidFill>
              </a:rPr>
              <a:t>Uusi TURO ja RUMA, kokemukset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dirty="0">
                <a:solidFill>
                  <a:schemeClr val="bg1"/>
                </a:solidFill>
              </a:rPr>
              <a:t>TURO koulutus- ja perehdytysaineistot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i="0" u="none" strike="noStrike" baseline="0" dirty="0">
                <a:solidFill>
                  <a:schemeClr val="bg1"/>
                </a:solidFill>
              </a:rPr>
              <a:t>Ratatyön suojaaminen , tilannekatsaus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i="0" u="none" strike="noStrike" baseline="0" dirty="0">
                <a:solidFill>
                  <a:schemeClr val="bg1"/>
                </a:solidFill>
              </a:rPr>
              <a:t>Turvallisuuskoulutusohjelmien tilanne ja päivitetyt koulutukset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dirty="0">
                <a:solidFill>
                  <a:schemeClr val="bg1"/>
                </a:solidFill>
              </a:rPr>
              <a:t>Ratatyökoneen kuljettajan koulutus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i="0" u="none" strike="noStrike" baseline="0" dirty="0">
                <a:solidFill>
                  <a:schemeClr val="bg1"/>
                </a:solidFill>
              </a:rPr>
              <a:t>Radanpidon turvallisuus 2023, yhteenveto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i="0" u="none" strike="noStrike" baseline="0" dirty="0">
                <a:solidFill>
                  <a:schemeClr val="bg1"/>
                </a:solidFill>
              </a:rPr>
              <a:t>Väyläviraston turvallisuustoimenpiteet vuonna 2023 </a:t>
            </a:r>
          </a:p>
        </p:txBody>
      </p:sp>
      <p:sp>
        <p:nvSpPr>
          <p:cNvPr id="6" name="Suorakulmio 5">
            <a:extLst>
              <a:ext uri="{FF2B5EF4-FFF2-40B4-BE49-F238E27FC236}">
                <a16:creationId xmlns:a16="http://schemas.microsoft.com/office/drawing/2014/main" id="{6702D2DC-18D7-6483-9DEE-7F30BEC0FC79}"/>
              </a:ext>
            </a:extLst>
          </p:cNvPr>
          <p:cNvSpPr/>
          <p:nvPr/>
        </p:nvSpPr>
        <p:spPr>
          <a:xfrm>
            <a:off x="3737774" y="2314575"/>
            <a:ext cx="2772000" cy="40132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spcAft>
                <a:spcPts val="300"/>
              </a:spcAft>
            </a:pPr>
            <a:r>
              <a:rPr lang="fi-FI" sz="1600" b="1" dirty="0">
                <a:solidFill>
                  <a:schemeClr val="bg1"/>
                </a:solidFill>
              </a:rPr>
              <a:t>Kokous 16.5.2023</a:t>
            </a:r>
          </a:p>
          <a:p>
            <a:pPr algn="ctr">
              <a:spcAft>
                <a:spcPts val="300"/>
              </a:spcAft>
            </a:pPr>
            <a:endParaRPr lang="fi-FI" sz="1300" dirty="0">
              <a:solidFill>
                <a:schemeClr val="bg1"/>
              </a:solidFill>
            </a:endParaRP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dirty="0">
                <a:solidFill>
                  <a:schemeClr val="bg1"/>
                </a:solidFill>
              </a:rPr>
              <a:t>Uusi TURO ja RUMA, kokemukset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i="0" u="none" strike="noStrike" baseline="0" dirty="0">
                <a:solidFill>
                  <a:schemeClr val="bg1"/>
                </a:solidFill>
              </a:rPr>
              <a:t>Ratatyön suojaaminen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dirty="0">
                <a:solidFill>
                  <a:schemeClr val="bg1"/>
                </a:solidFill>
              </a:rPr>
              <a:t>Koulutusasiat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dirty="0">
                <a:effectLst/>
                <a:ea typeface="Calibri" panose="020F0502020204030204" pitchFamily="34" charset="0"/>
              </a:rPr>
              <a:t>Ajankohtaiset turvallisuusasiat, poikkeamat, hyvät käytännöt ja opitut asiat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i="0" u="none" strike="noStrike" baseline="0" dirty="0">
                <a:solidFill>
                  <a:schemeClr val="bg1"/>
                </a:solidFill>
              </a:rPr>
              <a:t>Onnistumisen avaimia kesän hankkeisiin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dirty="0">
                <a:effectLst/>
                <a:ea typeface="Calibri" panose="020F0502020204030204" pitchFamily="34" charset="0"/>
              </a:rPr>
              <a:t>Tasoristeyskojut ja niiden käyttö </a:t>
            </a:r>
            <a:endParaRPr lang="fi-FI" sz="1300" i="0" u="none" strike="noStrike" baseline="0" dirty="0">
              <a:solidFill>
                <a:schemeClr val="bg1"/>
              </a:solidFill>
            </a:endParaRPr>
          </a:p>
        </p:txBody>
      </p:sp>
      <p:sp>
        <p:nvSpPr>
          <p:cNvPr id="8" name="Suorakulmio 7">
            <a:extLst>
              <a:ext uri="{FF2B5EF4-FFF2-40B4-BE49-F238E27FC236}">
                <a16:creationId xmlns:a16="http://schemas.microsoft.com/office/drawing/2014/main" id="{A09B1A13-0F22-3E16-6B1A-49DB703311BD}"/>
              </a:ext>
            </a:extLst>
          </p:cNvPr>
          <p:cNvSpPr/>
          <p:nvPr/>
        </p:nvSpPr>
        <p:spPr>
          <a:xfrm>
            <a:off x="6775457" y="2314575"/>
            <a:ext cx="2776533" cy="40132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spcAft>
                <a:spcPts val="300"/>
              </a:spcAft>
            </a:pPr>
            <a:r>
              <a:rPr lang="fi-FI" sz="1600" b="1" dirty="0">
                <a:solidFill>
                  <a:schemeClr val="bg1"/>
                </a:solidFill>
              </a:rPr>
              <a:t>Kokous 22.9.2023</a:t>
            </a:r>
          </a:p>
          <a:p>
            <a:pPr algn="ctr">
              <a:spcAft>
                <a:spcPts val="300"/>
              </a:spcAft>
            </a:pPr>
            <a:endParaRPr lang="fi-FI" sz="1300" dirty="0">
              <a:solidFill>
                <a:schemeClr val="bg1"/>
              </a:solidFill>
            </a:endParaRP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i="0" u="none" strike="noStrike" baseline="0" dirty="0">
                <a:solidFill>
                  <a:schemeClr val="bg1"/>
                </a:solidFill>
              </a:rPr>
              <a:t>TURO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dirty="0">
                <a:solidFill>
                  <a:schemeClr val="bg1"/>
                </a:solidFill>
              </a:rPr>
              <a:t>Näkyvissä olevat tarkennukset mm. ratatyölupaprosessiin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dirty="0">
                <a:solidFill>
                  <a:schemeClr val="bg1"/>
                </a:solidFill>
              </a:rPr>
              <a:t>Koulutusaikataulut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i="0" u="none" strike="noStrike" baseline="0" dirty="0" err="1">
                <a:solidFill>
                  <a:schemeClr val="bg1"/>
                </a:solidFill>
              </a:rPr>
              <a:t>ROKin</a:t>
            </a:r>
            <a:r>
              <a:rPr lang="fi-FI" sz="1300" i="0" u="none" strike="noStrike" baseline="0" dirty="0">
                <a:solidFill>
                  <a:schemeClr val="bg1"/>
                </a:solidFill>
              </a:rPr>
              <a:t> kuulumiset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dirty="0">
                <a:solidFill>
                  <a:schemeClr val="bg1"/>
                </a:solidFill>
              </a:rPr>
              <a:t>RUMA-sovellus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i="0" u="none" strike="noStrike" baseline="0" dirty="0">
                <a:solidFill>
                  <a:schemeClr val="bg1"/>
                </a:solidFill>
              </a:rPr>
              <a:t>Ratatyön suojaaminen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dirty="0">
                <a:effectLst/>
                <a:ea typeface="Calibri" panose="020F0502020204030204" pitchFamily="34" charset="0"/>
              </a:rPr>
              <a:t>Ajankohtaiset turvallisuusasiat, poikkeamat, hyvät käytännöt ja opitut asiat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i-FI" sz="1300" i="0" u="none" strike="noStrike" baseline="0" dirty="0">
                <a:solidFill>
                  <a:schemeClr val="bg1"/>
                </a:solidFill>
              </a:rPr>
              <a:t>Kesän turvallisuuskatsaus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i-FI" sz="1300" i="0" u="none" strike="noStrike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357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n paikkamerkki 5" descr="Kuva, joka sisältää kohteen piha-, rata, taivas, puu&#10;&#10;Kuvaus luotu automaattisesti">
            <a:extLst>
              <a:ext uri="{FF2B5EF4-FFF2-40B4-BE49-F238E27FC236}">
                <a16:creationId xmlns:a16="http://schemas.microsoft.com/office/drawing/2014/main" id="{6885F756-F5F6-E9F5-6519-E98D6FF4CE8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3" b="7833"/>
          <a:stretch>
            <a:fillRect/>
          </a:stretch>
        </p:blipFill>
        <p:spPr/>
      </p:pic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B3DE7F9B-91B6-87B8-9817-2FC6A74827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BF7B42AD-9808-5810-B284-8B2C44EC1D0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fi-FI" dirty="0"/>
              <a:t>Ajankohtaista turvallisuudesta</a:t>
            </a:r>
          </a:p>
        </p:txBody>
      </p:sp>
    </p:spTree>
    <p:extLst>
      <p:ext uri="{BB962C8B-B14F-4D97-AF65-F5344CB8AC3E}">
        <p14:creationId xmlns:p14="http://schemas.microsoft.com/office/powerpoint/2010/main" val="140024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1929D7A-74FC-4581-B9B1-C85021010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973620" cy="1325563"/>
          </a:xfrm>
        </p:spPr>
        <p:txBody>
          <a:bodyPr/>
          <a:lstStyle/>
          <a:p>
            <a:r>
              <a:rPr lang="fi-FI" dirty="0"/>
              <a:t>Rautateiden turvallisuus </a:t>
            </a:r>
            <a:br>
              <a:rPr lang="fi-FI" dirty="0"/>
            </a:br>
            <a:r>
              <a:rPr lang="fi-FI" dirty="0"/>
              <a:t>tammi-elokuu 2023</a:t>
            </a:r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5D3D4355-3CEF-5DE5-7CDA-EB9AACBCE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6609" y="6316863"/>
            <a:ext cx="561975" cy="365125"/>
          </a:xfrm>
        </p:spPr>
        <p:txBody>
          <a:bodyPr/>
          <a:lstStyle/>
          <a:p>
            <a:fld id="{6BD4A0EF-951A-4343-A672-F31B58E6828E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27" name="Ryhmä 26">
            <a:extLst>
              <a:ext uri="{FF2B5EF4-FFF2-40B4-BE49-F238E27FC236}">
                <a16:creationId xmlns:a16="http://schemas.microsoft.com/office/drawing/2014/main" id="{C3C6EF8E-1887-9DAB-6F72-F2D769ADA064}"/>
              </a:ext>
            </a:extLst>
          </p:cNvPr>
          <p:cNvGrpSpPr/>
          <p:nvPr/>
        </p:nvGrpSpPr>
        <p:grpSpPr>
          <a:xfrm>
            <a:off x="597824" y="2804034"/>
            <a:ext cx="10996350" cy="901931"/>
            <a:chOff x="508464" y="2784129"/>
            <a:chExt cx="10996350" cy="901931"/>
          </a:xfrm>
        </p:grpSpPr>
        <p:sp>
          <p:nvSpPr>
            <p:cNvPr id="22" name="Suorakulmio: Pyöristetyt kulmat 21">
              <a:extLst>
                <a:ext uri="{FF2B5EF4-FFF2-40B4-BE49-F238E27FC236}">
                  <a16:creationId xmlns:a16="http://schemas.microsoft.com/office/drawing/2014/main" id="{6D400AC0-9D79-15DB-DF70-249C2018988B}"/>
                </a:ext>
              </a:extLst>
            </p:cNvPr>
            <p:cNvSpPr/>
            <p:nvPr/>
          </p:nvSpPr>
          <p:spPr>
            <a:xfrm>
              <a:off x="3333403" y="2784129"/>
              <a:ext cx="8171411" cy="901931"/>
            </a:xfrm>
            <a:prstGeom prst="roundRect">
              <a:avLst>
                <a:gd name="adj" fmla="val 891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t"/>
            <a:lstStyle/>
            <a:p>
              <a:pPr marL="107950"/>
              <a:r>
                <a:rPr lang="fi-FI" sz="1200" dirty="0">
                  <a:solidFill>
                    <a:schemeClr val="tx1"/>
                  </a:solidFill>
                  <a:ea typeface="Tahoma"/>
                  <a:cs typeface="Tahoma"/>
                </a:rPr>
                <a:t>Turvallisuudessa onnistuminen oli samalla tasolla verrattuna edelliseen vuoteen. Onnistumisprosentti oli 99,923 (tavoite on 99,920), eli tavoitteen mukaisella tasolla. Poikkeamien määrä kasvoi hieman touko-elokuussa tehtyjen ratatöiden määrän kasvaessa.</a:t>
              </a:r>
            </a:p>
          </p:txBody>
        </p:sp>
        <p:sp>
          <p:nvSpPr>
            <p:cNvPr id="15" name="Suorakulmio: Pyöristetyt kulmat 14">
              <a:extLst>
                <a:ext uri="{FF2B5EF4-FFF2-40B4-BE49-F238E27FC236}">
                  <a16:creationId xmlns:a16="http://schemas.microsoft.com/office/drawing/2014/main" id="{DD910A1A-3189-32F0-4A91-F9ED4CC74175}"/>
                </a:ext>
              </a:extLst>
            </p:cNvPr>
            <p:cNvSpPr/>
            <p:nvPr/>
          </p:nvSpPr>
          <p:spPr>
            <a:xfrm>
              <a:off x="508464" y="2784129"/>
              <a:ext cx="2933005" cy="901931"/>
            </a:xfrm>
            <a:prstGeom prst="roundRect">
              <a:avLst>
                <a:gd name="adj" fmla="val 8915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i-FI" sz="1600"/>
                <a:t>Radalla tehtävien töiden turvallisuuden varmistaminen</a:t>
              </a:r>
            </a:p>
          </p:txBody>
        </p:sp>
      </p:grpSp>
      <p:grpSp>
        <p:nvGrpSpPr>
          <p:cNvPr id="29" name="Ryhmä 28">
            <a:extLst>
              <a:ext uri="{FF2B5EF4-FFF2-40B4-BE49-F238E27FC236}">
                <a16:creationId xmlns:a16="http://schemas.microsoft.com/office/drawing/2014/main" id="{3FEBA075-9159-ED8D-1C3C-E47C47EF2AE1}"/>
              </a:ext>
            </a:extLst>
          </p:cNvPr>
          <p:cNvGrpSpPr/>
          <p:nvPr/>
        </p:nvGrpSpPr>
        <p:grpSpPr>
          <a:xfrm>
            <a:off x="591672" y="3772467"/>
            <a:ext cx="10996349" cy="902569"/>
            <a:chOff x="508464" y="4720357"/>
            <a:chExt cx="9914089" cy="902569"/>
          </a:xfrm>
        </p:grpSpPr>
        <p:sp>
          <p:nvSpPr>
            <p:cNvPr id="24" name="Suorakulmio: Pyöristetyt kulmat 23">
              <a:extLst>
                <a:ext uri="{FF2B5EF4-FFF2-40B4-BE49-F238E27FC236}">
                  <a16:creationId xmlns:a16="http://schemas.microsoft.com/office/drawing/2014/main" id="{941EEF9A-A46D-B268-5C2B-77730F551946}"/>
                </a:ext>
              </a:extLst>
            </p:cNvPr>
            <p:cNvSpPr/>
            <p:nvPr/>
          </p:nvSpPr>
          <p:spPr>
            <a:xfrm>
              <a:off x="3044662" y="4720357"/>
              <a:ext cx="7377891" cy="901931"/>
            </a:xfrm>
            <a:prstGeom prst="roundRect">
              <a:avLst>
                <a:gd name="adj" fmla="val 891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t"/>
            <a:lstStyle/>
            <a:p>
              <a:pPr marL="107950"/>
              <a:r>
                <a:rPr lang="fi-FI" sz="1200" dirty="0">
                  <a:solidFill>
                    <a:schemeClr val="tx1"/>
                  </a:solidFill>
                  <a:ea typeface="Tahoma"/>
                  <a:cs typeface="Tahoma"/>
                </a:rPr>
                <a:t>Vaarallisten aineiden kuljetuksessa ei tapahtunut vuotoja aiheuttaneita törmäys- tai suistumisonnettomuuksia, joihin Väylävirastolla olisi ollut ehkäisevä vaikutus.</a:t>
              </a:r>
            </a:p>
            <a:p>
              <a:pPr marL="107950"/>
              <a:endParaRPr lang="fi-FI" sz="1200" dirty="0">
                <a:solidFill>
                  <a:schemeClr val="tx1"/>
                </a:solidFill>
                <a:ea typeface="Tahoma"/>
                <a:cs typeface="Tahoma"/>
              </a:endParaRPr>
            </a:p>
            <a:p>
              <a:pPr marL="107950"/>
              <a:r>
                <a:rPr lang="fi-FI" sz="1200" dirty="0">
                  <a:solidFill>
                    <a:schemeClr val="tx1"/>
                  </a:solidFill>
                  <a:ea typeface="Tahoma"/>
                  <a:cs typeface="Tahoma"/>
                </a:rPr>
                <a:t>Vuositavoite 0.</a:t>
              </a:r>
            </a:p>
          </p:txBody>
        </p:sp>
        <p:sp>
          <p:nvSpPr>
            <p:cNvPr id="17" name="Suorakulmio: Pyöristetyt kulmat 16">
              <a:extLst>
                <a:ext uri="{FF2B5EF4-FFF2-40B4-BE49-F238E27FC236}">
                  <a16:creationId xmlns:a16="http://schemas.microsoft.com/office/drawing/2014/main" id="{F19B560D-FD30-6BCE-C9DC-934D5DBB6AFE}"/>
                </a:ext>
              </a:extLst>
            </p:cNvPr>
            <p:cNvSpPr/>
            <p:nvPr/>
          </p:nvSpPr>
          <p:spPr>
            <a:xfrm>
              <a:off x="508464" y="4720995"/>
              <a:ext cx="2644265" cy="901931"/>
            </a:xfrm>
            <a:prstGeom prst="roundRect">
              <a:avLst>
                <a:gd name="adj" fmla="val 8915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i-FI" sz="1600"/>
                <a:t>VAK turvallisuuden varmistaminen</a:t>
              </a:r>
            </a:p>
          </p:txBody>
        </p:sp>
      </p:grpSp>
      <p:grpSp>
        <p:nvGrpSpPr>
          <p:cNvPr id="30" name="Ryhmä 29">
            <a:extLst>
              <a:ext uri="{FF2B5EF4-FFF2-40B4-BE49-F238E27FC236}">
                <a16:creationId xmlns:a16="http://schemas.microsoft.com/office/drawing/2014/main" id="{DB2C9AD8-10C8-E039-B6BC-97B10D469297}"/>
              </a:ext>
            </a:extLst>
          </p:cNvPr>
          <p:cNvGrpSpPr/>
          <p:nvPr/>
        </p:nvGrpSpPr>
        <p:grpSpPr>
          <a:xfrm>
            <a:off x="591672" y="4751063"/>
            <a:ext cx="10996348" cy="901931"/>
            <a:chOff x="508464" y="5689428"/>
            <a:chExt cx="9858870" cy="901931"/>
          </a:xfrm>
          <a:solidFill>
            <a:srgbClr val="FFFFFF"/>
          </a:solidFill>
        </p:grpSpPr>
        <p:sp>
          <p:nvSpPr>
            <p:cNvPr id="25" name="Suorakulmio: Pyöristetyt kulmat 24">
              <a:extLst>
                <a:ext uri="{FF2B5EF4-FFF2-40B4-BE49-F238E27FC236}">
                  <a16:creationId xmlns:a16="http://schemas.microsoft.com/office/drawing/2014/main" id="{590CFE90-C4DB-243E-2CD3-D14583768D59}"/>
                </a:ext>
              </a:extLst>
            </p:cNvPr>
            <p:cNvSpPr/>
            <p:nvPr/>
          </p:nvSpPr>
          <p:spPr>
            <a:xfrm>
              <a:off x="3026467" y="5689428"/>
              <a:ext cx="7340867" cy="901931"/>
            </a:xfrm>
            <a:prstGeom prst="roundRect">
              <a:avLst>
                <a:gd name="adj" fmla="val 8915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t"/>
            <a:lstStyle/>
            <a:p>
              <a:pPr marL="107950"/>
              <a:r>
                <a:rPr lang="fi-FI" sz="1200" dirty="0">
                  <a:solidFill>
                    <a:schemeClr val="tx1"/>
                  </a:solidFill>
                </a:rPr>
                <a:t>Junaliikenteessä ei tapahtunut ratainfrasta tai sen kunnosta johtuneita törmäys- tai suistumisonnettomuuksia.</a:t>
              </a:r>
              <a:endParaRPr lang="fi-FI" dirty="0">
                <a:solidFill>
                  <a:schemeClr val="tx1"/>
                </a:solidFill>
                <a:ea typeface="Tahoma"/>
                <a:cs typeface="Tahoma"/>
              </a:endParaRPr>
            </a:p>
            <a:p>
              <a:pPr marL="107950"/>
              <a:endParaRPr lang="fi-FI" sz="1200" dirty="0">
                <a:solidFill>
                  <a:schemeClr val="tx1"/>
                </a:solidFill>
                <a:ea typeface="Tahoma"/>
                <a:cs typeface="Tahoma"/>
              </a:endParaRPr>
            </a:p>
            <a:p>
              <a:pPr marL="107950"/>
              <a:r>
                <a:rPr lang="fi-FI" sz="1200" dirty="0">
                  <a:solidFill>
                    <a:schemeClr val="tx1"/>
                  </a:solidFill>
                  <a:ea typeface="Tahoma"/>
                  <a:cs typeface="Tahoma"/>
                </a:rPr>
                <a:t>Vuositavoite 0.</a:t>
              </a:r>
              <a:endParaRPr lang="fi-FI" dirty="0">
                <a:solidFill>
                  <a:schemeClr val="tx1"/>
                </a:solidFill>
              </a:endParaRPr>
            </a:p>
          </p:txBody>
        </p:sp>
        <p:sp>
          <p:nvSpPr>
            <p:cNvPr id="18" name="Suorakulmio: Pyöristetyt kulmat 17">
              <a:extLst>
                <a:ext uri="{FF2B5EF4-FFF2-40B4-BE49-F238E27FC236}">
                  <a16:creationId xmlns:a16="http://schemas.microsoft.com/office/drawing/2014/main" id="{BCC375F3-CE79-BB8F-AA6D-DF7201E20118}"/>
                </a:ext>
              </a:extLst>
            </p:cNvPr>
            <p:cNvSpPr/>
            <p:nvPr/>
          </p:nvSpPr>
          <p:spPr>
            <a:xfrm>
              <a:off x="508464" y="5689428"/>
              <a:ext cx="2635972" cy="901931"/>
            </a:xfrm>
            <a:prstGeom prst="roundRect">
              <a:avLst>
                <a:gd name="adj" fmla="val 8915"/>
              </a:avLst>
            </a:prstGeom>
            <a:solidFill>
              <a:srgbClr val="8DCB6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i-FI" sz="1600" dirty="0"/>
                <a:t>Rataverkon liikennöitävyyden turvallisuuden varmistaminen</a:t>
              </a:r>
            </a:p>
          </p:txBody>
        </p:sp>
      </p:grpSp>
      <p:sp>
        <p:nvSpPr>
          <p:cNvPr id="19" name="Tekstiruutu 18">
            <a:extLst>
              <a:ext uri="{FF2B5EF4-FFF2-40B4-BE49-F238E27FC236}">
                <a16:creationId xmlns:a16="http://schemas.microsoft.com/office/drawing/2014/main" id="{B4294A98-1F31-7009-C69D-D14ACA1EB55D}"/>
              </a:ext>
            </a:extLst>
          </p:cNvPr>
          <p:cNvSpPr txBox="1"/>
          <p:nvPr/>
        </p:nvSpPr>
        <p:spPr>
          <a:xfrm>
            <a:off x="591672" y="1494524"/>
            <a:ext cx="1911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/>
              <a:t>Tavoite</a:t>
            </a:r>
          </a:p>
        </p:txBody>
      </p:sp>
      <p:sp>
        <p:nvSpPr>
          <p:cNvPr id="20" name="Tekstiruutu 19">
            <a:extLst>
              <a:ext uri="{FF2B5EF4-FFF2-40B4-BE49-F238E27FC236}">
                <a16:creationId xmlns:a16="http://schemas.microsoft.com/office/drawing/2014/main" id="{05805D38-7017-36D7-7B63-D676673A66A5}"/>
              </a:ext>
            </a:extLst>
          </p:cNvPr>
          <p:cNvSpPr txBox="1"/>
          <p:nvPr/>
        </p:nvSpPr>
        <p:spPr>
          <a:xfrm>
            <a:off x="3530829" y="1494524"/>
            <a:ext cx="1911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/>
              <a:t>Tilanne</a:t>
            </a:r>
          </a:p>
        </p:txBody>
      </p:sp>
      <p:grpSp>
        <p:nvGrpSpPr>
          <p:cNvPr id="26" name="Ryhmä 25">
            <a:extLst>
              <a:ext uri="{FF2B5EF4-FFF2-40B4-BE49-F238E27FC236}">
                <a16:creationId xmlns:a16="http://schemas.microsoft.com/office/drawing/2014/main" id="{39A1E56D-069A-27ED-4C87-61657DCFC7B2}"/>
              </a:ext>
            </a:extLst>
          </p:cNvPr>
          <p:cNvGrpSpPr/>
          <p:nvPr/>
        </p:nvGrpSpPr>
        <p:grpSpPr>
          <a:xfrm>
            <a:off x="597824" y="1835601"/>
            <a:ext cx="10996351" cy="901931"/>
            <a:chOff x="508464" y="1815696"/>
            <a:chExt cx="10996351" cy="901931"/>
          </a:xfrm>
        </p:grpSpPr>
        <p:sp>
          <p:nvSpPr>
            <p:cNvPr id="21" name="Suorakulmio: Pyöristetyt kulmat 20">
              <a:extLst>
                <a:ext uri="{FF2B5EF4-FFF2-40B4-BE49-F238E27FC236}">
                  <a16:creationId xmlns:a16="http://schemas.microsoft.com/office/drawing/2014/main" id="{1D075F5A-3F1B-9DC2-B78F-5FF4FB4450C7}"/>
                </a:ext>
              </a:extLst>
            </p:cNvPr>
            <p:cNvSpPr/>
            <p:nvPr/>
          </p:nvSpPr>
          <p:spPr>
            <a:xfrm>
              <a:off x="3333404" y="1815696"/>
              <a:ext cx="8171411" cy="901931"/>
            </a:xfrm>
            <a:prstGeom prst="roundRect">
              <a:avLst>
                <a:gd name="adj" fmla="val 891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t"/>
            <a:lstStyle/>
            <a:p>
              <a:pPr marL="107950"/>
              <a:r>
                <a:rPr lang="fi-FI" sz="1200">
                  <a:solidFill>
                    <a:schemeClr val="tx1"/>
                  </a:solidFill>
                  <a:ea typeface="Tahoma"/>
                  <a:cs typeface="Tahoma"/>
                </a:rPr>
                <a:t>Tasoristeysonnettomuuksia tarkastelujaksolla 7 kpl, yksi vakava loukkaantuminen, ei kuolemia. Tasoristeysohjelmassa poistetaan tai parannetaan 65 tasoristeystä vuoden 2023 aikana, minkä lisäksi yli 20 tasoristeykseen kohdistuu parantamis- ja poistamistoimenpiteitä muissa hankkeissa. Vuoden 2023 tavoite onnettomuusennusten vähenemästä tultaneen saavuttamaan.</a:t>
              </a:r>
            </a:p>
          </p:txBody>
        </p:sp>
        <p:sp>
          <p:nvSpPr>
            <p:cNvPr id="14" name="Suorakulmio: Pyöristetyt kulmat 13">
              <a:extLst>
                <a:ext uri="{FF2B5EF4-FFF2-40B4-BE49-F238E27FC236}">
                  <a16:creationId xmlns:a16="http://schemas.microsoft.com/office/drawing/2014/main" id="{41B6B054-8576-6E86-BA00-EE56DFE6BF13}"/>
                </a:ext>
              </a:extLst>
            </p:cNvPr>
            <p:cNvSpPr/>
            <p:nvPr/>
          </p:nvSpPr>
          <p:spPr>
            <a:xfrm>
              <a:off x="508464" y="1815696"/>
              <a:ext cx="2933005" cy="901931"/>
            </a:xfrm>
            <a:prstGeom prst="roundRect">
              <a:avLst>
                <a:gd name="adj" fmla="val 8915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i-FI" sz="1600"/>
                <a:t>Tasoristeysturvallisuuden parantaminen</a:t>
              </a:r>
            </a:p>
          </p:txBody>
        </p:sp>
      </p:grpSp>
      <p:sp>
        <p:nvSpPr>
          <p:cNvPr id="3" name="Tekstiruutu 2">
            <a:extLst>
              <a:ext uri="{FF2B5EF4-FFF2-40B4-BE49-F238E27FC236}">
                <a16:creationId xmlns:a16="http://schemas.microsoft.com/office/drawing/2014/main" id="{CD3BF9AF-9973-9747-0C94-ABF6B974A5DD}"/>
              </a:ext>
            </a:extLst>
          </p:cNvPr>
          <p:cNvSpPr txBox="1"/>
          <p:nvPr/>
        </p:nvSpPr>
        <p:spPr>
          <a:xfrm>
            <a:off x="1508584" y="5962650"/>
            <a:ext cx="8845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Lisäksi tavoitteet on asetettu liikenteenohjauksen turvallisuudessa onnistumiseen ja niitä seurataan Fintraffic Raiteen kanssa.</a:t>
            </a:r>
          </a:p>
        </p:txBody>
      </p:sp>
    </p:spTree>
    <p:extLst>
      <p:ext uri="{BB962C8B-B14F-4D97-AF65-F5344CB8AC3E}">
        <p14:creationId xmlns:p14="http://schemas.microsoft.com/office/powerpoint/2010/main" val="2773705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>
            <a:extLst>
              <a:ext uri="{FF2B5EF4-FFF2-40B4-BE49-F238E27FC236}">
                <a16:creationId xmlns:a16="http://schemas.microsoft.com/office/drawing/2014/main" id="{424B5C24-D678-E1A8-5896-2521953D2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448175" cy="1325563"/>
          </a:xfrm>
        </p:spPr>
        <p:txBody>
          <a:bodyPr/>
          <a:lstStyle/>
          <a:p>
            <a:r>
              <a:rPr lang="fi-FI" dirty="0"/>
              <a:t>Radanpidon turvallisuus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FD833ABC-011C-17CB-C236-0ACC88510E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0641" y="1690688"/>
            <a:ext cx="6103034" cy="490813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283845" indent="-28384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1700" dirty="0">
                <a:ea typeface="Tahoma"/>
                <a:cs typeface="Tahoma"/>
              </a:rPr>
              <a:t>Turvallisuustilanne</a:t>
            </a:r>
            <a:r>
              <a:rPr lang="fi-FI" sz="1700" dirty="0"/>
              <a:t> pysyi ennallaan edelliseen vuoteen verrattuna.</a:t>
            </a:r>
            <a:endParaRPr lang="fi-FI" sz="1700" dirty="0">
              <a:ea typeface="Tahoma"/>
              <a:cs typeface="Tahoma"/>
            </a:endParaRPr>
          </a:p>
          <a:p>
            <a:pPr marL="283845" indent="-28384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1700" dirty="0">
                <a:ea typeface="Tahoma"/>
                <a:cs typeface="Tahoma"/>
              </a:rPr>
              <a:t>Onnistumisprosentti </a:t>
            </a:r>
          </a:p>
          <a:p>
            <a:pPr marL="741045" lvl="1" indent="-28384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1700" dirty="0">
                <a:ea typeface="Tahoma"/>
                <a:cs typeface="Tahoma"/>
              </a:rPr>
              <a:t>Tammi-huhtikuu 99,934</a:t>
            </a:r>
          </a:p>
          <a:p>
            <a:pPr marL="741045" lvl="1" indent="-28384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1700" dirty="0">
                <a:ea typeface="Tahoma"/>
                <a:cs typeface="Tahoma"/>
              </a:rPr>
              <a:t>Touko-elokuu 99,912</a:t>
            </a:r>
          </a:p>
          <a:p>
            <a:pPr marL="741045" lvl="1" indent="-28384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1700" dirty="0">
                <a:ea typeface="Tahoma"/>
                <a:cs typeface="Tahoma"/>
              </a:rPr>
              <a:t>Koko alkuvuosi tammi-elokuu 99,923. </a:t>
            </a:r>
          </a:p>
          <a:p>
            <a:pPr marL="283845" indent="-28384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1700" dirty="0">
                <a:ea typeface="Tahoma"/>
                <a:cs typeface="Tahoma"/>
              </a:rPr>
              <a:t>Onnistumisprosentti lasketaan ratatyölupien määrän kautta.</a:t>
            </a:r>
          </a:p>
          <a:p>
            <a:pPr marL="283845" indent="-28384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1700" dirty="0">
                <a:ea typeface="Tahoma"/>
                <a:cs typeface="Tahoma"/>
              </a:rPr>
              <a:t>Turvallisuuspoikkeamien määrä kasvoi samalla, kun tehtyjen ratatöiden määrä kasvoi.</a:t>
            </a:r>
          </a:p>
          <a:p>
            <a:pPr marL="283845" indent="-28384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1700" dirty="0">
                <a:solidFill>
                  <a:srgbClr val="000000"/>
                </a:solidFill>
                <a:ea typeface="Tahoma"/>
                <a:cs typeface="Tahoma"/>
              </a:rPr>
              <a:t>Havaintojen pohjalta on lähetetty alan toimijoille infopaketti kerrattavista oikeista toimintatavoista toiminnan ja henkilökunnan osaamisen kehittämisen tueksi.</a:t>
            </a:r>
          </a:p>
          <a:p>
            <a:pPr marL="283845" indent="-28384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sz="1700" dirty="0">
                <a:solidFill>
                  <a:srgbClr val="000000"/>
                </a:solidFill>
                <a:ea typeface="Tahoma"/>
                <a:cs typeface="Tahoma"/>
              </a:rPr>
              <a:t>Koulutusaineistoja kehitetään.</a:t>
            </a:r>
          </a:p>
          <a:p>
            <a:pPr marL="283845" indent="-283845"/>
            <a:endParaRPr lang="fi-FI" sz="1500" b="1" dirty="0">
              <a:solidFill>
                <a:srgbClr val="FF0000"/>
              </a:solidFill>
              <a:ea typeface="Tahoma"/>
              <a:cs typeface="Tahoma"/>
            </a:endParaRPr>
          </a:p>
          <a:p>
            <a:pPr marL="283845" indent="-283845"/>
            <a:endParaRPr lang="fi-FI" dirty="0">
              <a:solidFill>
                <a:srgbClr val="FF0000"/>
              </a:solidFill>
              <a:ea typeface="Tahoma"/>
              <a:cs typeface="Tahoma"/>
            </a:endParaRPr>
          </a:p>
          <a:p>
            <a:pPr marL="283845" indent="-283845"/>
            <a:endParaRPr lang="fi-FI" dirty="0">
              <a:solidFill>
                <a:srgbClr val="FF0000"/>
              </a:solidFill>
              <a:ea typeface="Tahoma"/>
              <a:cs typeface="Tahoma"/>
            </a:endParaRPr>
          </a:p>
          <a:p>
            <a:pPr marL="283845" indent="-283845"/>
            <a:endParaRPr lang="fi-FI" dirty="0">
              <a:solidFill>
                <a:srgbClr val="FF0000"/>
              </a:solidFill>
              <a:ea typeface="Tahoma"/>
              <a:cs typeface="Tahoma"/>
            </a:endParaRPr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7B2095F7-D0AB-624A-C73C-94CF3E174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4477A303-69A2-AF6A-3593-D514E66A4A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2121" y="466213"/>
            <a:ext cx="4929237" cy="2962787"/>
          </a:xfrm>
          <a:prstGeom prst="rect">
            <a:avLst/>
          </a:prstGeom>
        </p:spPr>
      </p:pic>
      <p:pic>
        <p:nvPicPr>
          <p:cNvPr id="2" name="Kuva 1" descr="Kuva, joka sisältää kohteen teksti, kuvakaappaus, numero, Fontti&#10;&#10;Kuvaus luotu automaattisesti">
            <a:extLst>
              <a:ext uri="{FF2B5EF4-FFF2-40B4-BE49-F238E27FC236}">
                <a16:creationId xmlns:a16="http://schemas.microsoft.com/office/drawing/2014/main" id="{7DCA9AEC-0619-A3E6-01EF-8DE26B1C24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2121" y="3655787"/>
            <a:ext cx="4929237" cy="294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588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CB6B5F2-9A23-D398-ACE9-4DD15AC4D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Radanpidon turvallisuus</a:t>
            </a: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FDB122FA-1B62-2653-83A5-47C47E09F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Kuva 3">
            <a:extLst>
              <a:ext uri="{FF2B5EF4-FFF2-40B4-BE49-F238E27FC236}">
                <a16:creationId xmlns:a16="http://schemas.microsoft.com/office/drawing/2014/main" id="{00F22831-9C6B-79A3-F87B-BD31DEA900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0938" y="6050897"/>
            <a:ext cx="7310124" cy="670578"/>
          </a:xfrm>
          <a:prstGeom prst="rect">
            <a:avLst/>
          </a:prstGeom>
        </p:spPr>
      </p:pic>
      <p:pic>
        <p:nvPicPr>
          <p:cNvPr id="7" name="Kuva 6">
            <a:extLst>
              <a:ext uri="{FF2B5EF4-FFF2-40B4-BE49-F238E27FC236}">
                <a16:creationId xmlns:a16="http://schemas.microsoft.com/office/drawing/2014/main" id="{1CE28B7F-2C12-EB63-BF01-8A44BFD0B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49" y="2000250"/>
            <a:ext cx="10636392" cy="4050647"/>
          </a:xfrm>
          <a:prstGeom prst="rect">
            <a:avLst/>
          </a:prstGeom>
        </p:spPr>
      </p:pic>
      <p:sp>
        <p:nvSpPr>
          <p:cNvPr id="8" name="Ellipsi 7">
            <a:extLst>
              <a:ext uri="{FF2B5EF4-FFF2-40B4-BE49-F238E27FC236}">
                <a16:creationId xmlns:a16="http://schemas.microsoft.com/office/drawing/2014/main" id="{85993FE4-5977-59D1-FDDD-C0DAE40BFF42}"/>
              </a:ext>
            </a:extLst>
          </p:cNvPr>
          <p:cNvSpPr/>
          <p:nvPr/>
        </p:nvSpPr>
        <p:spPr>
          <a:xfrm>
            <a:off x="11145519" y="3576320"/>
            <a:ext cx="453461" cy="2336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Ellipsi 8">
            <a:extLst>
              <a:ext uri="{FF2B5EF4-FFF2-40B4-BE49-F238E27FC236}">
                <a16:creationId xmlns:a16="http://schemas.microsoft.com/office/drawing/2014/main" id="{2F316B9A-C482-F867-60CB-5F5875AB8AD7}"/>
              </a:ext>
            </a:extLst>
          </p:cNvPr>
          <p:cNvSpPr/>
          <p:nvPr/>
        </p:nvSpPr>
        <p:spPr>
          <a:xfrm>
            <a:off x="11145518" y="3342640"/>
            <a:ext cx="453461" cy="2336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Ellipsi 9">
            <a:extLst>
              <a:ext uri="{FF2B5EF4-FFF2-40B4-BE49-F238E27FC236}">
                <a16:creationId xmlns:a16="http://schemas.microsoft.com/office/drawing/2014/main" id="{03C73BD5-18A8-2346-2C30-E09B6F1964F3}"/>
              </a:ext>
            </a:extLst>
          </p:cNvPr>
          <p:cNvSpPr/>
          <p:nvPr/>
        </p:nvSpPr>
        <p:spPr>
          <a:xfrm>
            <a:off x="11145518" y="4432608"/>
            <a:ext cx="453461" cy="2336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Ellipsi 10">
            <a:extLst>
              <a:ext uri="{FF2B5EF4-FFF2-40B4-BE49-F238E27FC236}">
                <a16:creationId xmlns:a16="http://schemas.microsoft.com/office/drawing/2014/main" id="{08B6FD1D-6976-22A0-B8B2-2F271A3D6416}"/>
              </a:ext>
            </a:extLst>
          </p:cNvPr>
          <p:cNvSpPr/>
          <p:nvPr/>
        </p:nvSpPr>
        <p:spPr>
          <a:xfrm>
            <a:off x="11162097" y="5285240"/>
            <a:ext cx="453461" cy="2336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06947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474A471-354C-4F5D-FC62-F5E96244B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Radanpidon turvallisuus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95284532-C73C-7BA5-9B24-83741BC6A8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46491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600" b="1" dirty="0"/>
              <a:t>Ratatyöalueen ylittämisiä </a:t>
            </a:r>
            <a:r>
              <a:rPr lang="fi-FI" sz="1600" dirty="0"/>
              <a:t>tapahtui touko-elokuussa 17. Tapausmäärä ennallaan.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dirty="0"/>
              <a:t>Tapauksista 8:ssä oli kyse turvalaitteisiin, kauko-ohjaukseen tai niiden tietoliikenneyhteyksiin liittyvästä työstä, joka vaikutti ratatyöluvan aluetta laajemmalle. Asiasta on syytä viestiä.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fi-FI" sz="1600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600" b="1" dirty="0"/>
              <a:t>Nopeusrajoitusvirheissä</a:t>
            </a:r>
            <a:r>
              <a:rPr lang="fi-FI" sz="1600" dirty="0"/>
              <a:t> korostuivat </a:t>
            </a:r>
            <a:r>
              <a:rPr lang="fi-FI" sz="1600" dirty="0" err="1"/>
              <a:t>baliisien</a:t>
            </a:r>
            <a:r>
              <a:rPr lang="fi-FI" sz="1600" dirty="0"/>
              <a:t> asennuksen ja poistamisen virheet, joita oli 6. Nopeusrajoituksen voimassaolossa tunnistettiin kolme virhettä. Yksi virhe liittyi nopeusrajoitussuunnitelman sisältöön.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dirty="0"/>
              <a:t>Keväällä toteutetun nopeusrajoitusten turvallisuuden riskienarvioinnin tuloksia hyödynnetään ohjeiden, prosessien, tietojärjestelmien ja osaamisen kehittämisessä.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fi-FI" sz="1600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600" b="1" dirty="0"/>
              <a:t>Luvattomia ratatöitä</a:t>
            </a:r>
            <a:r>
              <a:rPr lang="fi-FI" sz="1600" dirty="0"/>
              <a:t> 9, joista yksi ulkopuolisen toimijan työ rautatiealueella. </a:t>
            </a:r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CD60033D-98F2-AA57-67C0-AF7BFC29320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70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C7AB733-2A75-DB78-96D2-CD4EF53AC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Radanpidon turvallisuus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CF506812-39F5-792C-73A0-CF0773215F9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8702042" cy="480019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900" b="1" dirty="0"/>
              <a:t>Ratatyön päättämisvirheiden </a:t>
            </a:r>
            <a:r>
              <a:rPr lang="fi-FI" sz="1900" dirty="0"/>
              <a:t>määrä kasvoi vuoden 2022 tasoon verrattuna. Huomionarvioisina nostoina: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900" b="1" dirty="0"/>
              <a:t>Kolmessa tapauksessa tasoristeyslaitos oli jäänyt pois päältä töiden päättämisen yhteydessä.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900" dirty="0"/>
              <a:t>Edellisen lisäksi tärkeää kiinnittää huomioita varmistamiseen, että kaikki työt ovat päättyneet sekä työntekijät ja työkoneet ovat poistuneet päätettävältä ratatyöalueelta ennen ratatyöluvan päättämisen aloittamista.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900" dirty="0"/>
              <a:t>Samoin raiteen liikennöitävyyden muuhun tarkastamiseen tärkeää kiinnittää huomiota.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fi-FI" sz="1900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900" b="1" dirty="0"/>
              <a:t>Ratatyön paikantamisen </a:t>
            </a:r>
            <a:r>
              <a:rPr lang="fi-FI" sz="1900" dirty="0"/>
              <a:t>vakavin virhe tapahtui, kun työryhmä oli työssä väärällä raiteella verrattuna ratatyölupapyyntöön ja keskusteluun. Tavarajunan hätäjarrutus.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fi-FI" sz="19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900" dirty="0"/>
              <a:t>Harmillisena havaintona on, että urakoitsijat eivät aina ilmoita turvallisuushavainnoista eivätkä tapahtuneista turvallisuuspoikkeamista TUTKA-järjestelmään. Tällöin jää saamatta arvokasta tietoa riskeistä, syytekijöistä ja turvallisuustilanteesta eikä tapausta aina voida riittävästi yhdessä selvittää. Tiedon saaminen jää liikenteenohjauksen ilmoituksen varaan. </a:t>
            </a:r>
          </a:p>
          <a:p>
            <a:endParaRPr lang="fi-FI" dirty="0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82167BA5-D18B-E9A5-122E-CDD87BA3529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924039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B5F66EB5-9DA6-48ED-B74C-20A6B6757ED6}" vid="{CDBEA311-D282-4E25-B13F-2C781EF0EE21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xml_kameleon>
  <dconfidentiality/>
  <ddecree/>
  <dlevelofprotection/>
  <dsecrecy/>
  <subtitle/>
</xml_kameleon>
</file>

<file path=customXml/item2.xml><?xml version="1.0" encoding="utf-8"?>
<livi_kameleon xmlns="" xmlns:xsi="http://www.w3.org/2001/XMLSchema-instance">
  <tyyppi>Esitys</tyyppi>
  <author/>
  <title/>
  <paivays>13.10.2023</paivays>
</livi_kameleon>
</file>

<file path=customXml/itemProps1.xml><?xml version="1.0" encoding="utf-8"?>
<ds:datastoreItem xmlns:ds="http://schemas.openxmlformats.org/officeDocument/2006/customXml" ds:itemID="{AB636360-9C82-4BFE-BFDE-93D1AEDCFE7D}">
  <ds:schemaRefs/>
</ds:datastoreItem>
</file>

<file path=customXml/itemProps2.xml><?xml version="1.0" encoding="utf-8"?>
<ds:datastoreItem xmlns:ds="http://schemas.openxmlformats.org/officeDocument/2006/customXml" ds:itemID="{C1D8E432-1381-40CD-B62F-79B6359285DE}">
  <ds:schemaRefs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vayla_ilmeella_fi_uusi</Template>
  <TotalTime>39</TotalTime>
  <Words>873</Words>
  <Application>Microsoft Office PowerPoint</Application>
  <PresentationFormat>Laajakuva</PresentationFormat>
  <Paragraphs>140</Paragraphs>
  <Slides>14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14</vt:i4>
      </vt:variant>
    </vt:vector>
  </HeadingPairs>
  <TitlesOfParts>
    <vt:vector size="19" baseType="lpstr">
      <vt:lpstr>Arial</vt:lpstr>
      <vt:lpstr>Calibri</vt:lpstr>
      <vt:lpstr>Felbridge Pro</vt:lpstr>
      <vt:lpstr>Tahoma</vt:lpstr>
      <vt:lpstr>vayla_uusi2023</vt:lpstr>
      <vt:lpstr>Radanpidon turvallisuusryhmä  Ajankohtaista turvallisuudesta</vt:lpstr>
      <vt:lpstr>Radanpidon turvallisuusryhmä</vt:lpstr>
      <vt:lpstr>Radanpidon turvallisuusryhmä</vt:lpstr>
      <vt:lpstr>PowerPoint-esitys</vt:lpstr>
      <vt:lpstr>Rautateiden turvallisuus  tammi-elokuu 2023</vt:lpstr>
      <vt:lpstr>Radanpidon turvallisuus</vt:lpstr>
      <vt:lpstr>Radanpidon turvallisuus</vt:lpstr>
      <vt:lpstr>Radanpidon turvallisuus</vt:lpstr>
      <vt:lpstr>Radanpidon turvallisuus</vt:lpstr>
      <vt:lpstr>Toimenpiteet</vt:lpstr>
      <vt:lpstr>Ratatyöprosessi: Sähköinen ratatyöluvan anto</vt:lpstr>
      <vt:lpstr>Rautatieliikenne</vt:lpstr>
      <vt:lpstr>Tasoristeysonnettomuudet ja allejäännit tammi-elokuu 2020-2023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Radanpidon turvallisuusryhmä  Ajankohtaista turvallisuudesta</dc:title>
  <dc:creator>Tuominen Marko</dc:creator>
  <cp:keywords>Esitys</cp:keywords>
  <cp:lastModifiedBy>Tuominen Marko</cp:lastModifiedBy>
  <cp:revision>5</cp:revision>
  <dcterms:created xsi:type="dcterms:W3CDTF">2023-10-13T12:34:42Z</dcterms:created>
  <dcterms:modified xsi:type="dcterms:W3CDTF">2023-10-16T07:38:45Z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473.707.02.003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vayla_ilmeella_fi_uusi.potx</vt:lpwstr>
  </property>
  <property fmtid="{D5CDD505-2E9C-101B-9397-08002B2CF9AE}" pid="6" name="dvDefinition">
    <vt:lpwstr>707 (dd_default.xml)</vt:lpwstr>
  </property>
  <property fmtid="{D5CDD505-2E9C-101B-9397-08002B2CF9AE}" pid="7" name="dvDefinitionID">
    <vt:lpwstr>707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473.85.02.272</vt:lpwstr>
  </property>
  <property fmtid="{D5CDD505-2E9C-101B-9397-08002B2CF9AE}" pid="10" name="dvDefinitionVersion">
    <vt:lpwstr>3.0 / 20.9.2023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>VAYL</vt:lpwstr>
  </property>
  <property fmtid="{D5CDD505-2E9C-101B-9397-08002B2CF9AE}" pid="21" name="dvSite">
    <vt:lpwstr/>
  </property>
  <property fmtid="{D5CDD505-2E9C-101B-9397-08002B2CF9AE}" pid="22" name="dvNumbering">
    <vt:lpwstr>0</vt:lpwstr>
  </property>
  <property fmtid="{D5CDD505-2E9C-101B-9397-08002B2CF9AE}" pid="23" name="dvDUname">
    <vt:lpwstr/>
  </property>
  <property fmtid="{D5CDD505-2E9C-101B-9397-08002B2CF9AE}" pid="24" name="dvDUFname">
    <vt:lpwstr/>
  </property>
  <property fmtid="{D5CDD505-2E9C-101B-9397-08002B2CF9AE}" pid="25" name="dvDULname">
    <vt:lpwstr/>
  </property>
  <property fmtid="{D5CDD505-2E9C-101B-9397-08002B2CF9AE}" pid="26" name="dvDUBusinessarea">
    <vt:lpwstr/>
  </property>
  <property fmtid="{D5CDD505-2E9C-101B-9397-08002B2CF9AE}" pid="27" name="dvDUdepartment">
    <vt:lpwstr/>
  </property>
  <property fmtid="{D5CDD505-2E9C-101B-9397-08002B2CF9AE}" pid="28" name="dvLogoExist">
    <vt:lpwstr>0</vt:lpwstr>
  </property>
  <property fmtid="{D5CDD505-2E9C-101B-9397-08002B2CF9AE}" pid="29" name="dvCurrentlogo">
    <vt:lpwstr>vayla_fi.jpg</vt:lpwstr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dvCurrentEUlogo">
    <vt:lpwstr/>
  </property>
  <property fmtid="{D5CDD505-2E9C-101B-9397-08002B2CF9AE}" pid="33" name="dconfidentiality">
    <vt:lpwstr/>
  </property>
  <property fmtid="{D5CDD505-2E9C-101B-9397-08002B2CF9AE}" pid="34" name="ddecree">
    <vt:lpwstr/>
  </property>
  <property fmtid="{D5CDD505-2E9C-101B-9397-08002B2CF9AE}" pid="35" name="dlevelofprotection">
    <vt:lpwstr/>
  </property>
  <property fmtid="{D5CDD505-2E9C-101B-9397-08002B2CF9AE}" pid="36" name="dsecrecy">
    <vt:lpwstr/>
  </property>
  <property fmtid="{D5CDD505-2E9C-101B-9397-08002B2CF9AE}" pid="37" name="tyyppi">
    <vt:lpwstr>Esitys</vt:lpwstr>
  </property>
  <property fmtid="{D5CDD505-2E9C-101B-9397-08002B2CF9AE}" pid="38" name="author">
    <vt:lpwstr/>
  </property>
  <property fmtid="{D5CDD505-2E9C-101B-9397-08002B2CF9AE}" pid="39" name="paivays">
    <vt:filetime>2023-10-12T21:00:00Z</vt:filetime>
  </property>
</Properties>
</file>