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0"/>
  </p:notesMasterIdLst>
  <p:handoutMasterIdLst>
    <p:handoutMasterId r:id="rId11"/>
  </p:handoutMasterIdLst>
  <p:sldIdLst>
    <p:sldId id="256" r:id="rId4"/>
    <p:sldId id="258" r:id="rId5"/>
    <p:sldId id="264" r:id="rId6"/>
    <p:sldId id="265" r:id="rId7"/>
    <p:sldId id="266" r:id="rId8"/>
    <p:sldId id="263" r:id="rId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86446" autoAdjust="0"/>
  </p:normalViewPr>
  <p:slideViewPr>
    <p:cSldViewPr snapToGrid="0">
      <p:cViewPr>
        <p:scale>
          <a:sx n="100" d="100"/>
          <a:sy n="100" d="100"/>
        </p:scale>
        <p:origin x="1974" y="14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081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 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10.5.2023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PERUSKAL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3F2A8C-C2DF-2649-4328-00B4D7D0471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38200" y="1775861"/>
            <a:ext cx="11031074" cy="417295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100"/>
              </a:spcBef>
              <a:defRPr sz="1600"/>
            </a:lvl1pPr>
            <a:lvl2pPr>
              <a:lnSpc>
                <a:spcPct val="100000"/>
              </a:lnSpc>
              <a:spcBef>
                <a:spcPts val="100"/>
              </a:spcBef>
              <a:defRPr sz="1600"/>
            </a:lvl2pPr>
            <a:lvl3pPr>
              <a:lnSpc>
                <a:spcPct val="100000"/>
              </a:lnSpc>
              <a:spcBef>
                <a:spcPts val="100"/>
              </a:spcBef>
              <a:defRPr sz="1600"/>
            </a:lvl3pPr>
            <a:lvl4pPr>
              <a:lnSpc>
                <a:spcPct val="100000"/>
              </a:lnSpc>
              <a:spcBef>
                <a:spcPts val="100"/>
              </a:spcBef>
              <a:defRPr sz="1600"/>
            </a:lvl4pPr>
            <a:lvl5pPr>
              <a:lnSpc>
                <a:spcPct val="100000"/>
              </a:lnSpc>
              <a:spcBef>
                <a:spcPts val="1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98237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 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10.5.2023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10.5.2023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80" r:id="rId16"/>
    <p:sldLayoutId id="2147483776" r:id="rId17"/>
    <p:sldLayoutId id="2147483777" r:id="rId18"/>
    <p:sldLayoutId id="2147483778" r:id="rId19"/>
    <p:sldLayoutId id="2147483779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20000"/>
        </a:lnSpc>
        <a:spcBef>
          <a:spcPts val="10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1B83272-8C40-0FA9-943F-1166A124980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1" b="5861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ADB9F5C-688D-68C0-42FD-708F216826E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4" b="11974"/>
          <a:stretch>
            <a:fillRect/>
          </a:stretch>
        </p:blipFill>
        <p:spPr>
          <a:xfrm>
            <a:off x="6037263" y="0"/>
            <a:ext cx="6156325" cy="2633663"/>
          </a:xfr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AC1A0C6F-A31C-8334-209D-2C8ECB5D2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491166" cy="1602000"/>
          </a:xfrm>
        </p:spPr>
        <p:txBody>
          <a:bodyPr/>
          <a:lstStyle/>
          <a:p>
            <a:r>
              <a:rPr lang="fi-FI" dirty="0"/>
              <a:t>Ratafoorumi 2023</a:t>
            </a:r>
            <a:br>
              <a:rPr lang="fi-FI" dirty="0"/>
            </a:br>
            <a:r>
              <a:rPr lang="fi-FI" dirty="0"/>
              <a:t>Rataverkon analytiikka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FDAB159A-C79D-DE07-5221-862DA47718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/>
              <a:t>Joni Tefke</a:t>
            </a:r>
            <a:br>
              <a:rPr lang="fi-FI" dirty="0"/>
            </a:br>
            <a:r>
              <a:rPr lang="fi-FI" dirty="0"/>
              <a:t>17.10.2023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7975582-C6CC-D1EC-F80C-17407AF808B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6062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844F6D4-E6A2-FEB7-F93A-83A19E7ACBA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38200" y="1775861"/>
            <a:ext cx="6811851" cy="4172952"/>
          </a:xfrm>
        </p:spPr>
        <p:txBody>
          <a:bodyPr>
            <a:noAutofit/>
          </a:bodyPr>
          <a:lstStyle/>
          <a:p>
            <a:r>
              <a:rPr lang="fi-FI" sz="2200" dirty="0"/>
              <a:t>Väylävirasto kehittänyt rataverkon analytiikkaa omiin tarpeisiinsa: koskien lähinnä rataverkkoja ja sen liikennettä.</a:t>
            </a:r>
          </a:p>
          <a:p>
            <a:r>
              <a:rPr lang="fi-FI" sz="2200" dirty="0"/>
              <a:t>Valmista on jo paljon.</a:t>
            </a:r>
          </a:p>
          <a:p>
            <a:r>
              <a:rPr lang="fi-FI" sz="2200" dirty="0"/>
              <a:t>Tiedot jo nyt Väyläviraston toimeksiantojen käytettävissä. </a:t>
            </a:r>
          </a:p>
          <a:p>
            <a:r>
              <a:rPr lang="fi-FI" sz="2200" dirty="0"/>
              <a:t>Yleinen avoin data </a:t>
            </a:r>
            <a:r>
              <a:rPr lang="fi-FI" sz="2200" dirty="0" err="1"/>
              <a:t>Fintrafficin</a:t>
            </a:r>
            <a:r>
              <a:rPr lang="fi-FI" sz="2200" dirty="0"/>
              <a:t> vastuulla.</a:t>
            </a:r>
          </a:p>
          <a:p>
            <a:r>
              <a:rPr lang="fi-FI" sz="2200" dirty="0"/>
              <a:t>Nyt pohditaan, miten raportteja jaetaan viraston ulkopuolelle. Haasteena tiedon osittainen luottamuksellisuus (tietotarve yksilöitävä ajallisesti ja maantieteellisesti) sekä tiedon tuottaja löytäminen.</a:t>
            </a:r>
          </a:p>
          <a:p>
            <a:endParaRPr lang="fi-FI" sz="22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F9A9ADB-FDC0-9A76-D683-39C88D20F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Rataverkon analytiikka:</a:t>
            </a:r>
            <a:br>
              <a:rPr lang="fi-FI" dirty="0"/>
            </a:br>
            <a:r>
              <a:rPr lang="fi-FI" dirty="0"/>
              <a:t>tilastojen jauhantaa ja visualisointia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1A1A29-1291-D413-B513-6E66C424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763AA5-74F5-FD8C-2BE6-417034778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3512" y="1775861"/>
            <a:ext cx="3439405" cy="4277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9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73316B2-C8C8-A14B-CC0F-9AD249427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72"/>
            <a:ext cx="12192000" cy="68340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8D0F01-F31A-0C78-89D8-386AC6567711}"/>
              </a:ext>
            </a:extLst>
          </p:cNvPr>
          <p:cNvSpPr txBox="1"/>
          <p:nvPr/>
        </p:nvSpPr>
        <p:spPr>
          <a:xfrm>
            <a:off x="290895" y="381575"/>
            <a:ext cx="586090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i="0" dirty="0">
                <a:effectLst>
                  <a:glow rad="76200">
                    <a:schemeClr val="bg1"/>
                  </a:glow>
                  <a:outerShdw blurRad="63500" dist="381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  <a:latin typeface="Exo 2" panose="00000500000000000000" pitchFamily="2" charset="0"/>
              </a:rPr>
              <a:t>Liikennemäärämuutokset v3</a:t>
            </a:r>
          </a:p>
          <a:p>
            <a:r>
              <a:rPr lang="fi-FI" b="1" dirty="0">
                <a:effectLst>
                  <a:glow rad="76200">
                    <a:schemeClr val="bg1"/>
                  </a:glow>
                  <a:outerShdw blurRad="63500" dist="381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  <a:latin typeface="Exo 2" panose="00000500000000000000" pitchFamily="2" charset="0"/>
              </a:rPr>
              <a:t>https://data.vaylapilvi.fi/#/workbooks/934/views</a:t>
            </a:r>
          </a:p>
        </p:txBody>
      </p:sp>
    </p:spTree>
    <p:extLst>
      <p:ext uri="{BB962C8B-B14F-4D97-AF65-F5344CB8AC3E}">
        <p14:creationId xmlns:p14="http://schemas.microsoft.com/office/powerpoint/2010/main" val="1109031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F424B36-79B4-F3C1-065C-CADF676E8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74" y="0"/>
            <a:ext cx="1203725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CC1644-5E59-F069-F640-7629723393FE}"/>
              </a:ext>
            </a:extLst>
          </p:cNvPr>
          <p:cNvSpPr txBox="1"/>
          <p:nvPr/>
        </p:nvSpPr>
        <p:spPr>
          <a:xfrm>
            <a:off x="290895" y="5481161"/>
            <a:ext cx="58224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i="0" dirty="0">
                <a:effectLst>
                  <a:glow rad="76200">
                    <a:schemeClr val="bg1"/>
                  </a:glow>
                  <a:outerShdw blurRad="63500" dist="381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  <a:latin typeface="Exo 2" panose="00000500000000000000" pitchFamily="2" charset="0"/>
              </a:rPr>
              <a:t>Vaihteen Kunto</a:t>
            </a:r>
          </a:p>
          <a:p>
            <a:r>
              <a:rPr lang="fi-FI" b="1" dirty="0">
                <a:effectLst>
                  <a:glow rad="76200">
                    <a:schemeClr val="bg1"/>
                  </a:glow>
                  <a:outerShdw blurRad="63500" dist="381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  <a:latin typeface="Exo 2" panose="00000500000000000000" pitchFamily="2" charset="0"/>
              </a:rPr>
              <a:t>https://data.vaylapilvi.fi/#/workbooks/310/views</a:t>
            </a:r>
          </a:p>
        </p:txBody>
      </p:sp>
    </p:spTree>
    <p:extLst>
      <p:ext uri="{BB962C8B-B14F-4D97-AF65-F5344CB8AC3E}">
        <p14:creationId xmlns:p14="http://schemas.microsoft.com/office/powerpoint/2010/main" val="3714115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0001A3-71F4-84D9-0118-52780210C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577"/>
            <a:ext cx="12192000" cy="68128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1FE6E3-A970-F36F-FF0B-1E9E778E3574}"/>
              </a:ext>
            </a:extLst>
          </p:cNvPr>
          <p:cNvSpPr txBox="1"/>
          <p:nvPr/>
        </p:nvSpPr>
        <p:spPr>
          <a:xfrm>
            <a:off x="290895" y="381575"/>
            <a:ext cx="59538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i="0" dirty="0">
                <a:effectLst>
                  <a:glow rad="76200">
                    <a:schemeClr val="bg1"/>
                  </a:glow>
                  <a:outerShdw blurRad="63500" dist="381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  <a:latin typeface="Exo 2" panose="00000500000000000000" pitchFamily="2" charset="0"/>
              </a:rPr>
              <a:t>Junia per päivä kartalla v3</a:t>
            </a:r>
          </a:p>
          <a:p>
            <a:r>
              <a:rPr lang="fi-FI" b="1" dirty="0">
                <a:effectLst>
                  <a:glow rad="76200">
                    <a:schemeClr val="bg1"/>
                  </a:glow>
                  <a:outerShdw blurRad="63500" dist="381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  <a:latin typeface="Exo 2" panose="00000500000000000000" pitchFamily="2" charset="0"/>
              </a:rPr>
              <a:t>https://data.vaylapilvi.fi/#/workbooks/1822/views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58ABB1-0174-58F4-0B95-9110EFC29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0340" y="4200525"/>
            <a:ext cx="2338276" cy="2119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1613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702250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äyläviraston_BLANCO.potx" id="{AA62A64E-3693-4BA9-87C5-F947918A4963}" vid="{12B2532E-36CE-4CE9-9630-9987DDE0FA4A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ivi_kameleon xmlns="" xmlns:xsi="http://www.w3.org/2001/XMLSchema-instance">
  <tyyppi>Esitys</tyyppi>
  <title/>
  <author/>
  <paivays>10.5.2023</paivays>
</livi_kameleon>
</file>

<file path=customXml/item2.xml><?xml version="1.0" encoding="utf-8"?>
<xml_kameleon>
  <dlevelofprotection/>
  <dconfidentiality/>
  <dsecrecy/>
  <ddecree/>
  <subtitle/>
</xml_kameleon>
</file>

<file path=customXml/itemProps1.xml><?xml version="1.0" encoding="utf-8"?>
<ds:datastoreItem xmlns:ds="http://schemas.openxmlformats.org/officeDocument/2006/customXml" ds:itemID="{5DAE7699-5CF9-4754-81C9-E32388E6D29C}">
  <ds:schemaRefs>
    <ds:schemaRef ds:uri=""/>
  </ds:schemaRefs>
</ds:datastoreItem>
</file>

<file path=customXml/itemProps2.xml><?xml version="1.0" encoding="utf-8"?>
<ds:datastoreItem xmlns:ds="http://schemas.openxmlformats.org/officeDocument/2006/customXml" ds:itemID="{09FD8EEE-7902-4F84-BBFB-3E279587F26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Väyläviraston_BLANCO</Template>
  <TotalTime>1272</TotalTime>
  <Words>125</Words>
  <Application>Microsoft Office PowerPoint</Application>
  <PresentationFormat>Widescreen</PresentationFormat>
  <Paragraphs>17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Exo 2</vt:lpstr>
      <vt:lpstr>Felbridge Pro</vt:lpstr>
      <vt:lpstr>Tahoma</vt:lpstr>
      <vt:lpstr>vayla_uusi2023</vt:lpstr>
      <vt:lpstr>Ratafoorumi 2023 Rataverkon analytiikka</vt:lpstr>
      <vt:lpstr>Rataverkon analytiikka: tilastojen jauhantaa ja visualisointia</vt:lpstr>
      <vt:lpstr>PowerPoint Presentation</vt:lpstr>
      <vt:lpstr>PowerPoint Presentation</vt:lpstr>
      <vt:lpstr>PowerPoint Presentation</vt:lpstr>
      <vt:lpstr>PowerPoint Presentation</vt:lpstr>
    </vt:vector>
  </TitlesOfParts>
  <Company>Suomen valtion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Ratafoorumi 2023 Radanpidon analytiikka</dc:title>
  <dc:creator>Tefke Joni</dc:creator>
  <cp:keywords>Esitys</cp:keywords>
  <cp:lastModifiedBy>Tefke Joni</cp:lastModifiedBy>
  <cp:revision>2</cp:revision>
  <dcterms:created xsi:type="dcterms:W3CDTF">2023-10-16T07:58:49Z</dcterms:created>
  <dcterms:modified xsi:type="dcterms:W3CDTF">2023-10-17T05:11:09Z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473.707.02.002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473.85.02.257</vt:lpwstr>
  </property>
  <property fmtid="{D5CDD505-2E9C-101B-9397-08002B2CF9AE}" pid="10" name="dvDefinitionVersion">
    <vt:lpwstr>2.0 / 10.3.2023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/>
  </property>
  <property fmtid="{D5CDD505-2E9C-101B-9397-08002B2CF9AE}" pid="21" name="dvSite">
    <vt:lpwstr/>
  </property>
  <property fmtid="{D5CDD505-2E9C-101B-9397-08002B2CF9AE}" pid="22" name="dvNumbering">
    <vt:lpwstr>0</vt:lpwstr>
  </property>
  <property fmtid="{D5CDD505-2E9C-101B-9397-08002B2CF9AE}" pid="23" name="dvDUname">
    <vt:lpwstr/>
  </property>
  <property fmtid="{D5CDD505-2E9C-101B-9397-08002B2CF9AE}" pid="24" name="dvDUFname">
    <vt:lpwstr/>
  </property>
  <property fmtid="{D5CDD505-2E9C-101B-9397-08002B2CF9AE}" pid="25" name="dvDULname">
    <vt:lpwstr/>
  </property>
  <property fmtid="{D5CDD505-2E9C-101B-9397-08002B2CF9AE}" pid="26" name="dvDUBusinessarea">
    <vt:lpwstr/>
  </property>
  <property fmtid="{D5CDD505-2E9C-101B-9397-08002B2CF9AE}" pid="27" name="dvDUdepartment">
    <vt:lpwstr/>
  </property>
  <property fmtid="{D5CDD505-2E9C-101B-9397-08002B2CF9AE}" pid="28" name="dvLogoExist">
    <vt:lpwstr>0</vt:lpwstr>
  </property>
  <property fmtid="{D5CDD505-2E9C-101B-9397-08002B2CF9AE}" pid="29" name="dvCurrentlogo">
    <vt:lpwstr/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levelofprotection">
    <vt:lpwstr/>
  </property>
  <property fmtid="{D5CDD505-2E9C-101B-9397-08002B2CF9AE}" pid="34" name="tyyppi">
    <vt:lpwstr>Esitys</vt:lpwstr>
  </property>
  <property fmtid="{D5CDD505-2E9C-101B-9397-08002B2CF9AE}" pid="35" name="dconfidentiality">
    <vt:lpwstr/>
  </property>
  <property fmtid="{D5CDD505-2E9C-101B-9397-08002B2CF9AE}" pid="36" name="dsecrecy">
    <vt:lpwstr/>
  </property>
  <property fmtid="{D5CDD505-2E9C-101B-9397-08002B2CF9AE}" pid="37" name="ddecree">
    <vt:lpwstr/>
  </property>
  <property fmtid="{D5CDD505-2E9C-101B-9397-08002B2CF9AE}" pid="38" name="author">
    <vt:lpwstr/>
  </property>
  <property fmtid="{D5CDD505-2E9C-101B-9397-08002B2CF9AE}" pid="39" name="paivays">
    <vt:filetime>2023-05-09T21:00:00Z</vt:filetime>
  </property>
</Properties>
</file>