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69" r:id="rId5"/>
    <p:sldId id="323" r:id="rId6"/>
    <p:sldId id="321" r:id="rId7"/>
    <p:sldId id="326" r:id="rId8"/>
    <p:sldId id="306" r:id="rId9"/>
    <p:sldId id="320" r:id="rId10"/>
    <p:sldId id="319" r:id="rId11"/>
    <p:sldId id="325" r:id="rId12"/>
    <p:sldId id="328" r:id="rId13"/>
    <p:sldId id="330" r:id="rId14"/>
    <p:sldId id="332" r:id="rId15"/>
    <p:sldId id="331" r:id="rId16"/>
  </p:sldIdLst>
  <p:sldSz cx="9144000" cy="5715000" type="screen16x10"/>
  <p:notesSz cx="6669088" cy="987266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9">
          <p15:clr>
            <a:srgbClr val="A4A3A4"/>
          </p15:clr>
        </p15:guide>
        <p15:guide id="2" orient="horz" pos="984">
          <p15:clr>
            <a:srgbClr val="A4A3A4"/>
          </p15:clr>
        </p15:guide>
        <p15:guide id="3" orient="horz" pos="847">
          <p15:clr>
            <a:srgbClr val="A4A3A4"/>
          </p15:clr>
        </p15:guide>
        <p15:guide id="4" orient="horz" pos="258">
          <p15:clr>
            <a:srgbClr val="A4A3A4"/>
          </p15:clr>
        </p15:guide>
        <p15:guide id="5" pos="431">
          <p15:clr>
            <a:srgbClr val="A4A3A4"/>
          </p15:clr>
        </p15:guide>
        <p15:guide id="6" pos="5465">
          <p15:clr>
            <a:srgbClr val="A4A3A4"/>
          </p15:clr>
        </p15:guide>
        <p15:guide id="7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ksander Elomaa" initials="AE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C2FFA5D-87B4-456A-9821-1D502468CF0F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eematyyli 1 - Korostu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eematyyli 1 - Korostu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Ei tyyliä, ei ruudukko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29" d="100"/>
          <a:sy n="129" d="100"/>
        </p:scale>
        <p:origin x="-354" y="-6"/>
      </p:cViewPr>
      <p:guideLst>
        <p:guide orient="horz" pos="2889"/>
        <p:guide orient="horz" pos="984"/>
        <p:guide orient="horz" pos="847"/>
        <p:guide orient="horz" pos="258"/>
        <p:guide pos="431"/>
        <p:guide pos="54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201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5348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5348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5734E2E2-51B3-4315-9130-BF3447A9AC87}" type="datetimeFigureOut">
              <a:rPr lang="fi-FI" smtClean="0"/>
              <a:t>17.3.2016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889938" cy="49534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777607" y="9377318"/>
            <a:ext cx="2889938" cy="495347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AF85E405-6C4A-472D-A325-949A5489AC67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97033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4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3634"/>
          </a:xfrm>
          <a:prstGeom prst="rect">
            <a:avLst/>
          </a:prstGeom>
        </p:spPr>
        <p:txBody>
          <a:bodyPr vert="horz" lIns="91504" tIns="45752" rIns="91504" bIns="45752" rtlCol="0"/>
          <a:lstStyle>
            <a:lvl1pPr algn="r">
              <a:defRPr sz="1200"/>
            </a:lvl1pPr>
          </a:lstStyle>
          <a:p>
            <a:fld id="{E94001F4-1A7B-4AAF-8D2D-EB394EDD26EE}" type="datetimeFigureOut">
              <a:rPr lang="fi-FI" smtClean="0"/>
              <a:t>17.3.2016</a:t>
            </a:fld>
            <a:endParaRPr lang="fi-FI" dirty="0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373063" y="739775"/>
            <a:ext cx="5922962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04" tIns="45752" rIns="91504" bIns="45752" rtlCol="0" anchor="ctr"/>
          <a:lstStyle/>
          <a:p>
            <a:endParaRPr lang="fi-FI" dirty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66909" y="4689517"/>
            <a:ext cx="5335270" cy="4442699"/>
          </a:xfrm>
          <a:prstGeom prst="rect">
            <a:avLst/>
          </a:prstGeom>
        </p:spPr>
        <p:txBody>
          <a:bodyPr vert="horz" lIns="91504" tIns="45752" rIns="91504" bIns="45752" rtlCol="0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889938" cy="493634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l">
              <a:defRPr sz="1200"/>
            </a:lvl1pPr>
          </a:lstStyle>
          <a:p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777607" y="9377316"/>
            <a:ext cx="2889938" cy="493634"/>
          </a:xfrm>
          <a:prstGeom prst="rect">
            <a:avLst/>
          </a:prstGeom>
        </p:spPr>
        <p:txBody>
          <a:bodyPr vert="horz" lIns="91504" tIns="45752" rIns="91504" bIns="45752" rtlCol="0" anchor="b"/>
          <a:lstStyle>
            <a:lvl1pPr algn="r">
              <a:defRPr sz="1200"/>
            </a:lvl1pPr>
          </a:lstStyle>
          <a:p>
            <a:fld id="{13BF202A-F17F-4DC3-9F57-A247D0418C2D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50523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684213" y="1864256"/>
            <a:ext cx="7991475" cy="123727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ts val="5400"/>
              </a:lnSpc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Lisää pääotsikko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341216"/>
            <a:ext cx="6400800" cy="1460500"/>
          </a:xfrm>
        </p:spPr>
        <p:txBody>
          <a:bodyPr>
            <a:normAutofit/>
          </a:bodyPr>
          <a:lstStyle>
            <a:lvl1pPr marL="0" indent="0" algn="ctr">
              <a:buNone/>
              <a:defRPr sz="2000" i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smtClean="0"/>
              <a:t>Muokkaa alaotsikon perustyyliä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722590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 ja sisältö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83568" y="1561356"/>
            <a:ext cx="7992120" cy="302493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7" name="Otsikko 1"/>
          <p:cNvSpPr>
            <a:spLocks noGrp="1"/>
          </p:cNvSpPr>
          <p:nvPr>
            <p:ph type="title" hasCustomPrompt="1"/>
          </p:nvPr>
        </p:nvSpPr>
        <p:spPr>
          <a:xfrm>
            <a:off x="683568" y="409228"/>
            <a:ext cx="7992887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i-FI" dirty="0" smtClean="0"/>
              <a:t>Muokkaa otsikkoa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878852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Otsikko ja kaksi sisältökohdett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683568" y="409228"/>
            <a:ext cx="7992887" cy="952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i-FI" dirty="0" smtClean="0"/>
              <a:t>Muokkaa otsikkoa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683568" y="1564866"/>
            <a:ext cx="4301430" cy="3039876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5148064" y="1561356"/>
            <a:ext cx="3534544" cy="3029399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i-FI" dirty="0"/>
          </a:p>
        </p:txBody>
      </p:sp>
      <p:sp>
        <p:nvSpPr>
          <p:cNvPr id="10" name="Tekstiruutu 9"/>
          <p:cNvSpPr txBox="1"/>
          <p:nvPr userDrawn="1"/>
        </p:nvSpPr>
        <p:spPr>
          <a:xfrm>
            <a:off x="4243105" y="5162336"/>
            <a:ext cx="81676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800" baseline="0" dirty="0" smtClean="0"/>
              <a:t> </a:t>
            </a:r>
            <a:r>
              <a:rPr lang="fi-FI" sz="800" baseline="0" dirty="0" smtClean="0">
                <a:solidFill>
                  <a:srgbClr val="009EE0"/>
                </a:solidFill>
              </a:rPr>
              <a:t>• </a:t>
            </a:r>
            <a:r>
              <a:rPr lang="fi-FI" sz="800" dirty="0" smtClean="0">
                <a:solidFill>
                  <a:schemeClr val="bg1">
                    <a:lumMod val="65000"/>
                  </a:schemeClr>
                </a:solidFill>
              </a:rPr>
              <a:t>Proxion</a:t>
            </a:r>
            <a:r>
              <a:rPr lang="fi-FI" sz="800" baseline="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fi-FI" sz="800" baseline="0" dirty="0" smtClean="0">
                <a:solidFill>
                  <a:srgbClr val="009EE0"/>
                </a:solidFill>
              </a:rPr>
              <a:t>•</a:t>
            </a:r>
            <a:endParaRPr lang="fi-FI" sz="800" dirty="0">
              <a:solidFill>
                <a:srgbClr val="009EE0"/>
              </a:solidFill>
            </a:endParaRPr>
          </a:p>
        </p:txBody>
      </p:sp>
      <p:sp>
        <p:nvSpPr>
          <p:cNvPr id="12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2695793" y="5156590"/>
            <a:ext cx="1728192" cy="360040"/>
          </a:xfrm>
          <a:prstGeom prst="rect">
            <a:avLst/>
          </a:prstGeom>
        </p:spPr>
        <p:txBody>
          <a:bodyPr/>
          <a:lstStyle>
            <a:lvl1pPr algn="r">
              <a:defRPr sz="800"/>
            </a:lvl1pPr>
          </a:lstStyle>
          <a:p>
            <a:r>
              <a:rPr lang="fi-FI" dirty="0" smtClean="0"/>
              <a:t>Aleks Elomaa</a:t>
            </a:r>
            <a:endParaRPr lang="fi-FI" dirty="0"/>
          </a:p>
        </p:txBody>
      </p:sp>
      <p:sp>
        <p:nvSpPr>
          <p:cNvPr id="8" name="Päivämäärän paikkamerkki 3"/>
          <p:cNvSpPr>
            <a:spLocks noGrp="1"/>
          </p:cNvSpPr>
          <p:nvPr>
            <p:ph type="dt" sz="half" idx="10"/>
          </p:nvPr>
        </p:nvSpPr>
        <p:spPr>
          <a:xfrm>
            <a:off x="4755356" y="5162946"/>
            <a:ext cx="837456" cy="304271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8DA5DD2B-B708-4CE0-82B4-B440274A4A57}" type="datetime1">
              <a:rPr lang="fi-FI" smtClean="0"/>
              <a:t>17.3.2016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515091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684213" y="1562100"/>
            <a:ext cx="7992242" cy="3024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3097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transition spd="slow">
    <p:push/>
  </p:transition>
  <p:timing>
    <p:tnLst>
      <p:par>
        <p:cTn id="1" dur="indefinite" restart="never" nodeType="tmRoot"/>
      </p:par>
    </p:tnLst>
  </p:timing>
  <p:hf sldNum="0" hdr="0"/>
  <p:txStyles>
    <p:titleStyle>
      <a:lvl1pPr algn="l" defTabSz="914400" rtl="0" eaLnBrk="1" latinLnBrk="0" hangingPunct="1">
        <a:spcBef>
          <a:spcPct val="0"/>
        </a:spcBef>
        <a:buNone/>
        <a:defRPr sz="3400" b="1" kern="1200">
          <a:solidFill>
            <a:srgbClr val="009EE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50000"/>
        <a:buFontTx/>
        <a:buBlip>
          <a:blip r:embed="rId6"/>
        </a:buBlip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SzPct val="50000"/>
        <a:buFontTx/>
        <a:buBlip>
          <a:blip r:embed="rId6"/>
        </a:buBlip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SzPct val="50000"/>
        <a:buFontTx/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SzPct val="50000"/>
        <a:buFontTx/>
        <a:buBlip>
          <a:blip r:embed="rId6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SzPct val="50000"/>
        <a:buFontTx/>
        <a:buBlip>
          <a:blip r:embed="rId6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antti.haapalahti@proxion.f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388749"/>
            <a:ext cx="7776864" cy="2304256"/>
          </a:xfrm>
        </p:spPr>
        <p:txBody>
          <a:bodyPr/>
          <a:lstStyle/>
          <a:p>
            <a:pPr lvl="0"/>
            <a:r>
              <a:rPr lang="fi-FI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Ratafoorumi 17.3.2016</a:t>
            </a:r>
            <a:br>
              <a:rPr lang="fi-FI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3937620"/>
            <a:ext cx="7704856" cy="4320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i-FI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Proxion</a:t>
            </a:r>
            <a:r>
              <a:rPr lang="fi-FI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fi-FI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Antti Haapalahti</a:t>
            </a:r>
          </a:p>
          <a:p>
            <a:pPr>
              <a:buFont typeface="Arial" pitchFamily="34" charset="0"/>
              <a:buChar char="•"/>
            </a:pPr>
            <a:endParaRPr lang="fi-FI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fi-FI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0794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8352928" cy="720080"/>
          </a:xfrm>
        </p:spPr>
        <p:txBody>
          <a:bodyPr/>
          <a:lstStyle/>
          <a:p>
            <a: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8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sz="2800" i="1" dirty="0">
              <a:solidFill>
                <a:srgbClr val="00B0F0"/>
              </a:solidFill>
              <a:latin typeface="Verdana" panose="020B0604030504040204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5536" y="1777380"/>
            <a:ext cx="7429500" cy="3168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Rautatiehallinnon onnistumisen kriittinen arviointi, miten hallinnon muutokset ovat vaikuttaneet rataomaisuuden tilaan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Rataisännöinnin rooli ja tehtävät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Radanpidon ja liikennöinnin erilaiset näkökulmat infran ja kaluston kunnossapidossa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Rautatieturvallisuus; ohjeita ja määräyksiä on paljon, pitäisikö keskittyä ”junaturvallisuuden” kannalta tärkeimpien asioiden ohjeistamiseen ja valvontaan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47936" y="369607"/>
            <a:ext cx="8352928" cy="7200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rgbClr val="009EE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altLang="fi-FI" sz="2800" i="1" dirty="0" smtClean="0">
                <a:solidFill>
                  <a:srgbClr val="00B0F0"/>
                </a:solidFill>
                <a:latin typeface="Verdana" panose="020B0604030504040204" pitchFamily="34" charset="0"/>
              </a:rPr>
              <a:t>(5) </a:t>
            </a:r>
            <a: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Hallinnon ja valvonnan prosessit ja organisaatiot</a:t>
            </a:r>
            <a:b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sz="2800" i="1" dirty="0">
              <a:solidFill>
                <a:srgbClr val="00B0F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163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8352928" cy="720080"/>
          </a:xfrm>
        </p:spPr>
        <p:txBody>
          <a:bodyPr/>
          <a:lstStyle/>
          <a:p>
            <a: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8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sz="2800" i="1" dirty="0">
              <a:solidFill>
                <a:srgbClr val="00B0F0"/>
              </a:solidFill>
              <a:latin typeface="Verdana" panose="020B060403050404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47936" y="369607"/>
            <a:ext cx="8352928" cy="7200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400" b="1" kern="1200">
                <a:solidFill>
                  <a:srgbClr val="009EE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altLang="fi-FI" sz="2800" i="1" dirty="0" smtClean="0">
                <a:solidFill>
                  <a:srgbClr val="00B0F0"/>
                </a:solidFill>
                <a:latin typeface="Verdana" panose="020B0604030504040204" pitchFamily="34" charset="0"/>
              </a:rPr>
              <a:t>Kunnossapidon positiivisia vaikutuksia</a:t>
            </a:r>
            <a: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sz="2800" i="1" dirty="0">
              <a:solidFill>
                <a:srgbClr val="00B0F0"/>
              </a:solidFill>
              <a:latin typeface="Verdana" panose="020B0604030504040204" pitchFamily="34" charset="0"/>
            </a:endParaRPr>
          </a:p>
        </p:txBody>
      </p:sp>
      <p:pic>
        <p:nvPicPr>
          <p:cNvPr id="7" name="Sisällön paikkamerkki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0940" y="1206274"/>
            <a:ext cx="5690034" cy="3121966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04" y="4328240"/>
            <a:ext cx="5667169" cy="49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721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8352928" cy="720080"/>
          </a:xfrm>
        </p:spPr>
        <p:txBody>
          <a:bodyPr/>
          <a:lstStyle/>
          <a:p>
            <a: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fi-FI" sz="28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fi-FI" sz="2800" dirty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GB" sz="2800" i="1" dirty="0">
              <a:solidFill>
                <a:srgbClr val="00B0F0"/>
              </a:solidFill>
              <a:latin typeface="Verdana" panose="020B0604030504040204" pitchFamily="34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39552" y="1201316"/>
            <a:ext cx="7429500" cy="316865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fi-FI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>
              <a:buNone/>
            </a:pPr>
            <a:endParaRPr lang="fi-FI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>
              <a:buNone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Yhteystiedot</a:t>
            </a:r>
          </a:p>
          <a:p>
            <a:pPr marL="0" lvl="0" indent="0">
              <a:buNone/>
            </a:pPr>
            <a:endParaRPr lang="fi-FI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>
              <a:buNone/>
            </a:pPr>
            <a:r>
              <a:rPr lang="fi-FI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Antti Haapalahti</a:t>
            </a:r>
          </a:p>
          <a:p>
            <a:pPr marL="0" lvl="0" indent="0">
              <a:buNone/>
            </a:pPr>
            <a:r>
              <a:rPr lang="fi-FI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Elektroniikkatie 10</a:t>
            </a:r>
          </a:p>
          <a:p>
            <a:pPr marL="0" lvl="0" indent="0">
              <a:buNone/>
            </a:pPr>
            <a:r>
              <a:rPr lang="fi-FI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90590 Oulu</a:t>
            </a:r>
          </a:p>
          <a:p>
            <a:pPr marL="0" lvl="0" indent="0">
              <a:buNone/>
            </a:pPr>
            <a:r>
              <a:rPr lang="fi-FI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2"/>
              </a:rPr>
              <a:t>antti.haapalahti@proxion.fi</a:t>
            </a:r>
            <a:endParaRPr lang="fi-FI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>
              <a:buNone/>
            </a:pPr>
            <a:r>
              <a:rPr lang="fi-FI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p. 040 526 2371</a:t>
            </a:r>
          </a:p>
          <a:p>
            <a:pPr marL="0" lvl="0" indent="0">
              <a:buNone/>
            </a:pPr>
            <a:endParaRPr lang="fi-FI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24495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 idx="1"/>
          </p:nvPr>
        </p:nvSpPr>
        <p:spPr>
          <a:xfrm>
            <a:off x="683568" y="1356203"/>
            <a:ext cx="8064129" cy="3024932"/>
          </a:xfrm>
        </p:spPr>
        <p:txBody>
          <a:bodyPr>
            <a:normAutofit fontScale="77500" lnSpcReduction="20000"/>
          </a:bodyPr>
          <a:lstStyle/>
          <a:p>
            <a:r>
              <a:rPr lang="fi-FI" sz="4000" dirty="0" smtClean="0"/>
              <a:t>Kaiken lähtökohtana on radan elinkaaren hallinta</a:t>
            </a:r>
          </a:p>
          <a:p>
            <a:pPr marL="514350" indent="-514350">
              <a:buFont typeface="+mj-lt"/>
              <a:buAutoNum type="arabicParenR"/>
            </a:pPr>
            <a:r>
              <a:rPr lang="fi-FI" sz="26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Elinkaaren hallinta </a:t>
            </a:r>
            <a:r>
              <a:rPr lang="fi-FI" sz="2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luo edellytykset radanpidon investointien ja kunnossapidon teknistaloudelliselle toteuttamiselle</a:t>
            </a:r>
          </a:p>
          <a:p>
            <a:pPr marL="514350" indent="-514350">
              <a:buAutoNum type="arabicParenR"/>
            </a:pPr>
            <a:r>
              <a:rPr lang="fi-FI" sz="26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Ratatiedot</a:t>
            </a:r>
          </a:p>
          <a:p>
            <a:pPr marL="514350" indent="-514350">
              <a:buAutoNum type="arabicParenR"/>
            </a:pPr>
            <a:r>
              <a:rPr lang="fi-FI" sz="26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Kunnossapidon ohjeet ja mittarit</a:t>
            </a:r>
          </a:p>
          <a:p>
            <a:pPr marL="514350" indent="-514350">
              <a:buAutoNum type="arabicParenR"/>
            </a:pPr>
            <a:r>
              <a:rPr lang="fi-FI" sz="26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Kaupalliset asiakirjat ja hankintamallit</a:t>
            </a:r>
          </a:p>
          <a:p>
            <a:pPr marL="514350" indent="-514350">
              <a:buAutoNum type="arabicParenR"/>
            </a:pPr>
            <a:r>
              <a:rPr lang="fi-FI" sz="26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Hallinnon ja valvonnan prosessit ja organisaatiot</a:t>
            </a:r>
          </a:p>
          <a:p>
            <a:pPr lvl="5">
              <a:buFont typeface="Symbol" panose="05050102010706020507" pitchFamily="18" charset="2"/>
              <a:buChar char="Þ"/>
            </a:pPr>
            <a:endParaRPr lang="fi-FI" dirty="0" smtClean="0"/>
          </a:p>
          <a:p>
            <a:pPr marL="457200" lvl="1" indent="0">
              <a:buNone/>
            </a:pPr>
            <a:endParaRPr lang="fi-FI" dirty="0"/>
          </a:p>
        </p:txBody>
      </p:sp>
      <p:sp>
        <p:nvSpPr>
          <p:cNvPr id="3" name="Otsikk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Sisältö</a:t>
            </a:r>
            <a:endParaRPr lang="fi-FI" sz="2800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2970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7429500" cy="720080"/>
          </a:xfrm>
        </p:spPr>
        <p:txBody>
          <a:bodyPr/>
          <a:lstStyle/>
          <a:p>
            <a:r>
              <a:rPr lang="fi-FI" altLang="fi-FI" sz="2800" i="1" dirty="0" smtClean="0">
                <a:latin typeface="Verdana" panose="020B0604030504040204" pitchFamily="34" charset="0"/>
              </a:rPr>
              <a:t>(1) Elinkaaren hallinta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38494"/>
            <a:ext cx="3744416" cy="3688258"/>
          </a:xfrm>
        </p:spPr>
        <p:txBody>
          <a:bodyPr>
            <a:normAutofit/>
          </a:bodyPr>
          <a:lstStyle/>
          <a:p>
            <a:r>
              <a:rPr lang="fi-FI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adan eri rakenneosien elinkaaren tunteminen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Toteutuuko kunnossapidettävyys, käytettävyys investointivaiheessa ?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Valtava potentiaali tehostaa toimintaa ja saada samalla rahalla enemmän mm. </a:t>
            </a:r>
            <a:r>
              <a:rPr lang="fi-FI" sz="18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digitalisaation</a:t>
            </a: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avulla</a:t>
            </a:r>
          </a:p>
          <a:p>
            <a:pPr lvl="1"/>
            <a:endParaRPr lang="fi-FI" dirty="0"/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 lvl="1">
              <a:lnSpc>
                <a:spcPts val="2500"/>
              </a:lnSpc>
              <a:buFontTx/>
              <a:buChar char="•"/>
            </a:pPr>
            <a:endParaRPr lang="fi-FI" altLang="fi-FI" sz="1500" i="1" dirty="0" smtClean="0">
              <a:latin typeface="Verdana" panose="020B0604030504040204" pitchFamily="34" charset="0"/>
            </a:endParaRPr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3168" y="3001516"/>
            <a:ext cx="4323382" cy="1625236"/>
          </a:xfrm>
          <a:prstGeom prst="rect">
            <a:avLst/>
          </a:prstGeom>
        </p:spPr>
      </p:pic>
      <p:pic>
        <p:nvPicPr>
          <p:cNvPr id="7" name="Kuv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2845" y="841276"/>
            <a:ext cx="4439945" cy="204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529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8496944" cy="720080"/>
          </a:xfrm>
        </p:spPr>
        <p:txBody>
          <a:bodyPr/>
          <a:lstStyle/>
          <a:p>
            <a:r>
              <a:rPr lang="fi-FI" altLang="fi-FI" sz="2800" i="1" dirty="0" smtClean="0">
                <a:latin typeface="Verdana" panose="020B0604030504040204" pitchFamily="34" charset="0"/>
              </a:rPr>
              <a:t>(1) PPP malli edistää elinkaariajattelua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9348"/>
            <a:ext cx="7429500" cy="3168352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 lvl="1">
              <a:lnSpc>
                <a:spcPts val="2500"/>
              </a:lnSpc>
              <a:buFontTx/>
              <a:buChar char="•"/>
            </a:pPr>
            <a:endParaRPr lang="fi-FI" altLang="fi-FI" sz="1500" i="1" dirty="0" smtClean="0">
              <a:latin typeface="Verdana" panose="020B0604030504040204" pitchFamily="34" charset="0"/>
            </a:endParaRPr>
          </a:p>
        </p:txBody>
      </p:sp>
      <p:pic>
        <p:nvPicPr>
          <p:cNvPr id="4" name="Kuv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973" y="1368735"/>
            <a:ext cx="5903236" cy="3512670"/>
          </a:xfrm>
          <a:prstGeom prst="rect">
            <a:avLst/>
          </a:prstGeom>
        </p:spPr>
      </p:pic>
      <p:pic>
        <p:nvPicPr>
          <p:cNvPr id="5" name="Kuv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00" y="2499123"/>
            <a:ext cx="6241320" cy="213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459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9" y="217208"/>
            <a:ext cx="4203565" cy="28838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7429500" cy="720080"/>
          </a:xfrm>
        </p:spPr>
        <p:txBody>
          <a:bodyPr/>
          <a:lstStyle/>
          <a:p>
            <a:r>
              <a:rPr lang="fi-FI" altLang="fi-FI" sz="2800" i="1" dirty="0" smtClean="0">
                <a:latin typeface="Verdana" panose="020B0604030504040204" pitchFamily="34" charset="0"/>
              </a:rPr>
              <a:t>(1) Osaaminen</a:t>
            </a:r>
            <a:r>
              <a:rPr lang="fi-FI" altLang="fi-FI" sz="3600" i="1" dirty="0" smtClean="0">
                <a:latin typeface="Verdana" panose="020B0604030504040204" pitchFamily="34" charset="0"/>
              </a:rPr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1" y="995464"/>
            <a:ext cx="4392489" cy="352276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ts val="2500"/>
              </a:lnSpc>
            </a:pPr>
            <a:r>
              <a:rPr lang="fi-FI" altLang="fi-FI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Ratateknisestä osaamisesta on huolehdittava</a:t>
            </a:r>
            <a:r>
              <a:rPr lang="fi-FI" altLang="fi-FI" sz="7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etenkin tilaajan oma osaaminen on </a:t>
            </a:r>
            <a:r>
              <a:rPr lang="fi-FI" altLang="fi-FI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ehdottoman tärkeää</a:t>
            </a:r>
            <a:endParaRPr lang="fi-FI" altLang="fi-FI" sz="7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ts val="2500"/>
              </a:lnSpc>
            </a:pPr>
            <a:r>
              <a:rPr lang="fi-FI" altLang="fi-FI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Tutkimus- </a:t>
            </a:r>
            <a:r>
              <a:rPr lang="fi-FI" altLang="fi-FI" sz="7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 kehittämistyön tuloksien vaikutus ohjeisiin,  määräysiin sekä rakentamisen ja kunnossapidon asiakirjoihin </a:t>
            </a:r>
            <a:r>
              <a:rPr lang="fi-FI" altLang="fi-FI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>
              <a:lnSpc>
                <a:spcPts val="2500"/>
              </a:lnSpc>
            </a:pPr>
            <a:r>
              <a:rPr lang="fi-FI" altLang="fi-FI" sz="7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Kouvolan oppimiskeskus </a:t>
            </a:r>
            <a:r>
              <a:rPr lang="fi-FI" altLang="fi-FI" sz="7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 Oulun turvapuisto ovat hyviä asioita</a:t>
            </a:r>
            <a:endParaRPr lang="fi-FI" altLang="fi-FI" sz="7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ts val="2500"/>
              </a:lnSpc>
            </a:pPr>
            <a:endParaRPr lang="fi-FI" altLang="fi-FI" sz="8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 lvl="1">
              <a:lnSpc>
                <a:spcPts val="2500"/>
              </a:lnSpc>
              <a:buFontTx/>
              <a:buChar char="•"/>
            </a:pPr>
            <a:endParaRPr lang="fi-FI" altLang="fi-FI" sz="1500" i="1" dirty="0" smtClean="0">
              <a:latin typeface="Verdana" panose="020B0604030504040204" pitchFamily="34" charset="0"/>
            </a:endParaRPr>
          </a:p>
        </p:txBody>
      </p:sp>
      <p:pic>
        <p:nvPicPr>
          <p:cNvPr id="5" name="Sisällön paikkamerkki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3197414"/>
            <a:ext cx="3339469" cy="229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9827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7429500" cy="720080"/>
          </a:xfrm>
        </p:spPr>
        <p:txBody>
          <a:bodyPr/>
          <a:lstStyle/>
          <a:p>
            <a:r>
              <a:rPr lang="fi-FI" altLang="fi-FI" sz="2800" i="1" dirty="0" smtClean="0">
                <a:latin typeface="Verdana" panose="020B0604030504040204" pitchFamily="34" charset="0"/>
              </a:rPr>
              <a:t>(2) Ratatiedon hallinta</a:t>
            </a:r>
            <a:endParaRPr lang="en-GB" sz="2800" dirty="0"/>
          </a:p>
        </p:txBody>
      </p:sp>
      <p:sp>
        <p:nvSpPr>
          <p:cNvPr id="4" name="Sisällön paikkamerkki 1"/>
          <p:cNvSpPr txBox="1">
            <a:spLocks/>
          </p:cNvSpPr>
          <p:nvPr/>
        </p:nvSpPr>
        <p:spPr>
          <a:xfrm>
            <a:off x="539552" y="1201316"/>
            <a:ext cx="8064896" cy="33123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SzPct val="50000"/>
              <a:buFontTx/>
              <a:buBlip>
                <a:blip r:embed="rId2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Homogeeniset perusmittaukset ja tarkastukset</a:t>
            </a:r>
          </a:p>
          <a:p>
            <a:pPr>
              <a:buFont typeface="+mj-lt"/>
              <a:buAutoNum type="arabicPeriod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Rekisteritiedot ja prosessi</a:t>
            </a:r>
          </a:p>
          <a:p>
            <a:pPr>
              <a:buFont typeface="+mj-lt"/>
              <a:buAutoNum type="arabicPeriod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Kuntotiedot ja tarkastusraportit</a:t>
            </a:r>
          </a:p>
          <a:p>
            <a:pPr>
              <a:buFont typeface="+mj-lt"/>
              <a:buAutoNum type="arabicPeriod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Vika- ja häiriötiedot</a:t>
            </a:r>
          </a:p>
          <a:p>
            <a:pPr>
              <a:buFont typeface="+mj-lt"/>
              <a:buAutoNum type="arabicPeriod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Kustannustiedot</a:t>
            </a:r>
          </a:p>
          <a:p>
            <a:pPr marL="0" indent="0">
              <a:buNone/>
            </a:pPr>
            <a:endParaRPr lang="fi-FI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Symbol" panose="05050102010706020507" pitchFamily="18" charset="2"/>
              <a:buChar char="Þ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Erittäin laaja ja monitahoinen asia, jonka hallitseminen vaatii erikoisosaamista ja ylimmän johdon sitoutumista 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Laiteobjektien määrittely</a:t>
            </a:r>
            <a:endParaRPr lang="fi-FI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Symbol" panose="05050102010706020507" pitchFamily="18" charset="2"/>
              <a:buChar char="Þ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Tietojärjestelmäpilottien käyttäminen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Käyttäjäfoorumin perustaminen</a:t>
            </a:r>
            <a:endParaRPr lang="fi-FI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0029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7429500" cy="720080"/>
          </a:xfrm>
        </p:spPr>
        <p:txBody>
          <a:bodyPr/>
          <a:lstStyle/>
          <a:p>
            <a:r>
              <a:rPr lang="fi-FI" altLang="fi-FI" sz="2800" i="1" dirty="0" smtClean="0">
                <a:latin typeface="Verdana" panose="020B0604030504040204" pitchFamily="34" charset="0"/>
              </a:rPr>
              <a:t>(2) Kuntoindeksit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9348"/>
            <a:ext cx="7429500" cy="3168352"/>
          </a:xfrm>
        </p:spPr>
        <p:txBody>
          <a:bodyPr>
            <a:normAutofit/>
          </a:bodyPr>
          <a:lstStyle/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>
              <a:lnSpc>
                <a:spcPts val="2500"/>
              </a:lnSpc>
              <a:buFontTx/>
              <a:buChar char="•"/>
            </a:pPr>
            <a:endParaRPr lang="fi-FI" altLang="fi-FI" sz="1800" i="1" dirty="0" smtClean="0">
              <a:latin typeface="Verdana" panose="020B0604030504040204" pitchFamily="34" charset="0"/>
            </a:endParaRPr>
          </a:p>
          <a:p>
            <a:pPr lvl="1">
              <a:lnSpc>
                <a:spcPts val="2500"/>
              </a:lnSpc>
              <a:buFontTx/>
              <a:buChar char="•"/>
            </a:pPr>
            <a:endParaRPr lang="fi-FI" altLang="fi-FI" sz="1500" i="1" dirty="0" smtClean="0">
              <a:latin typeface="Verdana" panose="020B0604030504040204" pitchFamily="34" charset="0"/>
            </a:endParaRPr>
          </a:p>
        </p:txBody>
      </p:sp>
      <p:pic>
        <p:nvPicPr>
          <p:cNvPr id="9" name="Kuv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337220"/>
            <a:ext cx="4434118" cy="5181600"/>
          </a:xfrm>
          <a:prstGeom prst="rect">
            <a:avLst/>
          </a:prstGeom>
        </p:spPr>
      </p:pic>
      <p:sp>
        <p:nvSpPr>
          <p:cNvPr id="4" name="Suorakulmio 3"/>
          <p:cNvSpPr/>
          <p:nvPr/>
        </p:nvSpPr>
        <p:spPr>
          <a:xfrm>
            <a:off x="382638" y="1057300"/>
            <a:ext cx="3829322" cy="334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88265" indent="-3429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SzPct val="50000"/>
              <a:buBlip>
                <a:blip r:embed="rId3"/>
              </a:buBlip>
            </a:pPr>
            <a:r>
              <a:rPr lang="fi-FI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Älykkäiden kuntoanalyysien- ja raporttien saaminen edellyttää usean erilaisen mittaustiedon </a:t>
            </a:r>
            <a:r>
              <a:rPr lang="fi-FI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yhdistämistä</a:t>
            </a:r>
          </a:p>
          <a:p>
            <a:pPr marL="342900" marR="88265" indent="-34290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SzPct val="50000"/>
              <a:buBlip>
                <a:blip r:embed="rId3"/>
              </a:buBlip>
            </a:pPr>
            <a:r>
              <a:rPr lang="fi-FI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Tietojen </a:t>
            </a:r>
            <a:r>
              <a:rPr lang="fi-FI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yhdistäminen edellyttää taustalla olevien mittauksien luotettavuutta</a:t>
            </a:r>
          </a:p>
          <a:p>
            <a:pPr marL="285750" marR="88265" indent="-285750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SzPct val="50000"/>
              <a:buFont typeface="Symbol" panose="05050102010706020507" pitchFamily="18" charset="2"/>
              <a:buChar char="Þ"/>
            </a:pPr>
            <a:r>
              <a:rPr lang="fi-FI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Kuntoindeksit, joiden perusteella </a:t>
            </a:r>
            <a:r>
              <a:rPr lang="fi-FI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voidaan priorisoida hankkeiden ja rakenteiden </a:t>
            </a:r>
            <a:r>
              <a:rPr lang="fi-FI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uusimistarvetta </a:t>
            </a:r>
            <a:endParaRPr lang="fi-FI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1347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800" dirty="0" smtClean="0">
                <a:solidFill>
                  <a:srgbClr val="00B0F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(3) Kunnossapidon ohjeet ja mittarit</a:t>
            </a:r>
            <a:endParaRPr lang="fi-FI" sz="2800" dirty="0">
              <a:solidFill>
                <a:srgbClr val="00B0F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5" y="1129308"/>
            <a:ext cx="3809702" cy="4396417"/>
          </a:xfrm>
          <a:prstGeom prst="rect">
            <a:avLst/>
          </a:prstGeom>
        </p:spPr>
      </p:pic>
      <p:sp>
        <p:nvSpPr>
          <p:cNvPr id="6" name="Sisällön paikkamerkki 5"/>
          <p:cNvSpPr>
            <a:spLocks noGrp="1"/>
          </p:cNvSpPr>
          <p:nvPr>
            <p:ph idx="1"/>
          </p:nvPr>
        </p:nvSpPr>
        <p:spPr>
          <a:xfrm>
            <a:off x="755575" y="1201316"/>
            <a:ext cx="4176463" cy="3384972"/>
          </a:xfrm>
        </p:spPr>
        <p:txBody>
          <a:bodyPr>
            <a:normAutofit/>
          </a:bodyPr>
          <a:lstStyle/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Nykyiset ohjeet tehty pääasiassa rakentamista varten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Kunnossapidon ohjeet tulkinnanvaraisia, taustalla usein kokemukseen perustava turvallisuuslähtöisyys (esim. kiskoviat)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Tarvitaan selkeä jako siitä, mikä on määräys, ohje tai suositus</a:t>
            </a:r>
          </a:p>
          <a:p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Maksu- ja mittausperusteet </a:t>
            </a:r>
            <a:endParaRPr lang="fi-FI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9205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17207"/>
            <a:ext cx="8352928" cy="720080"/>
          </a:xfrm>
        </p:spPr>
        <p:txBody>
          <a:bodyPr/>
          <a:lstStyle/>
          <a:p>
            <a:r>
              <a:rPr lang="fi-FI" altLang="fi-FI" sz="2800" i="1" dirty="0" smtClean="0">
                <a:solidFill>
                  <a:srgbClr val="00B0F0"/>
                </a:solidFill>
                <a:latin typeface="Verdana" panose="020B0604030504040204" pitchFamily="34" charset="0"/>
              </a:rPr>
              <a:t>(4) </a:t>
            </a:r>
            <a:r>
              <a:rPr lang="fi-FI" sz="2800" i="1" dirty="0">
                <a:solidFill>
                  <a:srgbClr val="00B0F0"/>
                </a:solidFill>
                <a:latin typeface="Verdana" panose="020B0604030504040204" pitchFamily="34" charset="0"/>
              </a:rPr>
              <a:t>Kaupalliset asiakirjat ja hankintamallit</a:t>
            </a:r>
            <a:endParaRPr lang="en-GB" sz="2800" i="1" dirty="0">
              <a:solidFill>
                <a:srgbClr val="00B0F0"/>
              </a:solidFill>
              <a:latin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9348"/>
            <a:ext cx="7429500" cy="3168352"/>
          </a:xfrm>
        </p:spPr>
        <p:txBody>
          <a:bodyPr>
            <a:noAutofit/>
          </a:bodyPr>
          <a:lstStyle/>
          <a:p>
            <a:r>
              <a:rPr lang="fi-FI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Tarjouspyynnön vaatimukset ja tarjouksen lupaukset =&gt; mitä on vaadittu, mitä on luvattu </a:t>
            </a:r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 mitä voidaan mitata</a:t>
            </a:r>
            <a:endParaRPr lang="fi-FI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Rautatiekunnossapitoon omat sopimusehdot ?</a:t>
            </a:r>
          </a:p>
          <a:p>
            <a:pPr lvl="0"/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Alueurakoiden tekninen sisältö</a:t>
            </a:r>
          </a:p>
          <a:p>
            <a:pPr lvl="0"/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Aluekohtaiset, alueelliset ja valtakunnalliset hankinnat </a:t>
            </a:r>
          </a:p>
          <a:p>
            <a:pPr lvl="0"/>
            <a:r>
              <a:rPr lang="fi-FI" sz="1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”Pääkunnossapitäjä” -malli turvallisuuden hallinnassa</a:t>
            </a:r>
          </a:p>
        </p:txBody>
      </p:sp>
    </p:spTree>
    <p:extLst>
      <p:ext uri="{BB962C8B-B14F-4D97-AF65-F5344CB8AC3E}">
        <p14:creationId xmlns:p14="http://schemas.microsoft.com/office/powerpoint/2010/main" val="16235556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Proxion">
      <a:dk1>
        <a:srgbClr val="646569"/>
      </a:dk1>
      <a:lt1>
        <a:sysClr val="window" lastClr="FFFFFF"/>
      </a:lt1>
      <a:dk2>
        <a:srgbClr val="009CDD"/>
      </a:dk2>
      <a:lt2>
        <a:srgbClr val="FFFFFF"/>
      </a:lt2>
      <a:accent1>
        <a:srgbClr val="4F81BD"/>
      </a:accent1>
      <a:accent2>
        <a:srgbClr val="FFB612"/>
      </a:accent2>
      <a:accent3>
        <a:srgbClr val="9BBB59"/>
      </a:accent3>
      <a:accent4>
        <a:srgbClr val="8064A2"/>
      </a:accent4>
      <a:accent5>
        <a:srgbClr val="4BACC6"/>
      </a:accent5>
      <a:accent6>
        <a:srgbClr val="FFB612"/>
      </a:accent6>
      <a:hlink>
        <a:srgbClr val="009CDD"/>
      </a:hlink>
      <a:folHlink>
        <a:srgbClr val="63656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6A7FA64D5A30AA41832B7572249744BA" ma:contentTypeVersion="3" ma:contentTypeDescription="Luo uusi asiakirja." ma:contentTypeScope="" ma:versionID="e70ca87465e24c66fe0a86041132f891">
  <xsd:schema xmlns:xsd="http://www.w3.org/2001/XMLSchema" xmlns:xs="http://www.w3.org/2001/XMLSchema" xmlns:p="http://schemas.microsoft.com/office/2006/metadata/properties" xmlns:ns2="1c3644c0-3404-42cc-9422-edcbf4379a96" targetNamespace="http://schemas.microsoft.com/office/2006/metadata/properties" ma:root="true" ma:fieldsID="8932dd5dadd8dc93d763698e3449ac18" ns2:_="">
    <xsd:import namespace="1c3644c0-3404-42cc-9422-edcbf4379a9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3644c0-3404-42cc-9422-edcbf4379a9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Jaett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Jakamisvihjeen hajautus" ma:internalName="SharingHintHash" ma:readOnly="true">
      <xsd:simpleType>
        <xsd:restriction base="dms:Text"/>
      </xsd:simpleType>
    </xsd:element>
    <xsd:element name="SharedWithDetails" ma:index="10" nillable="true" ma:displayName="Jakamisen tiedot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F837C22-99D9-44B7-BCF7-48F2A44923A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570984B-075C-471E-8FB1-DB570C039E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c3644c0-3404-42cc-9422-edcbf4379a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FE7C19-C0AF-45EB-A1B8-20779E356073}">
  <ds:schemaRefs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1c3644c0-3404-42cc-9422-edcbf4379a96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2749</TotalTime>
  <Words>334</Words>
  <Application>Microsoft Office PowerPoint</Application>
  <PresentationFormat>Näytössä katseltava esitys (16:10)</PresentationFormat>
  <Paragraphs>91</Paragraphs>
  <Slides>12</Slides>
  <Notes>0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12</vt:i4>
      </vt:variant>
    </vt:vector>
  </HeadingPairs>
  <TitlesOfParts>
    <vt:vector size="13" baseType="lpstr">
      <vt:lpstr>Office-teema</vt:lpstr>
      <vt:lpstr>  Ratafoorumi 17.3.2016    </vt:lpstr>
      <vt:lpstr>Sisältö</vt:lpstr>
      <vt:lpstr>(1) Elinkaaren hallinta</vt:lpstr>
      <vt:lpstr>(1) PPP malli edistää elinkaariajattelua</vt:lpstr>
      <vt:lpstr>(1) Osaaminen </vt:lpstr>
      <vt:lpstr>(2) Ratatiedon hallinta</vt:lpstr>
      <vt:lpstr>(2) Kuntoindeksit</vt:lpstr>
      <vt:lpstr>(3) Kunnossapidon ohjeet ja mittarit</vt:lpstr>
      <vt:lpstr>(4) Kaupalliset asiakirjat ja hankintamallit</vt:lpstr>
      <vt:lpstr>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Ville Juvonen</dc:creator>
  <cp:lastModifiedBy>Valjakka Jukka P.</cp:lastModifiedBy>
  <cp:revision>193</cp:revision>
  <cp:lastPrinted>2016-03-16T10:47:01Z</cp:lastPrinted>
  <dcterms:created xsi:type="dcterms:W3CDTF">2014-04-23T11:03:52Z</dcterms:created>
  <dcterms:modified xsi:type="dcterms:W3CDTF">2016-03-17T06:03:16Z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0x0101006A7FA64D5A30AA41832B7572249744BA</vt:lpwstr>
  </property>
</Properties>
</file>