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5"/>
  </p:notesMasterIdLst>
  <p:sldIdLst>
    <p:sldId id="256" r:id="rId4"/>
    <p:sldId id="278" r:id="rId5"/>
    <p:sldId id="267" r:id="rId6"/>
    <p:sldId id="280" r:id="rId7"/>
    <p:sldId id="277" r:id="rId8"/>
    <p:sldId id="279" r:id="rId9"/>
    <p:sldId id="273" r:id="rId10"/>
    <p:sldId id="275" r:id="rId11"/>
    <p:sldId id="276" r:id="rId12"/>
    <p:sldId id="281" r:id="rId13"/>
    <p:sldId id="274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723" autoAdjust="0"/>
  </p:normalViewPr>
  <p:slideViewPr>
    <p:cSldViewPr snapToGrid="0">
      <p:cViewPr varScale="1">
        <p:scale>
          <a:sx n="85" d="100"/>
          <a:sy n="85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21.11.2019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74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19.11.2019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Virpi Kangasniemi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3155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7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9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9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6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21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133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0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19.11.2019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Virpi Kangasniemi</a:t>
            </a:r>
            <a:endParaRPr lang="en-US" dirty="0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02295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98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1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5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8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1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807430"/>
            <a:ext cx="1794727" cy="1615970"/>
          </a:xfrm>
          <a:prstGeom prst="rect">
            <a:avLst/>
          </a:prstGeom>
        </p:spPr>
      </p:pic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2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6252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88497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45590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808984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071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2191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75271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8834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49801"/>
      </p:ext>
    </p:extLst>
  </p:cSld>
  <p:clrMapOvr>
    <a:masterClrMapping/>
  </p:clrMapOvr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76" y="1654055"/>
            <a:ext cx="3577632" cy="32212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31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0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90549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0216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73159895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095" y="349258"/>
            <a:ext cx="1191433" cy="10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16698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0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7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19.11.2019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Virpi Kangasniemi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64" r:id="rId4"/>
    <p:sldLayoutId id="2147483665" r:id="rId5"/>
    <p:sldLayoutId id="2147483744" r:id="rId6"/>
    <p:sldLayoutId id="2147483669" r:id="rId7"/>
    <p:sldLayoutId id="2147483724" r:id="rId8"/>
    <p:sldLayoutId id="2147483671" r:id="rId9"/>
    <p:sldLayoutId id="2147483672" r:id="rId10"/>
    <p:sldLayoutId id="2147483673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5" r:id="rId19"/>
    <p:sldLayoutId id="2147483686" r:id="rId20"/>
    <p:sldLayoutId id="2147483743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  <p:sldLayoutId id="2147483738" r:id="rId34"/>
    <p:sldLayoutId id="2147483739" r:id="rId35"/>
    <p:sldLayoutId id="2147483740" r:id="rId36"/>
    <p:sldLayoutId id="2147483741" r:id="rId37"/>
    <p:sldLayoutId id="2147483742" r:id="rId38"/>
    <p:sldLayoutId id="2147483705" r:id="rId39"/>
    <p:sldLayoutId id="2147483708" r:id="rId40"/>
    <p:sldLayoutId id="2147483745" r:id="rId41"/>
    <p:sldLayoutId id="2147483746" r:id="rId4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n paikkamerkki 5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7" b="20967"/>
          <a:stretch>
            <a:fillRect/>
          </a:stretch>
        </p:blipFill>
        <p:spPr/>
      </p:pic>
      <p:sp>
        <p:nvSpPr>
          <p:cNvPr id="3" name="Otsikko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Ratafoorumi</a:t>
            </a:r>
            <a:br>
              <a:rPr lang="fi-FI" dirty="0" smtClean="0"/>
            </a:br>
            <a:r>
              <a:rPr lang="fi-FI" sz="3800" dirty="0" smtClean="0"/>
              <a:t>Hankinnan ohjeistus -palvelu Väylässä</a:t>
            </a:r>
            <a:r>
              <a:rPr lang="fi-FI" sz="3700" dirty="0" smtClean="0"/>
              <a:t/>
            </a:r>
            <a:br>
              <a:rPr lang="fi-FI" sz="3700" dirty="0" smtClean="0"/>
            </a:br>
            <a:endParaRPr lang="fi-FI" sz="37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i-FI" dirty="0" smtClean="0"/>
              <a:t>22.11.2019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 dirty="0" smtClean="0"/>
              <a:t>Hillner/Kangasniemi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4642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Ajankohtaisia asioita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Postin lakko saattaa vaikuttaa rikosrekisteriotteiden tarkastamiseen. </a:t>
            </a:r>
            <a:endParaRPr lang="fi-FI" dirty="0" smtClean="0"/>
          </a:p>
          <a:p>
            <a:r>
              <a:rPr lang="fi-FI" dirty="0" smtClean="0"/>
              <a:t>EU-kynnysarvot muuttuvat </a:t>
            </a:r>
            <a:r>
              <a:rPr lang="fi-FI" dirty="0" smtClean="0"/>
              <a:t> vuodenvaihteessa.</a:t>
            </a:r>
          </a:p>
          <a:p>
            <a:pPr lvl="1"/>
            <a:r>
              <a:rPr lang="fi-FI" dirty="0" smtClean="0"/>
              <a:t>Tällä kertaa kynnysarvot laskevat hieman.</a:t>
            </a:r>
            <a:endParaRPr lang="fi-FI" dirty="0" smtClean="0"/>
          </a:p>
          <a:p>
            <a:r>
              <a:rPr lang="fi-FI" dirty="0" smtClean="0"/>
              <a:t>Tarjousasiakirjojen </a:t>
            </a:r>
            <a:r>
              <a:rPr lang="fi-FI" dirty="0" smtClean="0"/>
              <a:t>lähettäminen</a:t>
            </a:r>
          </a:p>
          <a:p>
            <a:pPr lvl="1"/>
            <a:r>
              <a:rPr lang="fi-FI" dirty="0" smtClean="0"/>
              <a:t>Tarjousasiakirjoja tulee ensisijaisesti  tulee lähettää turvapostilla.</a:t>
            </a:r>
            <a:endParaRPr lang="fi-FI" dirty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33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17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Hankinnan ohjeistus -palvelu</a:t>
            </a:r>
          </a:p>
          <a:p>
            <a:endParaRPr lang="fi-FI" dirty="0" smtClean="0"/>
          </a:p>
          <a:p>
            <a:r>
              <a:rPr lang="fi-FI" dirty="0" smtClean="0"/>
              <a:t>- virkamiehen ja konsultin työn tukena 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 smtClean="0"/>
              <a:t>Väyläviraston hankinnan ohjeistus –palvelu sisältää: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 Kattavan ohjeistuksen ja tarvittavat malliasiakirjat kilpailutuksen toteuttamiseen.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 Ohjeistusta sekä malliasiakirjoja eri tilanteisiin sopimuskaudella.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 Tukea hankintojen suunnittelu ja valmisteluvaiheeseen.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i-FI" dirty="0" smtClean="0"/>
              <a:t> Tietoa hankinnan ajankohtaisista </a:t>
            </a:r>
            <a:r>
              <a:rPr lang="fi-FI" dirty="0" smtClean="0"/>
              <a:t>asioista. 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37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62" y="319357"/>
            <a:ext cx="11195103" cy="569399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3</a:t>
            </a:fld>
            <a:endParaRPr lang="fi-FI" dirty="0"/>
          </a:p>
        </p:txBody>
      </p:sp>
      <p:sp>
        <p:nvSpPr>
          <p:cNvPr id="6" name="Tekstiruutu 5"/>
          <p:cNvSpPr txBox="1"/>
          <p:nvPr/>
        </p:nvSpPr>
        <p:spPr>
          <a:xfrm>
            <a:off x="9144001" y="1617784"/>
            <a:ext cx="1072661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i-FI"/>
          </a:p>
        </p:txBody>
      </p:sp>
      <p:sp>
        <p:nvSpPr>
          <p:cNvPr id="7" name="Tekstiruutu 6"/>
          <p:cNvSpPr txBox="1"/>
          <p:nvPr/>
        </p:nvSpPr>
        <p:spPr>
          <a:xfrm>
            <a:off x="2048608" y="3121269"/>
            <a:ext cx="1292469" cy="707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i-FI" sz="1000" dirty="0" smtClean="0"/>
              <a:t>Suora linkki tuotekohtaiseen ohjeistukseen ja malliasiakirjoihin </a:t>
            </a:r>
            <a:endParaRPr lang="fi-FI" sz="1000" dirty="0"/>
          </a:p>
        </p:txBody>
      </p:sp>
      <p:cxnSp>
        <p:nvCxnSpPr>
          <p:cNvPr id="9" name="Suora nuoliyhdysviiva 8"/>
          <p:cNvCxnSpPr>
            <a:stCxn id="7" idx="3"/>
          </p:cNvCxnSpPr>
          <p:nvPr/>
        </p:nvCxnSpPr>
        <p:spPr>
          <a:xfrm>
            <a:off x="3341077" y="3475212"/>
            <a:ext cx="219808" cy="3934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7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4</a:t>
            </a:fld>
            <a:endParaRPr lang="en-US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17" y="417688"/>
            <a:ext cx="11579891" cy="5407025"/>
          </a:xfrm>
          <a:prstGeom prst="rect">
            <a:avLst/>
          </a:prstGeom>
        </p:spPr>
      </p:pic>
      <p:sp>
        <p:nvSpPr>
          <p:cNvPr id="7" name="Tekstiruutu 6"/>
          <p:cNvSpPr txBox="1"/>
          <p:nvPr/>
        </p:nvSpPr>
        <p:spPr>
          <a:xfrm>
            <a:off x="3431822" y="1964267"/>
            <a:ext cx="2833511" cy="15804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sp>
        <p:nvSpPr>
          <p:cNvPr id="8" name="Tekstiruutu 7"/>
          <p:cNvSpPr txBox="1"/>
          <p:nvPr/>
        </p:nvSpPr>
        <p:spPr>
          <a:xfrm>
            <a:off x="7699023" y="3747911"/>
            <a:ext cx="1659466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i-FI" sz="1400" dirty="0" smtClean="0"/>
              <a:t>Ohjeita Kipon käyttöön </a:t>
            </a:r>
            <a:endParaRPr lang="fi-FI" sz="1400" dirty="0"/>
          </a:p>
        </p:txBody>
      </p:sp>
      <p:cxnSp>
        <p:nvCxnSpPr>
          <p:cNvPr id="10" name="Suora nuoliyhdysviiva 9"/>
          <p:cNvCxnSpPr>
            <a:stCxn id="8" idx="0"/>
          </p:cNvCxnSpPr>
          <p:nvPr/>
        </p:nvCxnSpPr>
        <p:spPr>
          <a:xfrm flipV="1">
            <a:off x="8528756" y="2935111"/>
            <a:ext cx="581377" cy="8128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609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32" y="354570"/>
            <a:ext cx="10929886" cy="5496451"/>
          </a:xfrm>
          <a:prstGeom prst="rect">
            <a:avLst/>
          </a:prstGeom>
        </p:spPr>
      </p:pic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5</a:t>
            </a:fld>
            <a:endParaRPr lang="en-US"/>
          </a:p>
        </p:txBody>
      </p:sp>
      <p:sp>
        <p:nvSpPr>
          <p:cNvPr id="6" name="Tekstiruutu 5"/>
          <p:cNvSpPr txBox="1"/>
          <p:nvPr/>
        </p:nvSpPr>
        <p:spPr>
          <a:xfrm>
            <a:off x="3387427" y="1322427"/>
            <a:ext cx="835269" cy="2154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i-FI" sz="800" dirty="0"/>
          </a:p>
        </p:txBody>
      </p:sp>
      <p:sp>
        <p:nvSpPr>
          <p:cNvPr id="7" name="Tekstiruutu 6"/>
          <p:cNvSpPr txBox="1"/>
          <p:nvPr/>
        </p:nvSpPr>
        <p:spPr>
          <a:xfrm>
            <a:off x="8076439" y="2309708"/>
            <a:ext cx="2602849" cy="6463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i-FI" sz="1200" dirty="0" smtClean="0"/>
              <a:t>Tuotevastaava vastaa tuotekohtaisista malliasiakirjoista ja tuotekohtaisesta ohjeistuksesta</a:t>
            </a:r>
            <a:endParaRPr lang="fi-FI" sz="1200" dirty="0"/>
          </a:p>
        </p:txBody>
      </p:sp>
    </p:spTree>
    <p:extLst>
      <p:ext uri="{BB962C8B-B14F-4D97-AF65-F5344CB8AC3E}">
        <p14:creationId xmlns:p14="http://schemas.microsoft.com/office/powerpoint/2010/main" val="657436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6</a:t>
            </a:fld>
            <a:endParaRPr lang="en-US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4214"/>
            <a:ext cx="11021483" cy="5988610"/>
          </a:xfrm>
          <a:prstGeom prst="rect">
            <a:avLst/>
          </a:prstGeom>
        </p:spPr>
      </p:pic>
      <p:sp>
        <p:nvSpPr>
          <p:cNvPr id="6" name="Tekstiruutu 5"/>
          <p:cNvSpPr txBox="1"/>
          <p:nvPr/>
        </p:nvSpPr>
        <p:spPr>
          <a:xfrm>
            <a:off x="609600" y="3194756"/>
            <a:ext cx="10744199" cy="14336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5029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Hankinnan ohjeistus -palvelu </a:t>
            </a:r>
          </a:p>
          <a:p>
            <a:r>
              <a:rPr lang="fi-FI" dirty="0" smtClean="0"/>
              <a:t>– dynaaminen ja alati päivittyvä tiedon lähde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fi-FI" sz="3000" dirty="0" smtClean="0"/>
              <a:t>Uusimmat päivitykset koskevat:</a:t>
            </a:r>
          </a:p>
          <a:p>
            <a:pPr lvl="1"/>
            <a:r>
              <a:rPr lang="fi-FI" dirty="0" smtClean="0"/>
              <a:t>Hankinnan </a:t>
            </a:r>
            <a:r>
              <a:rPr lang="fi-FI" dirty="0"/>
              <a:t>suunnittelu ja valmisteluvaiheen </a:t>
            </a:r>
            <a:r>
              <a:rPr lang="fi-FI" dirty="0" smtClean="0"/>
              <a:t>ohjeistusta. </a:t>
            </a:r>
            <a:endParaRPr lang="fi-FI" dirty="0"/>
          </a:p>
          <a:p>
            <a:pPr lvl="1"/>
            <a:r>
              <a:rPr lang="fi-FI" dirty="0" smtClean="0"/>
              <a:t>Neuvottelumenettelyn läpiviennin </a:t>
            </a:r>
            <a:r>
              <a:rPr lang="fi-FI" dirty="0" smtClean="0"/>
              <a:t>ohjeistusta.</a:t>
            </a:r>
            <a:endParaRPr lang="fi-FI" dirty="0"/>
          </a:p>
          <a:p>
            <a:pPr lvl="1"/>
            <a:r>
              <a:rPr lang="fi-FI" dirty="0" smtClean="0"/>
              <a:t>Ohjeistusta miten toimitaan tarjoajan syyllistyessä vakavaan virheeseen </a:t>
            </a:r>
            <a:r>
              <a:rPr lang="fi-FI" dirty="0" smtClean="0"/>
              <a:t>ammattitoiminnassa.</a:t>
            </a:r>
            <a:endParaRPr lang="fi-FI" dirty="0"/>
          </a:p>
          <a:p>
            <a:pPr lvl="1"/>
            <a:r>
              <a:rPr lang="fi-FI" dirty="0" smtClean="0"/>
              <a:t>Tietosuojan huomioimista </a:t>
            </a:r>
            <a:r>
              <a:rPr lang="fi-FI" dirty="0" smtClean="0"/>
              <a:t>hankinnoissa.</a:t>
            </a:r>
            <a:endParaRPr lang="fi-FI" dirty="0" smtClean="0"/>
          </a:p>
          <a:p>
            <a:pPr lvl="1"/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7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73772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Virkamiehen ja konsultin työnjako</a:t>
            </a:r>
          </a:p>
          <a:p>
            <a:r>
              <a:rPr lang="fi-FI" dirty="0" smtClean="0"/>
              <a:t>- oikaisuvaatimus-prosessi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i-FI" dirty="0" smtClean="0"/>
              <a:t>Oikaisuvaatimusprosessi </a:t>
            </a:r>
          </a:p>
          <a:p>
            <a:pPr lvl="1"/>
            <a:r>
              <a:rPr lang="fi-FI" dirty="0" smtClean="0"/>
              <a:t>Prosessi oikaisuvaatimuksen käsittelystä Väylässä on ohjeistettu kattavasti hankinnan ohjeistus -palvelussa. Palvelusta löytyy ohjeistuksen lisäksi kaikki tarvittavat malliasiakirjat mm lausuntojen pyytämiseksi ja päätöksen valmistelemiseksi. </a:t>
            </a:r>
          </a:p>
          <a:p>
            <a:pPr lvl="1"/>
            <a:r>
              <a:rPr lang="fi-FI" dirty="0" smtClean="0"/>
              <a:t>Päätösprosessi etenee siten, että kun substanssissa on konsulttien tuella valmisteltu päätösesitys, esittelee virkamies sen hallinto- ja oikeuspalvelut toiminnon johtajalle (Laura Kuistio), joka tekee esittelystä oikaisupäätöksen. </a:t>
            </a:r>
          </a:p>
          <a:p>
            <a:pPr lvl="1"/>
            <a:r>
              <a:rPr lang="fi-FI" dirty="0" smtClean="0"/>
              <a:t>Kun päätös on allekirjoitettu sen lähettää kilpailutukseen osallistuneille tarjoajille aina virkamies. 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67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 dirty="0" smtClean="0"/>
              <a:t>Konsultit ovat voimavara ja siksi myös koulutamme konsultteja. 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Väylän hankintalakimiehet järjestävät vuosittain useita hankintakoulutuksia - Koulutukset ovat avoimia myös </a:t>
            </a:r>
            <a:r>
              <a:rPr lang="fi-FI" dirty="0" smtClean="0"/>
              <a:t>konsulteille. </a:t>
            </a:r>
            <a:endParaRPr lang="fi-FI" dirty="0" smtClean="0"/>
          </a:p>
          <a:p>
            <a:r>
              <a:rPr lang="fi-FI" dirty="0" smtClean="0"/>
              <a:t>Koulutuksista tiedotetaan palvelussa, josta löytyvät myös koulutusten aineistot. </a:t>
            </a:r>
          </a:p>
          <a:p>
            <a:r>
              <a:rPr lang="fi-FI" dirty="0" smtClean="0"/>
              <a:t>Vuoden 2019 aikana koulutettiin muun muassa sopimusmuutoksista, neuvottelumenettelystä,  soveltuvuusvaatimuksista ja vertailuperusteista sekä uusimmasta oikeuskäytännöstä. 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70458"/>
      </p:ext>
    </p:extLst>
  </p:cSld>
  <p:clrMapOvr>
    <a:masterClrMapping/>
  </p:clrMapOvr>
</p:sld>
</file>

<file path=ppt/theme/theme1.xml><?xml version="1.0" encoding="utf-8"?>
<a:theme xmlns:a="http://schemas.openxmlformats.org/drawingml/2006/main" name="vayla">
  <a:themeElements>
    <a:clrScheme name="VÄYLÄ">
      <a:dk1>
        <a:srgbClr val="000000"/>
      </a:dk1>
      <a:lt1>
        <a:srgbClr val="FFFFFF"/>
      </a:lt1>
      <a:dk2>
        <a:srgbClr val="000000"/>
      </a:dk2>
      <a:lt2>
        <a:srgbClr val="FDFCFF"/>
      </a:lt2>
      <a:accent1>
        <a:srgbClr val="49C2F0"/>
      </a:accent1>
      <a:accent2>
        <a:srgbClr val="00B0CC"/>
      </a:accent2>
      <a:accent3>
        <a:srgbClr val="009BFF"/>
      </a:accent3>
      <a:accent4>
        <a:srgbClr val="0065AF"/>
      </a:accent4>
      <a:accent5>
        <a:srgbClr val="DD38F2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7C00EF4C-DB70-4C17-9690-23C5DC476437}" vid="{47A09E41-BE22-4BEE-87C4-9A636C14640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ddecree/>
  <dlevelofprotection/>
  <dsecrecy/>
  <dconfidentiality/>
</xml_kameleon>
</file>

<file path=customXml/item2.xml><?xml version="1.0" encoding="utf-8"?>
<livi_kameleon xmlns="" xmlns:xsi="http://www.w3.org/2001/XMLSchema-instance">
  <tyyppi>Esitys</tyyppi>
  <title/>
  <author>Virpi Kangasniemi</author>
  <paivays>19.11.2019</paivays>
</livi_kameleon>
</file>

<file path=customXml/itemProps1.xml><?xml version="1.0" encoding="utf-8"?>
<ds:datastoreItem xmlns:ds="http://schemas.openxmlformats.org/officeDocument/2006/customXml" ds:itemID="{83F52137-1378-471E-AE5E-949684AEC85B}">
  <ds:schemaRefs/>
</ds:datastoreItem>
</file>

<file path=customXml/itemProps2.xml><?xml version="1.0" encoding="utf-8"?>
<ds:datastoreItem xmlns:ds="http://schemas.openxmlformats.org/officeDocument/2006/customXml" ds:itemID="{361E9B5D-0D97-4D20-A2B5-81920FCD17FC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</Template>
  <TotalTime>514</TotalTime>
  <Words>265</Words>
  <Application>Microsoft Office PowerPoint</Application>
  <PresentationFormat>Laajakuva</PresentationFormat>
  <Paragraphs>46</Paragraphs>
  <Slides>11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8" baseType="lpstr">
      <vt:lpstr>Arial</vt:lpstr>
      <vt:lpstr>Calibri</vt:lpstr>
      <vt:lpstr>Exo 2</vt:lpstr>
      <vt:lpstr>Felbridge Pro</vt:lpstr>
      <vt:lpstr>Tahoma</vt:lpstr>
      <vt:lpstr>Wingdings</vt:lpstr>
      <vt:lpstr>vayla</vt:lpstr>
      <vt:lpstr>Ratafoorumi Hankinnan ohjeistus -palvelu Väylässä 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Ratafoorumi Hankinnan ohjeistus -palvelu Väylässä</dc:title>
  <dc:creator>Virpi Kangasniemi</dc:creator>
  <cp:keywords>Esitys</cp:keywords>
  <cp:lastModifiedBy>Kangasniemi Virpi</cp:lastModifiedBy>
  <cp:revision>22</cp:revision>
  <dcterms:created xsi:type="dcterms:W3CDTF">2019-11-19T08:18:48Z</dcterms:created>
  <dcterms:modified xsi:type="dcterms:W3CDTF">2019-11-21T08:20:53Z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473.983.02.010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vayla_ilmeella_fi.potx</vt:lpwstr>
  </property>
  <property fmtid="{D5CDD505-2E9C-101B-9397-08002B2CF9AE}" pid="6" name="dvDefinition">
    <vt:lpwstr>702 (dd_default.xml)</vt:lpwstr>
  </property>
  <property fmtid="{D5CDD505-2E9C-101B-9397-08002B2CF9AE}" pid="7" name="dvDefinitionID">
    <vt:lpwstr>702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473.85.02.208</vt:lpwstr>
  </property>
  <property fmtid="{D5CDD505-2E9C-101B-9397-08002B2CF9AE}" pid="10" name="dvDefinitionVersion">
    <vt:lpwstr>02.002 / 20.12.2018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Virpi Kangasniemi</vt:lpwstr>
  </property>
  <property fmtid="{D5CDD505-2E9C-101B-9397-08002B2CF9AE}" pid="24" name="dvDUFname">
    <vt:lpwstr>Virpi</vt:lpwstr>
  </property>
  <property fmtid="{D5CDD505-2E9C-101B-9397-08002B2CF9AE}" pid="25" name="dvDULname">
    <vt:lpwstr>Kangasniemi</vt:lpwstr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ddecree">
    <vt:lpwstr/>
  </property>
  <property fmtid="{D5CDD505-2E9C-101B-9397-08002B2CF9AE}" pid="35" name="dlevelofprotection">
    <vt:lpwstr/>
  </property>
  <property fmtid="{D5CDD505-2E9C-101B-9397-08002B2CF9AE}" pid="36" name="dsecrecy">
    <vt:lpwstr/>
  </property>
  <property fmtid="{D5CDD505-2E9C-101B-9397-08002B2CF9AE}" pid="37" name="dconfidentiality">
    <vt:lpwstr/>
  </property>
  <property fmtid="{D5CDD505-2E9C-101B-9397-08002B2CF9AE}" pid="38" name="author">
    <vt:lpwstr>Virpi Kangasniemi</vt:lpwstr>
  </property>
  <property fmtid="{D5CDD505-2E9C-101B-9397-08002B2CF9AE}" pid="39" name="paivays">
    <vt:filetime>2019-11-18T22:00:00Z</vt:filetime>
  </property>
</Properties>
</file>