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</p:sldMasterIdLst>
  <p:notesMasterIdLst>
    <p:notesMasterId r:id="rId23"/>
  </p:notesMasterIdLst>
  <p:sldIdLst>
    <p:sldId id="301" r:id="rId4"/>
    <p:sldId id="304" r:id="rId5"/>
    <p:sldId id="345" r:id="rId6"/>
    <p:sldId id="331" r:id="rId7"/>
    <p:sldId id="347" r:id="rId8"/>
    <p:sldId id="333" r:id="rId9"/>
    <p:sldId id="337" r:id="rId10"/>
    <p:sldId id="338" r:id="rId11"/>
    <p:sldId id="313" r:id="rId12"/>
    <p:sldId id="344" r:id="rId13"/>
    <p:sldId id="348" r:id="rId14"/>
    <p:sldId id="334" r:id="rId15"/>
    <p:sldId id="343" r:id="rId16"/>
    <p:sldId id="312" r:id="rId17"/>
    <p:sldId id="319" r:id="rId18"/>
    <p:sldId id="335" r:id="rId19"/>
    <p:sldId id="340" r:id="rId20"/>
    <p:sldId id="318" r:id="rId21"/>
    <p:sldId id="302" r:id="rId22"/>
  </p:sldIdLst>
  <p:sldSz cx="12192000" cy="6858000"/>
  <p:notesSz cx="7102475" cy="10234613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DAF7"/>
    <a:srgbClr val="BBE0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Normaali tyyli 2 - Korostu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38" d="100"/>
          <a:sy n="38" d="100"/>
        </p:scale>
        <p:origin x="620" y="3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Toimikunta\19.11.2019\Varaukset%2011_2019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EA98-4D13-BCB4-484818E163B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EA98-4D13-BCB4-484818E163B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EA98-4D13-BCB4-484818E163B0}"/>
              </c:ext>
            </c:extLst>
          </c:dPt>
          <c:dPt>
            <c:idx val="3"/>
            <c:bubble3D val="0"/>
            <c:explosion val="11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EA98-4D13-BCB4-484818E163B0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EA98-4D13-BCB4-484818E163B0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EA98-4D13-BCB4-484818E163B0}"/>
              </c:ext>
            </c:extLst>
          </c:dPt>
          <c:dLbls>
            <c:dLbl>
              <c:idx val="0"/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A98-4D13-BCB4-484818E163B0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5E75D3F8-F098-42DD-978A-7AAD93BDC262}" type="PERCENTAGE">
                      <a:rPr lang="en-US"/>
                      <a:pPr/>
                      <a:t>[PROSENTTI]</a:t>
                    </a:fld>
                    <a:endParaRPr lang="fi-FI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EA98-4D13-BCB4-484818E163B0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8046FFCF-63DB-465F-8C59-EB2219879530}" type="PERCENTAGE">
                      <a:rPr lang="en-US"/>
                      <a:pPr/>
                      <a:t>[PROSENTTI]</a:t>
                    </a:fld>
                    <a:endParaRPr lang="fi-FI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EA98-4D13-BCB4-484818E163B0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CF7F3B71-DD77-405A-807E-5F2712E0EA66}" type="PERCENTAGE">
                      <a:rPr lang="en-US"/>
                      <a:pPr/>
                      <a:t>[PROSENTTI]</a:t>
                    </a:fld>
                    <a:endParaRPr lang="fi-FI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EA98-4D13-BCB4-484818E163B0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2B24F69C-1E1A-4F19-9644-02C8056B4E2C}" type="PERCENTAGE">
                      <a:rPr lang="en-US"/>
                      <a:pPr/>
                      <a:t>[PROSENTTI]</a:t>
                    </a:fld>
                    <a:endParaRPr lang="fi-FI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EA98-4D13-BCB4-484818E163B0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89911A4D-E06B-479A-9B62-0DE41900A82A}" type="PERCENTAGE">
                      <a:rPr lang="en-US"/>
                      <a:pPr/>
                      <a:t>[PROSENTTI]</a:t>
                    </a:fld>
                    <a:endParaRPr lang="fi-FI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EA98-4D13-BCB4-484818E163B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Taul1!$F$3:$F$8</c:f>
              <c:strCache>
                <c:ptCount val="6"/>
                <c:pt idx="0">
                  <c:v>Hyväksytyt koulutuslaitokset</c:v>
                </c:pt>
                <c:pt idx="1">
                  <c:v>Muut</c:v>
                </c:pt>
                <c:pt idx="2">
                  <c:v>ROK omat tapahtumat</c:v>
                </c:pt>
                <c:pt idx="3">
                  <c:v>ROK koulutukset</c:v>
                </c:pt>
                <c:pt idx="4">
                  <c:v>Väylä muut koulutukset</c:v>
                </c:pt>
                <c:pt idx="5">
                  <c:v>Väylä muut tilaisuudet</c:v>
                </c:pt>
              </c:strCache>
            </c:strRef>
          </c:cat>
          <c:val>
            <c:numRef>
              <c:f>Taul1!$G$3:$G$8</c:f>
              <c:numCache>
                <c:formatCode>"€"#,##0_);[Red]\("€"#,##0\)</c:formatCode>
                <c:ptCount val="6"/>
                <c:pt idx="0">
                  <c:v>8039.5</c:v>
                </c:pt>
                <c:pt idx="1">
                  <c:v>26235.379999999997</c:v>
                </c:pt>
                <c:pt idx="2">
                  <c:v>10280</c:v>
                </c:pt>
                <c:pt idx="3">
                  <c:v>51732.5</c:v>
                </c:pt>
                <c:pt idx="4">
                  <c:v>490</c:v>
                </c:pt>
                <c:pt idx="5">
                  <c:v>1385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EA98-4D13-BCB4-484818E163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9380757874015747"/>
          <c:y val="0.80377863489784596"/>
          <c:w val="0.63720647419072618"/>
          <c:h val="0.1692087568735334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i-FI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513508"/>
          </a:xfrm>
          <a:prstGeom prst="rect">
            <a:avLst/>
          </a:prstGeom>
        </p:spPr>
        <p:txBody>
          <a:bodyPr vert="horz" lIns="99066" tIns="49533" rIns="99066" bIns="49533" rtlCol="0"/>
          <a:lstStyle>
            <a:lvl1pPr algn="l">
              <a:defRPr sz="13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513508"/>
          </a:xfrm>
          <a:prstGeom prst="rect">
            <a:avLst/>
          </a:prstGeom>
        </p:spPr>
        <p:txBody>
          <a:bodyPr vert="horz" lIns="99066" tIns="49533" rIns="99066" bIns="49533" rtlCol="0"/>
          <a:lstStyle>
            <a:lvl1pPr algn="r">
              <a:defRPr sz="1300"/>
            </a:lvl1pPr>
          </a:lstStyle>
          <a:p>
            <a:fld id="{02DAC96E-1DC8-4EA3-9268-8EA7D1653612}" type="datetimeFigureOut">
              <a:rPr lang="fi-FI" smtClean="0"/>
              <a:t>22.11.2019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66" tIns="49533" rIns="99066" bIns="49533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710248" y="4925407"/>
            <a:ext cx="5681980" cy="4029879"/>
          </a:xfrm>
          <a:prstGeom prst="rect">
            <a:avLst/>
          </a:prstGeom>
        </p:spPr>
        <p:txBody>
          <a:bodyPr vert="horz" lIns="99066" tIns="49533" rIns="99066" bIns="49533" rtlCol="0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7739" cy="513507"/>
          </a:xfrm>
          <a:prstGeom prst="rect">
            <a:avLst/>
          </a:prstGeom>
        </p:spPr>
        <p:txBody>
          <a:bodyPr vert="horz" lIns="99066" tIns="49533" rIns="99066" bIns="49533" rtlCol="0" anchor="b"/>
          <a:lstStyle>
            <a:lvl1pPr algn="l">
              <a:defRPr sz="13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4023092" y="9721107"/>
            <a:ext cx="3077739" cy="513507"/>
          </a:xfrm>
          <a:prstGeom prst="rect">
            <a:avLst/>
          </a:prstGeom>
        </p:spPr>
        <p:txBody>
          <a:bodyPr vert="horz" lIns="99066" tIns="49533" rIns="99066" bIns="49533" rtlCol="0" anchor="b"/>
          <a:lstStyle>
            <a:lvl1pPr algn="r">
              <a:defRPr sz="1300"/>
            </a:lvl1pPr>
          </a:lstStyle>
          <a:p>
            <a:fld id="{6D2D8B9A-264D-4165-A769-848A3FBDC0C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0692754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i-FI" dirty="0" err="1" smtClean="0"/>
              <a:t>They</a:t>
            </a:r>
            <a:r>
              <a:rPr lang="fi-FI" dirty="0" smtClean="0"/>
              <a:t> </a:t>
            </a:r>
            <a:r>
              <a:rPr lang="fi-FI" dirty="0" err="1" smtClean="0"/>
              <a:t>have</a:t>
            </a:r>
            <a:r>
              <a:rPr lang="fi-FI" dirty="0" smtClean="0"/>
              <a:t> </a:t>
            </a:r>
            <a:r>
              <a:rPr lang="fi-FI" dirty="0" err="1" smtClean="0"/>
              <a:t>had</a:t>
            </a:r>
            <a:r>
              <a:rPr lang="fi-FI" dirty="0" smtClean="0"/>
              <a:t> </a:t>
            </a:r>
            <a:r>
              <a:rPr lang="fi-FI" dirty="0" err="1" smtClean="0"/>
              <a:t>apply</a:t>
            </a:r>
            <a:r>
              <a:rPr lang="fi-FI" dirty="0" smtClean="0"/>
              <a:t> for</a:t>
            </a:r>
            <a:r>
              <a:rPr lang="fi-FI" baseline="0" dirty="0" smtClean="0"/>
              <a:t> </a:t>
            </a:r>
            <a:r>
              <a:rPr lang="fi-FI" baseline="0" dirty="0" err="1" smtClean="0"/>
              <a:t>education</a:t>
            </a:r>
            <a:r>
              <a:rPr lang="fi-FI" baseline="0" dirty="0" smtClean="0"/>
              <a:t> </a:t>
            </a:r>
            <a:r>
              <a:rPr lang="fi-FI" baseline="0" dirty="0" err="1" smtClean="0"/>
              <a:t>right</a:t>
            </a:r>
            <a:r>
              <a:rPr lang="fi-FI" baseline="0" dirty="0" smtClean="0"/>
              <a:t>. </a:t>
            </a:r>
            <a:r>
              <a:rPr lang="fi-FI" baseline="0" dirty="0" err="1" smtClean="0"/>
              <a:t>Regular</a:t>
            </a:r>
            <a:r>
              <a:rPr lang="fi-FI" baseline="0" dirty="0" smtClean="0"/>
              <a:t> </a:t>
            </a:r>
            <a:r>
              <a:rPr lang="fi-FI" baseline="0" dirty="0" err="1" smtClean="0"/>
              <a:t>auditing</a:t>
            </a:r>
            <a:r>
              <a:rPr lang="fi-FI" baseline="0" dirty="0" smtClean="0"/>
              <a:t> </a:t>
            </a:r>
            <a:r>
              <a:rPr lang="fi-FI" baseline="0" dirty="0" err="1" smtClean="0"/>
              <a:t>model</a:t>
            </a:r>
            <a:r>
              <a:rPr lang="fi-FI" baseline="0" dirty="0" smtClean="0"/>
              <a:t>. </a:t>
            </a:r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D8B9A-264D-4165-A769-848A3FBDC0CD}" type="slidenum">
              <a:rPr lang="fi-FI" smtClean="0"/>
              <a:t>6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1064614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i-FI" sz="1300" b="1" dirty="0" err="1"/>
              <a:t>Eerokki</a:t>
            </a:r>
            <a:endParaRPr lang="fi-FI" sz="1300" b="1" dirty="0"/>
          </a:p>
          <a:p>
            <a:r>
              <a:rPr lang="fi-FI" sz="1300" dirty="0"/>
              <a:t>· Eerokin ohjelmistoon on annettu koulutusta, mutta sen oppi ei ole vielä muuttunut järjestelmän osaamiseksi</a:t>
            </a:r>
          </a:p>
          <a:p>
            <a:r>
              <a:rPr lang="fi-FI" sz="1300" dirty="0"/>
              <a:t>· käytettävyys vielä heikolla tasolla mm. </a:t>
            </a:r>
            <a:r>
              <a:rPr lang="fi-FI" sz="1300" dirty="0" err="1"/>
              <a:t>roolitus</a:t>
            </a:r>
            <a:r>
              <a:rPr lang="fi-FI" sz="1300" dirty="0"/>
              <a:t> käyttäjä ja pääkäyttäjä sekoittavat</a:t>
            </a:r>
          </a:p>
          <a:p>
            <a:r>
              <a:rPr lang="fi-FI" sz="1300" dirty="0"/>
              <a:t>· kurssien perustamisen työläys</a:t>
            </a:r>
          </a:p>
          <a:p>
            <a:r>
              <a:rPr lang="fi-FI" sz="1300" dirty="0"/>
              <a:t>· verkkopedagogiikan osaaminen puutteellista materiaalin laatijoilla ja osin kouluttajilla</a:t>
            </a:r>
          </a:p>
          <a:p>
            <a:r>
              <a:rPr lang="fi-FI" sz="1300" dirty="0"/>
              <a:t>· osalla on tulossa toisia verkko-oppimisympäristöjä käyttöön</a:t>
            </a:r>
          </a:p>
          <a:p>
            <a:r>
              <a:rPr lang="fi-FI" sz="1300" b="1" dirty="0"/>
              <a:t>Tiedonkulku koulutuslaitokset - Väylä</a:t>
            </a:r>
          </a:p>
          <a:p>
            <a:r>
              <a:rPr lang="fi-FI" sz="1300" dirty="0"/>
              <a:t>· Ei aina systemaattista ja eikä yhtenäistä kaikille toimijoille; materiaalimuutokset, ennakkovaatimukset/-tutkinnot,</a:t>
            </a:r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D8B9A-264D-4165-A769-848A3FBDC0CD}" type="slidenum">
              <a:rPr lang="fi-FI" smtClean="0"/>
              <a:t>7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4978139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D8B9A-264D-4165-A769-848A3FBDC0CD}" type="slidenum">
              <a:rPr lang="fi-FI" smtClean="0"/>
              <a:t>12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915403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i-FI" dirty="0" smtClean="0"/>
              <a:t>Vaihteentarkastusohje</a:t>
            </a:r>
            <a:r>
              <a:rPr lang="fi-FI" baseline="0" dirty="0" smtClean="0"/>
              <a:t> uudistunut, koulutus vaihteentarkastus.</a:t>
            </a:r>
            <a:endParaRPr lang="en-US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69591A-E519-4A66-87CC-81D54FA79DBD}" type="slidenum">
              <a:rPr lang="fi-FI" smtClean="0"/>
              <a:t>14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9609248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Otsikkodia" preserve="1" userDrawn="1">
  <p:cSld name="title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923" y="4915763"/>
            <a:ext cx="1794727" cy="1615970"/>
          </a:xfrm>
          <a:prstGeom prst="rect">
            <a:avLst/>
          </a:prstGeom>
        </p:spPr>
      </p:pic>
      <p:sp>
        <p:nvSpPr>
          <p:cNvPr id="3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-9939"/>
            <a:ext cx="5277610" cy="4701002"/>
          </a:xfrm>
          <a:custGeom>
            <a:avLst/>
            <a:gdLst>
              <a:gd name="connsiteX0" fmla="*/ 0 w 4611688"/>
              <a:gd name="connsiteY0" fmla="*/ 4691063 h 4691063"/>
              <a:gd name="connsiteX1" fmla="*/ 1152922 w 4611688"/>
              <a:gd name="connsiteY1" fmla="*/ 0 h 4691063"/>
              <a:gd name="connsiteX2" fmla="*/ 4611688 w 4611688"/>
              <a:gd name="connsiteY2" fmla="*/ 0 h 4691063"/>
              <a:gd name="connsiteX3" fmla="*/ 3458766 w 4611688"/>
              <a:gd name="connsiteY3" fmla="*/ 4691063 h 4691063"/>
              <a:gd name="connsiteX4" fmla="*/ 0 w 4611688"/>
              <a:gd name="connsiteY4" fmla="*/ 4691063 h 4691063"/>
              <a:gd name="connsiteX0" fmla="*/ 0 w 5277610"/>
              <a:gd name="connsiteY0" fmla="*/ 4701002 h 4701002"/>
              <a:gd name="connsiteX1" fmla="*/ 1152922 w 5277610"/>
              <a:gd name="connsiteY1" fmla="*/ 9939 h 4701002"/>
              <a:gd name="connsiteX2" fmla="*/ 5277610 w 5277610"/>
              <a:gd name="connsiteY2" fmla="*/ 0 h 4701002"/>
              <a:gd name="connsiteX3" fmla="*/ 3458766 w 5277610"/>
              <a:gd name="connsiteY3" fmla="*/ 4701002 h 4701002"/>
              <a:gd name="connsiteX4" fmla="*/ 0 w 5277610"/>
              <a:gd name="connsiteY4" fmla="*/ 4701002 h 4701002"/>
              <a:gd name="connsiteX0" fmla="*/ 0 w 5277610"/>
              <a:gd name="connsiteY0" fmla="*/ 4701002 h 4701002"/>
              <a:gd name="connsiteX1" fmla="*/ 9922 w 5277610"/>
              <a:gd name="connsiteY1" fmla="*/ 9939 h 4701002"/>
              <a:gd name="connsiteX2" fmla="*/ 5277610 w 5277610"/>
              <a:gd name="connsiteY2" fmla="*/ 0 h 4701002"/>
              <a:gd name="connsiteX3" fmla="*/ 3458766 w 5277610"/>
              <a:gd name="connsiteY3" fmla="*/ 4701002 h 4701002"/>
              <a:gd name="connsiteX4" fmla="*/ 0 w 5277610"/>
              <a:gd name="connsiteY4" fmla="*/ 4701002 h 4701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77610" h="4701002">
                <a:moveTo>
                  <a:pt x="0" y="4701002"/>
                </a:moveTo>
                <a:cubicBezTo>
                  <a:pt x="3307" y="3137314"/>
                  <a:pt x="6615" y="1573627"/>
                  <a:pt x="9922" y="9939"/>
                </a:cubicBezTo>
                <a:lnTo>
                  <a:pt x="5277610" y="0"/>
                </a:lnTo>
                <a:lnTo>
                  <a:pt x="3458766" y="4701002"/>
                </a:lnTo>
                <a:lnTo>
                  <a:pt x="0" y="470100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anchor="ctr" anchorCtr="1">
            <a:normAutofit/>
          </a:bodyPr>
          <a:lstStyle>
            <a:lvl1pPr marL="0" indent="0" algn="l">
              <a:buNone/>
              <a:defRPr sz="2000" baseline="0"/>
            </a:lvl1pPr>
          </a:lstStyle>
          <a:p>
            <a:r>
              <a:rPr lang="fi-FI" dirty="0" smtClean="0"/>
              <a:t>Lisää 1. tämä kuva</a:t>
            </a:r>
            <a:br>
              <a:rPr lang="fi-FI" dirty="0" smtClean="0"/>
            </a:br>
            <a:r>
              <a:rPr lang="fi-FI" dirty="0" smtClean="0"/>
              <a:t>Kuvagalleriasta</a:t>
            </a:r>
            <a:br>
              <a:rPr lang="fi-FI" dirty="0" smtClean="0"/>
            </a:br>
            <a:r>
              <a:rPr lang="fi-FI" dirty="0" smtClean="0"/>
              <a:t>tai esim. omista tiedostoista</a:t>
            </a:r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3593725" y="-795"/>
            <a:ext cx="5053400" cy="4691858"/>
          </a:xfrm>
          <a:custGeom>
            <a:avLst/>
            <a:gdLst>
              <a:gd name="connsiteX0" fmla="*/ 0 w 4611688"/>
              <a:gd name="connsiteY0" fmla="*/ 4691063 h 4691063"/>
              <a:gd name="connsiteX1" fmla="*/ 1152922 w 4611688"/>
              <a:gd name="connsiteY1" fmla="*/ 0 h 4691063"/>
              <a:gd name="connsiteX2" fmla="*/ 4611688 w 4611688"/>
              <a:gd name="connsiteY2" fmla="*/ 0 h 4691063"/>
              <a:gd name="connsiteX3" fmla="*/ 3458766 w 4611688"/>
              <a:gd name="connsiteY3" fmla="*/ 4691063 h 4691063"/>
              <a:gd name="connsiteX4" fmla="*/ 0 w 4611688"/>
              <a:gd name="connsiteY4" fmla="*/ 4691063 h 4691063"/>
              <a:gd name="connsiteX0" fmla="*/ 0 w 5277610"/>
              <a:gd name="connsiteY0" fmla="*/ 4701002 h 4701002"/>
              <a:gd name="connsiteX1" fmla="*/ 1152922 w 5277610"/>
              <a:gd name="connsiteY1" fmla="*/ 9939 h 4701002"/>
              <a:gd name="connsiteX2" fmla="*/ 5277610 w 5277610"/>
              <a:gd name="connsiteY2" fmla="*/ 0 h 4701002"/>
              <a:gd name="connsiteX3" fmla="*/ 3458766 w 5277610"/>
              <a:gd name="connsiteY3" fmla="*/ 4701002 h 4701002"/>
              <a:gd name="connsiteX4" fmla="*/ 0 w 5277610"/>
              <a:gd name="connsiteY4" fmla="*/ 4701002 h 4701002"/>
              <a:gd name="connsiteX0" fmla="*/ 0 w 5277610"/>
              <a:gd name="connsiteY0" fmla="*/ 4701002 h 4701002"/>
              <a:gd name="connsiteX1" fmla="*/ 9922 w 5277610"/>
              <a:gd name="connsiteY1" fmla="*/ 9939 h 4701002"/>
              <a:gd name="connsiteX2" fmla="*/ 5277610 w 5277610"/>
              <a:gd name="connsiteY2" fmla="*/ 0 h 4701002"/>
              <a:gd name="connsiteX3" fmla="*/ 3458766 w 5277610"/>
              <a:gd name="connsiteY3" fmla="*/ 4701002 h 4701002"/>
              <a:gd name="connsiteX4" fmla="*/ 0 w 5277610"/>
              <a:gd name="connsiteY4" fmla="*/ 4701002 h 4701002"/>
              <a:gd name="connsiteX0" fmla="*/ 0 w 7036836"/>
              <a:gd name="connsiteY0" fmla="*/ 4691063 h 4701002"/>
              <a:gd name="connsiteX1" fmla="*/ 1769148 w 7036836"/>
              <a:gd name="connsiteY1" fmla="*/ 9939 h 4701002"/>
              <a:gd name="connsiteX2" fmla="*/ 7036836 w 7036836"/>
              <a:gd name="connsiteY2" fmla="*/ 0 h 4701002"/>
              <a:gd name="connsiteX3" fmla="*/ 5217992 w 7036836"/>
              <a:gd name="connsiteY3" fmla="*/ 4701002 h 4701002"/>
              <a:gd name="connsiteX4" fmla="*/ 0 w 7036836"/>
              <a:gd name="connsiteY4" fmla="*/ 4691063 h 4701002"/>
              <a:gd name="connsiteX0" fmla="*/ 0 w 7036836"/>
              <a:gd name="connsiteY0" fmla="*/ 4691063 h 4701002"/>
              <a:gd name="connsiteX1" fmla="*/ 1769148 w 7036836"/>
              <a:gd name="connsiteY1" fmla="*/ 9939 h 4701002"/>
              <a:gd name="connsiteX2" fmla="*/ 7036836 w 7036836"/>
              <a:gd name="connsiteY2" fmla="*/ 0 h 4701002"/>
              <a:gd name="connsiteX3" fmla="*/ 5217992 w 7036836"/>
              <a:gd name="connsiteY3" fmla="*/ 4701002 h 4701002"/>
              <a:gd name="connsiteX4" fmla="*/ 0 w 7036836"/>
              <a:gd name="connsiteY4" fmla="*/ 4691063 h 4701002"/>
              <a:gd name="connsiteX0" fmla="*/ 0 w 7036836"/>
              <a:gd name="connsiteY0" fmla="*/ 4691063 h 4701002"/>
              <a:gd name="connsiteX1" fmla="*/ 1769148 w 7036836"/>
              <a:gd name="connsiteY1" fmla="*/ 9939 h 4701002"/>
              <a:gd name="connsiteX2" fmla="*/ 7036836 w 7036836"/>
              <a:gd name="connsiteY2" fmla="*/ 0 h 4701002"/>
              <a:gd name="connsiteX3" fmla="*/ 5217992 w 7036836"/>
              <a:gd name="connsiteY3" fmla="*/ 4701002 h 4701002"/>
              <a:gd name="connsiteX4" fmla="*/ 0 w 7036836"/>
              <a:gd name="connsiteY4" fmla="*/ 4691063 h 4701002"/>
              <a:gd name="connsiteX0" fmla="*/ 0 w 7064268"/>
              <a:gd name="connsiteY0" fmla="*/ 4691063 h 4701002"/>
              <a:gd name="connsiteX1" fmla="*/ 1796580 w 7064268"/>
              <a:gd name="connsiteY1" fmla="*/ 9939 h 4701002"/>
              <a:gd name="connsiteX2" fmla="*/ 7064268 w 7064268"/>
              <a:gd name="connsiteY2" fmla="*/ 0 h 4701002"/>
              <a:gd name="connsiteX3" fmla="*/ 5245424 w 7064268"/>
              <a:gd name="connsiteY3" fmla="*/ 4701002 h 4701002"/>
              <a:gd name="connsiteX4" fmla="*/ 0 w 7064268"/>
              <a:gd name="connsiteY4" fmla="*/ 4691063 h 4701002"/>
              <a:gd name="connsiteX0" fmla="*/ 0 w 7064268"/>
              <a:gd name="connsiteY0" fmla="*/ 4691063 h 4701002"/>
              <a:gd name="connsiteX1" fmla="*/ 1796580 w 7064268"/>
              <a:gd name="connsiteY1" fmla="*/ 9939 h 4701002"/>
              <a:gd name="connsiteX2" fmla="*/ 7064268 w 7064268"/>
              <a:gd name="connsiteY2" fmla="*/ 0 h 4701002"/>
              <a:gd name="connsiteX3" fmla="*/ 5245424 w 7064268"/>
              <a:gd name="connsiteY3" fmla="*/ 4701002 h 4701002"/>
              <a:gd name="connsiteX4" fmla="*/ 0 w 7064268"/>
              <a:gd name="connsiteY4" fmla="*/ 4691063 h 4701002"/>
              <a:gd name="connsiteX0" fmla="*/ 0 w 5245424"/>
              <a:gd name="connsiteY0" fmla="*/ 4691063 h 4701002"/>
              <a:gd name="connsiteX1" fmla="*/ 1796580 w 5245424"/>
              <a:gd name="connsiteY1" fmla="*/ 9939 h 4701002"/>
              <a:gd name="connsiteX2" fmla="*/ 3315228 w 5245424"/>
              <a:gd name="connsiteY2" fmla="*/ 0 h 4701002"/>
              <a:gd name="connsiteX3" fmla="*/ 5245424 w 5245424"/>
              <a:gd name="connsiteY3" fmla="*/ 4701002 h 4701002"/>
              <a:gd name="connsiteX4" fmla="*/ 0 w 5245424"/>
              <a:gd name="connsiteY4" fmla="*/ 4691063 h 4701002"/>
              <a:gd name="connsiteX0" fmla="*/ 0 w 5245424"/>
              <a:gd name="connsiteY0" fmla="*/ 4681919 h 4691858"/>
              <a:gd name="connsiteX1" fmla="*/ 1796580 w 5245424"/>
              <a:gd name="connsiteY1" fmla="*/ 795 h 4691858"/>
              <a:gd name="connsiteX2" fmla="*/ 3196356 w 5245424"/>
              <a:gd name="connsiteY2" fmla="*/ 0 h 4691858"/>
              <a:gd name="connsiteX3" fmla="*/ 5245424 w 5245424"/>
              <a:gd name="connsiteY3" fmla="*/ 4691858 h 4691858"/>
              <a:gd name="connsiteX4" fmla="*/ 0 w 5245424"/>
              <a:gd name="connsiteY4" fmla="*/ 4681919 h 4691858"/>
              <a:gd name="connsiteX0" fmla="*/ 0 w 5053400"/>
              <a:gd name="connsiteY0" fmla="*/ 4681919 h 4691858"/>
              <a:gd name="connsiteX1" fmla="*/ 1796580 w 5053400"/>
              <a:gd name="connsiteY1" fmla="*/ 795 h 4691858"/>
              <a:gd name="connsiteX2" fmla="*/ 3196356 w 5053400"/>
              <a:gd name="connsiteY2" fmla="*/ 0 h 4691858"/>
              <a:gd name="connsiteX3" fmla="*/ 5053400 w 5053400"/>
              <a:gd name="connsiteY3" fmla="*/ 4691858 h 4691858"/>
              <a:gd name="connsiteX4" fmla="*/ 0 w 5053400"/>
              <a:gd name="connsiteY4" fmla="*/ 4681919 h 4691858"/>
              <a:gd name="connsiteX0" fmla="*/ 0 w 5053400"/>
              <a:gd name="connsiteY0" fmla="*/ 4691063 h 4691858"/>
              <a:gd name="connsiteX1" fmla="*/ 1796580 w 5053400"/>
              <a:gd name="connsiteY1" fmla="*/ 795 h 4691858"/>
              <a:gd name="connsiteX2" fmla="*/ 3196356 w 5053400"/>
              <a:gd name="connsiteY2" fmla="*/ 0 h 4691858"/>
              <a:gd name="connsiteX3" fmla="*/ 5053400 w 5053400"/>
              <a:gd name="connsiteY3" fmla="*/ 4691858 h 4691858"/>
              <a:gd name="connsiteX4" fmla="*/ 0 w 5053400"/>
              <a:gd name="connsiteY4" fmla="*/ 4691063 h 4691858"/>
              <a:gd name="connsiteX0" fmla="*/ 0 w 5053400"/>
              <a:gd name="connsiteY0" fmla="*/ 4691063 h 4691858"/>
              <a:gd name="connsiteX1" fmla="*/ 1796580 w 5053400"/>
              <a:gd name="connsiteY1" fmla="*/ 795 h 4691858"/>
              <a:gd name="connsiteX2" fmla="*/ 3196356 w 5053400"/>
              <a:gd name="connsiteY2" fmla="*/ 0 h 4691858"/>
              <a:gd name="connsiteX3" fmla="*/ 5053400 w 5053400"/>
              <a:gd name="connsiteY3" fmla="*/ 4691858 h 4691858"/>
              <a:gd name="connsiteX4" fmla="*/ 0 w 5053400"/>
              <a:gd name="connsiteY4" fmla="*/ 4691063 h 4691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3400" h="4691858">
                <a:moveTo>
                  <a:pt x="0" y="4691063"/>
                </a:moveTo>
                <a:cubicBezTo>
                  <a:pt x="741983" y="2827611"/>
                  <a:pt x="1256560" y="1465091"/>
                  <a:pt x="1796580" y="795"/>
                </a:cubicBezTo>
                <a:lnTo>
                  <a:pt x="3196356" y="0"/>
                </a:lnTo>
                <a:lnTo>
                  <a:pt x="5053400" y="4691858"/>
                </a:lnTo>
                <a:lnTo>
                  <a:pt x="0" y="469106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anchor="ctr" anchorCtr="1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/>
            </a:lvl1pPr>
          </a:lstStyle>
          <a:p>
            <a:r>
              <a:rPr lang="fi-FI" dirty="0" smtClean="0"/>
              <a:t>Lisää 2. tämä kuva</a:t>
            </a:r>
            <a:br>
              <a:rPr lang="fi-FI" dirty="0" smtClean="0"/>
            </a:br>
            <a:r>
              <a:rPr lang="fi-FI" dirty="0" smtClean="0"/>
              <a:t>Kuvagalleriasta</a:t>
            </a:r>
            <a:br>
              <a:rPr lang="fi-FI" dirty="0" smtClean="0"/>
            </a:br>
            <a:r>
              <a:rPr lang="fi-FI" dirty="0" smtClean="0"/>
              <a:t>tai esim. omista tiedostoista</a:t>
            </a:r>
            <a:endParaRPr 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6924312" y="0"/>
            <a:ext cx="5267688" cy="4710146"/>
          </a:xfrm>
          <a:custGeom>
            <a:avLst/>
            <a:gdLst>
              <a:gd name="connsiteX0" fmla="*/ 0 w 4611688"/>
              <a:gd name="connsiteY0" fmla="*/ 4691063 h 4691063"/>
              <a:gd name="connsiteX1" fmla="*/ 1152922 w 4611688"/>
              <a:gd name="connsiteY1" fmla="*/ 0 h 4691063"/>
              <a:gd name="connsiteX2" fmla="*/ 4611688 w 4611688"/>
              <a:gd name="connsiteY2" fmla="*/ 0 h 4691063"/>
              <a:gd name="connsiteX3" fmla="*/ 3458766 w 4611688"/>
              <a:gd name="connsiteY3" fmla="*/ 4691063 h 4691063"/>
              <a:gd name="connsiteX4" fmla="*/ 0 w 4611688"/>
              <a:gd name="connsiteY4" fmla="*/ 4691063 h 4691063"/>
              <a:gd name="connsiteX0" fmla="*/ 0 w 5277610"/>
              <a:gd name="connsiteY0" fmla="*/ 4701002 h 4701002"/>
              <a:gd name="connsiteX1" fmla="*/ 1152922 w 5277610"/>
              <a:gd name="connsiteY1" fmla="*/ 9939 h 4701002"/>
              <a:gd name="connsiteX2" fmla="*/ 5277610 w 5277610"/>
              <a:gd name="connsiteY2" fmla="*/ 0 h 4701002"/>
              <a:gd name="connsiteX3" fmla="*/ 3458766 w 5277610"/>
              <a:gd name="connsiteY3" fmla="*/ 4701002 h 4701002"/>
              <a:gd name="connsiteX4" fmla="*/ 0 w 5277610"/>
              <a:gd name="connsiteY4" fmla="*/ 4701002 h 4701002"/>
              <a:gd name="connsiteX0" fmla="*/ 0 w 5277610"/>
              <a:gd name="connsiteY0" fmla="*/ 4701002 h 4701002"/>
              <a:gd name="connsiteX1" fmla="*/ 9922 w 5277610"/>
              <a:gd name="connsiteY1" fmla="*/ 9939 h 4701002"/>
              <a:gd name="connsiteX2" fmla="*/ 5277610 w 5277610"/>
              <a:gd name="connsiteY2" fmla="*/ 0 h 4701002"/>
              <a:gd name="connsiteX3" fmla="*/ 3458766 w 5277610"/>
              <a:gd name="connsiteY3" fmla="*/ 4701002 h 4701002"/>
              <a:gd name="connsiteX4" fmla="*/ 0 w 5277610"/>
              <a:gd name="connsiteY4" fmla="*/ 4701002 h 4701002"/>
              <a:gd name="connsiteX0" fmla="*/ 0 w 5277610"/>
              <a:gd name="connsiteY0" fmla="*/ 4701002 h 4710146"/>
              <a:gd name="connsiteX1" fmla="*/ 9922 w 5277610"/>
              <a:gd name="connsiteY1" fmla="*/ 9939 h 4710146"/>
              <a:gd name="connsiteX2" fmla="*/ 5277610 w 5277610"/>
              <a:gd name="connsiteY2" fmla="*/ 0 h 4710146"/>
              <a:gd name="connsiteX3" fmla="*/ 5260134 w 5277610"/>
              <a:gd name="connsiteY3" fmla="*/ 4710146 h 4710146"/>
              <a:gd name="connsiteX4" fmla="*/ 0 w 5277610"/>
              <a:gd name="connsiteY4" fmla="*/ 4701002 h 4710146"/>
              <a:gd name="connsiteX0" fmla="*/ 1846315 w 5267693"/>
              <a:gd name="connsiteY0" fmla="*/ 4701002 h 4710146"/>
              <a:gd name="connsiteX1" fmla="*/ 5 w 5267693"/>
              <a:gd name="connsiteY1" fmla="*/ 9939 h 4710146"/>
              <a:gd name="connsiteX2" fmla="*/ 5267693 w 5267693"/>
              <a:gd name="connsiteY2" fmla="*/ 0 h 4710146"/>
              <a:gd name="connsiteX3" fmla="*/ 5250217 w 5267693"/>
              <a:gd name="connsiteY3" fmla="*/ 4710146 h 4710146"/>
              <a:gd name="connsiteX4" fmla="*/ 1846315 w 5267693"/>
              <a:gd name="connsiteY4" fmla="*/ 4701002 h 4710146"/>
              <a:gd name="connsiteX0" fmla="*/ 1846316 w 5267694"/>
              <a:gd name="connsiteY0" fmla="*/ 4701002 h 4710146"/>
              <a:gd name="connsiteX1" fmla="*/ 6 w 5267694"/>
              <a:gd name="connsiteY1" fmla="*/ 9939 h 4710146"/>
              <a:gd name="connsiteX2" fmla="*/ 5267694 w 5267694"/>
              <a:gd name="connsiteY2" fmla="*/ 0 h 4710146"/>
              <a:gd name="connsiteX3" fmla="*/ 5250218 w 5267694"/>
              <a:gd name="connsiteY3" fmla="*/ 4710146 h 4710146"/>
              <a:gd name="connsiteX4" fmla="*/ 1846316 w 5267694"/>
              <a:gd name="connsiteY4" fmla="*/ 4701002 h 4710146"/>
              <a:gd name="connsiteX0" fmla="*/ 1846316 w 5267694"/>
              <a:gd name="connsiteY0" fmla="*/ 4701002 h 4710146"/>
              <a:gd name="connsiteX1" fmla="*/ 6 w 5267694"/>
              <a:gd name="connsiteY1" fmla="*/ 795 h 4710146"/>
              <a:gd name="connsiteX2" fmla="*/ 5267694 w 5267694"/>
              <a:gd name="connsiteY2" fmla="*/ 0 h 4710146"/>
              <a:gd name="connsiteX3" fmla="*/ 5250218 w 5267694"/>
              <a:gd name="connsiteY3" fmla="*/ 4710146 h 4710146"/>
              <a:gd name="connsiteX4" fmla="*/ 1846316 w 5267694"/>
              <a:gd name="connsiteY4" fmla="*/ 4701002 h 4710146"/>
              <a:gd name="connsiteX0" fmla="*/ 1846310 w 5267688"/>
              <a:gd name="connsiteY0" fmla="*/ 4701002 h 4710146"/>
              <a:gd name="connsiteX1" fmla="*/ 0 w 5267688"/>
              <a:gd name="connsiteY1" fmla="*/ 795 h 4710146"/>
              <a:gd name="connsiteX2" fmla="*/ 5267688 w 5267688"/>
              <a:gd name="connsiteY2" fmla="*/ 0 h 4710146"/>
              <a:gd name="connsiteX3" fmla="*/ 5250212 w 5267688"/>
              <a:gd name="connsiteY3" fmla="*/ 4710146 h 4710146"/>
              <a:gd name="connsiteX4" fmla="*/ 1846310 w 5267688"/>
              <a:gd name="connsiteY4" fmla="*/ 4701002 h 4710146"/>
              <a:gd name="connsiteX0" fmla="*/ 1873742 w 5267688"/>
              <a:gd name="connsiteY0" fmla="*/ 4710146 h 4710146"/>
              <a:gd name="connsiteX1" fmla="*/ 0 w 5267688"/>
              <a:gd name="connsiteY1" fmla="*/ 795 h 4710146"/>
              <a:gd name="connsiteX2" fmla="*/ 5267688 w 5267688"/>
              <a:gd name="connsiteY2" fmla="*/ 0 h 4710146"/>
              <a:gd name="connsiteX3" fmla="*/ 5250212 w 5267688"/>
              <a:gd name="connsiteY3" fmla="*/ 4710146 h 4710146"/>
              <a:gd name="connsiteX4" fmla="*/ 1873742 w 5267688"/>
              <a:gd name="connsiteY4" fmla="*/ 4710146 h 4710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67688" h="4710146">
                <a:moveTo>
                  <a:pt x="1873742" y="4710146"/>
                </a:moveTo>
                <a:cubicBezTo>
                  <a:pt x="1227825" y="3055018"/>
                  <a:pt x="645917" y="1601059"/>
                  <a:pt x="0" y="795"/>
                </a:cubicBezTo>
                <a:lnTo>
                  <a:pt x="5267688" y="0"/>
                </a:lnTo>
                <a:cubicBezTo>
                  <a:pt x="5261863" y="1570049"/>
                  <a:pt x="5256037" y="3140097"/>
                  <a:pt x="5250212" y="4710146"/>
                </a:cubicBezTo>
                <a:lnTo>
                  <a:pt x="1873742" y="471014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anchor="ctr" anchorCtr="1">
            <a:normAutofit/>
          </a:bodyPr>
          <a:lstStyle>
            <a:lvl1pPr marL="0" indent="0">
              <a:buFontTx/>
              <a:buNone/>
              <a:defRPr sz="2000"/>
            </a:lvl1pPr>
          </a:lstStyle>
          <a:p>
            <a:r>
              <a:rPr lang="fi-FI" dirty="0" smtClean="0"/>
              <a:t>Lisää 3. tämä kuva </a:t>
            </a:r>
            <a:br>
              <a:rPr lang="fi-FI" dirty="0" smtClean="0"/>
            </a:br>
            <a:r>
              <a:rPr lang="fi-FI" dirty="0" smtClean="0"/>
              <a:t>Kuvagalleriasta</a:t>
            </a:r>
            <a:br>
              <a:rPr lang="fi-FI" dirty="0" smtClean="0"/>
            </a:br>
            <a:r>
              <a:rPr lang="fi-FI" dirty="0" smtClean="0"/>
              <a:t>tai esim. omista tiedostoista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tsikko 1"/>
          <p:cNvSpPr>
            <a:spLocks noGrp="1"/>
          </p:cNvSpPr>
          <p:nvPr>
            <p:ph type="ctrTitle"/>
          </p:nvPr>
        </p:nvSpPr>
        <p:spPr>
          <a:xfrm>
            <a:off x="2265770" y="5000877"/>
            <a:ext cx="9030880" cy="1297185"/>
          </a:xfrm>
        </p:spPr>
        <p:txBody>
          <a:bodyPr anchor="t">
            <a:normAutofit/>
          </a:bodyPr>
          <a:lstStyle>
            <a:lvl1pPr algn="l">
              <a:defRPr sz="4400" b="1"/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4750017" y="632111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i-FI" smtClean="0"/>
              <a:t>9.4.2019</a:t>
            </a:r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3862" y="6321116"/>
            <a:ext cx="247615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Janne Tuovinen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7231554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aaka_palkki_kuva_t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0" indent="0">
              <a:buFontTx/>
              <a:buNone/>
              <a:defRPr/>
            </a:lvl1pPr>
          </a:lstStyle>
          <a:p>
            <a:r>
              <a:rPr lang="fi-FI" dirty="0" smtClean="0"/>
              <a:t>Lisää kuva </a:t>
            </a:r>
            <a:r>
              <a:rPr lang="fi-FI" dirty="0" err="1" smtClean="0"/>
              <a:t>Kameleonin</a:t>
            </a:r>
            <a:r>
              <a:rPr lang="fi-FI" dirty="0" smtClean="0"/>
              <a:t> Kuvagalleriasta </a:t>
            </a:r>
            <a:br>
              <a:rPr lang="fi-FI" dirty="0" smtClean="0"/>
            </a:br>
            <a:r>
              <a:rPr lang="fi-FI" dirty="0" smtClean="0"/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2076397"/>
            <a:ext cx="12192000" cy="2526600"/>
          </a:xfrm>
          <a:solidFill>
            <a:srgbClr val="0463AF">
              <a:alpha val="75000"/>
            </a:srgbClr>
          </a:solidFill>
          <a:ln>
            <a:noFill/>
          </a:ln>
        </p:spPr>
        <p:txBody>
          <a:bodyPr lIns="864000" rIns="9000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6915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aaka_palkki_kuva_lila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0" indent="0">
              <a:buFontTx/>
              <a:buNone/>
              <a:defRPr/>
            </a:lvl1pPr>
          </a:lstStyle>
          <a:p>
            <a:r>
              <a:rPr lang="fi-FI" dirty="0" smtClean="0"/>
              <a:t>Lisää kuva </a:t>
            </a:r>
            <a:r>
              <a:rPr lang="fi-FI" dirty="0" err="1" smtClean="0"/>
              <a:t>Kameleonin</a:t>
            </a:r>
            <a:r>
              <a:rPr lang="fi-FI" dirty="0" smtClean="0"/>
              <a:t> Kuvagalleriasta </a:t>
            </a:r>
            <a:br>
              <a:rPr lang="fi-FI" dirty="0" smtClean="0"/>
            </a:br>
            <a:r>
              <a:rPr lang="fi-FI" dirty="0" smtClean="0"/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2076397"/>
            <a:ext cx="12192000" cy="2526600"/>
          </a:xfrm>
          <a:solidFill>
            <a:srgbClr val="DD38F2">
              <a:alpha val="75000"/>
            </a:srgbClr>
          </a:solidFill>
          <a:ln>
            <a:noFill/>
          </a:ln>
        </p:spPr>
        <p:txBody>
          <a:bodyPr lIns="864000" rIns="9000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6075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aaka_palkki_kuva_kelta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0" indent="0">
              <a:buFontTx/>
              <a:buNone/>
              <a:defRPr/>
            </a:lvl1pPr>
          </a:lstStyle>
          <a:p>
            <a:r>
              <a:rPr lang="fi-FI" dirty="0" smtClean="0"/>
              <a:t>Lisää kuva </a:t>
            </a:r>
            <a:r>
              <a:rPr lang="fi-FI" dirty="0" err="1" smtClean="0"/>
              <a:t>Kameleonin</a:t>
            </a:r>
            <a:r>
              <a:rPr lang="fi-FI" dirty="0" smtClean="0"/>
              <a:t> Kuvagalleriasta </a:t>
            </a:r>
            <a:br>
              <a:rPr lang="fi-FI" dirty="0" smtClean="0"/>
            </a:br>
            <a:r>
              <a:rPr lang="fi-FI" dirty="0" smtClean="0"/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2076397"/>
            <a:ext cx="12192000" cy="2526600"/>
          </a:xfrm>
          <a:solidFill>
            <a:srgbClr val="FFC300">
              <a:alpha val="75000"/>
            </a:srgbClr>
          </a:solidFill>
          <a:ln>
            <a:noFill/>
          </a:ln>
        </p:spPr>
        <p:txBody>
          <a:bodyPr lIns="864000" rIns="9000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0237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aaka_palkki_kuva_vihrea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0" indent="0">
              <a:buFontTx/>
              <a:buNone/>
              <a:defRPr/>
            </a:lvl1pPr>
          </a:lstStyle>
          <a:p>
            <a:r>
              <a:rPr lang="fi-FI" dirty="0" smtClean="0"/>
              <a:t>Lisää kuva </a:t>
            </a:r>
            <a:r>
              <a:rPr lang="fi-FI" dirty="0" err="1" smtClean="0"/>
              <a:t>Kameleonin</a:t>
            </a:r>
            <a:r>
              <a:rPr lang="fi-FI" dirty="0" smtClean="0"/>
              <a:t> Kuvagalleriasta </a:t>
            </a:r>
            <a:br>
              <a:rPr lang="fi-FI" dirty="0" smtClean="0"/>
            </a:br>
            <a:r>
              <a:rPr lang="fi-FI" dirty="0" smtClean="0"/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2076397"/>
            <a:ext cx="12192000" cy="2526600"/>
          </a:xfrm>
          <a:solidFill>
            <a:srgbClr val="8DCB6D">
              <a:alpha val="75000"/>
            </a:srgbClr>
          </a:solidFill>
          <a:ln>
            <a:noFill/>
          </a:ln>
        </p:spPr>
        <p:txBody>
          <a:bodyPr lIns="864000" rIns="9000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04065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aaka_palkki_kuva_pinkki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fi-FI" dirty="0" smtClean="0"/>
              <a:t>Lisää kuva </a:t>
            </a:r>
            <a:r>
              <a:rPr lang="fi-FI" dirty="0" err="1" smtClean="0"/>
              <a:t>Kameleonin</a:t>
            </a:r>
            <a:r>
              <a:rPr lang="fi-FI" dirty="0" smtClean="0"/>
              <a:t> Kuvagalleriasta </a:t>
            </a:r>
            <a:br>
              <a:rPr lang="fi-FI" dirty="0" smtClean="0"/>
            </a:br>
            <a:r>
              <a:rPr lang="fi-FI" dirty="0" smtClean="0"/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2076397"/>
            <a:ext cx="12192000" cy="2526600"/>
          </a:xfrm>
          <a:solidFill>
            <a:srgbClr val="FF008F">
              <a:alpha val="75000"/>
            </a:srgbClr>
          </a:solidFill>
          <a:ln>
            <a:noFill/>
          </a:ln>
        </p:spPr>
        <p:txBody>
          <a:bodyPr lIns="864000" rIns="9000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5708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aaka_palkki_kuva_oranssi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0" indent="0">
              <a:buFontTx/>
              <a:buNone/>
              <a:defRPr/>
            </a:lvl1pPr>
          </a:lstStyle>
          <a:p>
            <a:r>
              <a:rPr lang="fi-FI" dirty="0" smtClean="0"/>
              <a:t>Lisää kuva </a:t>
            </a:r>
            <a:r>
              <a:rPr lang="fi-FI" dirty="0" err="1" smtClean="0"/>
              <a:t>Kameleonin</a:t>
            </a:r>
            <a:r>
              <a:rPr lang="fi-FI" dirty="0" smtClean="0"/>
              <a:t> Kuvagalleriasta </a:t>
            </a:r>
            <a:br>
              <a:rPr lang="fi-FI" dirty="0" smtClean="0"/>
            </a:br>
            <a:r>
              <a:rPr lang="fi-FI" dirty="0" smtClean="0"/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2076397"/>
            <a:ext cx="12192000" cy="2526600"/>
          </a:xfrm>
          <a:solidFill>
            <a:srgbClr val="FF5100">
              <a:alpha val="75000"/>
            </a:srgbClr>
          </a:solidFill>
          <a:ln>
            <a:noFill/>
          </a:ln>
        </p:spPr>
        <p:txBody>
          <a:bodyPr lIns="864000" rIns="9000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132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pea_palkki_kuva_v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3960000" indent="0" algn="r">
              <a:buFontTx/>
              <a:buNone/>
              <a:defRPr/>
            </a:lvl1pPr>
          </a:lstStyle>
          <a:p>
            <a:r>
              <a:rPr lang="fi-FI" dirty="0" smtClean="0"/>
              <a:t>Lisää kuva </a:t>
            </a:r>
            <a:r>
              <a:rPr lang="fi-FI" dirty="0" err="1" smtClean="0"/>
              <a:t>Kameleonin</a:t>
            </a:r>
            <a:r>
              <a:rPr lang="fi-FI" dirty="0" smtClean="0"/>
              <a:t> Kuvagalleriasta </a:t>
            </a:r>
            <a:br>
              <a:rPr lang="fi-FI" dirty="0" smtClean="0"/>
            </a:br>
            <a:r>
              <a:rPr lang="fi-FI" dirty="0" smtClean="0"/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41374" y="-7409"/>
            <a:ext cx="3987800" cy="6737351"/>
          </a:xfrm>
          <a:solidFill>
            <a:srgbClr val="49C2F0">
              <a:alpha val="75000"/>
            </a:srgbClr>
          </a:solidFill>
          <a:ln>
            <a:noFill/>
          </a:ln>
        </p:spPr>
        <p:txBody>
          <a:bodyPr lIns="396000" tIns="1188000" rIns="396000" anchor="t" anchorCtr="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838200" y="2702740"/>
            <a:ext cx="3990975" cy="3937773"/>
          </a:xfrm>
        </p:spPr>
        <p:txBody>
          <a:bodyPr lIns="396000" tIns="46800" rIns="396000" bIns="46800">
            <a:normAutofit/>
          </a:bodyPr>
          <a:lstStyle>
            <a:lvl1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8950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ea_palkki_kuva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3960000" indent="0" algn="r">
              <a:buFontTx/>
              <a:buNone/>
              <a:defRPr/>
            </a:lvl1pPr>
          </a:lstStyle>
          <a:p>
            <a:r>
              <a:rPr lang="fi-FI" dirty="0" smtClean="0"/>
              <a:t>Lisää kuva </a:t>
            </a:r>
            <a:r>
              <a:rPr lang="fi-FI" dirty="0" err="1" smtClean="0"/>
              <a:t>Kameleonin</a:t>
            </a:r>
            <a:r>
              <a:rPr lang="fi-FI" dirty="0" smtClean="0"/>
              <a:t> Kuvagalleriasta </a:t>
            </a:r>
            <a:br>
              <a:rPr lang="fi-FI" dirty="0" smtClean="0"/>
            </a:br>
            <a:r>
              <a:rPr lang="fi-FI" dirty="0" smtClean="0"/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41374" y="-15876"/>
            <a:ext cx="3987800" cy="6737351"/>
          </a:xfrm>
          <a:solidFill>
            <a:srgbClr val="00B0CC">
              <a:alpha val="75000"/>
            </a:srgbClr>
          </a:solidFill>
          <a:ln>
            <a:noFill/>
          </a:ln>
        </p:spPr>
        <p:txBody>
          <a:bodyPr lIns="396000" tIns="1188000" rIns="396000" anchor="t" anchorCtr="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838200" y="2702740"/>
            <a:ext cx="3990975" cy="3937773"/>
          </a:xfrm>
        </p:spPr>
        <p:txBody>
          <a:bodyPr lIns="396000" tIns="46800" rIns="396000" bIns="46800">
            <a:normAutofit/>
          </a:bodyPr>
          <a:lstStyle>
            <a:lvl1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00969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ea_palkki_kuva_k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3960000" indent="0" algn="r">
              <a:buFontTx/>
              <a:buNone/>
              <a:defRPr/>
            </a:lvl1pPr>
          </a:lstStyle>
          <a:p>
            <a:r>
              <a:rPr lang="fi-FI" dirty="0" smtClean="0"/>
              <a:t>Lisää kuva </a:t>
            </a:r>
            <a:r>
              <a:rPr lang="fi-FI" dirty="0" err="1" smtClean="0"/>
              <a:t>Kameleonin</a:t>
            </a:r>
            <a:r>
              <a:rPr lang="fi-FI" dirty="0" smtClean="0"/>
              <a:t> Kuvagalleriasta </a:t>
            </a:r>
            <a:br>
              <a:rPr lang="fi-FI" dirty="0" smtClean="0"/>
            </a:br>
            <a:r>
              <a:rPr lang="fi-FI" dirty="0" smtClean="0"/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41374" y="-15876"/>
            <a:ext cx="3987800" cy="6737351"/>
          </a:xfrm>
          <a:solidFill>
            <a:srgbClr val="049BE2">
              <a:alpha val="75000"/>
            </a:srgbClr>
          </a:solidFill>
          <a:ln>
            <a:noFill/>
          </a:ln>
        </p:spPr>
        <p:txBody>
          <a:bodyPr lIns="396000" tIns="1188000" rIns="396000" anchor="t" anchorCtr="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838200" y="2702740"/>
            <a:ext cx="3990975" cy="3937773"/>
          </a:xfrm>
        </p:spPr>
        <p:txBody>
          <a:bodyPr lIns="396000" tIns="46800" rIns="396000" bIns="46800">
            <a:normAutofit/>
          </a:bodyPr>
          <a:lstStyle>
            <a:lvl1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15629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ea_palkki_kuva_t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3960000" indent="0" algn="r">
              <a:buFontTx/>
              <a:buNone/>
              <a:defRPr/>
            </a:lvl1pPr>
          </a:lstStyle>
          <a:p>
            <a:r>
              <a:rPr lang="fi-FI" dirty="0" smtClean="0"/>
              <a:t>Lisää kuva </a:t>
            </a:r>
            <a:r>
              <a:rPr lang="fi-FI" dirty="0" err="1" smtClean="0"/>
              <a:t>Kameleonin</a:t>
            </a:r>
            <a:r>
              <a:rPr lang="fi-FI" dirty="0" smtClean="0"/>
              <a:t> Kuvagalleriasta </a:t>
            </a:r>
            <a:br>
              <a:rPr lang="fi-FI" dirty="0" smtClean="0"/>
            </a:br>
            <a:r>
              <a:rPr lang="fi-FI" dirty="0" smtClean="0"/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41374" y="-15876"/>
            <a:ext cx="3987800" cy="6737351"/>
          </a:xfrm>
          <a:solidFill>
            <a:srgbClr val="0463AF">
              <a:alpha val="75000"/>
            </a:srgbClr>
          </a:solidFill>
          <a:ln>
            <a:noFill/>
          </a:ln>
        </p:spPr>
        <p:txBody>
          <a:bodyPr lIns="396000" tIns="1188000" rIns="396000" anchor="t" anchorCtr="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838200" y="2702740"/>
            <a:ext cx="3990975" cy="3937773"/>
          </a:xfrm>
        </p:spPr>
        <p:txBody>
          <a:bodyPr lIns="396000" tIns="46800" rIns="396000" bIns="46800">
            <a:normAutofit/>
          </a:bodyPr>
          <a:lstStyle>
            <a:lvl1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2219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slid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923" y="4915763"/>
            <a:ext cx="1794727" cy="1615970"/>
          </a:xfrm>
          <a:prstGeom prst="rect">
            <a:avLst/>
          </a:prstGeom>
        </p:spPr>
      </p:pic>
      <p:sp>
        <p:nvSpPr>
          <p:cNvPr id="10" name="Picture Placeholder 9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-9939"/>
            <a:ext cx="12192000" cy="4720085"/>
          </a:xfrm>
          <a:custGeom>
            <a:avLst/>
            <a:gdLst>
              <a:gd name="connsiteX0" fmla="*/ 12192000 w 12192000"/>
              <a:gd name="connsiteY0" fmla="*/ 9939 h 4720085"/>
              <a:gd name="connsiteX1" fmla="*/ 12174524 w 12192000"/>
              <a:gd name="connsiteY1" fmla="*/ 4720085 h 4720085"/>
              <a:gd name="connsiteX2" fmla="*/ 8798054 w 12192000"/>
              <a:gd name="connsiteY2" fmla="*/ 4720085 h 4720085"/>
              <a:gd name="connsiteX3" fmla="*/ 6924312 w 12192000"/>
              <a:gd name="connsiteY3" fmla="*/ 10734 h 4720085"/>
              <a:gd name="connsiteX4" fmla="*/ 6790081 w 12192000"/>
              <a:gd name="connsiteY4" fmla="*/ 9144 h 4720085"/>
              <a:gd name="connsiteX5" fmla="*/ 8647125 w 12192000"/>
              <a:gd name="connsiteY5" fmla="*/ 4701002 h 4720085"/>
              <a:gd name="connsiteX6" fmla="*/ 3593725 w 12192000"/>
              <a:gd name="connsiteY6" fmla="*/ 4691063 h 4720085"/>
              <a:gd name="connsiteX7" fmla="*/ 5390305 w 12192000"/>
              <a:gd name="connsiteY7" fmla="*/ 9939 h 4720085"/>
              <a:gd name="connsiteX8" fmla="*/ 5277610 w 12192000"/>
              <a:gd name="connsiteY8" fmla="*/ 0 h 4720085"/>
              <a:gd name="connsiteX9" fmla="*/ 3458767 w 12192000"/>
              <a:gd name="connsiteY9" fmla="*/ 4701002 h 4720085"/>
              <a:gd name="connsiteX10" fmla="*/ 0 w 12192000"/>
              <a:gd name="connsiteY10" fmla="*/ 4701002 h 4720085"/>
              <a:gd name="connsiteX11" fmla="*/ 9922 w 12192000"/>
              <a:gd name="connsiteY11" fmla="*/ 9939 h 4720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4720085">
                <a:moveTo>
                  <a:pt x="12192000" y="9939"/>
                </a:moveTo>
                <a:cubicBezTo>
                  <a:pt x="12186175" y="1579988"/>
                  <a:pt x="12180349" y="3150036"/>
                  <a:pt x="12174524" y="4720085"/>
                </a:cubicBezTo>
                <a:lnTo>
                  <a:pt x="8798054" y="4720085"/>
                </a:lnTo>
                <a:cubicBezTo>
                  <a:pt x="8152137" y="3064957"/>
                  <a:pt x="7570229" y="1610998"/>
                  <a:pt x="6924312" y="10734"/>
                </a:cubicBezTo>
                <a:close/>
                <a:moveTo>
                  <a:pt x="6790081" y="9144"/>
                </a:moveTo>
                <a:lnTo>
                  <a:pt x="8647125" y="4701002"/>
                </a:lnTo>
                <a:lnTo>
                  <a:pt x="3593725" y="4691063"/>
                </a:lnTo>
                <a:cubicBezTo>
                  <a:pt x="4353996" y="2818467"/>
                  <a:pt x="4850285" y="1474235"/>
                  <a:pt x="5390305" y="9939"/>
                </a:cubicBezTo>
                <a:close/>
                <a:moveTo>
                  <a:pt x="5277610" y="0"/>
                </a:moveTo>
                <a:lnTo>
                  <a:pt x="3458767" y="4701002"/>
                </a:lnTo>
                <a:lnTo>
                  <a:pt x="0" y="4701002"/>
                </a:lnTo>
                <a:cubicBezTo>
                  <a:pt x="3307" y="3137314"/>
                  <a:pt x="6615" y="1573627"/>
                  <a:pt x="9922" y="9939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 anchorCtr="1">
            <a:noAutofit/>
          </a:bodyPr>
          <a:lstStyle>
            <a:lvl1pPr marL="0" indent="0">
              <a:buFontTx/>
              <a:buNone/>
              <a:defRPr/>
            </a:lvl1pPr>
          </a:lstStyle>
          <a:p>
            <a:r>
              <a:rPr lang="fi-FI" dirty="0" smtClean="0"/>
              <a:t>Lisää kuva </a:t>
            </a:r>
            <a:r>
              <a:rPr lang="fi-FI" dirty="0" err="1" smtClean="0"/>
              <a:t>Kameleonin</a:t>
            </a:r>
            <a:r>
              <a:rPr lang="fi-FI" dirty="0" smtClean="0"/>
              <a:t/>
            </a:r>
            <a:br>
              <a:rPr lang="fi-FI" dirty="0" smtClean="0"/>
            </a:br>
            <a:r>
              <a:rPr lang="fi-FI" dirty="0" smtClean="0"/>
              <a:t>Kuvagalleriasta</a:t>
            </a:r>
            <a:br>
              <a:rPr lang="fi-FI" dirty="0" smtClean="0"/>
            </a:br>
            <a:r>
              <a:rPr lang="fi-FI" dirty="0" smtClean="0"/>
              <a:t>tai esim. omista tiedostoista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tsikko 1"/>
          <p:cNvSpPr>
            <a:spLocks noGrp="1"/>
          </p:cNvSpPr>
          <p:nvPr>
            <p:ph type="ctrTitle"/>
          </p:nvPr>
        </p:nvSpPr>
        <p:spPr>
          <a:xfrm>
            <a:off x="2265770" y="5000877"/>
            <a:ext cx="9030880" cy="1297185"/>
          </a:xfrm>
        </p:spPr>
        <p:txBody>
          <a:bodyPr anchor="t">
            <a:normAutofit/>
          </a:bodyPr>
          <a:lstStyle>
            <a:lvl1pPr algn="l">
              <a:defRPr sz="4400" b="1"/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4750017" y="632111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i-FI" smtClean="0"/>
              <a:t>9.4.2019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3862" y="6321116"/>
            <a:ext cx="247615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Janne Tuovinen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602295"/>
      </p:ext>
    </p:extLst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ea_palkki_kuva_lila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3960000" indent="0" algn="r">
              <a:buFontTx/>
              <a:buNone/>
              <a:defRPr/>
            </a:lvl1pPr>
          </a:lstStyle>
          <a:p>
            <a:r>
              <a:rPr lang="fi-FI" dirty="0" smtClean="0"/>
              <a:t>Lisää kuva </a:t>
            </a:r>
            <a:r>
              <a:rPr lang="fi-FI" dirty="0" err="1" smtClean="0"/>
              <a:t>Kameleonin</a:t>
            </a:r>
            <a:r>
              <a:rPr lang="fi-FI" dirty="0" smtClean="0"/>
              <a:t> Kuvagalleriasta </a:t>
            </a:r>
            <a:br>
              <a:rPr lang="fi-FI" dirty="0" smtClean="0"/>
            </a:br>
            <a:r>
              <a:rPr lang="fi-FI" dirty="0" smtClean="0"/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41374" y="-15876"/>
            <a:ext cx="3987800" cy="6737351"/>
          </a:xfrm>
          <a:solidFill>
            <a:srgbClr val="DD38F2">
              <a:alpha val="75000"/>
            </a:srgbClr>
          </a:solidFill>
          <a:ln>
            <a:noFill/>
          </a:ln>
        </p:spPr>
        <p:txBody>
          <a:bodyPr lIns="396000" tIns="1188000" rIns="396000" anchor="t" anchorCtr="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838200" y="2702740"/>
            <a:ext cx="3990975" cy="3937773"/>
          </a:xfrm>
        </p:spPr>
        <p:txBody>
          <a:bodyPr lIns="396000" tIns="46800" rIns="396000" bIns="46800">
            <a:normAutofit/>
          </a:bodyPr>
          <a:lstStyle>
            <a:lvl1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01330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ea_palkki_kuva_kelta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3960000" indent="0" algn="r">
              <a:buFontTx/>
              <a:buNone/>
              <a:defRPr/>
            </a:lvl1pPr>
          </a:lstStyle>
          <a:p>
            <a:r>
              <a:rPr lang="fi-FI" dirty="0" smtClean="0"/>
              <a:t>Lisää kuva </a:t>
            </a:r>
            <a:r>
              <a:rPr lang="fi-FI" dirty="0" err="1" smtClean="0"/>
              <a:t>Kameleonin</a:t>
            </a:r>
            <a:r>
              <a:rPr lang="fi-FI" dirty="0" smtClean="0"/>
              <a:t> Kuvagalleriasta </a:t>
            </a:r>
            <a:br>
              <a:rPr lang="fi-FI" dirty="0" smtClean="0"/>
            </a:br>
            <a:r>
              <a:rPr lang="fi-FI" dirty="0" smtClean="0"/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41374" y="-15876"/>
            <a:ext cx="3987800" cy="6737351"/>
          </a:xfrm>
          <a:solidFill>
            <a:srgbClr val="FFC300">
              <a:alpha val="75000"/>
            </a:srgbClr>
          </a:solidFill>
          <a:ln>
            <a:noFill/>
          </a:ln>
        </p:spPr>
        <p:txBody>
          <a:bodyPr lIns="396000" tIns="1188000" rIns="396000" anchor="t" anchorCtr="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838200" y="2702740"/>
            <a:ext cx="3990975" cy="3937773"/>
          </a:xfrm>
        </p:spPr>
        <p:txBody>
          <a:bodyPr lIns="396000" tIns="46800" rIns="396000" bIns="46800">
            <a:normAutofit/>
          </a:bodyPr>
          <a:lstStyle>
            <a:lvl1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29364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ea_palkki_kuva_vihrea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3960000" indent="0" algn="r">
              <a:buFontTx/>
              <a:buNone/>
              <a:defRPr/>
            </a:lvl1pPr>
          </a:lstStyle>
          <a:p>
            <a:r>
              <a:rPr lang="fi-FI" dirty="0" smtClean="0"/>
              <a:t>Lisää kuva </a:t>
            </a:r>
            <a:r>
              <a:rPr lang="fi-FI" dirty="0" err="1" smtClean="0"/>
              <a:t>Kameleonin</a:t>
            </a:r>
            <a:r>
              <a:rPr lang="fi-FI" dirty="0" smtClean="0"/>
              <a:t> Kuvagalleriasta </a:t>
            </a:r>
            <a:br>
              <a:rPr lang="fi-FI" dirty="0" smtClean="0"/>
            </a:br>
            <a:r>
              <a:rPr lang="fi-FI" dirty="0" smtClean="0"/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41374" y="-15876"/>
            <a:ext cx="3987800" cy="6737351"/>
          </a:xfrm>
          <a:solidFill>
            <a:srgbClr val="8DCB6D">
              <a:alpha val="75000"/>
            </a:srgbClr>
          </a:solidFill>
          <a:ln>
            <a:noFill/>
          </a:ln>
        </p:spPr>
        <p:txBody>
          <a:bodyPr lIns="396000" tIns="1188000" rIns="396000" anchor="t" anchorCtr="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838200" y="2702740"/>
            <a:ext cx="3990975" cy="3937773"/>
          </a:xfrm>
        </p:spPr>
        <p:txBody>
          <a:bodyPr lIns="396000" tIns="46800" rIns="396000" bIns="46800">
            <a:normAutofit/>
          </a:bodyPr>
          <a:lstStyle>
            <a:lvl1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73915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ea_palkki_kuva_pinkki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3960000" indent="0" algn="r">
              <a:buFontTx/>
              <a:buNone/>
              <a:defRPr/>
            </a:lvl1pPr>
          </a:lstStyle>
          <a:p>
            <a:r>
              <a:rPr lang="fi-FI" dirty="0" smtClean="0"/>
              <a:t>Lisää kuva </a:t>
            </a:r>
            <a:r>
              <a:rPr lang="fi-FI" dirty="0" err="1" smtClean="0"/>
              <a:t>Kameleonin</a:t>
            </a:r>
            <a:r>
              <a:rPr lang="fi-FI" dirty="0" smtClean="0"/>
              <a:t> Kuvagalleriasta</a:t>
            </a:r>
            <a:br>
              <a:rPr lang="fi-FI" dirty="0" smtClean="0"/>
            </a:br>
            <a:r>
              <a:rPr lang="fi-FI" dirty="0" smtClean="0"/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41374" y="-15876"/>
            <a:ext cx="3987800" cy="6737351"/>
          </a:xfrm>
          <a:solidFill>
            <a:srgbClr val="FF008F">
              <a:alpha val="75000"/>
            </a:srgbClr>
          </a:solidFill>
          <a:ln>
            <a:noFill/>
          </a:ln>
        </p:spPr>
        <p:txBody>
          <a:bodyPr lIns="396000" tIns="1188000" rIns="396000" anchor="t" anchorCtr="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838200" y="2702740"/>
            <a:ext cx="3990975" cy="3937773"/>
          </a:xfrm>
        </p:spPr>
        <p:txBody>
          <a:bodyPr lIns="396000" tIns="46800" rIns="396000" bIns="46800">
            <a:normAutofit/>
          </a:bodyPr>
          <a:lstStyle>
            <a:lvl1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60167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ea_palkki_kuva_oranssi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3960000" indent="0" algn="r">
              <a:buFontTx/>
              <a:buNone/>
              <a:defRPr/>
            </a:lvl1pPr>
          </a:lstStyle>
          <a:p>
            <a:r>
              <a:rPr lang="fi-FI" dirty="0" smtClean="0"/>
              <a:t>Lisää kuva </a:t>
            </a:r>
            <a:r>
              <a:rPr lang="fi-FI" dirty="0" err="1" smtClean="0"/>
              <a:t>Kameleonin</a:t>
            </a:r>
            <a:r>
              <a:rPr lang="fi-FI" dirty="0" smtClean="0"/>
              <a:t> Kuvagalleriasta </a:t>
            </a:r>
            <a:br>
              <a:rPr lang="fi-FI" dirty="0" smtClean="0"/>
            </a:br>
            <a:r>
              <a:rPr lang="fi-FI" dirty="0" smtClean="0"/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33486" y="0"/>
            <a:ext cx="3987800" cy="6737351"/>
          </a:xfrm>
          <a:solidFill>
            <a:srgbClr val="FF5100">
              <a:alpha val="75000"/>
            </a:srgbClr>
          </a:solidFill>
          <a:ln>
            <a:noFill/>
          </a:ln>
        </p:spPr>
        <p:txBody>
          <a:bodyPr lIns="396000" tIns="1188000" rIns="396000" anchor="t" anchorCtr="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838200" y="2702740"/>
            <a:ext cx="3990975" cy="3937773"/>
          </a:xfrm>
        </p:spPr>
        <p:txBody>
          <a:bodyPr lIns="396000" tIns="46800" rIns="396000" bIns="46800">
            <a:normAutofit/>
          </a:bodyPr>
          <a:lstStyle>
            <a:lvl1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02777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uva_v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0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dirty="0" smtClean="0"/>
              <a:t>Lisää kuva </a:t>
            </a:r>
            <a:r>
              <a:rPr lang="fi-FI" dirty="0" err="1" smtClean="0"/>
              <a:t>Kameleonin</a:t>
            </a:r>
            <a:r>
              <a:rPr lang="fi-FI" dirty="0" smtClean="0"/>
              <a:t> Kuvagalleriasta </a:t>
            </a:r>
            <a:br>
              <a:rPr lang="fi-FI" dirty="0" smtClean="0"/>
            </a:br>
            <a:r>
              <a:rPr lang="fi-FI" dirty="0" smtClean="0"/>
              <a:t>tai esim. omista tiedostoista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49C2F0"/>
          </a:solidFill>
        </p:spPr>
        <p:txBody>
          <a:bodyPr lIns="396000" tIns="1188000" rIns="396000" bIns="46800"/>
          <a:lstStyle>
            <a:lvl1pPr marL="0" indent="0"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7986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uva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0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dirty="0" smtClean="0"/>
              <a:t>Lisää kuva </a:t>
            </a:r>
            <a:r>
              <a:rPr lang="fi-FI" dirty="0" err="1" smtClean="0"/>
              <a:t>Kameleonin</a:t>
            </a:r>
            <a:r>
              <a:rPr lang="fi-FI" dirty="0" smtClean="0"/>
              <a:t> Kuvagalleriasta </a:t>
            </a:r>
            <a:br>
              <a:rPr lang="fi-FI" dirty="0" smtClean="0"/>
            </a:br>
            <a:r>
              <a:rPr lang="fi-FI" dirty="0" smtClean="0"/>
              <a:t>tai esim. omista tiedostoista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00B0CC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9716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uva_k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0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dirty="0" smtClean="0"/>
              <a:t>Lisää kuva </a:t>
            </a:r>
            <a:r>
              <a:rPr lang="fi-FI" dirty="0" err="1" smtClean="0"/>
              <a:t>Kameleonin</a:t>
            </a:r>
            <a:r>
              <a:rPr lang="fi-FI" dirty="0" smtClean="0"/>
              <a:t> Kuvagalleriasta </a:t>
            </a:r>
            <a:br>
              <a:rPr lang="fi-FI" dirty="0" smtClean="0"/>
            </a:br>
            <a:r>
              <a:rPr lang="fi-FI" dirty="0" smtClean="0"/>
              <a:t>tai esim. omista tiedostoista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049BE2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8013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uva_t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0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dirty="0" smtClean="0"/>
              <a:t>Lisää kuva </a:t>
            </a:r>
            <a:r>
              <a:rPr lang="fi-FI" dirty="0" err="1" smtClean="0"/>
              <a:t>Kameleonin</a:t>
            </a:r>
            <a:r>
              <a:rPr lang="fi-FI" dirty="0" smtClean="0"/>
              <a:t> Kuvagalleriasta </a:t>
            </a:r>
            <a:br>
              <a:rPr lang="fi-FI" dirty="0" smtClean="0"/>
            </a:br>
            <a:r>
              <a:rPr lang="fi-FI" dirty="0" smtClean="0"/>
              <a:t>tai esim. omista tiedostoista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0463AF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0551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uva_lila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DD38F2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0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dirty="0" smtClean="0"/>
              <a:t>Lisää kuva </a:t>
            </a:r>
            <a:r>
              <a:rPr lang="fi-FI" dirty="0" err="1" smtClean="0"/>
              <a:t>Kameleonin</a:t>
            </a:r>
            <a:r>
              <a:rPr lang="fi-FI" dirty="0" smtClean="0"/>
              <a:t> Kuvagalleriasta </a:t>
            </a:r>
            <a:br>
              <a:rPr lang="fi-FI" dirty="0" smtClean="0"/>
            </a:br>
            <a:r>
              <a:rPr lang="fi-FI" dirty="0" smtClean="0"/>
              <a:t>tai esim. omista tiedostoista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7600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slid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923" y="4807430"/>
            <a:ext cx="1794727" cy="1615970"/>
          </a:xfrm>
          <a:prstGeom prst="rect">
            <a:avLst/>
          </a:prstGeom>
        </p:spPr>
      </p:pic>
      <p:sp>
        <p:nvSpPr>
          <p:cNvPr id="10" name="Text Placeholder 27"/>
          <p:cNvSpPr>
            <a:spLocks noGrp="1"/>
          </p:cNvSpPr>
          <p:nvPr>
            <p:ph type="body" sz="quarter" idx="11"/>
          </p:nvPr>
        </p:nvSpPr>
        <p:spPr>
          <a:xfrm>
            <a:off x="623888" y="752474"/>
            <a:ext cx="3919537" cy="4054955"/>
          </a:xfrm>
        </p:spPr>
        <p:txBody>
          <a:bodyPr/>
          <a:lstStyle>
            <a:lvl1pPr marL="0" indent="0">
              <a:buFontTx/>
              <a:buNone/>
              <a:defRPr b="1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Exo 2" charset="0"/>
                <a:ea typeface="Exo 2" charset="0"/>
                <a:cs typeface="Exo 2" charset="0"/>
              </a:defRPr>
            </a:lvl3pPr>
            <a:lvl4pPr>
              <a:defRPr>
                <a:latin typeface="Exo 2" charset="0"/>
                <a:ea typeface="Exo 2" charset="0"/>
                <a:cs typeface="Exo 2" charset="0"/>
              </a:defRPr>
            </a:lvl4pPr>
            <a:lvl5pPr>
              <a:defRPr>
                <a:latin typeface="Exo 2" charset="0"/>
                <a:ea typeface="Exo 2" charset="0"/>
                <a:cs typeface="Exo 2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5433135" y="0"/>
            <a:ext cx="6758866" cy="6737350"/>
          </a:xfr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 anchorCtr="1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n>
                  <a:noFill/>
                </a:ln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fi-FI" dirty="0" smtClean="0"/>
              <a:t>Lisää kuva </a:t>
            </a:r>
            <a:r>
              <a:rPr lang="fi-FI" dirty="0" err="1" smtClean="0"/>
              <a:t>Kameleonin</a:t>
            </a:r>
            <a:r>
              <a:rPr lang="fi-FI" dirty="0" smtClean="0"/>
              <a:t/>
            </a:r>
            <a:br>
              <a:rPr lang="fi-FI" dirty="0" smtClean="0"/>
            </a:br>
            <a:r>
              <a:rPr lang="fi-FI" dirty="0" smtClean="0"/>
              <a:t>Kuvagalleriasta</a:t>
            </a:r>
            <a:br>
              <a:rPr lang="fi-FI" dirty="0" smtClean="0"/>
            </a:br>
            <a:r>
              <a:rPr lang="fi-FI" dirty="0" smtClean="0"/>
              <a:t>tai esim. omista tiedostoista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362632"/>
      </p:ext>
    </p:extLst>
  </p:cSld>
  <p:clrMapOvr>
    <a:masterClrMapping/>
  </p:clrMapOvr>
  <p:hf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uva_kelta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FFC300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0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dirty="0" smtClean="0"/>
              <a:t>Lisää kuva </a:t>
            </a:r>
            <a:r>
              <a:rPr lang="fi-FI" dirty="0" err="1" smtClean="0"/>
              <a:t>Kameleonin</a:t>
            </a:r>
            <a:r>
              <a:rPr lang="fi-FI" dirty="0" smtClean="0"/>
              <a:t> Kuvagalleriasta </a:t>
            </a:r>
            <a:br>
              <a:rPr lang="fi-FI" dirty="0" smtClean="0"/>
            </a:br>
            <a:r>
              <a:rPr lang="fi-FI" dirty="0" smtClean="0"/>
              <a:t>tai esim. omista tiedostoista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3376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uva_vihreä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8DCB6D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0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dirty="0" smtClean="0"/>
              <a:t>Lisää kuva </a:t>
            </a:r>
            <a:r>
              <a:rPr lang="fi-FI" dirty="0" err="1" smtClean="0"/>
              <a:t>Kameleonin</a:t>
            </a:r>
            <a:r>
              <a:rPr lang="fi-FI" dirty="0" smtClean="0"/>
              <a:t> Kuvagalleriasta </a:t>
            </a:r>
            <a:br>
              <a:rPr lang="fi-FI" dirty="0" smtClean="0"/>
            </a:br>
            <a:r>
              <a:rPr lang="fi-FI" dirty="0" smtClean="0"/>
              <a:t>tai esim. omista tiedostoista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3828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uva_pinkki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FF008F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0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dirty="0" smtClean="0"/>
              <a:t>Lisää kuva </a:t>
            </a:r>
            <a:r>
              <a:rPr lang="fi-FI" dirty="0" err="1" smtClean="0"/>
              <a:t>Kameleonin</a:t>
            </a:r>
            <a:r>
              <a:rPr lang="fi-FI" dirty="0" smtClean="0"/>
              <a:t> Kuvagalleriasta </a:t>
            </a:r>
            <a:br>
              <a:rPr lang="fi-FI" dirty="0" smtClean="0"/>
            </a:br>
            <a:r>
              <a:rPr lang="fi-FI" dirty="0" smtClean="0"/>
              <a:t>tai esim. omista tiedostoista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6882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vea_palkki_kuva_oranssi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FF5100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0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dirty="0" smtClean="0"/>
              <a:t>Lisää kuva </a:t>
            </a:r>
            <a:r>
              <a:rPr lang="fi-FI" dirty="0" err="1" smtClean="0"/>
              <a:t>Kameleonin</a:t>
            </a:r>
            <a:r>
              <a:rPr lang="fi-FI" dirty="0" smtClean="0"/>
              <a:t> Kuvagalleriasta </a:t>
            </a:r>
            <a:br>
              <a:rPr lang="fi-FI" dirty="0" smtClean="0"/>
            </a:br>
            <a:r>
              <a:rPr lang="fi-FI" dirty="0" smtClean="0"/>
              <a:t>tai esim. omista tiedostoista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0100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v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49C2F0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5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162524"/>
      </p:ext>
    </p:extLst>
  </p:cSld>
  <p:clrMapOvr>
    <a:masterClrMapping/>
  </p:clrMapOvr>
  <p:hf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00B0CC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5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888497"/>
      </p:ext>
    </p:extLst>
  </p:cSld>
  <p:clrMapOvr>
    <a:masterClrMapping/>
  </p:clrMapOvr>
  <p:hf hdr="0" ft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530" y="53927"/>
            <a:ext cx="5155670" cy="6737350"/>
          </a:xfrm>
          <a:solidFill>
            <a:srgbClr val="049BE2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5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0345590"/>
      </p:ext>
    </p:extLst>
  </p:cSld>
  <p:clrMapOvr>
    <a:masterClrMapping/>
  </p:clrMapOvr>
  <p:hf hdr="0" ft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t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0463AF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5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808984"/>
      </p:ext>
    </p:extLst>
  </p:cSld>
  <p:clrMapOvr>
    <a:masterClrMapping/>
  </p:clrMapOvr>
  <p:hf hdr="0" ft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li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530" y="0"/>
            <a:ext cx="5155670" cy="6737350"/>
          </a:xfrm>
          <a:solidFill>
            <a:srgbClr val="DD38F2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5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498071"/>
      </p:ext>
    </p:extLst>
  </p:cSld>
  <p:clrMapOvr>
    <a:masterClrMapping/>
  </p:clrMapOvr>
  <p:hf hdr="0" ft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elta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FFC300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5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022191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12526" y="18720"/>
            <a:ext cx="5989319" cy="3299205"/>
          </a:xfrm>
          <a:solidFill>
            <a:schemeClr val="bg1">
              <a:lumMod val="75000"/>
            </a:schemeClr>
          </a:solidFill>
        </p:spPr>
        <p:txBody>
          <a:bodyPr tIns="756000" bIns="468000" anchor="b" anchorCtr="1"/>
          <a:lstStyle>
            <a:lvl1pPr marL="0" indent="0">
              <a:buFontTx/>
              <a:buNone/>
              <a:defRPr sz="2000"/>
            </a:lvl1pPr>
          </a:lstStyle>
          <a:p>
            <a:r>
              <a:rPr lang="fi-FI" dirty="0" smtClean="0"/>
              <a:t>Lisää 1. tämä kuva </a:t>
            </a:r>
            <a:r>
              <a:rPr lang="fi-FI" dirty="0" err="1" smtClean="0"/>
              <a:t>Kameleonin</a:t>
            </a:r>
            <a:r>
              <a:rPr lang="fi-FI" dirty="0" smtClean="0"/>
              <a:t/>
            </a:r>
            <a:br>
              <a:rPr lang="fi-FI" dirty="0" smtClean="0"/>
            </a:br>
            <a:r>
              <a:rPr lang="fi-FI" dirty="0" smtClean="0"/>
              <a:t>Kuvagalleriasta</a:t>
            </a:r>
            <a:br>
              <a:rPr lang="fi-FI" dirty="0" smtClean="0"/>
            </a:br>
            <a:r>
              <a:rPr lang="fi-FI" dirty="0" smtClean="0"/>
              <a:t>tai esim. omista tiedostoista</a:t>
            </a:r>
            <a:endParaRPr lang="en-US" dirty="0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6129862" y="18720"/>
            <a:ext cx="6074664" cy="3299205"/>
          </a:xfrm>
          <a:solidFill>
            <a:schemeClr val="bg1">
              <a:lumMod val="75000"/>
            </a:schemeClr>
          </a:solidFill>
        </p:spPr>
        <p:txBody>
          <a:bodyPr tIns="756000" bIns="468000" anchor="b" anchorCtr="1">
            <a:normAutofit/>
          </a:bodyPr>
          <a:lstStyle>
            <a:lvl1pPr marL="0" indent="0">
              <a:buFontTx/>
              <a:buNone/>
              <a:defRPr sz="2000"/>
            </a:lvl1pPr>
          </a:lstStyle>
          <a:p>
            <a:r>
              <a:rPr lang="fi-FI" dirty="0" smtClean="0"/>
              <a:t>Lisää 2. tämä kuva </a:t>
            </a:r>
            <a:r>
              <a:rPr lang="fi-FI" dirty="0" err="1" smtClean="0"/>
              <a:t>Kameleonin</a:t>
            </a:r>
            <a:r>
              <a:rPr lang="fi-FI" dirty="0" smtClean="0"/>
              <a:t/>
            </a:r>
            <a:br>
              <a:rPr lang="fi-FI" dirty="0" smtClean="0"/>
            </a:br>
            <a:r>
              <a:rPr lang="fi-FI" dirty="0" smtClean="0"/>
              <a:t>Kuvagalleriasta</a:t>
            </a:r>
            <a:br>
              <a:rPr lang="fi-FI" dirty="0" smtClean="0"/>
            </a:br>
            <a:r>
              <a:rPr lang="fi-FI" dirty="0" smtClean="0"/>
              <a:t>tai esim. omista tiedostoista</a:t>
            </a:r>
            <a:endParaRPr 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12526" y="3425619"/>
            <a:ext cx="5989319" cy="3299205"/>
          </a:xfrm>
          <a:solidFill>
            <a:schemeClr val="bg1">
              <a:lumMod val="75000"/>
            </a:schemeClr>
          </a:solidFill>
        </p:spPr>
        <p:txBody>
          <a:bodyPr tIns="756000" bIns="468000" anchor="b" anchorCtr="1"/>
          <a:lstStyle>
            <a:lvl1pPr marL="0" indent="0">
              <a:buFontTx/>
              <a:buNone/>
              <a:defRPr sz="2000"/>
            </a:lvl1pPr>
          </a:lstStyle>
          <a:p>
            <a:r>
              <a:rPr lang="fi-FI" dirty="0" smtClean="0"/>
              <a:t>Lisää 3. tämä kuva </a:t>
            </a:r>
            <a:r>
              <a:rPr lang="fi-FI" dirty="0" err="1" smtClean="0"/>
              <a:t>Kameleonin</a:t>
            </a:r>
            <a:r>
              <a:rPr lang="fi-FI" dirty="0" smtClean="0"/>
              <a:t/>
            </a:r>
            <a:br>
              <a:rPr lang="fi-FI" dirty="0" smtClean="0"/>
            </a:br>
            <a:r>
              <a:rPr lang="fi-FI" dirty="0" smtClean="0"/>
              <a:t>Kuvagalleriasta</a:t>
            </a:r>
            <a:br>
              <a:rPr lang="fi-FI" dirty="0" smtClean="0"/>
            </a:br>
            <a:r>
              <a:rPr lang="fi-FI" dirty="0" smtClean="0"/>
              <a:t>tai esim. omista tiedostoista</a:t>
            </a:r>
            <a:endParaRPr 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6129862" y="3425619"/>
            <a:ext cx="6074664" cy="3299205"/>
          </a:xfrm>
          <a:solidFill>
            <a:schemeClr val="bg1">
              <a:lumMod val="75000"/>
            </a:schemeClr>
          </a:solidFill>
        </p:spPr>
        <p:txBody>
          <a:bodyPr tIns="756000" bIns="468000" anchor="b" anchorCtr="1"/>
          <a:lstStyle>
            <a:lvl1pPr marL="0" indent="0">
              <a:buFontTx/>
              <a:buNone/>
              <a:defRPr sz="2000"/>
            </a:lvl1pPr>
          </a:lstStyle>
          <a:p>
            <a:r>
              <a:rPr lang="fi-FI" dirty="0" smtClean="0"/>
              <a:t>Lisää 4. tämä kuva </a:t>
            </a:r>
            <a:r>
              <a:rPr lang="fi-FI" dirty="0" err="1" smtClean="0"/>
              <a:t>Kameleonin</a:t>
            </a:r>
            <a:r>
              <a:rPr lang="fi-FI" dirty="0" smtClean="0"/>
              <a:t/>
            </a:r>
            <a:br>
              <a:rPr lang="fi-FI" dirty="0" smtClean="0"/>
            </a:br>
            <a:r>
              <a:rPr lang="fi-FI" dirty="0" smtClean="0"/>
              <a:t>Kuvagalleriasta</a:t>
            </a:r>
            <a:br>
              <a:rPr lang="fi-FI" dirty="0" smtClean="0"/>
            </a:br>
            <a:r>
              <a:rPr lang="fi-FI" dirty="0" smtClean="0"/>
              <a:t>tai esim. omista tiedostoista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0" y="374808"/>
            <a:ext cx="5989319" cy="877888"/>
          </a:xfrm>
        </p:spPr>
        <p:txBody>
          <a:bodyPr anchor="ctr" anchorCtr="1"/>
          <a:lstStyle/>
          <a:p>
            <a:pPr lvl="0"/>
            <a:r>
              <a:rPr lang="fi-FI" smtClean="0"/>
              <a:t>Muokkaa tekstin perustyylejä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6117336" y="374808"/>
            <a:ext cx="5989319" cy="877888"/>
          </a:xfrm>
        </p:spPr>
        <p:txBody>
          <a:bodyPr anchor="ctr" anchorCtr="1"/>
          <a:lstStyle/>
          <a:p>
            <a:pPr lvl="0"/>
            <a:r>
              <a:rPr lang="fi-FI" smtClean="0"/>
              <a:t>Muokkaa tekstin perustyylejä</a:t>
            </a:r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0" y="3812953"/>
            <a:ext cx="5989319" cy="877888"/>
          </a:xfrm>
        </p:spPr>
        <p:txBody>
          <a:bodyPr anchor="ctr" anchorCtr="1"/>
          <a:lstStyle/>
          <a:p>
            <a:pPr lvl="0"/>
            <a:r>
              <a:rPr lang="fi-FI" smtClean="0"/>
              <a:t>Muokkaa tekstin perustyylejä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19"/>
          </p:nvPr>
        </p:nvSpPr>
        <p:spPr>
          <a:xfrm>
            <a:off x="6117336" y="3812953"/>
            <a:ext cx="5989319" cy="877888"/>
          </a:xfrm>
        </p:spPr>
        <p:txBody>
          <a:bodyPr anchor="ctr" anchorCtr="1"/>
          <a:lstStyle/>
          <a:p>
            <a:pPr lvl="0"/>
            <a:r>
              <a:rPr lang="fi-FI" smtClean="0"/>
              <a:t>Muokkaa tekstin perustyylejä</a:t>
            </a:r>
          </a:p>
        </p:txBody>
      </p:sp>
      <p:sp>
        <p:nvSpPr>
          <p:cNvPr id="19" name="Rectangle 18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131969"/>
      </p:ext>
    </p:extLst>
  </p:cSld>
  <p:clrMapOvr>
    <a:masterClrMapping/>
  </p:clrMapOvr>
  <p:hf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vihr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8DCB6D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5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275271"/>
      </p:ext>
    </p:extLst>
  </p:cSld>
  <p:clrMapOvr>
    <a:masterClrMapping/>
  </p:clrMapOvr>
  <p:hf hdr="0" ft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pink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FF008F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5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588349"/>
      </p:ext>
    </p:extLst>
  </p:cSld>
  <p:clrMapOvr>
    <a:masterClrMapping/>
  </p:clrMapOvr>
  <p:hf hdr="0" ft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puna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FF5100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5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349801"/>
      </p:ext>
    </p:extLst>
  </p:cSld>
  <p:clrMapOvr>
    <a:masterClrMapping/>
  </p:clrMapOvr>
  <p:hf hdr="0" ft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austa_valko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6676" y="1654055"/>
            <a:ext cx="3577632" cy="32212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207116"/>
      </p:ext>
    </p:extLst>
  </p:cSld>
  <p:clrMapOvr>
    <a:masterClrMapping/>
  </p:clrMapOvr>
  <p:hf hdr="0" ft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austa_k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400077"/>
      </p:ext>
    </p:extLst>
  </p:cSld>
  <p:clrMapOvr>
    <a:masterClrMapping/>
  </p:clrMapOvr>
  <p:hf hdr="0" ftr="0" dt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and_two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838201" y="1905000"/>
            <a:ext cx="4947604" cy="4010025"/>
          </a:xfrm>
        </p:spPr>
        <p:txBody>
          <a:bodyPr/>
          <a:lstStyle>
            <a:lvl1pPr>
              <a:defRPr sz="2400"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kstin paikkamerkki 3"/>
          <p:cNvSpPr>
            <a:spLocks noGrp="1"/>
          </p:cNvSpPr>
          <p:nvPr>
            <p:ph type="body" sz="quarter" idx="14"/>
          </p:nvPr>
        </p:nvSpPr>
        <p:spPr>
          <a:xfrm>
            <a:off x="5996197" y="1909763"/>
            <a:ext cx="5357602" cy="3997325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0090549"/>
      </p:ext>
    </p:extLst>
  </p:cSld>
  <p:clrMapOvr>
    <a:masterClrMapping/>
  </p:clrMapOvr>
  <p:hf hdr="0" ft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_vay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an numeron paikkamerkki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902169"/>
      </p:ext>
    </p:extLst>
  </p:cSld>
  <p:clrMapOvr>
    <a:masterClrMapping/>
  </p:clrMapOvr>
  <p:hf hdr="0" ftr="0" dt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_and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179913" indent="-179913">
              <a:buSzPct val="120000"/>
              <a:buFont typeface="Arial" panose="020B0604020202020204" pitchFamily="34" charset="0"/>
              <a:buChar char="●"/>
              <a:defRPr/>
            </a:lvl1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9.4.2019</a:t>
            </a:r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Janne Tuovinen</a:t>
            </a:r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7" name="eulogoplaceholder"/>
          <p:cNvSpPr txBox="1"/>
          <p:nvPr userDrawn="1"/>
        </p:nvSpPr>
        <p:spPr>
          <a:xfrm>
            <a:off x="10005765" y="728937"/>
            <a:ext cx="1487984" cy="283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867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8" name="eulogotenplaceholder"/>
          <p:cNvSpPr txBox="1"/>
          <p:nvPr userDrawn="1"/>
        </p:nvSpPr>
        <p:spPr>
          <a:xfrm>
            <a:off x="648000" y="6240000"/>
            <a:ext cx="5280000" cy="283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867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9" name="eukarelialogoplaceholder"/>
          <p:cNvSpPr txBox="1"/>
          <p:nvPr userDrawn="1"/>
        </p:nvSpPr>
        <p:spPr>
          <a:xfrm>
            <a:off x="10333565" y="713185"/>
            <a:ext cx="1487984" cy="283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867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0" name="eufinancelogoplaceholder"/>
          <p:cNvSpPr txBox="1"/>
          <p:nvPr userDrawn="1"/>
        </p:nvSpPr>
        <p:spPr>
          <a:xfrm>
            <a:off x="600881" y="6240000"/>
            <a:ext cx="4506540" cy="283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867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199278995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äliotsikko" userDrawn="1">
  <p:cSld name="Väli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Vastakkaisista kulmista pyöristetty suorakulmio 1"/>
          <p:cNvSpPr/>
          <p:nvPr userDrawn="1"/>
        </p:nvSpPr>
        <p:spPr>
          <a:xfrm flipH="1">
            <a:off x="1392000" y="2348921"/>
            <a:ext cx="9505056" cy="2880320"/>
          </a:xfrm>
          <a:prstGeom prst="round2DiagRect">
            <a:avLst>
              <a:gd name="adj1" fmla="val 25354"/>
              <a:gd name="adj2" fmla="val 0"/>
            </a:avLst>
          </a:prstGeom>
          <a:solidFill>
            <a:srgbClr val="00B0C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sz="2400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9.4.2019</a:t>
            </a:r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Janne Tuovinen</a:t>
            </a:r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728528" y="3059955"/>
            <a:ext cx="8832000" cy="1601692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25694203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ksti">
  <p:cSld name="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711200" y="533400"/>
            <a:ext cx="9897301" cy="6096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9" name="Text Placeholder 2"/>
          <p:cNvSpPr>
            <a:spLocks noGrp="1"/>
          </p:cNvSpPr>
          <p:nvPr>
            <p:ph idx="1"/>
          </p:nvPr>
        </p:nvSpPr>
        <p:spPr bwMode="auto">
          <a:xfrm>
            <a:off x="711200" y="1268760"/>
            <a:ext cx="9897301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 smtClean="0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9.4.2019</a:t>
            </a:r>
            <a:endParaRPr lang="fi-FI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Janne Tuovinen</a:t>
            </a:r>
            <a:endParaRPr lang="fi-FI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7A512-0E28-4D07-821F-AAF8E22E67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870844023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tsikko ja sisältö" preserve="1">
  <p:cSld name="title_and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838200" y="1905000"/>
            <a:ext cx="10487025" cy="4010025"/>
          </a:xfrm>
        </p:spPr>
        <p:txBody>
          <a:bodyPr/>
          <a:lstStyle>
            <a:lvl1pPr>
              <a:defRPr sz="2400"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5234" y="6356350"/>
            <a:ext cx="5185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eukarelialogoplaceholder"/>
          <p:cNvSpPr txBox="1"/>
          <p:nvPr userDrawn="1"/>
        </p:nvSpPr>
        <p:spPr>
          <a:xfrm>
            <a:off x="864000" y="6002532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5" name="eulogoplaceholder"/>
          <p:cNvSpPr txBox="1"/>
          <p:nvPr userDrawn="1"/>
        </p:nvSpPr>
        <p:spPr>
          <a:xfrm>
            <a:off x="864000" y="5983065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7" name="eulogotenplaceholder"/>
          <p:cNvSpPr txBox="1"/>
          <p:nvPr userDrawn="1"/>
        </p:nvSpPr>
        <p:spPr>
          <a:xfrm>
            <a:off x="864000" y="6228000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21" name="eufinancelogoplaceholder"/>
          <p:cNvSpPr txBox="1"/>
          <p:nvPr userDrawn="1"/>
        </p:nvSpPr>
        <p:spPr>
          <a:xfrm>
            <a:off x="864000" y="6228000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2731598951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and_content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399612" cy="1325563"/>
          </a:xfrm>
        </p:spPr>
        <p:txBody>
          <a:bodyPr>
            <a:normAutofit/>
          </a:bodyPr>
          <a:lstStyle>
            <a:lvl1pPr>
              <a:defRPr sz="36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838200" y="1905000"/>
            <a:ext cx="10487025" cy="4010025"/>
          </a:xfrm>
        </p:spPr>
        <p:txBody>
          <a:bodyPr/>
          <a:lstStyle>
            <a:lvl1pPr>
              <a:defRPr sz="2400"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5234" y="6356350"/>
            <a:ext cx="5185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eukarelialogoplaceholder"/>
          <p:cNvSpPr txBox="1"/>
          <p:nvPr userDrawn="1"/>
        </p:nvSpPr>
        <p:spPr>
          <a:xfrm>
            <a:off x="864000" y="6002532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4" name="eulogotenplaceholder"/>
          <p:cNvSpPr txBox="1"/>
          <p:nvPr userDrawn="1"/>
        </p:nvSpPr>
        <p:spPr>
          <a:xfrm>
            <a:off x="864000" y="6228000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8" name="eulogoplaceholder"/>
          <p:cNvSpPr txBox="1"/>
          <p:nvPr userDrawn="1"/>
        </p:nvSpPr>
        <p:spPr>
          <a:xfrm>
            <a:off x="864000" y="5983065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9" name="eufinancelogoplaceholder"/>
          <p:cNvSpPr txBox="1"/>
          <p:nvPr userDrawn="1"/>
        </p:nvSpPr>
        <p:spPr>
          <a:xfrm>
            <a:off x="864000" y="6228000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pic>
        <p:nvPicPr>
          <p:cNvPr id="1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7095" y="349258"/>
            <a:ext cx="1191433" cy="1072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016698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aaka_palkki_kuva_v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15875"/>
            <a:ext cx="12192000" cy="6721475"/>
          </a:xfrm>
        </p:spPr>
        <p:txBody>
          <a:bodyPr wrap="none" tIns="1224000" anchor="t" anchorCtr="1"/>
          <a:lstStyle>
            <a:lvl1pPr marL="0" indent="0">
              <a:buFontTx/>
              <a:buNone/>
              <a:defRPr/>
            </a:lvl1pPr>
          </a:lstStyle>
          <a:p>
            <a:r>
              <a:rPr lang="fi-FI" dirty="0" smtClean="0"/>
              <a:t>Lisää kuva </a:t>
            </a:r>
            <a:r>
              <a:rPr lang="fi-FI" dirty="0" err="1" smtClean="0"/>
              <a:t>Kameleonin</a:t>
            </a:r>
            <a:r>
              <a:rPr lang="fi-FI" dirty="0" smtClean="0"/>
              <a:t> Kuvagalleriasta</a:t>
            </a:r>
            <a:br>
              <a:rPr lang="fi-FI" dirty="0" smtClean="0"/>
            </a:br>
            <a:r>
              <a:rPr lang="fi-FI" dirty="0" smtClean="0"/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2076397"/>
            <a:ext cx="12192000" cy="2526600"/>
          </a:xfrm>
          <a:solidFill>
            <a:srgbClr val="49C2F0">
              <a:alpha val="75000"/>
            </a:srgbClr>
          </a:solidFill>
          <a:ln>
            <a:noFill/>
          </a:ln>
        </p:spPr>
        <p:txBody>
          <a:bodyPr lIns="864000" rIns="9000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1538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aaka_palkki_kuva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0" indent="0">
              <a:buFontTx/>
              <a:buNone/>
              <a:defRPr/>
            </a:lvl1pPr>
          </a:lstStyle>
          <a:p>
            <a:r>
              <a:rPr lang="fi-FI" dirty="0" smtClean="0"/>
              <a:t>Lisää kuva </a:t>
            </a:r>
            <a:r>
              <a:rPr lang="fi-FI" dirty="0" err="1" smtClean="0"/>
              <a:t>Kameleonin</a:t>
            </a:r>
            <a:r>
              <a:rPr lang="fi-FI" dirty="0" smtClean="0"/>
              <a:t> Kuvagalleriasta </a:t>
            </a:r>
            <a:br>
              <a:rPr lang="fi-FI" dirty="0" smtClean="0"/>
            </a:br>
            <a:r>
              <a:rPr lang="fi-FI" dirty="0" smtClean="0"/>
              <a:t>tai esim. omista tiedostoista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2076397"/>
            <a:ext cx="12192000" cy="2526600"/>
          </a:xfrm>
          <a:solidFill>
            <a:srgbClr val="00B0CC">
              <a:alpha val="75000"/>
            </a:srgbClr>
          </a:solidFill>
          <a:ln>
            <a:noFill/>
          </a:ln>
        </p:spPr>
        <p:txBody>
          <a:bodyPr lIns="864000" rIns="9000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809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aaka_palkki_kuva_k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0" indent="0">
              <a:buFontTx/>
              <a:buNone/>
              <a:defRPr/>
            </a:lvl1pPr>
          </a:lstStyle>
          <a:p>
            <a:r>
              <a:rPr lang="fi-FI" dirty="0" smtClean="0"/>
              <a:t>Lisää kuva </a:t>
            </a:r>
            <a:r>
              <a:rPr lang="fi-FI" dirty="0" err="1" smtClean="0"/>
              <a:t>Kameleonin</a:t>
            </a:r>
            <a:r>
              <a:rPr lang="fi-FI" dirty="0" smtClean="0"/>
              <a:t> Kuvagalleriasta </a:t>
            </a:r>
            <a:br>
              <a:rPr lang="fi-FI" dirty="0" smtClean="0"/>
            </a:br>
            <a:r>
              <a:rPr lang="fi-FI" dirty="0" smtClean="0"/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2076397"/>
            <a:ext cx="12192000" cy="2526600"/>
          </a:xfrm>
          <a:solidFill>
            <a:srgbClr val="049BE2">
              <a:alpha val="75000"/>
            </a:srgbClr>
          </a:solidFill>
          <a:ln>
            <a:noFill/>
          </a:ln>
        </p:spPr>
        <p:txBody>
          <a:bodyPr lIns="864000" rIns="9000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41761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i-FI" dirty="0" smtClean="0"/>
              <a:t>Muokkaa </a:t>
            </a:r>
            <a:r>
              <a:rPr lang="fi-FI" dirty="0" err="1" smtClean="0"/>
              <a:t>perustyyl</a:t>
            </a:r>
            <a:r>
              <a:rPr lang="fi-FI" dirty="0" smtClean="0"/>
              <a:t>. </a:t>
            </a:r>
            <a:r>
              <a:rPr lang="fi-FI" dirty="0" err="1" smtClean="0"/>
              <a:t>napsautt</a:t>
            </a:r>
            <a:r>
              <a:rPr lang="fi-FI" dirty="0" smtClean="0"/>
              <a:t>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 smtClean="0"/>
              <a:t>Muokkaa tekstin perustyylejä</a:t>
            </a:r>
          </a:p>
          <a:p>
            <a:pPr lvl="1"/>
            <a:r>
              <a:rPr lang="fi-FI" dirty="0" smtClean="0"/>
              <a:t>toinen taso</a:t>
            </a:r>
          </a:p>
          <a:p>
            <a:pPr lvl="2"/>
            <a:r>
              <a:rPr lang="fi-FI" dirty="0" smtClean="0"/>
              <a:t>kolmas taso</a:t>
            </a:r>
          </a:p>
          <a:p>
            <a:pPr lvl="3"/>
            <a:r>
              <a:rPr lang="fi-FI" dirty="0" smtClean="0"/>
              <a:t>neljäs taso</a:t>
            </a:r>
          </a:p>
          <a:p>
            <a:pPr lvl="4"/>
            <a:r>
              <a:rPr lang="fi-FI" dirty="0" smtClean="0"/>
              <a:t>viides taso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55411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i-FI" smtClean="0"/>
              <a:t>9.4.2019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8200" y="6356350"/>
            <a:ext cx="22124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Janne Tuovinen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004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1" r:id="rId3"/>
    <p:sldLayoutId id="2147483664" r:id="rId4"/>
    <p:sldLayoutId id="2147483665" r:id="rId5"/>
    <p:sldLayoutId id="2147483744" r:id="rId6"/>
    <p:sldLayoutId id="2147483669" r:id="rId7"/>
    <p:sldLayoutId id="2147483724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  <p:sldLayoutId id="2147483678" r:id="rId16"/>
    <p:sldLayoutId id="2147483679" r:id="rId17"/>
    <p:sldLayoutId id="2147483680" r:id="rId18"/>
    <p:sldLayoutId id="2147483681" r:id="rId19"/>
    <p:sldLayoutId id="2147483682" r:id="rId20"/>
    <p:sldLayoutId id="2147483683" r:id="rId21"/>
    <p:sldLayoutId id="2147483684" r:id="rId22"/>
    <p:sldLayoutId id="2147483685" r:id="rId23"/>
    <p:sldLayoutId id="2147483686" r:id="rId24"/>
    <p:sldLayoutId id="2147483743" r:id="rId25"/>
    <p:sldLayoutId id="2147483726" r:id="rId26"/>
    <p:sldLayoutId id="2147483727" r:id="rId27"/>
    <p:sldLayoutId id="2147483728" r:id="rId28"/>
    <p:sldLayoutId id="2147483729" r:id="rId29"/>
    <p:sldLayoutId id="2147483730" r:id="rId30"/>
    <p:sldLayoutId id="2147483731" r:id="rId31"/>
    <p:sldLayoutId id="2147483732" r:id="rId32"/>
    <p:sldLayoutId id="2147483733" r:id="rId33"/>
    <p:sldLayoutId id="2147483734" r:id="rId34"/>
    <p:sldLayoutId id="2147483735" r:id="rId35"/>
    <p:sldLayoutId id="2147483736" r:id="rId36"/>
    <p:sldLayoutId id="2147483737" r:id="rId37"/>
    <p:sldLayoutId id="2147483738" r:id="rId38"/>
    <p:sldLayoutId id="2147483739" r:id="rId39"/>
    <p:sldLayoutId id="2147483740" r:id="rId40"/>
    <p:sldLayoutId id="2147483741" r:id="rId41"/>
    <p:sldLayoutId id="2147483742" r:id="rId42"/>
    <p:sldLayoutId id="2147483705" r:id="rId43"/>
    <p:sldLayoutId id="2147483708" r:id="rId44"/>
    <p:sldLayoutId id="2147483745" r:id="rId45"/>
    <p:sldLayoutId id="2147483746" r:id="rId46"/>
    <p:sldLayoutId id="2147483749" r:id="rId47"/>
    <p:sldLayoutId id="2147483758" r:id="rId48"/>
    <p:sldLayoutId id="2147483759" r:id="rId4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rok.vayla.fi/koulutuskalenteri/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8.xml"/><Relationship Id="rId4" Type="http://schemas.openxmlformats.org/officeDocument/2006/relationships/hyperlink" Target="https://www.youtube.com/watch?v=yBaEF30j7Hg&amp;feature=youtu.be&amp;list=PLd37w0MQRO29rn4N2zSfs9HS6BgsFx3QJ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uvan paikkamerkki 1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67" b="20967"/>
          <a:stretch>
            <a:fillRect/>
          </a:stretch>
        </p:blipFill>
        <p:spPr/>
      </p:pic>
      <p:sp>
        <p:nvSpPr>
          <p:cNvPr id="6" name="Otsikko 5"/>
          <p:cNvSpPr>
            <a:spLocks noGrp="1"/>
          </p:cNvSpPr>
          <p:nvPr>
            <p:ph type="ctrTitle"/>
          </p:nvPr>
        </p:nvSpPr>
        <p:spPr>
          <a:xfrm>
            <a:off x="2265770" y="4749339"/>
            <a:ext cx="9030880" cy="1548724"/>
          </a:xfrm>
        </p:spPr>
        <p:txBody>
          <a:bodyPr>
            <a:normAutofit fontScale="90000"/>
          </a:bodyPr>
          <a:lstStyle/>
          <a:p>
            <a:r>
              <a:rPr lang="sv-SE" sz="2700" dirty="0" smtClean="0"/>
              <a:t/>
            </a:r>
            <a:br>
              <a:rPr lang="sv-SE" sz="2700" dirty="0" smtClean="0"/>
            </a:br>
            <a:r>
              <a:rPr lang="sv-SE" sz="2700" dirty="0" smtClean="0"/>
              <a:t>Ratatekninen oppimiskeskus ROK</a:t>
            </a:r>
            <a:br>
              <a:rPr lang="sv-SE" sz="2700" dirty="0" smtClean="0"/>
            </a:br>
            <a:r>
              <a:rPr lang="sv-SE" sz="2700" dirty="0" err="1" smtClean="0"/>
              <a:t>Toimintavuosi</a:t>
            </a:r>
            <a:r>
              <a:rPr lang="sv-SE" sz="2700" dirty="0" smtClean="0"/>
              <a:t> 2019</a:t>
            </a:r>
            <a:br>
              <a:rPr lang="sv-SE" sz="2700" dirty="0" smtClean="0"/>
            </a:br>
            <a:r>
              <a:rPr lang="sv-SE" sz="2700" dirty="0" smtClean="0"/>
              <a:t>Miia Asikainen</a:t>
            </a:r>
            <a:endParaRPr lang="sv-SE" sz="2700" dirty="0"/>
          </a:p>
        </p:txBody>
      </p:sp>
    </p:spTree>
    <p:extLst>
      <p:ext uri="{BB962C8B-B14F-4D97-AF65-F5344CB8AC3E}">
        <p14:creationId xmlns:p14="http://schemas.microsoft.com/office/powerpoint/2010/main" val="1626843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tsikko 2"/>
          <p:cNvSpPr>
            <a:spLocks noGrp="1"/>
          </p:cNvSpPr>
          <p:nvPr>
            <p:ph type="title"/>
          </p:nvPr>
        </p:nvSpPr>
        <p:spPr>
          <a:xfrm>
            <a:off x="663388" y="-15876"/>
            <a:ext cx="4165786" cy="6737351"/>
          </a:xfrm>
        </p:spPr>
        <p:txBody>
          <a:bodyPr/>
          <a:lstStyle/>
          <a:p>
            <a:r>
              <a:rPr lang="en-US" sz="2800" dirty="0" smtClean="0"/>
              <a:t>ROK; </a:t>
            </a:r>
            <a:r>
              <a:rPr lang="en-US" sz="2800" dirty="0" err="1" smtClean="0"/>
              <a:t>ainutlaatuinen</a:t>
            </a:r>
            <a:r>
              <a:rPr lang="en-US" sz="2800" dirty="0" smtClean="0"/>
              <a:t> </a:t>
            </a:r>
            <a:r>
              <a:rPr lang="en-US" sz="2800" dirty="0" err="1" smtClean="0"/>
              <a:t>koulutusympäristö</a:t>
            </a:r>
            <a:r>
              <a:rPr lang="en-US" sz="2800" dirty="0" smtClean="0"/>
              <a:t> </a:t>
            </a:r>
            <a:r>
              <a:rPr lang="en-US" sz="2800" dirty="0" err="1" smtClean="0"/>
              <a:t>alan</a:t>
            </a:r>
            <a:r>
              <a:rPr lang="en-US" sz="2800" dirty="0" smtClean="0"/>
              <a:t> </a:t>
            </a:r>
            <a:r>
              <a:rPr lang="en-US" sz="2800" dirty="0" err="1" smtClean="0"/>
              <a:t>käyttöön</a:t>
            </a:r>
            <a:r>
              <a:rPr lang="en-US" sz="2800" dirty="0" smtClean="0"/>
              <a:t> </a:t>
            </a:r>
            <a:r>
              <a:rPr lang="en-US" dirty="0"/>
              <a:t/>
            </a:r>
            <a:br>
              <a:rPr lang="en-US" dirty="0"/>
            </a:br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D4A0EF-951A-4343-A672-F31B58E6828E}" type="slidenum">
              <a:rPr lang="en-US" smtClean="0"/>
              <a:t>10</a:t>
            </a:fld>
            <a:endParaRPr lang="en-US"/>
          </a:p>
        </p:txBody>
      </p:sp>
      <p:sp>
        <p:nvSpPr>
          <p:cNvPr id="5" name="Tekstin paikkamerkki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i-FI" dirty="0" smtClean="0"/>
          </a:p>
          <a:p>
            <a:r>
              <a:rPr lang="fi-FI" dirty="0" smtClean="0"/>
              <a:t>Kiinteistön käyttökustannukset 500 000 eur/a (ei sisällä rataisännöintiä ja kunnossapitoa), osa tästä </a:t>
            </a:r>
            <a:r>
              <a:rPr lang="fi-FI" dirty="0" err="1" smtClean="0"/>
              <a:t>tuloutuu</a:t>
            </a:r>
            <a:r>
              <a:rPr lang="fi-FI" dirty="0" smtClean="0"/>
              <a:t> takaisin vuokratuloina</a:t>
            </a:r>
          </a:p>
          <a:p>
            <a:r>
              <a:rPr lang="fi-FI" dirty="0" smtClean="0"/>
              <a:t>Kehitysbudjetti 2019 500 000 eur; turvalaitteiden kehitystyö</a:t>
            </a:r>
          </a:p>
          <a:p>
            <a:r>
              <a:rPr lang="fi-FI" dirty="0" smtClean="0"/>
              <a:t>Koulutusbudjetti 2019 700 000 eur, </a:t>
            </a:r>
            <a:r>
              <a:rPr lang="fi-FI" dirty="0" err="1" smtClean="0"/>
              <a:t>tuloutuu</a:t>
            </a:r>
            <a:r>
              <a:rPr lang="fi-FI" dirty="0" smtClean="0"/>
              <a:t> takaisin koulutuksista perittävinä maksuina</a:t>
            </a:r>
            <a:endParaRPr lang="fi-FI" dirty="0"/>
          </a:p>
        </p:txBody>
      </p:sp>
      <p:graphicFrame>
        <p:nvGraphicFramePr>
          <p:cNvPr id="6" name="Kuvan paikkamerkki 5"/>
          <p:cNvGraphicFramePr>
            <a:graphicFrameLocks noGrp="1"/>
          </p:cNvGraphicFramePr>
          <p:nvPr>
            <p:ph type="pic" sz="quarter" idx="14"/>
            <p:extLst>
              <p:ext uri="{D42A27DB-BD31-4B8C-83A1-F6EECF244321}">
                <p14:modId xmlns:p14="http://schemas.microsoft.com/office/powerpoint/2010/main" val="4003854857"/>
              </p:ext>
            </p:extLst>
          </p:nvPr>
        </p:nvGraphicFramePr>
        <p:xfrm>
          <a:off x="2949388" y="382869"/>
          <a:ext cx="11666400" cy="6257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00562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in paikkamerkki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i-FI" dirty="0" smtClean="0"/>
              <a:t>ROK koulutusympäristö</a:t>
            </a:r>
            <a:endParaRPr lang="fi-FI" dirty="0"/>
          </a:p>
        </p:txBody>
      </p:sp>
      <p:sp>
        <p:nvSpPr>
          <p:cNvPr id="3" name="Tekstin paikkamerkki 2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fi-FI" dirty="0" smtClean="0"/>
              <a:t>+ Asiakaspalaute hyvää; toimivat ja viihtyisät koulutustilat </a:t>
            </a:r>
          </a:p>
          <a:p>
            <a:pPr marL="0" indent="0">
              <a:buNone/>
            </a:pPr>
            <a:r>
              <a:rPr lang="fi-FI" dirty="0" smtClean="0"/>
              <a:t>+ Kiinteistön isännöinti toiminut hyvin </a:t>
            </a:r>
          </a:p>
          <a:p>
            <a:pPr marL="0" indent="0">
              <a:buNone/>
            </a:pPr>
            <a:endParaRPr lang="fi-FI" dirty="0"/>
          </a:p>
          <a:p>
            <a:pPr>
              <a:buFontTx/>
              <a:buChar char="-"/>
            </a:pPr>
            <a:r>
              <a:rPr lang="fi-FI" dirty="0" smtClean="0"/>
              <a:t>Vuokrausaste alhainen</a:t>
            </a:r>
          </a:p>
          <a:p>
            <a:pPr>
              <a:buFontTx/>
              <a:buChar char="-"/>
            </a:pPr>
            <a:r>
              <a:rPr lang="fi-FI" dirty="0" smtClean="0"/>
              <a:t>Paljon teknisiä haasteita liittyen esim. hitsaushallin ilmanvaihtoon ja turvalaitehallin tekniikkaan</a:t>
            </a:r>
          </a:p>
          <a:p>
            <a:pPr>
              <a:buFontTx/>
              <a:buChar char="-"/>
            </a:pPr>
            <a:r>
              <a:rPr lang="fi-FI" dirty="0" smtClean="0"/>
              <a:t>Turvalaitehalli on ”yhteinen työpaikka” pelisääntöjen läpikäynti </a:t>
            </a:r>
          </a:p>
          <a:p>
            <a:pPr>
              <a:buFontTx/>
              <a:buChar char="-"/>
            </a:pPr>
            <a:r>
              <a:rPr lang="fi-FI" dirty="0" smtClean="0"/>
              <a:t>Halleihin tarvitaan halli-isännöinti (huolehtii hallien toimivuudesta ja turvallisuudesta sekä kouluttajien perehdyttämisestä)</a:t>
            </a:r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D4A0EF-951A-4343-A672-F31B58E6828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0110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tsikko 2"/>
          <p:cNvSpPr>
            <a:spLocks noGrp="1"/>
          </p:cNvSpPr>
          <p:nvPr>
            <p:ph type="title"/>
          </p:nvPr>
        </p:nvSpPr>
        <p:spPr>
          <a:xfrm>
            <a:off x="0" y="-15876"/>
            <a:ext cx="4829174" cy="6737351"/>
          </a:xfrm>
        </p:spPr>
        <p:txBody>
          <a:bodyPr/>
          <a:lstStyle/>
          <a:p>
            <a:r>
              <a:rPr lang="fi-FI" dirty="0" smtClean="0"/>
              <a:t>Sähköinen </a:t>
            </a:r>
            <a:r>
              <a:rPr lang="fi-FI" dirty="0" err="1" smtClean="0"/>
              <a:t>oppimisympä-ristö</a:t>
            </a:r>
            <a:r>
              <a:rPr lang="fi-FI" dirty="0" smtClean="0"/>
              <a:t> </a:t>
            </a:r>
            <a:r>
              <a:rPr lang="fi-FI" dirty="0" err="1" smtClean="0"/>
              <a:t>Eerokki</a:t>
            </a:r>
            <a:r>
              <a:rPr lang="fi-FI" dirty="0" smtClean="0"/>
              <a:t/>
            </a:r>
            <a:br>
              <a:rPr lang="fi-FI" dirty="0" smtClean="0"/>
            </a:br>
            <a:r>
              <a:rPr lang="fi-FI" dirty="0"/>
              <a:t/>
            </a:r>
            <a:br>
              <a:rPr lang="fi-FI" dirty="0"/>
            </a:br>
            <a:r>
              <a:rPr lang="fi-FI" dirty="0"/>
              <a:t> </a:t>
            </a: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D4A0EF-951A-4343-A672-F31B58E6828E}" type="slidenum">
              <a:rPr lang="en-US" smtClean="0"/>
              <a:t>12</a:t>
            </a:fld>
            <a:endParaRPr lang="en-US"/>
          </a:p>
        </p:txBody>
      </p:sp>
      <p:sp>
        <p:nvSpPr>
          <p:cNvPr id="5" name="Tekstin paikkamerkki 4"/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lnSpcReduction="10000"/>
          </a:bodyPr>
          <a:lstStyle/>
          <a:p>
            <a:r>
              <a:rPr lang="fi-FI" sz="1800" dirty="0" smtClean="0"/>
              <a:t>Sähköisen oppimisympäristön käyttöönotto on tehostunut </a:t>
            </a:r>
          </a:p>
          <a:p>
            <a:r>
              <a:rPr lang="fi-FI" sz="1800" dirty="0" smtClean="0"/>
              <a:t>Moodle pohjainen</a:t>
            </a:r>
          </a:p>
          <a:p>
            <a:r>
              <a:rPr lang="fi-FI" sz="1800" dirty="0" smtClean="0"/>
              <a:t>Opiskelijat kirjautuvat järjestelmään</a:t>
            </a:r>
          </a:p>
          <a:p>
            <a:r>
              <a:rPr lang="fi-FI" sz="1800" dirty="0" smtClean="0"/>
              <a:t>Sähköiset opiskelumateriaalit</a:t>
            </a:r>
          </a:p>
          <a:p>
            <a:r>
              <a:rPr lang="fi-FI" sz="1800" dirty="0"/>
              <a:t>T</a:t>
            </a:r>
            <a:r>
              <a:rPr lang="fi-FI" sz="1800" dirty="0" smtClean="0"/>
              <a:t>entit</a:t>
            </a:r>
            <a:endParaRPr lang="fi-FI" sz="1800" dirty="0"/>
          </a:p>
          <a:p>
            <a:r>
              <a:rPr lang="fi-FI" sz="1800" dirty="0" smtClean="0"/>
              <a:t>E-foorumi keskusteluille </a:t>
            </a:r>
          </a:p>
          <a:p>
            <a:r>
              <a:rPr lang="fi-FI" sz="1800" dirty="0" smtClean="0"/>
              <a:t>Opintosuoritukset ja todistukset </a:t>
            </a:r>
          </a:p>
          <a:p>
            <a:r>
              <a:rPr lang="fi-FI" sz="1800" dirty="0" smtClean="0"/>
              <a:t>Palautteet</a:t>
            </a:r>
          </a:p>
          <a:p>
            <a:endParaRPr lang="fi-FI" sz="1800" dirty="0"/>
          </a:p>
          <a:p>
            <a:pPr marL="0" indent="0">
              <a:buNone/>
            </a:pPr>
            <a:endParaRPr lang="fi-FI" dirty="0"/>
          </a:p>
          <a:p>
            <a:endParaRPr lang="fi-FI" dirty="0"/>
          </a:p>
        </p:txBody>
      </p:sp>
      <p:pic>
        <p:nvPicPr>
          <p:cNvPr id="10" name="Kuva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5155" y="614097"/>
            <a:ext cx="6679699" cy="5631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436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in paikkamerkki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>
              <a:buNone/>
            </a:pPr>
            <a:endParaRPr lang="sv-SE" dirty="0"/>
          </a:p>
        </p:txBody>
      </p:sp>
      <p:pic>
        <p:nvPicPr>
          <p:cNvPr id="9" name="Kuvan paikkamerkki 8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70" b="10970"/>
          <a:stretch>
            <a:fillRect/>
          </a:stretch>
        </p:blipFill>
        <p:spPr>
          <a:xfrm>
            <a:off x="0" y="-13603"/>
            <a:ext cx="12192000" cy="6721475"/>
          </a:xfrm>
        </p:spPr>
      </p:pic>
      <p:sp>
        <p:nvSpPr>
          <p:cNvPr id="4" name="Dian numeron paikkamerkki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D4A0EF-951A-4343-A672-F31B58E6828E}" type="slidenum">
              <a:rPr lang="en-US" smtClean="0"/>
              <a:t>13</a:t>
            </a:fld>
            <a:endParaRPr lang="en-US"/>
          </a:p>
        </p:txBody>
      </p:sp>
      <p:sp>
        <p:nvSpPr>
          <p:cNvPr id="10" name="Otsikko 9"/>
          <p:cNvSpPr>
            <a:spLocks noGrp="1"/>
          </p:cNvSpPr>
          <p:nvPr>
            <p:ph type="title"/>
          </p:nvPr>
        </p:nvSpPr>
        <p:spPr>
          <a:xfrm>
            <a:off x="0" y="-15876"/>
            <a:ext cx="4829174" cy="6737351"/>
          </a:xfrm>
        </p:spPr>
        <p:txBody>
          <a:bodyPr/>
          <a:lstStyle/>
          <a:p>
            <a:r>
              <a:rPr lang="fi-FI" dirty="0" smtClean="0"/>
              <a:t>Koulutukset ja pätevyydet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968713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180704" y="238640"/>
            <a:ext cx="11173096" cy="1325563"/>
          </a:xfrm>
        </p:spPr>
        <p:txBody>
          <a:bodyPr>
            <a:normAutofit/>
          </a:bodyPr>
          <a:lstStyle/>
          <a:p>
            <a:pPr algn="ctr"/>
            <a:r>
              <a:rPr lang="fi-FI" dirty="0" smtClean="0"/>
              <a:t>Koulutustarjonta 2019-2020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4196440" y="1690688"/>
            <a:ext cx="4781157" cy="4914341"/>
          </a:xfrm>
          <a:ln>
            <a:solidFill>
              <a:schemeClr val="accent4"/>
            </a:solidFill>
          </a:ln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fi-FI" b="1" dirty="0" smtClean="0">
                <a:latin typeface="Arial" panose="020B0604020202020204" pitchFamily="34" charset="0"/>
              </a:rPr>
              <a:t>Koulutuskumppani/ koulutusjohtajapalvelu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i-FI" sz="1867" dirty="0" smtClean="0">
                <a:latin typeface="Arial" panose="020B0604020202020204" pitchFamily="34" charset="0"/>
              </a:rPr>
              <a:t>Turvalaitekoulutus</a:t>
            </a:r>
            <a:endParaRPr lang="fi-FI" sz="1867" dirty="0">
              <a:latin typeface="Arial" panose="020B0604020202020204" pitchFamily="34" charset="0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fi-FI" sz="1867" dirty="0">
                <a:latin typeface="FelbridgePro-Regular" panose="02000503040003020304" pitchFamily="50" charset="0"/>
              </a:rPr>
              <a:t>Turvalaiteasentajapätevyys</a:t>
            </a:r>
            <a:endParaRPr lang="fi-FI" sz="1867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fi-FI" sz="1867" dirty="0">
                <a:latin typeface="FelbridgePro-Regular" panose="02000503040003020304" pitchFamily="50" charset="0"/>
              </a:rPr>
              <a:t>Turvalaitetarkastaja</a:t>
            </a:r>
            <a:endParaRPr lang="fi-FI" sz="1867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buFont typeface="Arial" panose="020B0604020202020204" pitchFamily="34" charset="0"/>
              <a:buChar char="•"/>
            </a:pPr>
            <a:r>
              <a:rPr lang="fi-FI" sz="1867" i="1" dirty="0">
                <a:latin typeface="Arial" panose="020B0604020202020204" pitchFamily="34" charset="0"/>
              </a:rPr>
              <a:t>Päällysrakennepätevyys (</a:t>
            </a:r>
            <a:r>
              <a:rPr lang="fi-FI" sz="1867" i="1" dirty="0" err="1">
                <a:latin typeface="Arial" panose="020B0604020202020204" pitchFamily="34" charset="0"/>
              </a:rPr>
              <a:t>pääl.rakenne</a:t>
            </a:r>
            <a:r>
              <a:rPr lang="fi-FI" sz="1867" i="1" dirty="0">
                <a:latin typeface="Arial" panose="020B0604020202020204" pitchFamily="34" charset="0"/>
              </a:rPr>
              <a:t> ja vaihde)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i-FI" sz="1867" i="1" dirty="0">
                <a:latin typeface="Arial" panose="020B0604020202020204" pitchFamily="34" charset="0"/>
              </a:rPr>
              <a:t>Taito- ja maarakennuspätevyys (maa- ja </a:t>
            </a:r>
            <a:r>
              <a:rPr lang="fi-FI" sz="1867" dirty="0">
                <a:latin typeface="Arial" panose="020B0604020202020204" pitchFamily="34" charset="0"/>
              </a:rPr>
              <a:t>silta</a:t>
            </a:r>
            <a:r>
              <a:rPr lang="fi-FI" sz="1867" i="1" dirty="0">
                <a:latin typeface="Arial" panose="020B0604020202020204" pitchFamily="34" charset="0"/>
              </a:rPr>
              <a:t>)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i-FI" sz="1867" dirty="0">
                <a:latin typeface="Arial" panose="020B0604020202020204" pitchFamily="34" charset="0"/>
              </a:rPr>
              <a:t>Hitsaus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fi-FI" sz="1867" dirty="0">
                <a:latin typeface="Arial" panose="020B0604020202020204" pitchFamily="34" charset="0"/>
                <a:cs typeface="Arial" panose="020B0604020202020204" pitchFamily="34" charset="0"/>
              </a:rPr>
              <a:t>Hitsauspätevyys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fi-FI" sz="1867" dirty="0">
                <a:latin typeface="Arial" panose="020B0604020202020204" pitchFamily="34" charset="0"/>
                <a:cs typeface="Arial" panose="020B0604020202020204" pitchFamily="34" charset="0"/>
              </a:rPr>
              <a:t>Hitsausmestaripätevyys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fi-FI" sz="1867" dirty="0">
                <a:latin typeface="Arial" panose="020B0604020202020204" pitchFamily="34" charset="0"/>
                <a:cs typeface="Arial" panose="020B0604020202020204" pitchFamily="34" charset="0"/>
              </a:rPr>
              <a:t>Ultraäänitarkastajapätevyys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i-FI" sz="1867" dirty="0">
                <a:latin typeface="FelbridgePro-Regular" panose="02000503040003020304" pitchFamily="50" charset="0"/>
              </a:rPr>
              <a:t>Liikenteenohjaus valtion rataverkolla</a:t>
            </a:r>
            <a:endParaRPr lang="fi-FI" sz="1867" dirty="0"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i-FI" sz="1867" dirty="0">
                <a:latin typeface="Arial" panose="020B0604020202020204" pitchFamily="34" charset="0"/>
              </a:rPr>
              <a:t>Käyttökeskustoiminta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i-FI" sz="1867" dirty="0">
                <a:latin typeface="Arial" panose="020B0604020202020204" pitchFamily="34" charset="0"/>
              </a:rPr>
              <a:t>Pelastus- ja raivaushenkilöstön koulutus</a:t>
            </a:r>
            <a:endParaRPr lang="fi-FI" sz="2400" i="1" dirty="0"/>
          </a:p>
          <a:p>
            <a:endParaRPr lang="fi-FI" dirty="0" smtClean="0"/>
          </a:p>
          <a:p>
            <a:pPr marL="478343" lvl="1" indent="0">
              <a:buNone/>
            </a:pPr>
            <a:endParaRPr lang="fi-FI" dirty="0" smtClean="0"/>
          </a:p>
          <a:p>
            <a:pPr lvl="1"/>
            <a:endParaRPr lang="fi-FI" dirty="0" smtClean="0"/>
          </a:p>
          <a:p>
            <a:pPr lvl="0"/>
            <a:endParaRPr lang="fi-FI" dirty="0"/>
          </a:p>
          <a:p>
            <a:pPr marL="0" indent="0">
              <a:buNone/>
            </a:pPr>
            <a:endParaRPr lang="fi-FI" dirty="0"/>
          </a:p>
        </p:txBody>
      </p:sp>
      <p:sp>
        <p:nvSpPr>
          <p:cNvPr id="5" name="Sisällön paikkamerkki 2"/>
          <p:cNvSpPr txBox="1">
            <a:spLocks/>
          </p:cNvSpPr>
          <p:nvPr/>
        </p:nvSpPr>
        <p:spPr>
          <a:xfrm>
            <a:off x="180705" y="1690688"/>
            <a:ext cx="3842780" cy="4416000"/>
          </a:xfrm>
          <a:prstGeom prst="rect">
            <a:avLst/>
          </a:prstGeom>
          <a:ln>
            <a:solidFill>
              <a:schemeClr val="accent4"/>
            </a:solidFill>
          </a:ln>
        </p:spPr>
        <p:txBody>
          <a:bodyPr vert="horz" lIns="121920" tIns="60960" rIns="121920" bIns="60960" rtlCol="0">
            <a:normAutofit/>
          </a:bodyPr>
          <a:lstStyle>
            <a:lvl1pPr marL="134938" indent="-134938" algn="l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rgbClr val="00B0CA"/>
              </a:buClr>
              <a:buSzPct val="120000"/>
              <a:buFont typeface="Arial" panose="020B0604020202020204" pitchFamily="34" charset="0"/>
              <a:buChar char="●"/>
              <a:defRPr lang="en-US" sz="1600" b="0" kern="1200">
                <a:solidFill>
                  <a:srgbClr val="000000"/>
                </a:solidFill>
                <a:latin typeface="Arial" charset="0"/>
                <a:ea typeface="+mn-ea"/>
                <a:cs typeface="Arial" panose="020B0604020202020204" pitchFamily="34" charset="0"/>
              </a:defRPr>
            </a:lvl1pPr>
            <a:lvl2pPr marL="449263" indent="-90488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717550" indent="-109538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076325" indent="-1333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346200" indent="-131763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fi-FI" sz="2133" b="1" dirty="0">
                <a:solidFill>
                  <a:schemeClr val="tx1"/>
                </a:solidFill>
                <a:latin typeface="Arial" panose="020B0604020202020204" pitchFamily="34" charset="0"/>
              </a:rPr>
              <a:t>Markkinaehtoinen koulutus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i-FI" sz="1867" dirty="0">
                <a:solidFill>
                  <a:schemeClr val="tx1"/>
                </a:solidFill>
                <a:latin typeface="Arial" panose="020B0604020202020204" pitchFamily="34" charset="0"/>
              </a:rPr>
              <a:t>(hyväksytyt koulutuslaitokset voivat vapaasti järjestää) </a:t>
            </a:r>
          </a:p>
          <a:p>
            <a:pPr lvl="1"/>
            <a:endParaRPr lang="fi-FI" sz="2133" dirty="0"/>
          </a:p>
          <a:p>
            <a:pPr marL="228594" indent="-228594">
              <a:lnSpc>
                <a:spcPct val="70000"/>
              </a:lnSpc>
              <a:buClrTx/>
              <a:buFont typeface="Arial" panose="020B0604020202020204" pitchFamily="34" charset="0"/>
              <a:buChar char="•"/>
            </a:pPr>
            <a:r>
              <a:rPr lang="fi-FI" sz="1867" dirty="0">
                <a:solidFill>
                  <a:schemeClr val="tx1"/>
                </a:solidFill>
                <a:latin typeface="Arial" panose="020B0604020202020204" pitchFamily="34" charset="0"/>
                <a:cs typeface="+mn-cs"/>
              </a:rPr>
              <a:t>Ratatyökoneenkuljettaja-pätevyys</a:t>
            </a:r>
          </a:p>
          <a:p>
            <a:pPr marL="228594" indent="-228594">
              <a:lnSpc>
                <a:spcPct val="70000"/>
              </a:lnSpc>
              <a:buClrTx/>
              <a:buFont typeface="Arial" panose="020B0604020202020204" pitchFamily="34" charset="0"/>
              <a:buChar char="•"/>
            </a:pPr>
            <a:r>
              <a:rPr lang="fi-FI" sz="1867" dirty="0">
                <a:solidFill>
                  <a:schemeClr val="tx1"/>
                </a:solidFill>
                <a:latin typeface="Arial" panose="020B0604020202020204" pitchFamily="34" charset="0"/>
                <a:cs typeface="+mn-cs"/>
              </a:rPr>
              <a:t>Perusteet rautatiejärjestelmästä (</a:t>
            </a:r>
            <a:r>
              <a:rPr lang="fi-FI" sz="1867" dirty="0" err="1">
                <a:solidFill>
                  <a:schemeClr val="tx1"/>
                </a:solidFill>
                <a:latin typeface="Arial" panose="020B0604020202020204" pitchFamily="34" charset="0"/>
                <a:cs typeface="+mn-cs"/>
              </a:rPr>
              <a:t>Pera</a:t>
            </a:r>
            <a:r>
              <a:rPr lang="fi-FI" sz="1867" dirty="0">
                <a:solidFill>
                  <a:schemeClr val="tx1"/>
                </a:solidFill>
                <a:latin typeface="Arial" panose="020B0604020202020204" pitchFamily="34" charset="0"/>
                <a:cs typeface="+mn-cs"/>
              </a:rPr>
              <a:t>)</a:t>
            </a:r>
          </a:p>
          <a:p>
            <a:pPr marL="228594" indent="-228594">
              <a:lnSpc>
                <a:spcPct val="70000"/>
              </a:lnSpc>
              <a:buClrTx/>
              <a:buFont typeface="Arial" panose="020B0604020202020204" pitchFamily="34" charset="0"/>
              <a:buChar char="•"/>
            </a:pPr>
            <a:r>
              <a:rPr lang="fi-FI" sz="1867" dirty="0">
                <a:solidFill>
                  <a:schemeClr val="tx1"/>
                </a:solidFill>
                <a:latin typeface="Arial" panose="020B0604020202020204" pitchFamily="34" charset="0"/>
                <a:cs typeface="+mn-cs"/>
              </a:rPr>
              <a:t>Ratatyöturvallisuuspätevyys (Turva)</a:t>
            </a:r>
          </a:p>
          <a:p>
            <a:pPr marL="228594" indent="-228594">
              <a:lnSpc>
                <a:spcPct val="70000"/>
              </a:lnSpc>
              <a:buClrTx/>
              <a:buFont typeface="Arial" panose="020B0604020202020204" pitchFamily="34" charset="0"/>
              <a:buChar char="•"/>
            </a:pPr>
            <a:r>
              <a:rPr lang="fi-FI" sz="1867" dirty="0">
                <a:latin typeface="FelbridgePro-Regular" panose="02000503040003020304" pitchFamily="50" charset="0"/>
              </a:rPr>
              <a:t>Ratatyövastaava (RTV)</a:t>
            </a:r>
            <a:r>
              <a:rPr lang="fi-FI" sz="1867" dirty="0">
                <a:solidFill>
                  <a:schemeClr val="tx1"/>
                </a:solidFill>
                <a:latin typeface="Arial" panose="020B0604020202020204" pitchFamily="34" charset="0"/>
                <a:cs typeface="+mn-cs"/>
              </a:rPr>
              <a:t>	</a:t>
            </a:r>
          </a:p>
          <a:p>
            <a:pPr marL="228594" indent="-228594">
              <a:lnSpc>
                <a:spcPct val="70000"/>
              </a:lnSpc>
              <a:buClrTx/>
              <a:buFont typeface="Arial" panose="020B0604020202020204" pitchFamily="34" charset="0"/>
              <a:buChar char="•"/>
            </a:pPr>
            <a:r>
              <a:rPr lang="fi-FI" sz="1867" dirty="0">
                <a:latin typeface="FelbridgePro-Regular" panose="02000503040003020304" pitchFamily="50" charset="0"/>
              </a:rPr>
              <a:t>Turvamiespätevyys (T-mies)</a:t>
            </a:r>
            <a:endParaRPr lang="fi-FI" sz="1867" dirty="0">
              <a:solidFill>
                <a:schemeClr val="tx1"/>
              </a:solidFill>
              <a:latin typeface="Arial" panose="020B0604020202020204" pitchFamily="34" charset="0"/>
              <a:cs typeface="+mn-cs"/>
            </a:endParaRPr>
          </a:p>
          <a:p>
            <a:pPr marL="228594" indent="-228594">
              <a:lnSpc>
                <a:spcPct val="70000"/>
              </a:lnSpc>
              <a:buClrTx/>
              <a:buFont typeface="Arial" panose="020B0604020202020204" pitchFamily="34" charset="0"/>
              <a:buChar char="•"/>
            </a:pPr>
            <a:r>
              <a:rPr lang="fi-FI" sz="1867" dirty="0" smtClean="0">
                <a:solidFill>
                  <a:schemeClr val="tx1"/>
                </a:solidFill>
                <a:latin typeface="Arial" panose="020B0604020202020204" pitchFamily="34" charset="0"/>
                <a:cs typeface="+mn-cs"/>
              </a:rPr>
              <a:t>Ratapihaliikenneohjaaja</a:t>
            </a:r>
          </a:p>
          <a:p>
            <a:pPr marL="228594" indent="-228594">
              <a:lnSpc>
                <a:spcPct val="70000"/>
              </a:lnSpc>
              <a:buClrTx/>
              <a:buFont typeface="Arial" panose="020B0604020202020204" pitchFamily="34" charset="0"/>
              <a:buChar char="•"/>
            </a:pPr>
            <a:endParaRPr lang="fi-FI" sz="1867" dirty="0">
              <a:solidFill>
                <a:schemeClr val="tx1"/>
              </a:solidFill>
              <a:latin typeface="Arial" panose="020B0604020202020204" pitchFamily="34" charset="0"/>
              <a:cs typeface="+mn-cs"/>
            </a:endParaRPr>
          </a:p>
          <a:p>
            <a:pPr marL="0" indent="0">
              <a:lnSpc>
                <a:spcPct val="70000"/>
              </a:lnSpc>
              <a:buClrTx/>
              <a:buNone/>
            </a:pPr>
            <a:endParaRPr lang="fi-FI" sz="1867" dirty="0">
              <a:solidFill>
                <a:schemeClr val="tx1"/>
              </a:solidFill>
              <a:latin typeface="Arial" panose="020B0604020202020204" pitchFamily="34" charset="0"/>
              <a:cs typeface="+mn-cs"/>
            </a:endParaRPr>
          </a:p>
          <a:p>
            <a:pPr lvl="1"/>
            <a:endParaRPr lang="fi-FI" sz="2000" dirty="0"/>
          </a:p>
          <a:p>
            <a:pPr lvl="1"/>
            <a:endParaRPr lang="fi-FI" sz="2000" dirty="0"/>
          </a:p>
        </p:txBody>
      </p:sp>
      <p:sp>
        <p:nvSpPr>
          <p:cNvPr id="6" name="Sisällön paikkamerkki 2"/>
          <p:cNvSpPr txBox="1">
            <a:spLocks/>
          </p:cNvSpPr>
          <p:nvPr/>
        </p:nvSpPr>
        <p:spPr>
          <a:xfrm>
            <a:off x="9150554" y="1694343"/>
            <a:ext cx="2823151" cy="4914341"/>
          </a:xfrm>
          <a:prstGeom prst="rect">
            <a:avLst/>
          </a:prstGeom>
          <a:ln>
            <a:solidFill>
              <a:schemeClr val="accent4"/>
            </a:solidFill>
          </a:ln>
        </p:spPr>
        <p:txBody>
          <a:bodyPr vert="horz" lIns="121920" tIns="60960" rIns="121920" bIns="6096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i-FI" sz="2267" b="1" dirty="0">
                <a:latin typeface="Arial" panose="020B0604020202020204" pitchFamily="34" charset="0"/>
              </a:rPr>
              <a:t>Muu koulutustoiminta</a:t>
            </a:r>
          </a:p>
          <a:p>
            <a:pPr marL="0" indent="0">
              <a:buNone/>
            </a:pPr>
            <a:r>
              <a:rPr lang="fi-FI" sz="1867" dirty="0">
                <a:latin typeface="Arial" panose="020B0604020202020204" pitchFamily="34" charset="0"/>
              </a:rPr>
              <a:t>(Väylä järjestää)</a:t>
            </a:r>
          </a:p>
          <a:p>
            <a:pPr marL="0" indent="0">
              <a:buNone/>
            </a:pPr>
            <a:r>
              <a:rPr lang="fi-FI" sz="2000" dirty="0">
                <a:latin typeface="Arial" panose="020B0604020202020204" pitchFamily="34" charset="0"/>
              </a:rPr>
              <a:t>Esimerkkejä muista koulutuksista:</a:t>
            </a:r>
          </a:p>
          <a:p>
            <a:r>
              <a:rPr lang="fi-FI" sz="1867" dirty="0">
                <a:latin typeface="Arial" panose="020B0604020202020204" pitchFamily="34" charset="0"/>
              </a:rPr>
              <a:t>Elastisen vaihteen säädöt -koulutus</a:t>
            </a:r>
          </a:p>
          <a:p>
            <a:r>
              <a:rPr lang="fi-FI" sz="1867" dirty="0">
                <a:latin typeface="Arial" panose="020B0604020202020204" pitchFamily="34" charset="0"/>
              </a:rPr>
              <a:t>Vaihteen ulkolaitekytkennän esitarkastuksen koulutus</a:t>
            </a:r>
          </a:p>
          <a:p>
            <a:r>
              <a:rPr lang="fi-FI" sz="1867" dirty="0">
                <a:latin typeface="Arial" panose="020B0604020202020204" pitchFamily="34" charset="0"/>
              </a:rPr>
              <a:t>ROK </a:t>
            </a:r>
            <a:r>
              <a:rPr lang="fi-FI" sz="1867" dirty="0" err="1">
                <a:latin typeface="Arial" panose="020B0604020202020204" pitchFamily="34" charset="0"/>
              </a:rPr>
              <a:t>Pedapakki</a:t>
            </a:r>
            <a:r>
              <a:rPr lang="fi-FI" sz="1867" dirty="0">
                <a:latin typeface="Arial" panose="020B0604020202020204" pitchFamily="34" charset="0"/>
              </a:rPr>
              <a:t> 1 &amp; </a:t>
            </a:r>
            <a:r>
              <a:rPr lang="fi-FI" sz="1867" dirty="0" smtClean="0">
                <a:latin typeface="Arial" panose="020B0604020202020204" pitchFamily="34" charset="0"/>
              </a:rPr>
              <a:t>2</a:t>
            </a:r>
          </a:p>
          <a:p>
            <a:endParaRPr lang="fi-FI" sz="1867" dirty="0">
              <a:latin typeface="Arial" panose="020B0604020202020204" pitchFamily="34" charset="0"/>
            </a:endParaRPr>
          </a:p>
          <a:p>
            <a:endParaRPr lang="fi-FI" sz="2400" i="1" dirty="0"/>
          </a:p>
          <a:p>
            <a:endParaRPr lang="fi-FI" sz="2800" dirty="0"/>
          </a:p>
          <a:p>
            <a:pPr marL="478343" lvl="1" indent="0">
              <a:buNone/>
            </a:pPr>
            <a:endParaRPr lang="fi-FI" sz="2400" dirty="0"/>
          </a:p>
          <a:p>
            <a:pPr lvl="1"/>
            <a:endParaRPr lang="fi-FI" sz="2400" dirty="0"/>
          </a:p>
          <a:p>
            <a:endParaRPr lang="fi-FI" sz="2800" dirty="0"/>
          </a:p>
          <a:p>
            <a:pPr marL="0" indent="0">
              <a:buNone/>
            </a:pPr>
            <a:endParaRPr lang="fi-FI" sz="2800" dirty="0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14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12642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uvan paikkamerkki 5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59" b="8659"/>
          <a:stretch>
            <a:fillRect/>
          </a:stretch>
        </p:blipFill>
        <p:spPr/>
      </p:pic>
      <p:sp>
        <p:nvSpPr>
          <p:cNvPr id="3" name="Otsikko 2"/>
          <p:cNvSpPr>
            <a:spLocks noGrp="1"/>
          </p:cNvSpPr>
          <p:nvPr>
            <p:ph type="title"/>
          </p:nvPr>
        </p:nvSpPr>
        <p:spPr>
          <a:xfrm>
            <a:off x="841373" y="-15876"/>
            <a:ext cx="5454924" cy="6737351"/>
          </a:xfrm>
        </p:spPr>
        <p:txBody>
          <a:bodyPr>
            <a:normAutofit fontScale="90000"/>
          </a:bodyPr>
          <a:lstStyle/>
          <a:p>
            <a:r>
              <a:rPr lang="fi-FI" sz="2000" dirty="0" smtClean="0"/>
              <a:t>Muut koulutukset</a:t>
            </a:r>
            <a:br>
              <a:rPr lang="fi-FI" sz="2000" dirty="0" smtClean="0"/>
            </a:br>
            <a:r>
              <a:rPr lang="fi-FI" sz="2000" dirty="0" smtClean="0"/>
              <a:t> - Radan </a:t>
            </a:r>
            <a:r>
              <a:rPr lang="fi-FI" sz="2000" dirty="0"/>
              <a:t>merkit</a:t>
            </a:r>
            <a:br>
              <a:rPr lang="fi-FI" sz="2000" dirty="0"/>
            </a:br>
            <a:r>
              <a:rPr lang="fi-FI" sz="2000" dirty="0" smtClean="0"/>
              <a:t>- Vaihteiden </a:t>
            </a:r>
            <a:r>
              <a:rPr lang="fi-FI" sz="2000" dirty="0"/>
              <a:t>asennus </a:t>
            </a:r>
            <a:br>
              <a:rPr lang="fi-FI" sz="2000" dirty="0"/>
            </a:br>
            <a:r>
              <a:rPr lang="fi-FI" sz="2000" dirty="0" smtClean="0"/>
              <a:t>- </a:t>
            </a:r>
            <a:r>
              <a:rPr lang="fi-FI" sz="2000" i="1" dirty="0" smtClean="0"/>
              <a:t>Vaihteen </a:t>
            </a:r>
            <a:r>
              <a:rPr lang="fi-FI" sz="2000" i="1" dirty="0"/>
              <a:t>ulkolaitekytkennän esitarkastuksen koulutus</a:t>
            </a:r>
            <a:br>
              <a:rPr lang="fi-FI" sz="2000" i="1" dirty="0"/>
            </a:br>
            <a:r>
              <a:rPr lang="fi-FI" sz="2000" i="1" dirty="0" smtClean="0"/>
              <a:t>- Turvalaitteisiin liittyvät koulutukset </a:t>
            </a:r>
            <a:r>
              <a:rPr lang="fi-FI" sz="2000" dirty="0"/>
              <a:t/>
            </a:r>
            <a:br>
              <a:rPr lang="fi-FI" sz="2000" dirty="0"/>
            </a:br>
            <a:r>
              <a:rPr lang="fi-FI" sz="2000" dirty="0" smtClean="0"/>
              <a:t>- Jännitetyöpätevyys</a:t>
            </a:r>
            <a:r>
              <a:rPr lang="fi-FI" sz="2000" dirty="0"/>
              <a:t/>
            </a:r>
            <a:br>
              <a:rPr lang="fi-FI" sz="2000" dirty="0"/>
            </a:br>
            <a:r>
              <a:rPr lang="fi-FI" sz="2000" dirty="0" smtClean="0"/>
              <a:t>- Hätämaadoituskoulutus </a:t>
            </a:r>
            <a:r>
              <a:rPr lang="fi-FI" sz="2000" dirty="0"/>
              <a:t/>
            </a:r>
            <a:br>
              <a:rPr lang="fi-FI" sz="2000" dirty="0"/>
            </a:br>
            <a:r>
              <a:rPr lang="fi-FI" sz="2000" dirty="0" smtClean="0"/>
              <a:t>- </a:t>
            </a:r>
            <a:r>
              <a:rPr lang="fi-FI" sz="2000" i="1" dirty="0" smtClean="0"/>
              <a:t>Junakulunvalvonnan </a:t>
            </a:r>
            <a:r>
              <a:rPr lang="fi-FI" sz="2000" i="1" dirty="0"/>
              <a:t>perusteet </a:t>
            </a:r>
            <a:r>
              <a:rPr lang="fi-FI" sz="2000" dirty="0"/>
              <a:t/>
            </a:r>
            <a:br>
              <a:rPr lang="fi-FI" sz="2000" dirty="0"/>
            </a:br>
            <a:r>
              <a:rPr lang="fi-FI" sz="2000" dirty="0" smtClean="0"/>
              <a:t>- Meeri-mittausvaunun </a:t>
            </a:r>
            <a:r>
              <a:rPr lang="fi-FI" sz="2000" dirty="0"/>
              <a:t>toiminta</a:t>
            </a:r>
            <a:br>
              <a:rPr lang="fi-FI" sz="2000" dirty="0"/>
            </a:br>
            <a:r>
              <a:rPr lang="fi-FI" sz="2000" dirty="0" smtClean="0"/>
              <a:t>- Turvallisuuskoordinaattori</a:t>
            </a:r>
            <a:r>
              <a:rPr lang="fi-FI" sz="2000" dirty="0"/>
              <a:t/>
            </a:r>
            <a:br>
              <a:rPr lang="fi-FI" sz="2000" dirty="0"/>
            </a:br>
            <a:r>
              <a:rPr lang="fi-FI" sz="2000" dirty="0" smtClean="0"/>
              <a:t>- Valvojille </a:t>
            </a:r>
            <a:r>
              <a:rPr lang="fi-FI" sz="2000" dirty="0"/>
              <a:t>suunnatut koulutukset</a:t>
            </a:r>
            <a:br>
              <a:rPr lang="fi-FI" sz="2000" dirty="0"/>
            </a:br>
            <a:r>
              <a:rPr lang="fi-FI" sz="2000" dirty="0" smtClean="0"/>
              <a:t>- Suunnittelijoille </a:t>
            </a:r>
            <a:r>
              <a:rPr lang="fi-FI" sz="2000" dirty="0"/>
              <a:t>suunnatut koulutukset</a:t>
            </a:r>
            <a:br>
              <a:rPr lang="fi-FI" sz="2000" dirty="0"/>
            </a:br>
            <a:r>
              <a:rPr lang="fi-FI" sz="2000" dirty="0" smtClean="0"/>
              <a:t>- Käyttöönottajille </a:t>
            </a:r>
            <a:r>
              <a:rPr lang="fi-FI" sz="2000" dirty="0"/>
              <a:t>suunnatut koulutukset</a:t>
            </a:r>
            <a:br>
              <a:rPr lang="fi-FI" sz="2000" dirty="0"/>
            </a:br>
            <a:r>
              <a:rPr lang="fi-FI" sz="2000" i="1" dirty="0" smtClean="0"/>
              <a:t>- Elastisen </a:t>
            </a:r>
            <a:r>
              <a:rPr lang="fi-FI" sz="2000" i="1" dirty="0"/>
              <a:t>vaihteen säädöt </a:t>
            </a:r>
            <a:r>
              <a:rPr lang="fi-FI" sz="2000" i="1" dirty="0" smtClean="0"/>
              <a:t>–koulutus</a:t>
            </a:r>
            <a:br>
              <a:rPr lang="fi-FI" sz="2000" i="1" dirty="0" smtClean="0"/>
            </a:br>
            <a:r>
              <a:rPr lang="fi-FI" sz="2000" i="1" dirty="0"/>
              <a:t/>
            </a:r>
            <a:br>
              <a:rPr lang="fi-FI" sz="2000" i="1" dirty="0"/>
            </a:br>
            <a:r>
              <a:rPr lang="fi-FI" sz="2000" i="1" dirty="0">
                <a:hlinkClick r:id="rId3"/>
              </a:rPr>
              <a:t>https://rok.vayla.fi/koulutuskalenteri/</a:t>
            </a:r>
            <a:r>
              <a:rPr lang="fi-FI" dirty="0">
                <a:hlinkClick r:id="rId3"/>
              </a:rPr>
              <a:t/>
            </a:r>
            <a:br>
              <a:rPr lang="fi-FI" dirty="0">
                <a:hlinkClick r:id="rId3"/>
              </a:rPr>
            </a:br>
            <a:r>
              <a:rPr lang="fi-FI" dirty="0" smtClean="0">
                <a:hlinkClick r:id="rId3"/>
              </a:rPr>
              <a:t/>
            </a:r>
            <a:br>
              <a:rPr lang="fi-FI" dirty="0" smtClean="0">
                <a:hlinkClick r:id="rId3"/>
              </a:rPr>
            </a:br>
            <a:endParaRPr lang="sv-SE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D4A0EF-951A-4343-A672-F31B58E6828E}" type="slidenum">
              <a:rPr lang="en-US" smtClean="0"/>
              <a:t>15</a:t>
            </a:fld>
            <a:endParaRPr lang="en-US"/>
          </a:p>
        </p:txBody>
      </p:sp>
      <p:sp>
        <p:nvSpPr>
          <p:cNvPr id="7" name="Tekstiruutu 6"/>
          <p:cNvSpPr txBox="1"/>
          <p:nvPr/>
        </p:nvSpPr>
        <p:spPr>
          <a:xfrm>
            <a:off x="9231572" y="104399"/>
            <a:ext cx="22990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 smtClean="0">
                <a:solidFill>
                  <a:schemeClr val="bg1"/>
                </a:solidFill>
              </a:rPr>
              <a:t>Kuva </a:t>
            </a:r>
          </a:p>
          <a:p>
            <a:r>
              <a:rPr lang="fi-FI" dirty="0" smtClean="0">
                <a:solidFill>
                  <a:schemeClr val="bg1"/>
                </a:solidFill>
              </a:rPr>
              <a:t>Markku Nummelin</a:t>
            </a:r>
            <a:endParaRPr lang="fi-FI" dirty="0">
              <a:solidFill>
                <a:schemeClr val="bg1"/>
              </a:solidFill>
            </a:endParaRPr>
          </a:p>
        </p:txBody>
      </p:sp>
      <p:sp>
        <p:nvSpPr>
          <p:cNvPr id="2" name="Suorakulmio 1"/>
          <p:cNvSpPr/>
          <p:nvPr/>
        </p:nvSpPr>
        <p:spPr>
          <a:xfrm>
            <a:off x="9982200" y="6033184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i-FI" dirty="0">
                <a:solidFill>
                  <a:schemeClr val="bg1"/>
                </a:solidFill>
              </a:rPr>
              <a:t>Kuvat </a:t>
            </a:r>
          </a:p>
          <a:p>
            <a:r>
              <a:rPr lang="fi-FI" dirty="0">
                <a:solidFill>
                  <a:schemeClr val="bg1"/>
                </a:solidFill>
              </a:rPr>
              <a:t>Markku Nummelin</a:t>
            </a:r>
          </a:p>
        </p:txBody>
      </p:sp>
    </p:spTree>
    <p:extLst>
      <p:ext uri="{BB962C8B-B14F-4D97-AF65-F5344CB8AC3E}">
        <p14:creationId xmlns:p14="http://schemas.microsoft.com/office/powerpoint/2010/main" val="95825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295480" y="179383"/>
            <a:ext cx="11353800" cy="1325563"/>
          </a:xfrm>
        </p:spPr>
        <p:txBody>
          <a:bodyPr/>
          <a:lstStyle/>
          <a:p>
            <a:r>
              <a:rPr lang="fi-FI" dirty="0" smtClean="0"/>
              <a:t>Esimerkki; Turvalaiteasentajan koulutuspolku</a:t>
            </a:r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D3288-F2A8-469E-BEDB-5D4819CAF762}" type="datetime1">
              <a:rPr lang="fi-FI" smtClean="0"/>
              <a:t>22.11.2019</a:t>
            </a:fld>
            <a:endParaRPr lang="fi-FI" dirty="0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 </a:t>
            </a:r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16</a:t>
            </a:fld>
            <a:endParaRPr lang="fi-FI" dirty="0"/>
          </a:p>
        </p:txBody>
      </p:sp>
      <p:pic>
        <p:nvPicPr>
          <p:cNvPr id="7" name="Kuva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412" y="2049029"/>
            <a:ext cx="10570573" cy="4189662"/>
          </a:xfrm>
          <a:prstGeom prst="rect">
            <a:avLst/>
          </a:prstGeom>
        </p:spPr>
      </p:pic>
      <p:sp>
        <p:nvSpPr>
          <p:cNvPr id="8" name="Suorakulmio 7"/>
          <p:cNvSpPr/>
          <p:nvPr/>
        </p:nvSpPr>
        <p:spPr>
          <a:xfrm>
            <a:off x="8941362" y="2066290"/>
            <a:ext cx="3165294" cy="198145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9" name="Suorakulmio 8"/>
          <p:cNvSpPr/>
          <p:nvPr/>
        </p:nvSpPr>
        <p:spPr>
          <a:xfrm>
            <a:off x="1804241" y="2066290"/>
            <a:ext cx="6911394" cy="444534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Suorakulmio 9"/>
          <p:cNvSpPr/>
          <p:nvPr/>
        </p:nvSpPr>
        <p:spPr>
          <a:xfrm>
            <a:off x="295480" y="2093849"/>
            <a:ext cx="1124712" cy="105168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1" name="Suorakulmio 10"/>
          <p:cNvSpPr/>
          <p:nvPr/>
        </p:nvSpPr>
        <p:spPr>
          <a:xfrm>
            <a:off x="10889434" y="2252033"/>
            <a:ext cx="1020850" cy="893503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100" dirty="0" smtClean="0"/>
              <a:t>Pätevyyden </a:t>
            </a:r>
            <a:r>
              <a:rPr lang="fi-FI" sz="1100" dirty="0" err="1" smtClean="0"/>
              <a:t>myömtä-minen</a:t>
            </a:r>
            <a:r>
              <a:rPr lang="fi-FI" sz="1100" dirty="0" smtClean="0"/>
              <a:t> ja kirjaaminen</a:t>
            </a:r>
          </a:p>
        </p:txBody>
      </p:sp>
      <p:sp>
        <p:nvSpPr>
          <p:cNvPr id="12" name="Nuoli oikealle 11"/>
          <p:cNvSpPr/>
          <p:nvPr/>
        </p:nvSpPr>
        <p:spPr>
          <a:xfrm>
            <a:off x="10194394" y="2619692"/>
            <a:ext cx="594526" cy="167924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3" name="Tekstiruutu 12"/>
          <p:cNvSpPr txBox="1"/>
          <p:nvPr/>
        </p:nvSpPr>
        <p:spPr>
          <a:xfrm>
            <a:off x="195072" y="1605344"/>
            <a:ext cx="14508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400" dirty="0" smtClean="0"/>
              <a:t>Ammatillinen oppilaitos </a:t>
            </a:r>
            <a:endParaRPr lang="fi-FI" sz="1400" dirty="0"/>
          </a:p>
        </p:txBody>
      </p:sp>
      <p:sp>
        <p:nvSpPr>
          <p:cNvPr id="14" name="Tekstiruutu 13"/>
          <p:cNvSpPr txBox="1"/>
          <p:nvPr/>
        </p:nvSpPr>
        <p:spPr>
          <a:xfrm>
            <a:off x="3809736" y="1709901"/>
            <a:ext cx="27953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400" dirty="0" smtClean="0"/>
              <a:t>Koulutuskumppani</a:t>
            </a:r>
            <a:endParaRPr lang="fi-FI" sz="1400" dirty="0"/>
          </a:p>
        </p:txBody>
      </p:sp>
      <p:sp>
        <p:nvSpPr>
          <p:cNvPr id="15" name="Tekstiruutu 14"/>
          <p:cNvSpPr txBox="1"/>
          <p:nvPr/>
        </p:nvSpPr>
        <p:spPr>
          <a:xfrm>
            <a:off x="10407620" y="1720272"/>
            <a:ext cx="14508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400" dirty="0" smtClean="0"/>
              <a:t>Väylä </a:t>
            </a:r>
            <a:endParaRPr lang="fi-FI" sz="1400" dirty="0"/>
          </a:p>
        </p:txBody>
      </p:sp>
      <p:sp>
        <p:nvSpPr>
          <p:cNvPr id="16" name="Alanuoli 15"/>
          <p:cNvSpPr/>
          <p:nvPr/>
        </p:nvSpPr>
        <p:spPr>
          <a:xfrm>
            <a:off x="11460481" y="3223911"/>
            <a:ext cx="166519" cy="2410533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8" name="Suorakulmio 17"/>
          <p:cNvSpPr/>
          <p:nvPr/>
        </p:nvSpPr>
        <p:spPr>
          <a:xfrm>
            <a:off x="8276535" y="5230211"/>
            <a:ext cx="1020850" cy="893503"/>
          </a:xfrm>
          <a:prstGeom prst="rect">
            <a:avLst/>
          </a:prstGeom>
          <a:solidFill>
            <a:srgbClr val="00B050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100" dirty="0" smtClean="0"/>
              <a:t>Säännölliset kertaukset pätevyyden yllä-pitämiseksi</a:t>
            </a:r>
          </a:p>
        </p:txBody>
      </p:sp>
      <p:sp>
        <p:nvSpPr>
          <p:cNvPr id="17" name="Nuoli oikealle 16"/>
          <p:cNvSpPr/>
          <p:nvPr/>
        </p:nvSpPr>
        <p:spPr>
          <a:xfrm rot="10800000">
            <a:off x="9377965" y="5509037"/>
            <a:ext cx="2222908" cy="168951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22" name="Ellipsi 21"/>
          <p:cNvSpPr/>
          <p:nvPr/>
        </p:nvSpPr>
        <p:spPr>
          <a:xfrm>
            <a:off x="3454400" y="2093849"/>
            <a:ext cx="1617410" cy="1173607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23" name="Ellipsi 22"/>
          <p:cNvSpPr/>
          <p:nvPr/>
        </p:nvSpPr>
        <p:spPr>
          <a:xfrm>
            <a:off x="8002620" y="5082345"/>
            <a:ext cx="1617410" cy="1173607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24" name="Ellipsi 23"/>
          <p:cNvSpPr/>
          <p:nvPr/>
        </p:nvSpPr>
        <p:spPr>
          <a:xfrm>
            <a:off x="7169550" y="2128564"/>
            <a:ext cx="1617410" cy="1081722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25" name="Ellipsi 24"/>
          <p:cNvSpPr/>
          <p:nvPr/>
        </p:nvSpPr>
        <p:spPr>
          <a:xfrm>
            <a:off x="5287295" y="4153989"/>
            <a:ext cx="1617410" cy="1037301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73505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in paikkamerkki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i-FI" dirty="0" smtClean="0"/>
              <a:t>Pätevyyshake-</a:t>
            </a:r>
            <a:r>
              <a:rPr lang="fi-FI" dirty="0" err="1" smtClean="0"/>
              <a:t>musten</a:t>
            </a:r>
            <a:r>
              <a:rPr lang="fi-FI" dirty="0" smtClean="0"/>
              <a:t> </a:t>
            </a:r>
            <a:r>
              <a:rPr lang="fi-FI" dirty="0"/>
              <a:t>käsittely</a:t>
            </a:r>
          </a:p>
        </p:txBody>
      </p:sp>
      <p:sp>
        <p:nvSpPr>
          <p:cNvPr id="3" name="Tekstin paikkamerkki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i-FI" dirty="0" smtClean="0"/>
              <a:t>Pätevyyshakemuksia </a:t>
            </a:r>
            <a:r>
              <a:rPr lang="fi-FI" dirty="0"/>
              <a:t>käsitelty </a:t>
            </a:r>
            <a:r>
              <a:rPr lang="fi-FI" dirty="0" smtClean="0"/>
              <a:t>noin </a:t>
            </a:r>
            <a:r>
              <a:rPr lang="fi-FI" dirty="0"/>
              <a:t>200 kappaletta </a:t>
            </a:r>
            <a:endParaRPr lang="fi-FI" dirty="0" smtClean="0"/>
          </a:p>
          <a:p>
            <a:r>
              <a:rPr lang="fi-FI" dirty="0" smtClean="0"/>
              <a:t>Yksi oikaisuvaatimus</a:t>
            </a:r>
            <a:endParaRPr lang="fi-FI" dirty="0"/>
          </a:p>
          <a:p>
            <a:r>
              <a:rPr lang="fi-FI" dirty="0"/>
              <a:t>Muutamia hakemuksia käsittelyssä tällä hetkellä. </a:t>
            </a:r>
            <a:endParaRPr lang="fi-FI" dirty="0" smtClean="0"/>
          </a:p>
          <a:p>
            <a:r>
              <a:rPr lang="fi-FI" dirty="0" smtClean="0"/>
              <a:t>Väylän </a:t>
            </a:r>
            <a:r>
              <a:rPr lang="fi-FI" dirty="0"/>
              <a:t>resurssipula aiheuttanut viivettä hakemusten käsittelyyn.</a:t>
            </a:r>
          </a:p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D4A0EF-951A-4343-A672-F31B58E6828E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879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Kuvan paikkamerkki 9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93" b="8693"/>
          <a:stretch>
            <a:fillRect/>
          </a:stretch>
        </p:blipFill>
        <p:spPr/>
      </p:pic>
      <p:pic>
        <p:nvPicPr>
          <p:cNvPr id="11" name="Kuvan paikkamerkki 10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76" b="9276"/>
          <a:stretch>
            <a:fillRect/>
          </a:stretch>
        </p:blipFill>
        <p:spPr/>
      </p:pic>
      <p:pic>
        <p:nvPicPr>
          <p:cNvPr id="14" name="Kuvan paikkamerkki 13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93" b="8693"/>
          <a:stretch>
            <a:fillRect/>
          </a:stretch>
        </p:blipFill>
        <p:spPr/>
      </p:pic>
      <p:pic>
        <p:nvPicPr>
          <p:cNvPr id="15" name="Kuvan paikkamerkki 14"/>
          <p:cNvPicPr>
            <a:picLocks noGrp="1" noChangeAspect="1"/>
          </p:cNvPicPr>
          <p:nvPr>
            <p:ph type="pic" sz="quarter" idx="15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76" b="9276"/>
          <a:stretch>
            <a:fillRect/>
          </a:stretch>
        </p:blipFill>
        <p:spPr/>
      </p:pic>
      <p:sp>
        <p:nvSpPr>
          <p:cNvPr id="6" name="Tekstin paikkamerkki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sv-SE" dirty="0" smtClean="0"/>
              <a:t> </a:t>
            </a:r>
            <a:endParaRPr lang="sv-SE" dirty="0"/>
          </a:p>
        </p:txBody>
      </p:sp>
      <p:sp>
        <p:nvSpPr>
          <p:cNvPr id="7" name="Tekstin paikkamerkki 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sv-SE" dirty="0" smtClean="0"/>
              <a:t> </a:t>
            </a:r>
            <a:endParaRPr lang="sv-SE" dirty="0"/>
          </a:p>
        </p:txBody>
      </p:sp>
      <p:sp>
        <p:nvSpPr>
          <p:cNvPr id="8" name="Tekstin paikkamerkki 7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sv-SE" dirty="0" smtClean="0"/>
              <a:t> </a:t>
            </a:r>
            <a:endParaRPr lang="sv-SE" dirty="0"/>
          </a:p>
        </p:txBody>
      </p:sp>
      <p:sp>
        <p:nvSpPr>
          <p:cNvPr id="9" name="Tekstin paikkamerkki 8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sv-SE" dirty="0" smtClean="0"/>
              <a:t> </a:t>
            </a:r>
            <a:endParaRPr lang="sv-SE" dirty="0"/>
          </a:p>
        </p:txBody>
      </p:sp>
      <p:sp>
        <p:nvSpPr>
          <p:cNvPr id="2" name="Tekstiruutu 1"/>
          <p:cNvSpPr txBox="1"/>
          <p:nvPr/>
        </p:nvSpPr>
        <p:spPr>
          <a:xfrm>
            <a:off x="143690" y="5878182"/>
            <a:ext cx="22990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 smtClean="0">
                <a:solidFill>
                  <a:schemeClr val="bg1"/>
                </a:solidFill>
              </a:rPr>
              <a:t>Kuvat </a:t>
            </a:r>
          </a:p>
          <a:p>
            <a:r>
              <a:rPr lang="fi-FI" dirty="0" smtClean="0">
                <a:solidFill>
                  <a:schemeClr val="bg1"/>
                </a:solidFill>
              </a:rPr>
              <a:t>Markku Nummelin</a:t>
            </a:r>
            <a:endParaRPr lang="fi-FI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970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19</a:t>
            </a:fld>
            <a:endParaRPr lang="fi-FI"/>
          </a:p>
        </p:txBody>
      </p:sp>
      <p:pic>
        <p:nvPicPr>
          <p:cNvPr id="9" name="Kuva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743600"/>
            <a:ext cx="12368820" cy="7601600"/>
          </a:xfrm>
          <a:prstGeom prst="rect">
            <a:avLst/>
          </a:prstGeom>
        </p:spPr>
      </p:pic>
      <p:sp>
        <p:nvSpPr>
          <p:cNvPr id="7" name="Sisällön paikkamerkki 2"/>
          <p:cNvSpPr txBox="1">
            <a:spLocks/>
          </p:cNvSpPr>
          <p:nvPr/>
        </p:nvSpPr>
        <p:spPr>
          <a:xfrm>
            <a:off x="8404347" y="3603201"/>
            <a:ext cx="3787653" cy="3118276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>
            <a:lvl1pPr marL="134938" indent="-134938" algn="l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rgbClr val="00B0CA"/>
              </a:buClr>
              <a:buSzPct val="120000"/>
              <a:buFont typeface="Arial" panose="020B0604020202020204" pitchFamily="34" charset="0"/>
              <a:buChar char="●"/>
              <a:defRPr lang="en-US" sz="1600" b="0" kern="1200">
                <a:solidFill>
                  <a:srgbClr val="000000"/>
                </a:solidFill>
                <a:latin typeface="Arial" charset="0"/>
                <a:ea typeface="+mn-ea"/>
                <a:cs typeface="Arial" panose="020B0604020202020204" pitchFamily="34" charset="0"/>
              </a:defRPr>
            </a:lvl1pPr>
            <a:lvl2pPr marL="449263" indent="-90488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717550" indent="-109538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076325" indent="-1333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346200" indent="-131763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fi-FI" sz="1333" dirty="0"/>
          </a:p>
          <a:p>
            <a:pPr marL="0" indent="0">
              <a:buNone/>
            </a:pPr>
            <a:endParaRPr lang="fi-FI" sz="1333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333048" y="-151468"/>
            <a:ext cx="3385669" cy="4416000"/>
          </a:xfrm>
        </p:spPr>
        <p:txBody>
          <a:bodyPr/>
          <a:lstStyle/>
          <a:p>
            <a:pPr marL="0" indent="0">
              <a:buNone/>
            </a:pPr>
            <a:endParaRPr lang="fi-FI" sz="1333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fi-FI" sz="1867" dirty="0" smtClean="0">
                <a:solidFill>
                  <a:schemeClr val="bg1"/>
                </a:solidFill>
              </a:rPr>
              <a:t>Miia Asikainen</a:t>
            </a:r>
            <a:endParaRPr lang="fi-FI" sz="1867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fi-FI" sz="1867" dirty="0">
                <a:solidFill>
                  <a:schemeClr val="bg1"/>
                </a:solidFill>
              </a:rPr>
              <a:t>Väylävirasto</a:t>
            </a:r>
          </a:p>
          <a:p>
            <a:pPr marL="0" indent="0">
              <a:buNone/>
            </a:pPr>
            <a:r>
              <a:rPr lang="fi-FI" sz="1867" dirty="0" smtClean="0">
                <a:solidFill>
                  <a:schemeClr val="bg1"/>
                </a:solidFill>
              </a:rPr>
              <a:t>Ratatekninen </a:t>
            </a:r>
            <a:r>
              <a:rPr lang="fi-FI" sz="1867" dirty="0">
                <a:solidFill>
                  <a:schemeClr val="bg1"/>
                </a:solidFill>
              </a:rPr>
              <a:t>oppimiskeskus</a:t>
            </a:r>
          </a:p>
          <a:p>
            <a:pPr marL="0" indent="0">
              <a:buNone/>
            </a:pPr>
            <a:r>
              <a:rPr lang="fi-FI" sz="1867" dirty="0">
                <a:solidFill>
                  <a:schemeClr val="bg1"/>
                </a:solidFill>
              </a:rPr>
              <a:t>Hallituskatu 19 </a:t>
            </a:r>
          </a:p>
          <a:p>
            <a:pPr marL="0" indent="0">
              <a:buNone/>
            </a:pPr>
            <a:r>
              <a:rPr lang="fi-FI" sz="1867" dirty="0">
                <a:solidFill>
                  <a:schemeClr val="bg1"/>
                </a:solidFill>
              </a:rPr>
              <a:t>45100 </a:t>
            </a:r>
            <a:r>
              <a:rPr lang="fi-FI" sz="1867" dirty="0" smtClean="0">
                <a:solidFill>
                  <a:schemeClr val="bg1"/>
                </a:solidFill>
              </a:rPr>
              <a:t>KOUVOLA</a:t>
            </a:r>
          </a:p>
          <a:p>
            <a:pPr marL="0" indent="0">
              <a:buNone/>
            </a:pPr>
            <a:r>
              <a:rPr lang="fi-FI" sz="1867" dirty="0">
                <a:solidFill>
                  <a:schemeClr val="bg1"/>
                </a:solidFill>
              </a:rPr>
              <a:t>https://rok.vayla.fi/</a:t>
            </a:r>
          </a:p>
          <a:p>
            <a:pPr marL="0" indent="0">
              <a:buNone/>
            </a:pPr>
            <a:endParaRPr lang="fi-FI" sz="1333" dirty="0"/>
          </a:p>
          <a:p>
            <a:pPr marL="0" indent="0">
              <a:buNone/>
            </a:pP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366284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2</a:t>
            </a:fld>
            <a:endParaRPr lang="fi-FI"/>
          </a:p>
        </p:txBody>
      </p:sp>
      <p:sp>
        <p:nvSpPr>
          <p:cNvPr id="5" name="Otsikk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Kuva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747" y="-140501"/>
            <a:ext cx="11419367" cy="6861977"/>
          </a:xfrm>
          <a:prstGeom prst="rect">
            <a:avLst/>
          </a:prstGeom>
        </p:spPr>
      </p:pic>
      <p:pic>
        <p:nvPicPr>
          <p:cNvPr id="8" name="Kuva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8247" y="4341242"/>
            <a:ext cx="5229079" cy="1682125"/>
          </a:xfrm>
          <a:prstGeom prst="rect">
            <a:avLst/>
          </a:prstGeom>
        </p:spPr>
      </p:pic>
      <p:sp>
        <p:nvSpPr>
          <p:cNvPr id="7" name="Tekstiruutu 6"/>
          <p:cNvSpPr txBox="1"/>
          <p:nvPr/>
        </p:nvSpPr>
        <p:spPr>
          <a:xfrm>
            <a:off x="6292648" y="6228249"/>
            <a:ext cx="5899353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33" dirty="0">
                <a:hlinkClick r:id="rId4"/>
              </a:rPr>
              <a:t>https://www.youtube.com/watch?v=yBaEF30j7Hg&amp;feature=youtu.be&amp;list=PLd37w0MQRO29rn4N2zSfs9HS6BgsFx3QJ</a:t>
            </a:r>
            <a:endParaRPr lang="en-US" sz="1333" dirty="0"/>
          </a:p>
        </p:txBody>
      </p:sp>
    </p:spTree>
    <p:extLst>
      <p:ext uri="{BB962C8B-B14F-4D97-AF65-F5344CB8AC3E}">
        <p14:creationId xmlns:p14="http://schemas.microsoft.com/office/powerpoint/2010/main" val="2952573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Kuva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57" y="3389078"/>
            <a:ext cx="6162594" cy="3468922"/>
          </a:xfrm>
          <a:prstGeom prst="rect">
            <a:avLst/>
          </a:prstGeom>
        </p:spPr>
      </p:pic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3</a:t>
            </a:fld>
            <a:endParaRPr lang="fi-FI"/>
          </a:p>
        </p:txBody>
      </p:sp>
      <p:pic>
        <p:nvPicPr>
          <p:cNvPr id="10" name="Kuva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3613" y="-78378"/>
            <a:ext cx="6348387" cy="3576047"/>
          </a:xfrm>
          <a:prstGeom prst="rect">
            <a:avLst/>
          </a:prstGeom>
        </p:spPr>
      </p:pic>
      <p:pic>
        <p:nvPicPr>
          <p:cNvPr id="8" name="Kuva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0"/>
            <a:ext cx="6197393" cy="3497670"/>
          </a:xfrm>
          <a:prstGeom prst="rect">
            <a:avLst/>
          </a:prstGeom>
        </p:spPr>
      </p:pic>
      <p:pic>
        <p:nvPicPr>
          <p:cNvPr id="15" name="Kuva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85712" y="3467800"/>
            <a:ext cx="6029406" cy="339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692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i-FI" dirty="0" smtClean="0"/>
              <a:t>ROK organisaatio 2018-2019 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7A512-0E28-4D07-821F-AAF8E22E6765}" type="slidenum">
              <a:rPr lang="fi-FI" smtClean="0"/>
              <a:t>4</a:t>
            </a:fld>
            <a:endParaRPr lang="fi-FI"/>
          </a:p>
        </p:txBody>
      </p:sp>
      <p:pic>
        <p:nvPicPr>
          <p:cNvPr id="5" name="Kuva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200" y="1268760"/>
            <a:ext cx="10657789" cy="5497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769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in paikkamerkki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i-FI" dirty="0" smtClean="0"/>
              <a:t>ROK Toimikunta toimintakausi 2018-2019</a:t>
            </a:r>
            <a:endParaRPr lang="fi-FI" dirty="0"/>
          </a:p>
        </p:txBody>
      </p:sp>
      <p:sp>
        <p:nvSpPr>
          <p:cNvPr id="3" name="Tekstin paikkamerkki 2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70000" lnSpcReduction="2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fi-FI" dirty="0" smtClean="0"/>
              <a:t>Toimikunta ohjaa ja valvoo </a:t>
            </a:r>
            <a:r>
              <a:rPr lang="fi-FI" dirty="0" err="1" smtClean="0"/>
              <a:t>ROKn</a:t>
            </a:r>
            <a:r>
              <a:rPr lang="fi-FI" dirty="0" smtClean="0"/>
              <a:t> toimintaa ja mahdollistaa toiminnan puolueettomuuden ja riippumattomuuden. </a:t>
            </a:r>
            <a:r>
              <a:rPr lang="fi-FI" dirty="0"/>
              <a:t>Lisäksi toimikunta kehittää rautatiealan osaamista Suomessa. </a:t>
            </a:r>
          </a:p>
          <a:p>
            <a:pPr marL="0" indent="0">
              <a:buNone/>
            </a:pPr>
            <a:endParaRPr lang="fi-FI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fi-FI" dirty="0" smtClean="0"/>
              <a:t>Puheenjohtajan </a:t>
            </a:r>
            <a:r>
              <a:rPr lang="fi-FI" dirty="0"/>
              <a:t>ja sihteerin lisäksi toimikuntaan kutsuttu edustajat seuraavilta tahoilta:</a:t>
            </a:r>
            <a:endParaRPr lang="en-US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fi-FI" sz="1800" dirty="0" smtClean="0"/>
              <a:t>Väyläviraston </a:t>
            </a:r>
            <a:r>
              <a:rPr lang="fi-FI" sz="1800" dirty="0"/>
              <a:t>edustaja ratainfran haltijana</a:t>
            </a:r>
            <a:endParaRPr lang="en-US" sz="1800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fi-FI" sz="1800" dirty="0"/>
              <a:t>Ratainfran kunnossapidon tilaajan edustajat </a:t>
            </a:r>
            <a:endParaRPr lang="en-US" sz="1800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fi-FI" sz="1800" dirty="0"/>
              <a:t>Ratarakentamisen tilaajan edustajat</a:t>
            </a:r>
            <a:endParaRPr lang="en-US" sz="1800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fi-FI" sz="1800" dirty="0"/>
              <a:t>Kolmannen ja/tai toisen asteen koulutuksen edustaja</a:t>
            </a:r>
            <a:endParaRPr lang="en-US" sz="1800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fi-FI" sz="1800" dirty="0"/>
              <a:t>Infra ry:n edustaja</a:t>
            </a:r>
            <a:endParaRPr lang="en-US" sz="1800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fi-FI" sz="1800" dirty="0"/>
              <a:t>Ratainfran kunnossapidon urakoitsijan edustajat (Infra ry kautta)</a:t>
            </a:r>
            <a:endParaRPr lang="en-US" sz="1800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fi-FI" sz="1800" dirty="0"/>
              <a:t>Ratarakentamisurakoitsijoiden edustajat (Infra ry kautta)</a:t>
            </a:r>
            <a:endParaRPr lang="en-US" sz="1800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fi-FI" sz="1800" dirty="0" smtClean="0"/>
              <a:t>(Yksityisraiteiden </a:t>
            </a:r>
            <a:r>
              <a:rPr lang="fi-FI" sz="1800" dirty="0"/>
              <a:t>ratainfran haltijoiden </a:t>
            </a:r>
            <a:r>
              <a:rPr lang="fi-FI" sz="1800" dirty="0" smtClean="0"/>
              <a:t>edustaja)</a:t>
            </a:r>
            <a:endParaRPr lang="en-US" sz="1800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fi-FI" sz="1800" dirty="0"/>
              <a:t>Suunnittelijoiden edustaja (SKOL kautta)</a:t>
            </a:r>
            <a:endParaRPr lang="en-US" sz="1800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fi-FI" sz="1800" dirty="0"/>
              <a:t>Tarvittaessa kutsuttavat asiantuntijat (muiden väylämuotojen edustajat</a:t>
            </a:r>
            <a:r>
              <a:rPr lang="fi-FI" sz="1800" dirty="0" smtClean="0"/>
              <a:t>)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fi-FI" sz="1800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fi-FI" dirty="0" smtClean="0"/>
              <a:t>Vuoden 2019 aikana toimikunta kokoontuu viisi kertaa ja kauden 2018-2019 viimeinen kokous on 16.12.2019</a:t>
            </a:r>
          </a:p>
          <a:p>
            <a:pPr marL="0" indent="0">
              <a:buNone/>
            </a:pPr>
            <a:endParaRPr lang="en-US" sz="2200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D4A0EF-951A-4343-A672-F31B58E6828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357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uvan paikkamerkki 5"/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t="11695" b="11695"/>
          <a:stretch>
            <a:fillRect/>
          </a:stretch>
        </p:blipFill>
        <p:spPr>
          <a:xfrm>
            <a:off x="6007601" y="428979"/>
            <a:ext cx="2109109" cy="1162756"/>
          </a:xfrm>
          <a:prstGeom prst="rect">
            <a:avLst/>
          </a:prstGeom>
        </p:spPr>
      </p:pic>
      <p:sp>
        <p:nvSpPr>
          <p:cNvPr id="3" name="Otsikk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dirty="0" smtClean="0"/>
              <a:t>Monitoimija-malli</a:t>
            </a:r>
            <a:br>
              <a:rPr lang="fi-FI" dirty="0" smtClean="0"/>
            </a:br>
            <a:r>
              <a:rPr lang="fi-FI" dirty="0"/>
              <a:t/>
            </a:r>
            <a:br>
              <a:rPr lang="fi-FI" dirty="0"/>
            </a:br>
            <a:r>
              <a:rPr lang="fi-FI" dirty="0" smtClean="0"/>
              <a:t>Kahdeksan</a:t>
            </a:r>
            <a:br>
              <a:rPr lang="fi-FI" dirty="0" smtClean="0"/>
            </a:br>
            <a:r>
              <a:rPr lang="fi-FI" dirty="0" smtClean="0"/>
              <a:t>hyväksyttyä koulutus-laitosta tuottaa palvelun Väylälle</a:t>
            </a:r>
            <a:br>
              <a:rPr lang="fi-FI" dirty="0" smtClean="0"/>
            </a:br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D4A0EF-951A-4343-A672-F31B58E6828E}" type="slidenum">
              <a:rPr lang="en-US" smtClean="0"/>
              <a:t>6</a:t>
            </a:fld>
            <a:endParaRPr lang="en-US"/>
          </a:p>
        </p:txBody>
      </p:sp>
      <p:pic>
        <p:nvPicPr>
          <p:cNvPr id="7" name="Kuva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08725" y="918508"/>
            <a:ext cx="2146950" cy="734483"/>
          </a:xfrm>
          <a:prstGeom prst="rect">
            <a:avLst/>
          </a:prstGeom>
        </p:spPr>
      </p:pic>
      <p:pic>
        <p:nvPicPr>
          <p:cNvPr id="8" name="Kuva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61526" y="1893869"/>
            <a:ext cx="2430918" cy="874794"/>
          </a:xfrm>
          <a:prstGeom prst="rect">
            <a:avLst/>
          </a:prstGeom>
        </p:spPr>
      </p:pic>
      <p:pic>
        <p:nvPicPr>
          <p:cNvPr id="10" name="Kuva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72069" y="1996060"/>
            <a:ext cx="2454073" cy="813505"/>
          </a:xfrm>
          <a:prstGeom prst="rect">
            <a:avLst/>
          </a:prstGeom>
        </p:spPr>
      </p:pic>
      <p:pic>
        <p:nvPicPr>
          <p:cNvPr id="11" name="Kuva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07601" y="3168841"/>
            <a:ext cx="2828925" cy="857250"/>
          </a:xfrm>
          <a:prstGeom prst="rect">
            <a:avLst/>
          </a:prstGeom>
        </p:spPr>
      </p:pic>
      <p:pic>
        <p:nvPicPr>
          <p:cNvPr id="12" name="Kuva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247392" y="3446651"/>
            <a:ext cx="2764162" cy="926578"/>
          </a:xfrm>
          <a:prstGeom prst="rect">
            <a:avLst/>
          </a:prstGeom>
        </p:spPr>
      </p:pic>
      <p:pic>
        <p:nvPicPr>
          <p:cNvPr id="13" name="Kuva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54512" y="4518786"/>
            <a:ext cx="2428875" cy="1133475"/>
          </a:xfrm>
          <a:prstGeom prst="rect">
            <a:avLst/>
          </a:prstGeom>
        </p:spPr>
      </p:pic>
      <p:pic>
        <p:nvPicPr>
          <p:cNvPr id="14" name="Kuva 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610600" y="4837826"/>
            <a:ext cx="3257550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895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Koulutuslaitosten arvioinnit </a:t>
            </a:r>
            <a:endParaRPr lang="fi-FI" dirty="0"/>
          </a:p>
        </p:txBody>
      </p:sp>
      <p:sp>
        <p:nvSpPr>
          <p:cNvPr id="3" name="Tekstin paikkamerkki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fi-FI" dirty="0" smtClean="0"/>
              <a:t>Vaatimukset koulutuslaitoksille on asetettu </a:t>
            </a:r>
            <a:r>
              <a:rPr lang="fi-FI" i="1" dirty="0"/>
              <a:t>Valtion rataverkon haltijan </a:t>
            </a:r>
            <a:r>
              <a:rPr lang="fi-FI" i="1" dirty="0" err="1"/>
              <a:t>osaamis</a:t>
            </a:r>
            <a:r>
              <a:rPr lang="fi-FI" i="1" dirty="0"/>
              <a:t>- ja pätevyysvaatimukset</a:t>
            </a:r>
            <a:r>
              <a:rPr lang="fi-FI" dirty="0"/>
              <a:t> </a:t>
            </a:r>
            <a:r>
              <a:rPr lang="fi-FI" dirty="0" smtClean="0"/>
              <a:t>–ohjeessa. Koulutusluvan ehtona on osallistuminen säännöllisiin arviointeihin </a:t>
            </a:r>
          </a:p>
          <a:p>
            <a:r>
              <a:rPr lang="fi-FI" dirty="0" smtClean="0"/>
              <a:t>Arvioinnit toteuttanut Väylän kanssa yhteistyössä </a:t>
            </a:r>
            <a:r>
              <a:rPr lang="fi-FI" dirty="0" err="1" smtClean="0"/>
              <a:t>Kiwa</a:t>
            </a:r>
            <a:r>
              <a:rPr lang="fi-FI" dirty="0" smtClean="0"/>
              <a:t> Inspecta syksyn 2019 aikana</a:t>
            </a:r>
          </a:p>
          <a:p>
            <a:r>
              <a:rPr lang="fi-FI" dirty="0"/>
              <a:t>Arvioinnin toteutuksessa mukana on ollut hyvin koulutusorganisaation henkilöstöä, joiden kanssa toiminnan </a:t>
            </a:r>
            <a:r>
              <a:rPr lang="fi-FI" dirty="0" smtClean="0"/>
              <a:t>läpikäynti on </a:t>
            </a:r>
            <a:r>
              <a:rPr lang="fi-FI" dirty="0"/>
              <a:t>edennyt hyvässä ja avoimessa </a:t>
            </a:r>
            <a:r>
              <a:rPr lang="fi-FI" dirty="0" smtClean="0"/>
              <a:t>ilmapiirissä</a:t>
            </a:r>
          </a:p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D4A0EF-951A-4343-A672-F31B58E6828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773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in paikkamerkki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i-FI" dirty="0" smtClean="0"/>
              <a:t>Koulutuslaitosten arvioinnit; alustavat johtopäätökset</a:t>
            </a:r>
            <a:endParaRPr lang="fi-FI" dirty="0"/>
          </a:p>
        </p:txBody>
      </p:sp>
      <p:sp>
        <p:nvSpPr>
          <p:cNvPr id="3" name="Tekstin paikkamerkki 2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i-FI" dirty="0"/>
              <a:t>Katsottaessa vaatimuksia Rataverkon </a:t>
            </a:r>
            <a:r>
              <a:rPr lang="fi-FI" dirty="0" err="1"/>
              <a:t>osaamis</a:t>
            </a:r>
            <a:r>
              <a:rPr lang="fi-FI" dirty="0"/>
              <a:t>- ja pätevyysvaatimukset 2018 sekä koulutuslaitoksen oma hakemusta ei isoja poikkeamia ole tullut esille. </a:t>
            </a:r>
            <a:endParaRPr lang="fi-FI" dirty="0" smtClean="0"/>
          </a:p>
          <a:p>
            <a:pPr lvl="1"/>
            <a:r>
              <a:rPr lang="fi-FI" dirty="0"/>
              <a:t>Koulutusprosessit ovat kaikilla olemassa ollen samankaltaisia keskenään ja niiden osalta edetään </a:t>
            </a:r>
            <a:r>
              <a:rPr lang="fi-FI" dirty="0" smtClean="0"/>
              <a:t>määrämuotoisesti</a:t>
            </a:r>
          </a:p>
          <a:p>
            <a:pPr lvl="1"/>
            <a:r>
              <a:rPr lang="fi-FI" dirty="0"/>
              <a:t>Kouluttajilla on </a:t>
            </a:r>
            <a:r>
              <a:rPr lang="fi-FI" dirty="0" smtClean="0"/>
              <a:t>vahva kokemus koulutettavalta alueelta </a:t>
            </a:r>
          </a:p>
          <a:p>
            <a:pPr lvl="1"/>
            <a:r>
              <a:rPr lang="fi-FI" dirty="0" smtClean="0"/>
              <a:t>Sähköisen oppimisympäristön hyödyntäminen on lähtenyt käyntiin </a:t>
            </a:r>
          </a:p>
          <a:p>
            <a:r>
              <a:rPr lang="fi-FI" dirty="0"/>
              <a:t>Kehitettävissä asioissa tuli esille </a:t>
            </a:r>
            <a:r>
              <a:rPr lang="fi-FI" dirty="0" smtClean="0"/>
              <a:t>mm.</a:t>
            </a:r>
          </a:p>
          <a:p>
            <a:pPr lvl="1"/>
            <a:r>
              <a:rPr lang="fi-FI" dirty="0" smtClean="0"/>
              <a:t>koulutusmateriaalin laadinta</a:t>
            </a:r>
          </a:p>
          <a:p>
            <a:pPr lvl="1"/>
            <a:r>
              <a:rPr lang="fi-FI" dirty="0"/>
              <a:t>Tiedonkulku koulutuslaitokset - </a:t>
            </a:r>
            <a:r>
              <a:rPr lang="fi-FI" dirty="0" smtClean="0"/>
              <a:t>Väylä</a:t>
            </a:r>
            <a:endParaRPr lang="fi-FI" dirty="0"/>
          </a:p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D4A0EF-951A-4343-A672-F31B58E6828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711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uvan paikkamerkki 5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52" b="8652"/>
          <a:stretch>
            <a:fillRect/>
          </a:stretch>
        </p:blipFill>
        <p:spPr/>
      </p:pic>
      <p:sp>
        <p:nvSpPr>
          <p:cNvPr id="3" name="Otsikko 2"/>
          <p:cNvSpPr>
            <a:spLocks noGrp="1"/>
          </p:cNvSpPr>
          <p:nvPr>
            <p:ph type="title"/>
          </p:nvPr>
        </p:nvSpPr>
        <p:spPr>
          <a:xfrm>
            <a:off x="-13651" y="11420"/>
            <a:ext cx="4176215" cy="6873875"/>
          </a:xfrm>
        </p:spPr>
        <p:txBody>
          <a:bodyPr>
            <a:normAutofit/>
          </a:bodyPr>
          <a:lstStyle/>
          <a:p>
            <a:r>
              <a:rPr lang="fi-FI" dirty="0" smtClean="0"/>
              <a:t>ROK </a:t>
            </a:r>
            <a:r>
              <a:rPr lang="fi-FI" dirty="0" err="1" smtClean="0"/>
              <a:t>oppimis</a:t>
            </a:r>
            <a:r>
              <a:rPr lang="fi-FI" dirty="0" smtClean="0"/>
              <a:t>-ympäristö</a:t>
            </a:r>
            <a:br>
              <a:rPr lang="fi-FI" dirty="0" smtClean="0"/>
            </a:br>
            <a:r>
              <a:rPr lang="fi-FI" dirty="0" smtClean="0"/>
              <a:t>ja kehittäminen</a:t>
            </a:r>
            <a:endParaRPr lang="sv-SE" dirty="0"/>
          </a:p>
        </p:txBody>
      </p:sp>
      <p:sp>
        <p:nvSpPr>
          <p:cNvPr id="5" name="Tekstin paikkamerkki 4"/>
          <p:cNvSpPr>
            <a:spLocks noGrp="1"/>
          </p:cNvSpPr>
          <p:nvPr>
            <p:ph type="body" sz="quarter" idx="15"/>
          </p:nvPr>
        </p:nvSpPr>
        <p:spPr>
          <a:xfrm>
            <a:off x="7511955" y="79585"/>
            <a:ext cx="3990975" cy="3937773"/>
          </a:xfrm>
        </p:spPr>
        <p:txBody>
          <a:bodyPr/>
          <a:lstStyle/>
          <a:p>
            <a:pPr marL="0" indent="0">
              <a:buNone/>
            </a:pPr>
            <a:endParaRPr lang="sv-SE" dirty="0"/>
          </a:p>
        </p:txBody>
      </p:sp>
      <p:sp>
        <p:nvSpPr>
          <p:cNvPr id="2" name="Suorakulmio 1"/>
          <p:cNvSpPr/>
          <p:nvPr/>
        </p:nvSpPr>
        <p:spPr>
          <a:xfrm>
            <a:off x="9982199" y="5994182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i-FI" dirty="0">
                <a:solidFill>
                  <a:schemeClr val="bg1"/>
                </a:solidFill>
              </a:rPr>
              <a:t>Kuvat </a:t>
            </a:r>
          </a:p>
          <a:p>
            <a:r>
              <a:rPr lang="fi-FI" dirty="0">
                <a:solidFill>
                  <a:schemeClr val="bg1"/>
                </a:solidFill>
              </a:rPr>
              <a:t>Markku Nummelin</a:t>
            </a: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D4A0EF-951A-4343-A672-F31B58E6828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901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ayla">
  <a:themeElements>
    <a:clrScheme name="VÄYLÄ">
      <a:dk1>
        <a:srgbClr val="000000"/>
      </a:dk1>
      <a:lt1>
        <a:srgbClr val="FFFFFF"/>
      </a:lt1>
      <a:dk2>
        <a:srgbClr val="000000"/>
      </a:dk2>
      <a:lt2>
        <a:srgbClr val="FDFCFF"/>
      </a:lt2>
      <a:accent1>
        <a:srgbClr val="49C2F0"/>
      </a:accent1>
      <a:accent2>
        <a:srgbClr val="00B0CC"/>
      </a:accent2>
      <a:accent3>
        <a:srgbClr val="009BFF"/>
      </a:accent3>
      <a:accent4>
        <a:srgbClr val="0065AF"/>
      </a:accent4>
      <a:accent5>
        <a:srgbClr val="DD38F2"/>
      </a:accent5>
      <a:accent6>
        <a:srgbClr val="FFC300"/>
      </a:accent6>
      <a:hlink>
        <a:srgbClr val="00AFCB"/>
      </a:hlink>
      <a:folHlink>
        <a:srgbClr val="49C2EF"/>
      </a:folHlink>
    </a:clrScheme>
    <a:fontScheme name="Mukautettu 1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yla_ilmeella_fi.potx" id="{AE977343-594A-473B-A14F-8B7E96572D58}" vid="{183630C8-0935-4D2C-BE8D-24D6EBA6C31E}"/>
    </a:ext>
  </a:extLst>
</a:theme>
</file>

<file path=ppt/theme/theme2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xml_kameleon/>
</file>

<file path=customXml/item2.xml><?xml version="1.0" encoding="utf-8"?>
<livi_kameleon xmlns="" xmlns:xsi="http://www.w3.org/2001/XMLSchema-instance">
  <tyyppi>Esitys</tyyppi>
  <author>Asikainen Miia</author>
  <title>Hamk opiskelijavierailu</title>
  <paivays>9.4.2019</paivays>
</livi_kameleon>
</file>

<file path=customXml/itemProps1.xml><?xml version="1.0" encoding="utf-8"?>
<ds:datastoreItem xmlns:ds="http://schemas.openxmlformats.org/officeDocument/2006/customXml" ds:itemID="{AC35338E-4964-43AC-BD11-B66F36FB79F8}">
  <ds:schemaRefs/>
</ds:datastoreItem>
</file>

<file path=customXml/itemProps2.xml><?xml version="1.0" encoding="utf-8"?>
<ds:datastoreItem xmlns:ds="http://schemas.openxmlformats.org/officeDocument/2006/customXml" ds:itemID="{6D1B36AE-EEEE-47C6-8197-B78C911A1BA3}">
  <ds:schemaRefs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vayla_ilmeella_fi</Template>
  <TotalTime>1330</TotalTime>
  <Words>603</Words>
  <Application>Microsoft Office PowerPoint</Application>
  <PresentationFormat>Laajakuva</PresentationFormat>
  <Paragraphs>165</Paragraphs>
  <Slides>19</Slides>
  <Notes>4</Notes>
  <HiddenSlides>0</HiddenSlides>
  <MMClips>0</MMClips>
  <ScaleCrop>false</ScaleCrop>
  <HeadingPairs>
    <vt:vector size="6" baseType="variant">
      <vt:variant>
        <vt:lpstr>Käytetyt fontit</vt:lpstr>
      </vt:variant>
      <vt:variant>
        <vt:i4>7</vt:i4>
      </vt:variant>
      <vt:variant>
        <vt:lpstr>Teema</vt:lpstr>
      </vt:variant>
      <vt:variant>
        <vt:i4>1</vt:i4>
      </vt:variant>
      <vt:variant>
        <vt:lpstr>Dian otsikot</vt:lpstr>
      </vt:variant>
      <vt:variant>
        <vt:i4>19</vt:i4>
      </vt:variant>
    </vt:vector>
  </HeadingPairs>
  <TitlesOfParts>
    <vt:vector size="27" baseType="lpstr">
      <vt:lpstr>Arial</vt:lpstr>
      <vt:lpstr>Calibri</vt:lpstr>
      <vt:lpstr>Exo 2</vt:lpstr>
      <vt:lpstr>Felbridge Pro</vt:lpstr>
      <vt:lpstr>FelbridgePro-Regular</vt:lpstr>
      <vt:lpstr>Tahoma</vt:lpstr>
      <vt:lpstr>Wingdings</vt:lpstr>
      <vt:lpstr>vayla</vt:lpstr>
      <vt:lpstr> Ratatekninen oppimiskeskus ROK Toimintavuosi 2019 Miia Asikainen</vt:lpstr>
      <vt:lpstr>PowerPoint-esitys</vt:lpstr>
      <vt:lpstr>PowerPoint-esitys</vt:lpstr>
      <vt:lpstr>ROK organisaatio 2018-2019 </vt:lpstr>
      <vt:lpstr>PowerPoint-esitys</vt:lpstr>
      <vt:lpstr>Monitoimija-malli  Kahdeksan hyväksyttyä koulutus-laitosta tuottaa palvelun Väylälle </vt:lpstr>
      <vt:lpstr>Koulutuslaitosten arvioinnit </vt:lpstr>
      <vt:lpstr>PowerPoint-esitys</vt:lpstr>
      <vt:lpstr>ROK oppimis-ympäristö ja kehittäminen</vt:lpstr>
      <vt:lpstr>ROK; ainutlaatuinen koulutusympäristö alan käyttöön  </vt:lpstr>
      <vt:lpstr>PowerPoint-esitys</vt:lpstr>
      <vt:lpstr>Sähköinen oppimisympä-ristö Eerokki   </vt:lpstr>
      <vt:lpstr>Koulutukset ja pätevyydet</vt:lpstr>
      <vt:lpstr>Koulutustarjonta 2019-2020</vt:lpstr>
      <vt:lpstr>Muut koulutukset  - Radan merkit - Vaihteiden asennus  - Vaihteen ulkolaitekytkennän esitarkastuksen koulutus - Turvalaitteisiin liittyvät koulutukset  - Jännitetyöpätevyys - Hätämaadoituskoulutus  - Junakulunvalvonnan perusteet  - Meeri-mittausvaunun toiminta - Turvallisuuskoordinaattori - Valvojille suunnatut koulutukset - Suunnittelijoille suunnatut koulutukset - Käyttöönottajille suunnatut koulutukset - Elastisen vaihteen säädöt –koulutus  https://rok.vayla.fi/koulutuskalenteri/  </vt:lpstr>
      <vt:lpstr>Esimerkki; Turvalaiteasentajan koulutuspolku</vt:lpstr>
      <vt:lpstr>PowerPoint-esitys</vt:lpstr>
      <vt:lpstr>PowerPoint-esitys</vt:lpstr>
      <vt:lpstr>PowerPoint-esitys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Hamk opiskelijavierailu</dc:title>
  <dc:creator>Asikainen Miia</dc:creator>
  <cp:keywords>Esitys</cp:keywords>
  <cp:lastModifiedBy>Valjakka Jukka P.</cp:lastModifiedBy>
  <cp:revision>80</cp:revision>
  <cp:lastPrinted>2019-11-21T17:10:37Z</cp:lastPrinted>
  <dcterms:created xsi:type="dcterms:W3CDTF">2019-02-01T12:31:06Z</dcterms:created>
  <dcterms:modified xsi:type="dcterms:W3CDTF">2019-11-22T06:49:05Z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vKameleonVerID">
    <vt:lpwstr>473.983.02.010</vt:lpwstr>
  </property>
  <property fmtid="{D5CDD505-2E9C-101B-9397-08002B2CF9AE}" pid="3" name="dvSaved">
    <vt:lpwstr>1</vt:lpwstr>
  </property>
  <property fmtid="{D5CDD505-2E9C-101B-9397-08002B2CF9AE}" pid="4" name="dvLanguage">
    <vt:lpwstr>1035</vt:lpwstr>
  </property>
  <property fmtid="{D5CDD505-2E9C-101B-9397-08002B2CF9AE}" pid="5" name="dvTemplate">
    <vt:lpwstr>vayla_ilmeella_fi.potx</vt:lpwstr>
  </property>
  <property fmtid="{D5CDD505-2E9C-101B-9397-08002B2CF9AE}" pid="6" name="dvDefinition">
    <vt:lpwstr>702 (dd_default.xml)</vt:lpwstr>
  </property>
  <property fmtid="{D5CDD505-2E9C-101B-9397-08002B2CF9AE}" pid="7" name="dvDefinitionID">
    <vt:lpwstr>702</vt:lpwstr>
  </property>
  <property fmtid="{D5CDD505-2E9C-101B-9397-08002B2CF9AE}" pid="8" name="dvContentFile">
    <vt:lpwstr>dd_default.xml</vt:lpwstr>
  </property>
  <property fmtid="{D5CDD505-2E9C-101B-9397-08002B2CF9AE}" pid="9" name="dvGlobalVerID">
    <vt:lpwstr>473.85.02.201</vt:lpwstr>
  </property>
  <property fmtid="{D5CDD505-2E9C-101B-9397-08002B2CF9AE}" pid="10" name="dvDefinitionVersion">
    <vt:lpwstr>02.002 / 20.12.2018</vt:lpwstr>
  </property>
  <property fmtid="{D5CDD505-2E9C-101B-9397-08002B2CF9AE}" pid="11" name="filename">
    <vt:lpwstr>false</vt:lpwstr>
  </property>
  <property fmtid="{D5CDD505-2E9C-101B-9397-08002B2CF9AE}" pid="12" name="filenameandpath">
    <vt:lpwstr>false</vt:lpwstr>
  </property>
  <property fmtid="{D5CDD505-2E9C-101B-9397-08002B2CF9AE}" pid="13" name="dvPagenumberExist">
    <vt:lpwstr>1</vt:lpwstr>
  </property>
  <property fmtid="{D5CDD505-2E9C-101B-9397-08002B2CF9AE}" pid="14" name="dvAuthorExist">
    <vt:lpwstr>0</vt:lpwstr>
  </property>
  <property fmtid="{D5CDD505-2E9C-101B-9397-08002B2CF9AE}" pid="15" name="dvDateExist">
    <vt:lpwstr>0</vt:lpwstr>
  </property>
  <property fmtid="{D5CDD505-2E9C-101B-9397-08002B2CF9AE}" pid="16" name="dvCategory">
    <vt:lpwstr>2</vt:lpwstr>
  </property>
  <property fmtid="{D5CDD505-2E9C-101B-9397-08002B2CF9AE}" pid="17" name="dvCategory_2">
    <vt:lpwstr>0</vt:lpwstr>
  </property>
  <property fmtid="{D5CDD505-2E9C-101B-9397-08002B2CF9AE}" pid="18" name="dvSavepath">
    <vt:lpwstr/>
  </property>
  <property fmtid="{D5CDD505-2E9C-101B-9397-08002B2CF9AE}" pid="19" name="dvUsed">
    <vt:lpwstr>1</vt:lpwstr>
  </property>
  <property fmtid="{D5CDD505-2E9C-101B-9397-08002B2CF9AE}" pid="20" name="dvCompany">
    <vt:lpwstr>VAYL</vt:lpwstr>
  </property>
  <property fmtid="{D5CDD505-2E9C-101B-9397-08002B2CF9AE}" pid="21" name="dvSite">
    <vt:lpwstr/>
  </property>
  <property fmtid="{D5CDD505-2E9C-101B-9397-08002B2CF9AE}" pid="22" name="dvNumbering">
    <vt:lpwstr>0</vt:lpwstr>
  </property>
  <property fmtid="{D5CDD505-2E9C-101B-9397-08002B2CF9AE}" pid="23" name="dvDUname">
    <vt:lpwstr>Janne Tuovinen</vt:lpwstr>
  </property>
  <property fmtid="{D5CDD505-2E9C-101B-9397-08002B2CF9AE}" pid="24" name="dvDUFname">
    <vt:lpwstr>Janne</vt:lpwstr>
  </property>
  <property fmtid="{D5CDD505-2E9C-101B-9397-08002B2CF9AE}" pid="25" name="dvDULname">
    <vt:lpwstr>Tuovinen</vt:lpwstr>
  </property>
  <property fmtid="{D5CDD505-2E9C-101B-9397-08002B2CF9AE}" pid="26" name="dvDUBusinessarea">
    <vt:lpwstr/>
  </property>
  <property fmtid="{D5CDD505-2E9C-101B-9397-08002B2CF9AE}" pid="27" name="dvDUdepartment">
    <vt:lpwstr/>
  </property>
  <property fmtid="{D5CDD505-2E9C-101B-9397-08002B2CF9AE}" pid="28" name="dvLogoExist">
    <vt:lpwstr>0</vt:lpwstr>
  </property>
  <property fmtid="{D5CDD505-2E9C-101B-9397-08002B2CF9AE}" pid="29" name="dvCurrentlogo">
    <vt:lpwstr>vayla_fi.jpg</vt:lpwstr>
  </property>
  <property fmtid="{D5CDD505-2E9C-101B-9397-08002B2CF9AE}" pid="30" name="dvEULogoExist">
    <vt:lpwstr>0</vt:lpwstr>
  </property>
  <property fmtid="{D5CDD505-2E9C-101B-9397-08002B2CF9AE}" pid="31" name="dvCurrentEUListLogo">
    <vt:lpwstr/>
  </property>
  <property fmtid="{D5CDD505-2E9C-101B-9397-08002B2CF9AE}" pid="32" name="dvCurrentEUlogo">
    <vt:lpwstr/>
  </property>
  <property fmtid="{D5CDD505-2E9C-101B-9397-08002B2CF9AE}" pid="33" name="tyyppi">
    <vt:lpwstr>Esitys</vt:lpwstr>
  </property>
  <property fmtid="{D5CDD505-2E9C-101B-9397-08002B2CF9AE}" pid="34" name="author">
    <vt:lpwstr>Asikainen Miia</vt:lpwstr>
  </property>
  <property fmtid="{D5CDD505-2E9C-101B-9397-08002B2CF9AE}" pid="35" name="paivays">
    <vt:filetime>2019-01-31T22:00:00Z</vt:filetime>
  </property>
  <property fmtid="{D5CDD505-2E9C-101B-9397-08002B2CF9AE}" pid="36" name="title">
    <vt:lpwstr>Hamk opiskelijavierailu</vt:lpwstr>
  </property>
</Properties>
</file>