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notesMasterIdLst>
    <p:notesMasterId r:id="rId15"/>
  </p:notesMasterIdLst>
  <p:sldIdLst>
    <p:sldId id="256" r:id="rId4"/>
    <p:sldId id="281" r:id="rId5"/>
    <p:sldId id="287" r:id="rId6"/>
    <p:sldId id="289" r:id="rId7"/>
    <p:sldId id="285" r:id="rId8"/>
    <p:sldId id="290" r:id="rId9"/>
    <p:sldId id="294" r:id="rId10"/>
    <p:sldId id="280" r:id="rId11"/>
    <p:sldId id="295" r:id="rId12"/>
    <p:sldId id="279" r:id="rId13"/>
    <p:sldId id="297" r:id="rId14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5447" autoAdjust="0"/>
  </p:normalViewPr>
  <p:slideViewPr>
    <p:cSldViewPr snapToGrid="0">
      <p:cViewPr varScale="1">
        <p:scale>
          <a:sx n="124" d="100"/>
          <a:sy n="124" d="100"/>
        </p:scale>
        <p:origin x="1074" y="108"/>
      </p:cViewPr>
      <p:guideLst/>
    </p:cSldViewPr>
  </p:slideViewPr>
  <p:outlineViewPr>
    <p:cViewPr>
      <p:scale>
        <a:sx n="33" d="100"/>
        <a:sy n="33" d="100"/>
      </p:scale>
      <p:origin x="0" y="-736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5" d="100"/>
          <a:sy n="125" d="100"/>
        </p:scale>
        <p:origin x="493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DAC96E-1DC8-4EA3-9268-8EA7D1653612}" type="datetimeFigureOut">
              <a:rPr lang="fi-FI" smtClean="0"/>
              <a:t>21.11.2019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D8B9A-264D-4165-A769-848A3FBDC0C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9275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raide@vayla.fi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D8B9A-264D-4165-A769-848A3FBDC0CD}" type="slidenum">
              <a:rPr lang="fi-FI" smtClean="0"/>
              <a:t>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748181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sz="2000" dirty="0" smtClean="0"/>
              <a:t>Siirtymävaiheessa vanhat käytännöt pidetään elossa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-FI" sz="20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sz="2000" dirty="0" smtClean="0"/>
              <a:t>Yhteinen sähköpostilaatikko tulossa ja siihen asti </a:t>
            </a:r>
            <a:r>
              <a:rPr lang="fi-FI" sz="2000" dirty="0" smtClean="0">
                <a:hlinkClick r:id="rId3"/>
              </a:rPr>
              <a:t>raide@vayla.fi</a:t>
            </a:r>
            <a:r>
              <a:rPr lang="fi-FI" sz="2000" dirty="0" smtClean="0"/>
              <a:t> ja ratarekisterit-osoite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-FI" sz="20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-FI" i="0" dirty="0" smtClean="0"/>
          </a:p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D8B9A-264D-4165-A769-848A3FBDC0CD}" type="slidenum">
              <a:rPr lang="fi-FI" smtClean="0"/>
              <a:t>10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544140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D8B9A-264D-4165-A769-848A3FBDC0CD}" type="slidenum">
              <a:rPr lang="fi-FI" smtClean="0"/>
              <a:t>11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345164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sz="2000" dirty="0" smtClean="0"/>
              <a:t>JETI </a:t>
            </a:r>
            <a:r>
              <a:rPr lang="fi-FI" sz="2000" dirty="0" smtClean="0"/>
              <a:t>= junaliikenteen ennakkotietojärjestelmä</a:t>
            </a:r>
            <a:endParaRPr lang="fi-FI" sz="2000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D8B9A-264D-4165-A769-848A3FBDC0CD}" type="slidenum">
              <a:rPr lang="fi-FI" smtClean="0"/>
              <a:t>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929318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sz="2000" dirty="0" smtClean="0"/>
              <a:t>RATKO,</a:t>
            </a:r>
            <a:r>
              <a:rPr lang="fi-FI" sz="2000" baseline="0" dirty="0" smtClean="0"/>
              <a:t> RAIKU ja RYHTI tuotantokäytössä</a:t>
            </a:r>
          </a:p>
          <a:p>
            <a:r>
              <a:rPr lang="fi-FI" sz="2000" baseline="0" dirty="0" smtClean="0"/>
              <a:t>Noin 800 henkilöllä oikeudet</a:t>
            </a:r>
          </a:p>
          <a:p>
            <a:endParaRPr lang="fi-FI" sz="2000" baseline="0" dirty="0" smtClean="0"/>
          </a:p>
          <a:p>
            <a:r>
              <a:rPr lang="fi-FI" sz="2000" baseline="0" dirty="0" smtClean="0"/>
              <a:t>RAHTI kiskokuljetukset</a:t>
            </a:r>
          </a:p>
          <a:p>
            <a:endParaRPr lang="fi-FI" baseline="0" dirty="0" smtClean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D8B9A-264D-4165-A769-848A3FBDC0CD}" type="slidenum">
              <a:rPr lang="fi-FI" smtClean="0"/>
              <a:t>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38990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sz="2000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D8B9A-264D-4165-A769-848A3FBDC0CD}" type="slidenum">
              <a:rPr lang="fi-FI" smtClean="0"/>
              <a:t>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416476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sz="2000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D8B9A-264D-4165-A769-848A3FBDC0CD}" type="slidenum">
              <a:rPr lang="fi-FI" smtClean="0"/>
              <a:t>5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81951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sz="2000" dirty="0" smtClean="0"/>
              <a:t>Kunnossapitäjien työkalu</a:t>
            </a:r>
          </a:p>
          <a:p>
            <a:r>
              <a:rPr lang="fi-FI" sz="2000" dirty="0" smtClean="0"/>
              <a:t>Sovellus</a:t>
            </a:r>
            <a:r>
              <a:rPr lang="fi-FI" sz="2000" baseline="0" dirty="0" smtClean="0"/>
              <a:t> toimii sekä m</a:t>
            </a:r>
            <a:r>
              <a:rPr lang="fi-FI" sz="2000" dirty="0" smtClean="0"/>
              <a:t>obiilissa että desktopilla</a:t>
            </a:r>
          </a:p>
          <a:p>
            <a:r>
              <a:rPr lang="fi-FI" sz="2000" dirty="0" err="1" smtClean="0"/>
              <a:t>Offline</a:t>
            </a:r>
            <a:r>
              <a:rPr lang="fi-FI" sz="2000" dirty="0" smtClean="0"/>
              <a:t>-toiminnallisuus</a:t>
            </a:r>
          </a:p>
          <a:p>
            <a:endParaRPr lang="fi-FI" sz="20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sz="2000" dirty="0" smtClean="0"/>
              <a:t>RAIKU on otettu käyttöön 1.5.2018 vaihteiden kunnossapidon osalta. Käyttöönotto jatkuu 2019 kiskot, pölkyt, tukikerros, tasoristeys ja kävelytarkastusten osalta. </a:t>
            </a:r>
          </a:p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D8B9A-264D-4165-A769-848A3FBDC0CD}" type="slidenum">
              <a:rPr lang="fi-FI" smtClean="0"/>
              <a:t>6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243866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sz="2000" dirty="0" smtClean="0"/>
              <a:t>Ylläpidon ohjelmointi</a:t>
            </a:r>
            <a:endParaRPr lang="fi-FI" sz="2000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D8B9A-264D-4165-A769-848A3FBDC0CD}" type="slidenum">
              <a:rPr lang="fi-FI" smtClean="0"/>
              <a:t>7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767489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sz="2000" dirty="0" smtClean="0"/>
              <a:t>Analytiikan menetelmien hyödyntäminen</a:t>
            </a:r>
          </a:p>
          <a:p>
            <a:endParaRPr lang="fi-FI" sz="2000" dirty="0"/>
          </a:p>
          <a:p>
            <a:r>
              <a:rPr lang="fi-FI" sz="2000" dirty="0" smtClean="0"/>
              <a:t>RYHTI-SUTO</a:t>
            </a:r>
            <a:endParaRPr lang="fi-FI" sz="2000" dirty="0"/>
          </a:p>
          <a:p>
            <a:r>
              <a:rPr lang="fi-FI" sz="2000" dirty="0" smtClean="0"/>
              <a:t>Rakentaminen, kunnossapito ja isännöinti tuottavat isompia investointeja tukevaa tietoa</a:t>
            </a:r>
          </a:p>
          <a:p>
            <a:endParaRPr lang="fi-FI" sz="2000" dirty="0"/>
          </a:p>
          <a:p>
            <a:r>
              <a:rPr lang="fi-FI" sz="2000" dirty="0" smtClean="0"/>
              <a:t>Toisaalta ylläpidon ohjelmavastaava pääsee helpommin suunnitteluhankkeiden tietoihin</a:t>
            </a:r>
            <a:endParaRPr lang="fi-FI" sz="2000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D8B9A-264D-4165-A769-848A3FBDC0CD}" type="slidenum">
              <a:rPr lang="fi-FI" smtClean="0"/>
              <a:t>8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030971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sz="2000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D8B9A-264D-4165-A769-848A3FBDC0CD}" type="slidenum">
              <a:rPr lang="fi-FI" smtClean="0"/>
              <a:t>9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56314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tsikkodia" preserve="1" userDrawn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23" y="4915763"/>
            <a:ext cx="1794727" cy="161597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-9939"/>
            <a:ext cx="5277610" cy="4701002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7610" h="4701002">
                <a:moveTo>
                  <a:pt x="0" y="4701002"/>
                </a:moveTo>
                <a:cubicBezTo>
                  <a:pt x="3307" y="3137314"/>
                  <a:pt x="6615" y="1573627"/>
                  <a:pt x="9922" y="9939"/>
                </a:cubicBezTo>
                <a:lnTo>
                  <a:pt x="5277610" y="0"/>
                </a:lnTo>
                <a:lnTo>
                  <a:pt x="3458766" y="4701002"/>
                </a:lnTo>
                <a:lnTo>
                  <a:pt x="0" y="47010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indent="0" algn="l">
              <a:buNone/>
              <a:defRPr sz="2000" baseline="0"/>
            </a:lvl1pPr>
          </a:lstStyle>
          <a:p>
            <a:r>
              <a:rPr lang="fi-FI" dirty="0"/>
              <a:t>Lisää 1. tämä kuva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593725" y="-795"/>
            <a:ext cx="5053400" cy="4691858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36836"/>
              <a:gd name="connsiteY0" fmla="*/ 4691063 h 4701002"/>
              <a:gd name="connsiteX1" fmla="*/ 1769148 w 7036836"/>
              <a:gd name="connsiteY1" fmla="*/ 9939 h 4701002"/>
              <a:gd name="connsiteX2" fmla="*/ 7036836 w 7036836"/>
              <a:gd name="connsiteY2" fmla="*/ 0 h 4701002"/>
              <a:gd name="connsiteX3" fmla="*/ 5217992 w 7036836"/>
              <a:gd name="connsiteY3" fmla="*/ 4701002 h 4701002"/>
              <a:gd name="connsiteX4" fmla="*/ 0 w 7036836"/>
              <a:gd name="connsiteY4" fmla="*/ 4691063 h 4701002"/>
              <a:gd name="connsiteX0" fmla="*/ 0 w 7064268"/>
              <a:gd name="connsiteY0" fmla="*/ 4691063 h 4701002"/>
              <a:gd name="connsiteX1" fmla="*/ 1796580 w 7064268"/>
              <a:gd name="connsiteY1" fmla="*/ 9939 h 4701002"/>
              <a:gd name="connsiteX2" fmla="*/ 7064268 w 7064268"/>
              <a:gd name="connsiteY2" fmla="*/ 0 h 4701002"/>
              <a:gd name="connsiteX3" fmla="*/ 5245424 w 7064268"/>
              <a:gd name="connsiteY3" fmla="*/ 4701002 h 4701002"/>
              <a:gd name="connsiteX4" fmla="*/ 0 w 7064268"/>
              <a:gd name="connsiteY4" fmla="*/ 4691063 h 4701002"/>
              <a:gd name="connsiteX0" fmla="*/ 0 w 7064268"/>
              <a:gd name="connsiteY0" fmla="*/ 4691063 h 4701002"/>
              <a:gd name="connsiteX1" fmla="*/ 1796580 w 7064268"/>
              <a:gd name="connsiteY1" fmla="*/ 9939 h 4701002"/>
              <a:gd name="connsiteX2" fmla="*/ 7064268 w 7064268"/>
              <a:gd name="connsiteY2" fmla="*/ 0 h 4701002"/>
              <a:gd name="connsiteX3" fmla="*/ 5245424 w 7064268"/>
              <a:gd name="connsiteY3" fmla="*/ 4701002 h 4701002"/>
              <a:gd name="connsiteX4" fmla="*/ 0 w 7064268"/>
              <a:gd name="connsiteY4" fmla="*/ 4691063 h 4701002"/>
              <a:gd name="connsiteX0" fmla="*/ 0 w 5245424"/>
              <a:gd name="connsiteY0" fmla="*/ 4691063 h 4701002"/>
              <a:gd name="connsiteX1" fmla="*/ 1796580 w 5245424"/>
              <a:gd name="connsiteY1" fmla="*/ 9939 h 4701002"/>
              <a:gd name="connsiteX2" fmla="*/ 3315228 w 5245424"/>
              <a:gd name="connsiteY2" fmla="*/ 0 h 4701002"/>
              <a:gd name="connsiteX3" fmla="*/ 5245424 w 5245424"/>
              <a:gd name="connsiteY3" fmla="*/ 4701002 h 4701002"/>
              <a:gd name="connsiteX4" fmla="*/ 0 w 5245424"/>
              <a:gd name="connsiteY4" fmla="*/ 4691063 h 4701002"/>
              <a:gd name="connsiteX0" fmla="*/ 0 w 5245424"/>
              <a:gd name="connsiteY0" fmla="*/ 4681919 h 4691858"/>
              <a:gd name="connsiteX1" fmla="*/ 1796580 w 5245424"/>
              <a:gd name="connsiteY1" fmla="*/ 795 h 4691858"/>
              <a:gd name="connsiteX2" fmla="*/ 3196356 w 5245424"/>
              <a:gd name="connsiteY2" fmla="*/ 0 h 4691858"/>
              <a:gd name="connsiteX3" fmla="*/ 5245424 w 5245424"/>
              <a:gd name="connsiteY3" fmla="*/ 4691858 h 4691858"/>
              <a:gd name="connsiteX4" fmla="*/ 0 w 5245424"/>
              <a:gd name="connsiteY4" fmla="*/ 4681919 h 4691858"/>
              <a:gd name="connsiteX0" fmla="*/ 0 w 5053400"/>
              <a:gd name="connsiteY0" fmla="*/ 4681919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81919 h 4691858"/>
              <a:gd name="connsiteX0" fmla="*/ 0 w 5053400"/>
              <a:gd name="connsiteY0" fmla="*/ 4691063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91063 h 4691858"/>
              <a:gd name="connsiteX0" fmla="*/ 0 w 5053400"/>
              <a:gd name="connsiteY0" fmla="*/ 4691063 h 4691858"/>
              <a:gd name="connsiteX1" fmla="*/ 1796580 w 5053400"/>
              <a:gd name="connsiteY1" fmla="*/ 795 h 4691858"/>
              <a:gd name="connsiteX2" fmla="*/ 3196356 w 5053400"/>
              <a:gd name="connsiteY2" fmla="*/ 0 h 4691858"/>
              <a:gd name="connsiteX3" fmla="*/ 5053400 w 5053400"/>
              <a:gd name="connsiteY3" fmla="*/ 4691858 h 4691858"/>
              <a:gd name="connsiteX4" fmla="*/ 0 w 5053400"/>
              <a:gd name="connsiteY4" fmla="*/ 4691063 h 4691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3400" h="4691858">
                <a:moveTo>
                  <a:pt x="0" y="4691063"/>
                </a:moveTo>
                <a:cubicBezTo>
                  <a:pt x="741983" y="2827611"/>
                  <a:pt x="1256560" y="1465091"/>
                  <a:pt x="1796580" y="795"/>
                </a:cubicBezTo>
                <a:lnTo>
                  <a:pt x="3196356" y="0"/>
                </a:lnTo>
                <a:lnTo>
                  <a:pt x="5053400" y="4691858"/>
                </a:lnTo>
                <a:lnTo>
                  <a:pt x="0" y="46910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/>
            </a:lvl1pPr>
          </a:lstStyle>
          <a:p>
            <a:r>
              <a:rPr lang="fi-FI" dirty="0"/>
              <a:t>Lisää 2. tämä kuva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924312" y="0"/>
            <a:ext cx="5267688" cy="4710146"/>
          </a:xfrm>
          <a:custGeom>
            <a:avLst/>
            <a:gdLst>
              <a:gd name="connsiteX0" fmla="*/ 0 w 4611688"/>
              <a:gd name="connsiteY0" fmla="*/ 4691063 h 4691063"/>
              <a:gd name="connsiteX1" fmla="*/ 1152922 w 4611688"/>
              <a:gd name="connsiteY1" fmla="*/ 0 h 4691063"/>
              <a:gd name="connsiteX2" fmla="*/ 4611688 w 4611688"/>
              <a:gd name="connsiteY2" fmla="*/ 0 h 4691063"/>
              <a:gd name="connsiteX3" fmla="*/ 3458766 w 4611688"/>
              <a:gd name="connsiteY3" fmla="*/ 4691063 h 4691063"/>
              <a:gd name="connsiteX4" fmla="*/ 0 w 4611688"/>
              <a:gd name="connsiteY4" fmla="*/ 4691063 h 4691063"/>
              <a:gd name="connsiteX0" fmla="*/ 0 w 5277610"/>
              <a:gd name="connsiteY0" fmla="*/ 4701002 h 4701002"/>
              <a:gd name="connsiteX1" fmla="*/ 1152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01002"/>
              <a:gd name="connsiteX1" fmla="*/ 9922 w 5277610"/>
              <a:gd name="connsiteY1" fmla="*/ 9939 h 4701002"/>
              <a:gd name="connsiteX2" fmla="*/ 5277610 w 5277610"/>
              <a:gd name="connsiteY2" fmla="*/ 0 h 4701002"/>
              <a:gd name="connsiteX3" fmla="*/ 3458766 w 5277610"/>
              <a:gd name="connsiteY3" fmla="*/ 4701002 h 4701002"/>
              <a:gd name="connsiteX4" fmla="*/ 0 w 5277610"/>
              <a:gd name="connsiteY4" fmla="*/ 4701002 h 4701002"/>
              <a:gd name="connsiteX0" fmla="*/ 0 w 5277610"/>
              <a:gd name="connsiteY0" fmla="*/ 4701002 h 4710146"/>
              <a:gd name="connsiteX1" fmla="*/ 9922 w 5277610"/>
              <a:gd name="connsiteY1" fmla="*/ 9939 h 4710146"/>
              <a:gd name="connsiteX2" fmla="*/ 5277610 w 5277610"/>
              <a:gd name="connsiteY2" fmla="*/ 0 h 4710146"/>
              <a:gd name="connsiteX3" fmla="*/ 5260134 w 5277610"/>
              <a:gd name="connsiteY3" fmla="*/ 4710146 h 4710146"/>
              <a:gd name="connsiteX4" fmla="*/ 0 w 5277610"/>
              <a:gd name="connsiteY4" fmla="*/ 4701002 h 4710146"/>
              <a:gd name="connsiteX0" fmla="*/ 1846315 w 5267693"/>
              <a:gd name="connsiteY0" fmla="*/ 4701002 h 4710146"/>
              <a:gd name="connsiteX1" fmla="*/ 5 w 5267693"/>
              <a:gd name="connsiteY1" fmla="*/ 9939 h 4710146"/>
              <a:gd name="connsiteX2" fmla="*/ 5267693 w 5267693"/>
              <a:gd name="connsiteY2" fmla="*/ 0 h 4710146"/>
              <a:gd name="connsiteX3" fmla="*/ 5250217 w 5267693"/>
              <a:gd name="connsiteY3" fmla="*/ 4710146 h 4710146"/>
              <a:gd name="connsiteX4" fmla="*/ 1846315 w 5267693"/>
              <a:gd name="connsiteY4" fmla="*/ 4701002 h 4710146"/>
              <a:gd name="connsiteX0" fmla="*/ 1846316 w 5267694"/>
              <a:gd name="connsiteY0" fmla="*/ 4701002 h 4710146"/>
              <a:gd name="connsiteX1" fmla="*/ 6 w 5267694"/>
              <a:gd name="connsiteY1" fmla="*/ 9939 h 4710146"/>
              <a:gd name="connsiteX2" fmla="*/ 5267694 w 5267694"/>
              <a:gd name="connsiteY2" fmla="*/ 0 h 4710146"/>
              <a:gd name="connsiteX3" fmla="*/ 5250218 w 5267694"/>
              <a:gd name="connsiteY3" fmla="*/ 4710146 h 4710146"/>
              <a:gd name="connsiteX4" fmla="*/ 1846316 w 5267694"/>
              <a:gd name="connsiteY4" fmla="*/ 4701002 h 4710146"/>
              <a:gd name="connsiteX0" fmla="*/ 1846316 w 5267694"/>
              <a:gd name="connsiteY0" fmla="*/ 4701002 h 4710146"/>
              <a:gd name="connsiteX1" fmla="*/ 6 w 5267694"/>
              <a:gd name="connsiteY1" fmla="*/ 795 h 4710146"/>
              <a:gd name="connsiteX2" fmla="*/ 5267694 w 5267694"/>
              <a:gd name="connsiteY2" fmla="*/ 0 h 4710146"/>
              <a:gd name="connsiteX3" fmla="*/ 5250218 w 5267694"/>
              <a:gd name="connsiteY3" fmla="*/ 4710146 h 4710146"/>
              <a:gd name="connsiteX4" fmla="*/ 1846316 w 5267694"/>
              <a:gd name="connsiteY4" fmla="*/ 4701002 h 4710146"/>
              <a:gd name="connsiteX0" fmla="*/ 1846310 w 5267688"/>
              <a:gd name="connsiteY0" fmla="*/ 4701002 h 4710146"/>
              <a:gd name="connsiteX1" fmla="*/ 0 w 5267688"/>
              <a:gd name="connsiteY1" fmla="*/ 795 h 4710146"/>
              <a:gd name="connsiteX2" fmla="*/ 5267688 w 5267688"/>
              <a:gd name="connsiteY2" fmla="*/ 0 h 4710146"/>
              <a:gd name="connsiteX3" fmla="*/ 5250212 w 5267688"/>
              <a:gd name="connsiteY3" fmla="*/ 4710146 h 4710146"/>
              <a:gd name="connsiteX4" fmla="*/ 1846310 w 5267688"/>
              <a:gd name="connsiteY4" fmla="*/ 4701002 h 4710146"/>
              <a:gd name="connsiteX0" fmla="*/ 1873742 w 5267688"/>
              <a:gd name="connsiteY0" fmla="*/ 4710146 h 4710146"/>
              <a:gd name="connsiteX1" fmla="*/ 0 w 5267688"/>
              <a:gd name="connsiteY1" fmla="*/ 795 h 4710146"/>
              <a:gd name="connsiteX2" fmla="*/ 5267688 w 5267688"/>
              <a:gd name="connsiteY2" fmla="*/ 0 h 4710146"/>
              <a:gd name="connsiteX3" fmla="*/ 5250212 w 5267688"/>
              <a:gd name="connsiteY3" fmla="*/ 4710146 h 4710146"/>
              <a:gd name="connsiteX4" fmla="*/ 1873742 w 5267688"/>
              <a:gd name="connsiteY4" fmla="*/ 4710146 h 4710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67688" h="4710146">
                <a:moveTo>
                  <a:pt x="1873742" y="4710146"/>
                </a:moveTo>
                <a:cubicBezTo>
                  <a:pt x="1227825" y="3055018"/>
                  <a:pt x="645917" y="1601059"/>
                  <a:pt x="0" y="795"/>
                </a:cubicBezTo>
                <a:lnTo>
                  <a:pt x="5267688" y="0"/>
                </a:lnTo>
                <a:cubicBezTo>
                  <a:pt x="5261863" y="1570049"/>
                  <a:pt x="5256037" y="3140097"/>
                  <a:pt x="5250212" y="4710146"/>
                </a:cubicBezTo>
                <a:lnTo>
                  <a:pt x="1873742" y="471014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anchor="ctr" anchorCtr="1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3. tämä kuva </a:t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tsikko 1"/>
          <p:cNvSpPr>
            <a:spLocks noGrp="1"/>
          </p:cNvSpPr>
          <p:nvPr>
            <p:ph type="ctrTitle"/>
          </p:nvPr>
        </p:nvSpPr>
        <p:spPr>
          <a:xfrm>
            <a:off x="2265770" y="5000877"/>
            <a:ext cx="9030880" cy="1297185"/>
          </a:xfrm>
        </p:spPr>
        <p:txBody>
          <a:bodyPr anchor="t">
            <a:normAutofit/>
          </a:bodyPr>
          <a:lstStyle>
            <a:lvl1pPr algn="l">
              <a:defRPr sz="4400" b="1"/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4750017" y="6321116"/>
            <a:ext cx="17431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 smtClean="0"/>
              <a:t>13.9.2019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3862" y="6321116"/>
            <a:ext cx="24761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Teea Kantojärvi</a:t>
            </a:r>
            <a:endParaRPr lang="en-US" dirty="0"/>
          </a:p>
        </p:txBody>
      </p:sp>
      <p:sp>
        <p:nvSpPr>
          <p:cNvPr id="18" name="DConfidentiality">
            <a:extLst>
              <a:ext uri="{FF2B5EF4-FFF2-40B4-BE49-F238E27FC236}">
                <a16:creationId xmlns:a16="http://schemas.microsoft.com/office/drawing/2014/main" id="{4B964CBD-1E14-4B75-A614-71999FB674E4}"/>
              </a:ext>
            </a:extLst>
          </p:cNvPr>
          <p:cNvSpPr txBox="1">
            <a:spLocks/>
          </p:cNvSpPr>
          <p:nvPr userDrawn="1"/>
        </p:nvSpPr>
        <p:spPr>
          <a:xfrm>
            <a:off x="6523406" y="6308584"/>
            <a:ext cx="27852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DLevelofprotection">
            <a:extLst>
              <a:ext uri="{FF2B5EF4-FFF2-40B4-BE49-F238E27FC236}">
                <a16:creationId xmlns:a16="http://schemas.microsoft.com/office/drawing/2014/main" id="{25917711-D3ED-4E8C-BF82-DCF50F5F2EC2}"/>
              </a:ext>
            </a:extLst>
          </p:cNvPr>
          <p:cNvSpPr txBox="1">
            <a:spLocks/>
          </p:cNvSpPr>
          <p:nvPr userDrawn="1"/>
        </p:nvSpPr>
        <p:spPr>
          <a:xfrm>
            <a:off x="9539592" y="6146407"/>
            <a:ext cx="2403362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DDecree">
            <a:extLst>
              <a:ext uri="{FF2B5EF4-FFF2-40B4-BE49-F238E27FC236}">
                <a16:creationId xmlns:a16="http://schemas.microsoft.com/office/drawing/2014/main" id="{F673B93A-115D-4F5C-A79F-A5F384FCDFC7}"/>
              </a:ext>
            </a:extLst>
          </p:cNvPr>
          <p:cNvSpPr txBox="1">
            <a:spLocks/>
          </p:cNvSpPr>
          <p:nvPr userDrawn="1"/>
        </p:nvSpPr>
        <p:spPr>
          <a:xfrm>
            <a:off x="9540000" y="6356098"/>
            <a:ext cx="2633844" cy="1979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2" name="DSecrecy">
            <a:extLst>
              <a:ext uri="{FF2B5EF4-FFF2-40B4-BE49-F238E27FC236}">
                <a16:creationId xmlns:a16="http://schemas.microsoft.com/office/drawing/2014/main" id="{E04FEAB8-01C0-4796-B920-929F3D1A1E32}"/>
              </a:ext>
            </a:extLst>
          </p:cNvPr>
          <p:cNvSpPr txBox="1">
            <a:spLocks/>
          </p:cNvSpPr>
          <p:nvPr userDrawn="1"/>
        </p:nvSpPr>
        <p:spPr>
          <a:xfrm>
            <a:off x="9540000" y="6503588"/>
            <a:ext cx="232628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231554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0463AF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6915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DD38F2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607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FF008F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570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FF5100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13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pe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7409"/>
            <a:ext cx="3987800" cy="6737351"/>
          </a:xfrm>
          <a:solidFill>
            <a:srgbClr val="49C2F0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8950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00B0CC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0969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049BE2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5629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0463AF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2219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DD38F2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1330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41374" y="-15876"/>
            <a:ext cx="3987800" cy="6737351"/>
          </a:xfrm>
          <a:solidFill>
            <a:srgbClr val="FF008F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016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23" y="4915763"/>
            <a:ext cx="1794727" cy="161597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-9939"/>
            <a:ext cx="12192000" cy="4720085"/>
          </a:xfrm>
          <a:custGeom>
            <a:avLst/>
            <a:gdLst>
              <a:gd name="connsiteX0" fmla="*/ 12192000 w 12192000"/>
              <a:gd name="connsiteY0" fmla="*/ 9939 h 4720085"/>
              <a:gd name="connsiteX1" fmla="*/ 12174524 w 12192000"/>
              <a:gd name="connsiteY1" fmla="*/ 4720085 h 4720085"/>
              <a:gd name="connsiteX2" fmla="*/ 8798054 w 12192000"/>
              <a:gd name="connsiteY2" fmla="*/ 4720085 h 4720085"/>
              <a:gd name="connsiteX3" fmla="*/ 6924312 w 12192000"/>
              <a:gd name="connsiteY3" fmla="*/ 10734 h 4720085"/>
              <a:gd name="connsiteX4" fmla="*/ 6790081 w 12192000"/>
              <a:gd name="connsiteY4" fmla="*/ 9144 h 4720085"/>
              <a:gd name="connsiteX5" fmla="*/ 8647125 w 12192000"/>
              <a:gd name="connsiteY5" fmla="*/ 4701002 h 4720085"/>
              <a:gd name="connsiteX6" fmla="*/ 3593725 w 12192000"/>
              <a:gd name="connsiteY6" fmla="*/ 4691063 h 4720085"/>
              <a:gd name="connsiteX7" fmla="*/ 5390305 w 12192000"/>
              <a:gd name="connsiteY7" fmla="*/ 9939 h 4720085"/>
              <a:gd name="connsiteX8" fmla="*/ 5277610 w 12192000"/>
              <a:gd name="connsiteY8" fmla="*/ 0 h 4720085"/>
              <a:gd name="connsiteX9" fmla="*/ 3458767 w 12192000"/>
              <a:gd name="connsiteY9" fmla="*/ 4701002 h 4720085"/>
              <a:gd name="connsiteX10" fmla="*/ 0 w 12192000"/>
              <a:gd name="connsiteY10" fmla="*/ 4701002 h 4720085"/>
              <a:gd name="connsiteX11" fmla="*/ 9922 w 12192000"/>
              <a:gd name="connsiteY11" fmla="*/ 9939 h 4720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4720085">
                <a:moveTo>
                  <a:pt x="12192000" y="9939"/>
                </a:moveTo>
                <a:cubicBezTo>
                  <a:pt x="12186175" y="1579988"/>
                  <a:pt x="12180349" y="3150036"/>
                  <a:pt x="12174524" y="4720085"/>
                </a:cubicBezTo>
                <a:lnTo>
                  <a:pt x="8798054" y="4720085"/>
                </a:lnTo>
                <a:cubicBezTo>
                  <a:pt x="8152137" y="3064957"/>
                  <a:pt x="7570229" y="1610998"/>
                  <a:pt x="6924312" y="10734"/>
                </a:cubicBezTo>
                <a:close/>
                <a:moveTo>
                  <a:pt x="6790081" y="9144"/>
                </a:moveTo>
                <a:lnTo>
                  <a:pt x="8647125" y="4701002"/>
                </a:lnTo>
                <a:lnTo>
                  <a:pt x="3593725" y="4691063"/>
                </a:lnTo>
                <a:cubicBezTo>
                  <a:pt x="4353996" y="2818467"/>
                  <a:pt x="4850285" y="1474235"/>
                  <a:pt x="5390305" y="9939"/>
                </a:cubicBezTo>
                <a:close/>
                <a:moveTo>
                  <a:pt x="5277610" y="0"/>
                </a:moveTo>
                <a:lnTo>
                  <a:pt x="3458767" y="4701002"/>
                </a:lnTo>
                <a:lnTo>
                  <a:pt x="0" y="4701002"/>
                </a:lnTo>
                <a:cubicBezTo>
                  <a:pt x="3307" y="3137314"/>
                  <a:pt x="6615" y="1573627"/>
                  <a:pt x="9922" y="993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 anchorCtr="1">
            <a:noAutofit/>
          </a:bodyPr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/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tsikko 1"/>
          <p:cNvSpPr>
            <a:spLocks noGrp="1"/>
          </p:cNvSpPr>
          <p:nvPr>
            <p:ph type="ctrTitle"/>
          </p:nvPr>
        </p:nvSpPr>
        <p:spPr>
          <a:xfrm>
            <a:off x="2265770" y="5000877"/>
            <a:ext cx="9030880" cy="1297185"/>
          </a:xfrm>
        </p:spPr>
        <p:txBody>
          <a:bodyPr anchor="t">
            <a:normAutofit/>
          </a:bodyPr>
          <a:lstStyle>
            <a:lvl1pPr algn="l">
              <a:defRPr sz="4400" b="1"/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750017" y="6321116"/>
            <a:ext cx="16507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 smtClean="0"/>
              <a:t>13.9.2019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3862" y="6321116"/>
            <a:ext cx="24761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Teea Kantojärvi</a:t>
            </a:r>
            <a:endParaRPr lang="en-US" dirty="0"/>
          </a:p>
        </p:txBody>
      </p:sp>
      <p:sp>
        <p:nvSpPr>
          <p:cNvPr id="11" name="DConfidentiality">
            <a:extLst>
              <a:ext uri="{FF2B5EF4-FFF2-40B4-BE49-F238E27FC236}">
                <a16:creationId xmlns:a16="http://schemas.microsoft.com/office/drawing/2014/main" id="{EEA14B14-60C4-4BB2-AAE3-DF41B480ACC8}"/>
              </a:ext>
            </a:extLst>
          </p:cNvPr>
          <p:cNvSpPr txBox="1">
            <a:spLocks/>
          </p:cNvSpPr>
          <p:nvPr userDrawn="1"/>
        </p:nvSpPr>
        <p:spPr>
          <a:xfrm>
            <a:off x="6523406" y="6308584"/>
            <a:ext cx="27852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DLevelofprotection">
            <a:extLst>
              <a:ext uri="{FF2B5EF4-FFF2-40B4-BE49-F238E27FC236}">
                <a16:creationId xmlns:a16="http://schemas.microsoft.com/office/drawing/2014/main" id="{5DD3C21F-DA3E-4BE7-AAC4-310C4E77212E}"/>
              </a:ext>
            </a:extLst>
          </p:cNvPr>
          <p:cNvSpPr txBox="1">
            <a:spLocks/>
          </p:cNvSpPr>
          <p:nvPr userDrawn="1"/>
        </p:nvSpPr>
        <p:spPr>
          <a:xfrm>
            <a:off x="9539592" y="6146407"/>
            <a:ext cx="2403362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DDecree">
            <a:extLst>
              <a:ext uri="{FF2B5EF4-FFF2-40B4-BE49-F238E27FC236}">
                <a16:creationId xmlns:a16="http://schemas.microsoft.com/office/drawing/2014/main" id="{E78352A8-ED6D-4F6E-BFE7-FD1EC319D79A}"/>
              </a:ext>
            </a:extLst>
          </p:cNvPr>
          <p:cNvSpPr txBox="1">
            <a:spLocks/>
          </p:cNvSpPr>
          <p:nvPr userDrawn="1"/>
        </p:nvSpPr>
        <p:spPr>
          <a:xfrm>
            <a:off x="9540000" y="6356098"/>
            <a:ext cx="2633844" cy="1979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DSecrecy">
            <a:extLst>
              <a:ext uri="{FF2B5EF4-FFF2-40B4-BE49-F238E27FC236}">
                <a16:creationId xmlns:a16="http://schemas.microsoft.com/office/drawing/2014/main" id="{8E73515E-696E-4CE4-8D36-10D1C0A0DD9C}"/>
              </a:ext>
            </a:extLst>
          </p:cNvPr>
          <p:cNvSpPr txBox="1">
            <a:spLocks/>
          </p:cNvSpPr>
          <p:nvPr userDrawn="1"/>
        </p:nvSpPr>
        <p:spPr>
          <a:xfrm>
            <a:off x="9540000" y="6503588"/>
            <a:ext cx="232628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i-FI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602295"/>
      </p:ext>
    </p:extLst>
  </p:cSld>
  <p:clrMapOvr>
    <a:masterClrMapping/>
  </p:clrMapOvr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e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396000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3486" y="0"/>
            <a:ext cx="3987800" cy="6737351"/>
          </a:xfrm>
          <a:solidFill>
            <a:srgbClr val="FF5100">
              <a:alpha val="75000"/>
            </a:srgbClr>
          </a:solidFill>
          <a:ln>
            <a:noFill/>
          </a:ln>
        </p:spPr>
        <p:txBody>
          <a:bodyPr lIns="396000" tIns="1188000" rIns="396000" anchor="t" anchorCtr="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38200" y="2702740"/>
            <a:ext cx="3990975" cy="3937773"/>
          </a:xfrm>
        </p:spPr>
        <p:txBody>
          <a:bodyPr lIns="396000" tIns="46800" rIns="396000" bIns="46800">
            <a:normAutofit/>
          </a:bodyPr>
          <a:lstStyle>
            <a:lvl1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 b="0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2777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49C2F0"/>
          </a:solidFill>
        </p:spPr>
        <p:txBody>
          <a:bodyPr lIns="396000" tIns="1188000" rIns="396000" bIns="46800"/>
          <a:lstStyle>
            <a:lvl1pPr marL="0" indent="0"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7986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0B0CC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716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49BE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801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t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463A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055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lila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DD38F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7600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kelta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C3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337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vihreä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8DCB6D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3828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uva_pinkk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008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6882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vea_palkki_kuva_oranssi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51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5155670" y="0"/>
            <a:ext cx="7036330" cy="6721475"/>
          </a:xfrm>
        </p:spPr>
        <p:txBody>
          <a:bodyPr wrap="none" tIns="1224000" anchor="t" anchorCtr="1"/>
          <a:lstStyle>
            <a:lvl1pPr marL="0" indent="0" algn="r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0100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23" y="4807430"/>
            <a:ext cx="1794727" cy="1615970"/>
          </a:xfrm>
          <a:prstGeom prst="rect">
            <a:avLst/>
          </a:prstGeom>
        </p:spPr>
      </p:pic>
      <p:sp>
        <p:nvSpPr>
          <p:cNvPr id="10" name="Text Placeholder 27"/>
          <p:cNvSpPr>
            <a:spLocks noGrp="1"/>
          </p:cNvSpPr>
          <p:nvPr>
            <p:ph type="body" sz="quarter" idx="11"/>
          </p:nvPr>
        </p:nvSpPr>
        <p:spPr>
          <a:xfrm>
            <a:off x="623888" y="752474"/>
            <a:ext cx="3919537" cy="4054955"/>
          </a:xfrm>
        </p:spPr>
        <p:txBody>
          <a:bodyPr/>
          <a:lstStyle>
            <a:lvl1pPr marL="0" indent="0">
              <a:buFontTx/>
              <a:buNone/>
              <a:defRPr b="1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Exo 2" charset="0"/>
                <a:ea typeface="Exo 2" charset="0"/>
                <a:cs typeface="Exo 2" charset="0"/>
              </a:defRPr>
            </a:lvl3pPr>
            <a:lvl4pPr>
              <a:defRPr>
                <a:latin typeface="Exo 2" charset="0"/>
                <a:ea typeface="Exo 2" charset="0"/>
                <a:cs typeface="Exo 2" charset="0"/>
              </a:defRPr>
            </a:lvl4pPr>
            <a:lvl5pPr>
              <a:defRPr>
                <a:latin typeface="Exo 2" charset="0"/>
                <a:ea typeface="Exo 2" charset="0"/>
                <a:cs typeface="Exo 2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433135" y="0"/>
            <a:ext cx="6758866" cy="673735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n>
                  <a:noFill/>
                </a:ln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/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3626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v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49C2F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162524"/>
      </p:ext>
    </p:extLst>
  </p:cSld>
  <p:clrMapOvr>
    <a:masterClrMapping/>
  </p:clrMapOvr>
  <p:hf hd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0B0CC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888497"/>
      </p:ext>
    </p:extLst>
  </p:cSld>
  <p:clrMapOvr>
    <a:masterClrMapping/>
  </p:clrMapOvr>
  <p:hf hd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530" y="53927"/>
            <a:ext cx="5155670" cy="6737350"/>
          </a:xfrm>
          <a:solidFill>
            <a:srgbClr val="049BE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345590"/>
      </p:ext>
    </p:extLst>
  </p:cSld>
  <p:clrMapOvr>
    <a:masterClrMapping/>
  </p:clrMapOvr>
  <p:hf hdr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t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0463A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808984"/>
      </p:ext>
    </p:extLst>
  </p:cSld>
  <p:clrMapOvr>
    <a:masterClrMapping/>
  </p:clrMapOvr>
  <p:hf hdr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530" y="0"/>
            <a:ext cx="5155670" cy="6737350"/>
          </a:xfrm>
          <a:solidFill>
            <a:srgbClr val="DD38F2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498071"/>
      </p:ext>
    </p:extLst>
  </p:cSld>
  <p:clrMapOvr>
    <a:masterClrMapping/>
  </p:clrMapOvr>
  <p:hf hdr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kelt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C3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022191"/>
      </p:ext>
    </p:extLst>
  </p:cSld>
  <p:clrMapOvr>
    <a:masterClrMapping/>
  </p:clrMapOvr>
  <p:hf hdr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vih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8DCB6D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275271"/>
      </p:ext>
    </p:extLst>
  </p:cSld>
  <p:clrMapOvr>
    <a:masterClrMapping/>
  </p:clrMapOvr>
  <p:hf hdr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pink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008F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88349"/>
      </p:ext>
    </p:extLst>
  </p:cSld>
  <p:clrMapOvr>
    <a:masterClrMapping/>
  </p:clrMapOvr>
  <p:hf hdr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vea_palkki_puna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0" y="-15875"/>
            <a:ext cx="5155670" cy="6737350"/>
          </a:xfrm>
          <a:solidFill>
            <a:srgbClr val="FF5100"/>
          </a:solidFill>
        </p:spPr>
        <p:txBody>
          <a:bodyPr lIns="396000" tIns="1188000" rIns="396000" bIns="46800"/>
          <a:lstStyle>
            <a:lvl1pPr marL="0" indent="0">
              <a:buFontTx/>
              <a:buNone/>
              <a:defRPr sz="3600" b="1" i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156200" y="-15875"/>
            <a:ext cx="7035800" cy="6753225"/>
          </a:xfrm>
        </p:spPr>
        <p:txBody>
          <a:bodyPr lIns="360000" tIns="1188000" rIns="360000" bIns="720000"/>
          <a:lstStyle>
            <a:lvl1pPr>
              <a:defRPr lang="fi-FI" dirty="0" smtClean="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349801"/>
      </p:ext>
    </p:extLst>
  </p:cSld>
  <p:clrMapOvr>
    <a:masterClrMapping/>
  </p:clrMapOvr>
  <p:hf hdr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usta_valko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676" y="1654055"/>
            <a:ext cx="3577632" cy="32212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207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2526" y="18720"/>
            <a:ext cx="5989319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1. tämä kuva </a:t>
            </a:r>
            <a:r>
              <a:rPr lang="fi-FI" dirty="0" err="1"/>
              <a:t>Kameleonin</a:t>
            </a:r>
            <a:r>
              <a:rPr lang="fi-FI" dirty="0"/>
              <a:t/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129862" y="18720"/>
            <a:ext cx="6074664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>
            <a:normAutofit/>
          </a:bodyPr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2. tämä kuva </a:t>
            </a:r>
            <a:r>
              <a:rPr lang="fi-FI" dirty="0" err="1"/>
              <a:t>Kameleonin</a:t>
            </a:r>
            <a:r>
              <a:rPr lang="fi-FI" dirty="0"/>
              <a:t/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2526" y="3425619"/>
            <a:ext cx="5989319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3. tämä kuva </a:t>
            </a:r>
            <a:r>
              <a:rPr lang="fi-FI" dirty="0" err="1"/>
              <a:t>Kameleonin</a:t>
            </a:r>
            <a:r>
              <a:rPr lang="fi-FI" dirty="0"/>
              <a:t/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6129862" y="3425619"/>
            <a:ext cx="6074664" cy="3299205"/>
          </a:xfrm>
          <a:solidFill>
            <a:schemeClr val="bg1">
              <a:lumMod val="75000"/>
            </a:schemeClr>
          </a:solidFill>
        </p:spPr>
        <p:txBody>
          <a:bodyPr tIns="756000" bIns="468000" anchor="b" anchorCtr="1"/>
          <a:lstStyle>
            <a:lvl1pPr marL="0" indent="0">
              <a:buFontTx/>
              <a:buNone/>
              <a:defRPr sz="2000"/>
            </a:lvl1pPr>
          </a:lstStyle>
          <a:p>
            <a:r>
              <a:rPr lang="fi-FI" dirty="0"/>
              <a:t>Lisää 4. tämä kuva </a:t>
            </a:r>
            <a:r>
              <a:rPr lang="fi-FI" dirty="0" err="1"/>
              <a:t>Kameleonin</a:t>
            </a:r>
            <a:r>
              <a:rPr lang="fi-FI" dirty="0"/>
              <a:t/>
            </a:r>
            <a:br>
              <a:rPr lang="fi-FI" dirty="0"/>
            </a:br>
            <a:r>
              <a:rPr lang="fi-FI" dirty="0"/>
              <a:t>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0" y="374808"/>
            <a:ext cx="5989319" cy="877888"/>
          </a:xfrm>
        </p:spPr>
        <p:txBody>
          <a:bodyPr anchor="ctr" anchorCtr="1"/>
          <a:lstStyle/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6117336" y="374808"/>
            <a:ext cx="5989319" cy="877888"/>
          </a:xfrm>
        </p:spPr>
        <p:txBody>
          <a:bodyPr anchor="ctr" anchorCtr="1"/>
          <a:lstStyle/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0" y="3812953"/>
            <a:ext cx="5989319" cy="877888"/>
          </a:xfrm>
        </p:spPr>
        <p:txBody>
          <a:bodyPr anchor="ctr" anchorCtr="1"/>
          <a:lstStyle/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9"/>
          </p:nvPr>
        </p:nvSpPr>
        <p:spPr>
          <a:xfrm>
            <a:off x="6117336" y="3812953"/>
            <a:ext cx="5989319" cy="877888"/>
          </a:xfrm>
        </p:spPr>
        <p:txBody>
          <a:bodyPr anchor="ctr" anchorCtr="1"/>
          <a:lstStyle/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19" name="Rectangle 18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1319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usta_k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4000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two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1" y="1905000"/>
            <a:ext cx="4947604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kstin paikkamerkki 3"/>
          <p:cNvSpPr>
            <a:spLocks noGrp="1"/>
          </p:cNvSpPr>
          <p:nvPr>
            <p:ph type="body" sz="quarter" idx="14"/>
          </p:nvPr>
        </p:nvSpPr>
        <p:spPr>
          <a:xfrm>
            <a:off x="5996197" y="1909763"/>
            <a:ext cx="5357602" cy="39973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090549"/>
      </p:ext>
    </p:extLst>
  </p:cSld>
  <p:clrMapOvr>
    <a:masterClrMapping/>
  </p:clrMapOvr>
  <p:hf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vay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902169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 ja sisältö" preserve="1">
  <p:cSld name="title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5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7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21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2731598951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and_content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399612" cy="1325563"/>
          </a:xfrm>
        </p:spPr>
        <p:txBody>
          <a:bodyPr>
            <a:normAutofit/>
          </a:bodyPr>
          <a:lstStyle>
            <a:lvl1pPr>
              <a:defRPr sz="3600" b="1" i="0" baseline="0"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010025"/>
          </a:xfrm>
        </p:spPr>
        <p:txBody>
          <a:bodyPr/>
          <a:lstStyle>
            <a:lvl1pPr>
              <a:defRPr sz="2400"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b="0" i="0"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5234" y="6356350"/>
            <a:ext cx="5185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864000" y="600253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logotenplaceholder"/>
          <p:cNvSpPr txBox="1"/>
          <p:nvPr userDrawn="1"/>
        </p:nvSpPr>
        <p:spPr>
          <a:xfrm>
            <a:off x="864000" y="6228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8" name="eulogoplaceholder"/>
          <p:cNvSpPr txBox="1"/>
          <p:nvPr userDrawn="1"/>
        </p:nvSpPr>
        <p:spPr>
          <a:xfrm>
            <a:off x="864000" y="5983065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9" name="eufinancelogoplaceholder"/>
          <p:cNvSpPr txBox="1"/>
          <p:nvPr userDrawn="1"/>
        </p:nvSpPr>
        <p:spPr>
          <a:xfrm>
            <a:off x="864000" y="6228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pic>
        <p:nvPicPr>
          <p:cNvPr id="1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095" y="349258"/>
            <a:ext cx="1191433" cy="107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016698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v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5875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49C2F0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1538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aka_palkki_kuva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00B0CC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809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aka_palkki_kuva_k_sininen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721475"/>
          </a:xfrm>
        </p:spPr>
        <p:txBody>
          <a:bodyPr wrap="none" tIns="1224000" anchor="t" anchorCtr="1"/>
          <a:lstStyle>
            <a:lvl1pPr marL="0" indent="0">
              <a:buFontTx/>
              <a:buNone/>
              <a:defRPr/>
            </a:lvl1pPr>
          </a:lstStyle>
          <a:p>
            <a:r>
              <a:rPr lang="fi-FI" dirty="0"/>
              <a:t>Lisää kuva </a:t>
            </a:r>
            <a:r>
              <a:rPr lang="fi-FI" dirty="0" err="1"/>
              <a:t>Kameleonin</a:t>
            </a:r>
            <a:r>
              <a:rPr lang="fi-FI" dirty="0"/>
              <a:t> Kuvagalleriasta </a:t>
            </a:r>
            <a:br>
              <a:rPr lang="fi-FI" dirty="0"/>
            </a:br>
            <a:r>
              <a:rPr lang="fi-FI" dirty="0"/>
              <a:t>tai esim. omista tiedostoista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2076397"/>
            <a:ext cx="12192000" cy="2526600"/>
          </a:xfrm>
          <a:solidFill>
            <a:srgbClr val="049BE2">
              <a:alpha val="75000"/>
            </a:srgbClr>
          </a:solidFill>
          <a:ln>
            <a:noFill/>
          </a:ln>
        </p:spPr>
        <p:txBody>
          <a:bodyPr lIns="864000" rIns="90000"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10800000">
            <a:off x="0" y="6737350"/>
            <a:ext cx="12192000" cy="120650"/>
          </a:xfrm>
          <a:prstGeom prst="rect">
            <a:avLst/>
          </a:prstGeom>
          <a:gradFill flip="none" rotWithShape="0">
            <a:gsLst>
              <a:gs pos="100000">
                <a:srgbClr val="0463AF"/>
              </a:gs>
              <a:gs pos="78000">
                <a:srgbClr val="0070C0"/>
              </a:gs>
              <a:gs pos="47000">
                <a:srgbClr val="00B0F0"/>
              </a:gs>
              <a:gs pos="0">
                <a:srgbClr val="00B0CC">
                  <a:lumMod val="100000"/>
                </a:srgbClr>
              </a:gs>
            </a:gsLst>
            <a:lin ang="14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A0EF-951A-4343-A672-F31B58E68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1761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5541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 smtClean="0"/>
              <a:t>13.9.2019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22124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Teea Kantojärvi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6BD4A0EF-951A-4343-A672-F31B58E682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004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1" r:id="rId3"/>
    <p:sldLayoutId id="2147483664" r:id="rId4"/>
    <p:sldLayoutId id="2147483665" r:id="rId5"/>
    <p:sldLayoutId id="2147483744" r:id="rId6"/>
    <p:sldLayoutId id="2147483669" r:id="rId7"/>
    <p:sldLayoutId id="2147483724" r:id="rId8"/>
    <p:sldLayoutId id="2147483671" r:id="rId9"/>
    <p:sldLayoutId id="2147483672" r:id="rId10"/>
    <p:sldLayoutId id="2147483673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  <p:sldLayoutId id="2147483682" r:id="rId18"/>
    <p:sldLayoutId id="2147483685" r:id="rId19"/>
    <p:sldLayoutId id="2147483686" r:id="rId20"/>
    <p:sldLayoutId id="2147483743" r:id="rId21"/>
    <p:sldLayoutId id="2147483726" r:id="rId22"/>
    <p:sldLayoutId id="2147483727" r:id="rId23"/>
    <p:sldLayoutId id="2147483728" r:id="rId24"/>
    <p:sldLayoutId id="2147483729" r:id="rId25"/>
    <p:sldLayoutId id="2147483730" r:id="rId26"/>
    <p:sldLayoutId id="2147483731" r:id="rId27"/>
    <p:sldLayoutId id="2147483732" r:id="rId28"/>
    <p:sldLayoutId id="2147483733" r:id="rId29"/>
    <p:sldLayoutId id="2147483734" r:id="rId30"/>
    <p:sldLayoutId id="2147483735" r:id="rId31"/>
    <p:sldLayoutId id="2147483736" r:id="rId32"/>
    <p:sldLayoutId id="2147483737" r:id="rId33"/>
    <p:sldLayoutId id="2147483738" r:id="rId34"/>
    <p:sldLayoutId id="2147483739" r:id="rId35"/>
    <p:sldLayoutId id="2147483740" r:id="rId36"/>
    <p:sldLayoutId id="2147483741" r:id="rId37"/>
    <p:sldLayoutId id="2147483742" r:id="rId38"/>
    <p:sldLayoutId id="2147483705" r:id="rId39"/>
    <p:sldLayoutId id="2147483708" r:id="rId40"/>
    <p:sldLayoutId id="2147483745" r:id="rId41"/>
    <p:sldLayoutId id="2147483746" r:id="rId4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/>
          <p:cNvSpPr>
            <a:spLocks noGrp="1"/>
          </p:cNvSpPr>
          <p:nvPr>
            <p:ph type="ctrTitle"/>
          </p:nvPr>
        </p:nvSpPr>
        <p:spPr>
          <a:xfrm>
            <a:off x="2273862" y="4880758"/>
            <a:ext cx="9030880" cy="1440358"/>
          </a:xfrm>
        </p:spPr>
        <p:txBody>
          <a:bodyPr>
            <a:normAutofit fontScale="90000"/>
          </a:bodyPr>
          <a:lstStyle/>
          <a:p>
            <a:r>
              <a:rPr lang="fi-FI" dirty="0" err="1" smtClean="0"/>
              <a:t>Raid</a:t>
            </a:r>
            <a:r>
              <a:rPr lang="fi-FI" dirty="0" smtClean="0"/>
              <a:t>-e hanke:</a:t>
            </a:r>
            <a:br>
              <a:rPr lang="fi-FI" dirty="0" smtClean="0"/>
            </a:br>
            <a:r>
              <a:rPr lang="fi-FI" dirty="0" smtClean="0"/>
              <a:t>Ratatietojen hallinta</a:t>
            </a:r>
            <a:br>
              <a:rPr lang="fi-FI" dirty="0" smtClean="0"/>
            </a:br>
            <a:r>
              <a:rPr lang="fi-FI" sz="2200" b="0" dirty="0" smtClean="0"/>
              <a:t>Ratafoorumi 22.11.2019</a:t>
            </a:r>
            <a:endParaRPr lang="fi-FI" sz="2200" b="0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fi-FI" dirty="0" smtClean="0"/>
              <a:t>22.11.2019</a:t>
            </a:r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i-FI" dirty="0" smtClean="0"/>
              <a:t>Ari-Pekka Manninen</a:t>
            </a:r>
            <a:endParaRPr lang="fi-FI" dirty="0"/>
          </a:p>
        </p:txBody>
      </p:sp>
      <p:pic>
        <p:nvPicPr>
          <p:cNvPr id="8" name="Kuvan paikkamerkki 7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67" b="209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464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Yhteenveto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fi-FI" dirty="0" smtClean="0"/>
              <a:t>Ratainfratiedon </a:t>
            </a:r>
            <a:r>
              <a:rPr lang="fi-FI" dirty="0" err="1"/>
              <a:t>masterius</a:t>
            </a:r>
            <a:r>
              <a:rPr lang="fi-FI" dirty="0"/>
              <a:t> </a:t>
            </a:r>
            <a:r>
              <a:rPr lang="fi-FI" dirty="0" smtClean="0"/>
              <a:t>on Väylän RATKO-järjestelmässä ja ratainfraoperaattoritoiminta on murrosvaiheessa</a:t>
            </a:r>
          </a:p>
          <a:p>
            <a:r>
              <a:rPr lang="fi-FI" dirty="0" err="1" smtClean="0"/>
              <a:t>Raid</a:t>
            </a:r>
            <a:r>
              <a:rPr lang="fi-FI" dirty="0" smtClean="0"/>
              <a:t>-e-järjestelmän sovellukset ja toimintamallit kehittyvät sekä ohjeistukset </a:t>
            </a:r>
            <a:r>
              <a:rPr lang="fi-FI" dirty="0" smtClean="0"/>
              <a:t>muuttuvat lähivuosina</a:t>
            </a:r>
            <a:endParaRPr lang="fi-FI" i="1" dirty="0"/>
          </a:p>
          <a:p>
            <a:r>
              <a:rPr lang="fi-FI" dirty="0" smtClean="0"/>
              <a:t>Hanke jatkuu 6/2020 saakka (tai 6/2021 option käyttöönottamisella)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fi-FI" smtClean="0"/>
              <a:t>10</a:t>
            </a:fld>
            <a:endParaRPr lang="fi-FI" dirty="0"/>
          </a:p>
        </p:txBody>
      </p:sp>
      <p:grpSp>
        <p:nvGrpSpPr>
          <p:cNvPr id="20" name="Ryhmä 19"/>
          <p:cNvGrpSpPr/>
          <p:nvPr/>
        </p:nvGrpSpPr>
        <p:grpSpPr>
          <a:xfrm>
            <a:off x="927409" y="4546184"/>
            <a:ext cx="2207942" cy="1405054"/>
            <a:chOff x="4438185" y="4070195"/>
            <a:chExt cx="2207942" cy="1405054"/>
          </a:xfrm>
        </p:grpSpPr>
        <p:sp>
          <p:nvSpPr>
            <p:cNvPr id="10" name="Pyöristetty suorakulmio 9"/>
            <p:cNvSpPr/>
            <p:nvPr/>
          </p:nvSpPr>
          <p:spPr>
            <a:xfrm>
              <a:off x="4438185" y="4070195"/>
              <a:ext cx="2207942" cy="1405054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9" name="Tekstiruutu 8"/>
            <p:cNvSpPr txBox="1"/>
            <p:nvPr/>
          </p:nvSpPr>
          <p:spPr>
            <a:xfrm>
              <a:off x="4854742" y="4311012"/>
              <a:ext cx="1366528" cy="923330"/>
            </a:xfrm>
            <a:prstGeom prst="rect">
              <a:avLst/>
            </a:prstGeom>
            <a:ln>
              <a:solidFill>
                <a:schemeClr val="accent6"/>
              </a:solidFill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fi-FI" dirty="0" smtClean="0"/>
                <a:t>Lomakkeet</a:t>
              </a:r>
            </a:p>
            <a:p>
              <a:pPr algn="ctr"/>
              <a:r>
                <a:rPr lang="fi-FI" dirty="0" smtClean="0"/>
                <a:t>Excelit</a:t>
              </a:r>
            </a:p>
            <a:p>
              <a:pPr algn="ctr"/>
              <a:r>
                <a:rPr lang="fi-FI" dirty="0" smtClean="0"/>
                <a:t>Sähköpostit</a:t>
              </a:r>
              <a:endParaRPr lang="fi-FI" dirty="0"/>
            </a:p>
          </p:txBody>
        </p:sp>
      </p:grpSp>
      <p:cxnSp>
        <p:nvCxnSpPr>
          <p:cNvPr id="22" name="Suora yhdysviiva 21"/>
          <p:cNvCxnSpPr/>
          <p:nvPr/>
        </p:nvCxnSpPr>
        <p:spPr>
          <a:xfrm>
            <a:off x="838200" y="4546184"/>
            <a:ext cx="2397512" cy="1405054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uora yhdysviiva 22"/>
          <p:cNvCxnSpPr/>
          <p:nvPr/>
        </p:nvCxnSpPr>
        <p:spPr>
          <a:xfrm flipH="1">
            <a:off x="873078" y="4579591"/>
            <a:ext cx="2308303" cy="1405054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Kuva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9408" y="4015987"/>
            <a:ext cx="4012581" cy="2465357"/>
          </a:xfrm>
          <a:prstGeom prst="rect">
            <a:avLst/>
          </a:prstGeom>
        </p:spPr>
      </p:pic>
      <p:sp>
        <p:nvSpPr>
          <p:cNvPr id="5" name="Nuoli oikealle 4"/>
          <p:cNvSpPr/>
          <p:nvPr/>
        </p:nvSpPr>
        <p:spPr>
          <a:xfrm>
            <a:off x="3340961" y="4997884"/>
            <a:ext cx="918447" cy="5386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Nuoli oikealle 11"/>
          <p:cNvSpPr/>
          <p:nvPr/>
        </p:nvSpPr>
        <p:spPr>
          <a:xfrm>
            <a:off x="8377238" y="5012808"/>
            <a:ext cx="918447" cy="5386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kstiruutu 6"/>
          <p:cNvSpPr txBox="1"/>
          <p:nvPr/>
        </p:nvSpPr>
        <p:spPr>
          <a:xfrm>
            <a:off x="9403617" y="4602024"/>
            <a:ext cx="259224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>
                <a:solidFill>
                  <a:srgbClr val="00B050"/>
                </a:solidFill>
              </a:rPr>
              <a:t>Toimintamallimuutokset</a:t>
            </a:r>
            <a:endParaRPr lang="en-GB" dirty="0" smtClean="0">
              <a:solidFill>
                <a:srgbClr val="00B050"/>
              </a:solidFill>
            </a:endParaRPr>
          </a:p>
          <a:p>
            <a:r>
              <a:rPr lang="en-GB" dirty="0" err="1" smtClean="0">
                <a:solidFill>
                  <a:srgbClr val="00B050"/>
                </a:solidFill>
              </a:rPr>
              <a:t>Analytiikka</a:t>
            </a:r>
            <a:endParaRPr lang="en-GB" dirty="0" smtClean="0">
              <a:solidFill>
                <a:srgbClr val="00B050"/>
              </a:solidFill>
            </a:endParaRPr>
          </a:p>
          <a:p>
            <a:r>
              <a:rPr lang="en-GB" dirty="0" err="1" smtClean="0">
                <a:solidFill>
                  <a:srgbClr val="00B050"/>
                </a:solidFill>
              </a:rPr>
              <a:t>Koneoppiminen</a:t>
            </a:r>
            <a:r>
              <a:rPr lang="en-GB" dirty="0" smtClean="0">
                <a:solidFill>
                  <a:srgbClr val="00B050"/>
                </a:solidFill>
              </a:rPr>
              <a:t> </a:t>
            </a:r>
            <a:r>
              <a:rPr lang="en-GB" dirty="0" err="1" smtClean="0">
                <a:solidFill>
                  <a:srgbClr val="00B050"/>
                </a:solidFill>
              </a:rPr>
              <a:t>ja</a:t>
            </a:r>
            <a:r>
              <a:rPr lang="en-GB" dirty="0" smtClean="0">
                <a:solidFill>
                  <a:srgbClr val="00B050"/>
                </a:solidFill>
              </a:rPr>
              <a:t> -</a:t>
            </a:r>
            <a:r>
              <a:rPr lang="en-GB" dirty="0" err="1" smtClean="0">
                <a:solidFill>
                  <a:srgbClr val="00B050"/>
                </a:solidFill>
              </a:rPr>
              <a:t>äly</a:t>
            </a:r>
            <a:endParaRPr lang="en-GB" dirty="0" smtClean="0">
              <a:solidFill>
                <a:srgbClr val="00B050"/>
              </a:solidFill>
            </a:endParaRPr>
          </a:p>
          <a:p>
            <a:r>
              <a:rPr lang="en-GB" dirty="0" err="1" smtClean="0">
                <a:solidFill>
                  <a:srgbClr val="00B050"/>
                </a:solidFill>
              </a:rPr>
              <a:t>Avoin</a:t>
            </a:r>
            <a:r>
              <a:rPr lang="en-GB" dirty="0" smtClean="0">
                <a:solidFill>
                  <a:srgbClr val="00B050"/>
                </a:solidFill>
              </a:rPr>
              <a:t> </a:t>
            </a:r>
            <a:r>
              <a:rPr lang="en-GB" dirty="0" err="1" smtClean="0">
                <a:solidFill>
                  <a:srgbClr val="00B050"/>
                </a:solidFill>
              </a:rPr>
              <a:t>tieto</a:t>
            </a:r>
            <a:endParaRPr lang="en-GB" dirty="0" smtClean="0">
              <a:solidFill>
                <a:srgbClr val="00B050"/>
              </a:solidFill>
            </a:endParaRPr>
          </a:p>
          <a:p>
            <a:r>
              <a:rPr lang="en-GB" dirty="0" smtClean="0">
                <a:solidFill>
                  <a:srgbClr val="00B050"/>
                </a:solidFill>
              </a:rPr>
              <a:t>…</a:t>
            </a:r>
          </a:p>
          <a:p>
            <a:endParaRPr lang="en-GB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66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n paikkamerkki 7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72147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41374" y="2459421"/>
            <a:ext cx="3987800" cy="4262054"/>
          </a:xfrm>
        </p:spPr>
        <p:txBody>
          <a:bodyPr tIns="432000"/>
          <a:lstStyle/>
          <a:p>
            <a:r>
              <a:rPr lang="fi-FI" dirty="0" smtClean="0"/>
              <a:t>KIITOS!</a:t>
            </a:r>
            <a:endParaRPr lang="fi-FI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fi-FI" smtClean="0"/>
              <a:t>11</a:t>
            </a:fld>
            <a:endParaRPr lang="fi-FI" dirty="0"/>
          </a:p>
        </p:txBody>
      </p:sp>
      <p:sp>
        <p:nvSpPr>
          <p:cNvPr id="7" name="Text Placeholder 4"/>
          <p:cNvSpPr txBox="1">
            <a:spLocks/>
          </p:cNvSpPr>
          <p:nvPr/>
        </p:nvSpPr>
        <p:spPr>
          <a:xfrm>
            <a:off x="838198" y="6053959"/>
            <a:ext cx="3990975" cy="549771"/>
          </a:xfrm>
          <a:prstGeom prst="rect">
            <a:avLst/>
          </a:prstGeom>
        </p:spPr>
        <p:txBody>
          <a:bodyPr vert="horz" lIns="396000" tIns="46800" rIns="396000" bIns="4680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 b="0" i="0" kern="120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b="0" i="0" kern="120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b="0" i="0" kern="120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b="0" i="0" kern="120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b="0" i="0" kern="120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fi-FI" sz="1300" i="1" dirty="0" smtClean="0"/>
              <a:t>Lisätietoja:</a:t>
            </a:r>
          </a:p>
          <a:p>
            <a:pPr marL="0" indent="0">
              <a:buFont typeface="Arial"/>
              <a:buNone/>
            </a:pPr>
            <a:r>
              <a:rPr lang="fi-FI" sz="1300" i="1" dirty="0" smtClean="0"/>
              <a:t>Ari-Pekka </a:t>
            </a:r>
            <a:r>
              <a:rPr lang="fi-FI" sz="1300" i="1" dirty="0" smtClean="0"/>
              <a:t>Manninen</a:t>
            </a:r>
            <a:endParaRPr lang="fi-FI" sz="1300" i="1" dirty="0" smtClean="0"/>
          </a:p>
          <a:p>
            <a:pPr marL="0" indent="0">
              <a:buFont typeface="Arial"/>
              <a:buNone/>
            </a:pPr>
            <a:endParaRPr lang="fi-FI" dirty="0" smtClean="0"/>
          </a:p>
          <a:p>
            <a:pPr marL="0" indent="0">
              <a:buFont typeface="Arial"/>
              <a:buNone/>
            </a:pPr>
            <a:endParaRPr lang="fi-FI" dirty="0"/>
          </a:p>
        </p:txBody>
      </p:sp>
      <p:pic>
        <p:nvPicPr>
          <p:cNvPr id="9" name="Picture 1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972300" cy="920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52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Ratatietojen hallinta yleisesti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626429"/>
          </a:xfrm>
        </p:spPr>
        <p:txBody>
          <a:bodyPr>
            <a:normAutofit/>
          </a:bodyPr>
          <a:lstStyle/>
          <a:p>
            <a:r>
              <a:rPr lang="fi-FI" dirty="0" smtClean="0"/>
              <a:t>Ratainfratietojen hallintajärjestelmän rakentaminen ja käyttöönottaminen on edennyt </a:t>
            </a:r>
            <a:r>
              <a:rPr lang="fi-FI" dirty="0" err="1" smtClean="0"/>
              <a:t>Raid</a:t>
            </a:r>
            <a:r>
              <a:rPr lang="fi-FI" dirty="0" smtClean="0"/>
              <a:t>-e –</a:t>
            </a:r>
            <a:r>
              <a:rPr lang="fi-FI" dirty="0" err="1" smtClean="0"/>
              <a:t>digitalisaatiohankkeessa</a:t>
            </a:r>
            <a:endParaRPr lang="fi-FI" dirty="0"/>
          </a:p>
          <a:p>
            <a:r>
              <a:rPr lang="fi-FI" b="1" dirty="0" smtClean="0"/>
              <a:t>Ratainfratiedon </a:t>
            </a:r>
            <a:r>
              <a:rPr lang="fi-FI" b="1" dirty="0" err="1" smtClean="0"/>
              <a:t>master</a:t>
            </a:r>
            <a:r>
              <a:rPr lang="fi-FI" b="1" dirty="0" smtClean="0"/>
              <a:t> on siirretty Väylän RATKO-järjestelmään kesällä 2019</a:t>
            </a:r>
          </a:p>
          <a:p>
            <a:pPr lvl="1"/>
            <a:r>
              <a:rPr lang="fi-FI" dirty="0" smtClean="0"/>
              <a:t>Ratapurkki ajetaan alas ja vastaavat tietopalvelut tuotetaan </a:t>
            </a:r>
            <a:r>
              <a:rPr lang="fi-FI" dirty="0" err="1" smtClean="0"/>
              <a:t>Raid</a:t>
            </a:r>
            <a:r>
              <a:rPr lang="fi-FI" dirty="0" smtClean="0"/>
              <a:t>-e-hankkeen tulosten avulla</a:t>
            </a:r>
          </a:p>
          <a:p>
            <a:r>
              <a:rPr lang="fi-FI" dirty="0" smtClean="0"/>
              <a:t>Virastouudistuksessa </a:t>
            </a:r>
            <a:r>
              <a:rPr lang="fi-FI" dirty="0" err="1" smtClean="0"/>
              <a:t>TMFG:lle</a:t>
            </a:r>
            <a:r>
              <a:rPr lang="fi-FI" dirty="0" smtClean="0"/>
              <a:t> siirtyi liikenteenhallinnan tietojärjestelmät kuten ratatyöt sisältävä JETI ja </a:t>
            </a:r>
            <a:r>
              <a:rPr lang="fi-FI" dirty="0" err="1" smtClean="0"/>
              <a:t>Trakedia</a:t>
            </a:r>
            <a:endParaRPr lang="fi-FI" dirty="0" smtClean="0"/>
          </a:p>
          <a:p>
            <a:pPr lvl="1"/>
            <a:r>
              <a:rPr lang="fi-FI" dirty="0" smtClean="0"/>
              <a:t>Väylällä ja </a:t>
            </a:r>
            <a:r>
              <a:rPr lang="fi-FI" dirty="0" err="1" smtClean="0"/>
              <a:t>Finraililla</a:t>
            </a:r>
            <a:r>
              <a:rPr lang="fi-FI" dirty="0" smtClean="0"/>
              <a:t> jatkuu tiivis yhteistyö eikä uudistus aiheuta muutoksia käytäntöihin</a:t>
            </a:r>
          </a:p>
          <a:p>
            <a:r>
              <a:rPr lang="fi-FI" dirty="0" smtClean="0"/>
              <a:t>Saavutettavat tulokset tukevat omaisuudenhallinnan ja toimintamallien muutoksia </a:t>
            </a:r>
          </a:p>
          <a:p>
            <a:pPr marL="0" indent="0">
              <a:buNone/>
            </a:pPr>
            <a:endParaRPr lang="fi-FI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fi-FI" smtClean="0"/>
              <a:t>2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6269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Ratainfratietojen hallintajärjestelmä</a:t>
            </a:r>
            <a:endParaRPr lang="fi-FI" dirty="0"/>
          </a:p>
        </p:txBody>
      </p:sp>
      <p:pic>
        <p:nvPicPr>
          <p:cNvPr id="5" name="Kuv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703" y="2264551"/>
            <a:ext cx="4495800" cy="2762250"/>
          </a:xfrm>
          <a:prstGeom prst="rect">
            <a:avLst/>
          </a:prstGeom>
        </p:spPr>
      </p:pic>
      <p:sp>
        <p:nvSpPr>
          <p:cNvPr id="3" name="Tekstin paikkamerkki 2"/>
          <p:cNvSpPr>
            <a:spLocks noGrp="1"/>
          </p:cNvSpPr>
          <p:nvPr>
            <p:ph type="body" sz="quarter" idx="13"/>
          </p:nvPr>
        </p:nvSpPr>
        <p:spPr>
          <a:xfrm>
            <a:off x="4703503" y="1893849"/>
            <a:ext cx="7270194" cy="4717016"/>
          </a:xfrm>
        </p:spPr>
        <p:txBody>
          <a:bodyPr>
            <a:normAutofit/>
          </a:bodyPr>
          <a:lstStyle/>
          <a:p>
            <a:r>
              <a:rPr lang="fi-FI" dirty="0" smtClean="0"/>
              <a:t>Infratietovarasto muille järjestelmille (=RATKO)</a:t>
            </a:r>
          </a:p>
          <a:p>
            <a:endParaRPr lang="fi-FI" dirty="0" smtClean="0"/>
          </a:p>
          <a:p>
            <a:r>
              <a:rPr lang="fi-FI" dirty="0" smtClean="0"/>
              <a:t>Hallitaan </a:t>
            </a:r>
            <a:r>
              <a:rPr lang="fi-FI" dirty="0"/>
              <a:t>elinkaaren </a:t>
            </a:r>
            <a:r>
              <a:rPr lang="fi-FI" dirty="0" smtClean="0"/>
              <a:t>vaiheet ja niiden tieto</a:t>
            </a:r>
          </a:p>
          <a:p>
            <a:pPr marL="457200" lvl="1" indent="0">
              <a:buNone/>
            </a:pPr>
            <a:r>
              <a:rPr lang="fi-FI" sz="1400" dirty="0" smtClean="0"/>
              <a:t>ehdotettu </a:t>
            </a:r>
            <a:r>
              <a:rPr lang="fi-FI" sz="1400" dirty="0">
                <a:sym typeface="Wingdings" panose="05000000000000000000" pitchFamily="2" charset="2"/>
              </a:rPr>
              <a:t> suunniteltu  rakennettu  liikenteelle otettu  käytössä  </a:t>
            </a:r>
            <a:r>
              <a:rPr lang="fi-FI" sz="1400" dirty="0" smtClean="0">
                <a:sym typeface="Wingdings" panose="05000000000000000000" pitchFamily="2" charset="2"/>
              </a:rPr>
              <a:t>purettu</a:t>
            </a:r>
          </a:p>
          <a:p>
            <a:pPr marL="457200" lvl="1" indent="0">
              <a:buNone/>
            </a:pPr>
            <a:endParaRPr lang="fi-FI" dirty="0">
              <a:sym typeface="Wingdings" panose="05000000000000000000" pitchFamily="2" charset="2"/>
            </a:endParaRPr>
          </a:p>
          <a:p>
            <a:r>
              <a:rPr lang="fi-FI" dirty="0">
                <a:sym typeface="Wingdings" panose="05000000000000000000" pitchFamily="2" charset="2"/>
              </a:rPr>
              <a:t>Mahdollista tarkastella omaisuutta millä tahansa ajan hetkellä menneisyydessä, nykyhetkessä tai </a:t>
            </a:r>
            <a:r>
              <a:rPr lang="fi-FI" dirty="0" smtClean="0">
                <a:sym typeface="Wingdings" panose="05000000000000000000" pitchFamily="2" charset="2"/>
              </a:rPr>
              <a:t>tulevaisuudessa</a:t>
            </a:r>
          </a:p>
          <a:p>
            <a:endParaRPr lang="fi-FI" dirty="0">
              <a:sym typeface="Wingdings" panose="05000000000000000000" pitchFamily="2" charset="2"/>
            </a:endParaRPr>
          </a:p>
          <a:p>
            <a:r>
              <a:rPr lang="fi-FI" dirty="0" smtClean="0">
                <a:sym typeface="Wingdings" panose="05000000000000000000" pitchFamily="2" charset="2"/>
              </a:rPr>
              <a:t>Rajapinnat ja integraatiot muihin järjestelmiin</a:t>
            </a:r>
            <a:endParaRPr lang="fi-FI" dirty="0"/>
          </a:p>
          <a:p>
            <a:pPr lvl="1"/>
            <a:endParaRPr lang="fi-FI" dirty="0" smtClean="0"/>
          </a:p>
          <a:p>
            <a:endParaRPr lang="fi-FI" dirty="0" smtClean="0"/>
          </a:p>
          <a:p>
            <a:pPr lvl="1"/>
            <a:endParaRPr lang="fi-FI" dirty="0"/>
          </a:p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2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RATKO</a:t>
            </a:r>
            <a:endParaRPr lang="fi-FI" dirty="0"/>
          </a:p>
        </p:txBody>
      </p:sp>
      <p:sp>
        <p:nvSpPr>
          <p:cNvPr id="6" name="Tekstin paikkamerkki 5"/>
          <p:cNvSpPr>
            <a:spLocks noGrp="1"/>
          </p:cNvSpPr>
          <p:nvPr>
            <p:ph type="body" sz="quarter" idx="13"/>
          </p:nvPr>
        </p:nvSpPr>
        <p:spPr>
          <a:xfrm>
            <a:off x="838201" y="1905000"/>
            <a:ext cx="5317272" cy="4010025"/>
          </a:xfrm>
        </p:spPr>
        <p:txBody>
          <a:bodyPr>
            <a:normAutofit lnSpcReduction="10000"/>
          </a:bodyPr>
          <a:lstStyle/>
          <a:p>
            <a:r>
              <a:rPr lang="fi-FI" dirty="0" smtClean="0"/>
              <a:t>RATKO on näkymä fyysisiin </a:t>
            </a:r>
            <a:r>
              <a:rPr lang="fi-FI" dirty="0"/>
              <a:t>ratakohteisiin omaisuudenhallinnan ja kunnossapidon tarpeiden </a:t>
            </a:r>
            <a:r>
              <a:rPr lang="fi-FI" dirty="0" smtClean="0"/>
              <a:t>näkökulmasta</a:t>
            </a:r>
            <a:endParaRPr lang="fi-FI" dirty="0"/>
          </a:p>
          <a:p>
            <a:r>
              <a:rPr lang="fi-FI" dirty="0"/>
              <a:t>Käyttäjillä mahdollisuus ilmoittaa eroavaisuuksista ratakohteiden </a:t>
            </a:r>
            <a:r>
              <a:rPr lang="fi-FI" dirty="0" smtClean="0"/>
              <a:t>rekisteritiedon ja reaalimaailman välillä</a:t>
            </a:r>
          </a:p>
          <a:p>
            <a:r>
              <a:rPr lang="fi-FI" dirty="0" smtClean="0"/>
              <a:t>Muutos-, lisäys- ja poistoilmoitusten hallinta</a:t>
            </a:r>
          </a:p>
          <a:p>
            <a:r>
              <a:rPr lang="fi-FI" dirty="0" smtClean="0"/>
              <a:t>Raportointi</a:t>
            </a:r>
          </a:p>
          <a:p>
            <a:pPr lvl="1"/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4</a:t>
            </a:fld>
            <a:endParaRPr lang="en-US"/>
          </a:p>
        </p:txBody>
      </p:sp>
      <p:pic>
        <p:nvPicPr>
          <p:cNvPr id="7" name="Kuva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5473" y="3530001"/>
            <a:ext cx="3156510" cy="2735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Kuva 8"/>
          <p:cNvPicPr>
            <a:picLocks noChangeAspect="1"/>
          </p:cNvPicPr>
          <p:nvPr/>
        </p:nvPicPr>
        <p:blipFill rotWithShape="1">
          <a:blip r:embed="rId4"/>
          <a:srcRect l="-657" t="-1740" r="657" b="3716"/>
          <a:stretch/>
        </p:blipFill>
        <p:spPr>
          <a:xfrm>
            <a:off x="7346654" y="1835247"/>
            <a:ext cx="2794311" cy="3389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Kuva 9"/>
          <p:cNvPicPr>
            <a:picLocks noChangeAspect="1"/>
          </p:cNvPicPr>
          <p:nvPr/>
        </p:nvPicPr>
        <p:blipFill rotWithShape="1">
          <a:blip r:embed="rId5"/>
          <a:srcRect l="1385" r="14727" b="6372"/>
          <a:stretch/>
        </p:blipFill>
        <p:spPr>
          <a:xfrm>
            <a:off x="9139539" y="242324"/>
            <a:ext cx="2809852" cy="3041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387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RATKOn</a:t>
            </a:r>
            <a:r>
              <a:rPr lang="fi-FI" dirty="0" smtClean="0"/>
              <a:t> tietosisältö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10487025" cy="453784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i-FI" dirty="0" smtClean="0"/>
              <a:t>Toistaiseksi </a:t>
            </a:r>
            <a:r>
              <a:rPr lang="fi-FI" dirty="0"/>
              <a:t>järjestelmässä on tuettuina seuraavat </a:t>
            </a:r>
            <a:r>
              <a:rPr lang="fi-FI" dirty="0" smtClean="0"/>
              <a:t>omaisuuslajit (tilanne 11/2019)</a:t>
            </a:r>
            <a:endParaRPr lang="fi-FI" dirty="0"/>
          </a:p>
          <a:p>
            <a:r>
              <a:rPr lang="fi-FI" b="1" dirty="0" smtClean="0"/>
              <a:t>Päällysrakenne</a:t>
            </a:r>
            <a:r>
              <a:rPr lang="fi-FI" dirty="0" smtClean="0"/>
              <a:t>: Vaihde, </a:t>
            </a:r>
            <a:r>
              <a:rPr lang="fi-FI" dirty="0"/>
              <a:t>kiskotus, </a:t>
            </a:r>
            <a:r>
              <a:rPr lang="fi-FI" dirty="0" err="1"/>
              <a:t>pölkytys</a:t>
            </a:r>
            <a:r>
              <a:rPr lang="fi-FI" dirty="0"/>
              <a:t>, tukikerros, tasoristeys, puskin ja radan merkit</a:t>
            </a:r>
          </a:p>
          <a:p>
            <a:r>
              <a:rPr lang="fi-FI" b="1" dirty="0" smtClean="0"/>
              <a:t>Liikkuvan </a:t>
            </a:r>
            <a:r>
              <a:rPr lang="fi-FI" b="1" dirty="0"/>
              <a:t>kaluston valvontalaitteet</a:t>
            </a:r>
            <a:r>
              <a:rPr lang="fi-FI" dirty="0"/>
              <a:t>:  Laakerien kuumakäynti-ilmaisin, pyöräprofiilimittalaite, pyörävoimailmaisin, RFID-lukijajärjestelmä, telien kunnonvalvontalaite ja virroitinvalvontakamera</a:t>
            </a:r>
          </a:p>
          <a:p>
            <a:r>
              <a:rPr lang="fi-FI" b="1" dirty="0" err="1" smtClean="0"/>
              <a:t>Geotekniset</a:t>
            </a:r>
            <a:r>
              <a:rPr lang="fi-FI" b="1" dirty="0" smtClean="0"/>
              <a:t> kohteet</a:t>
            </a:r>
            <a:r>
              <a:rPr lang="fi-FI" dirty="0"/>
              <a:t>: pehmeikkö ja routaeriste</a:t>
            </a:r>
          </a:p>
          <a:p>
            <a:r>
              <a:rPr lang="fi-FI" b="1" dirty="0" smtClean="0"/>
              <a:t>Turvalaitteet</a:t>
            </a:r>
            <a:r>
              <a:rPr lang="fi-FI" dirty="0"/>
              <a:t>: Akselinlaskija, </a:t>
            </a:r>
            <a:r>
              <a:rPr lang="fi-FI" dirty="0" err="1"/>
              <a:t>baliisiryhmä</a:t>
            </a:r>
            <a:r>
              <a:rPr lang="fi-FI" dirty="0"/>
              <a:t>, </a:t>
            </a:r>
            <a:r>
              <a:rPr lang="fi-FI" dirty="0" smtClean="0"/>
              <a:t>opastin ja raide-eristys </a:t>
            </a:r>
            <a:r>
              <a:rPr lang="fi-FI" dirty="0"/>
              <a:t>(täydentyy</a:t>
            </a:r>
            <a:r>
              <a:rPr lang="fi-FI" dirty="0" smtClean="0"/>
              <a:t>)</a:t>
            </a:r>
            <a:endParaRPr lang="fi-FI" dirty="0"/>
          </a:p>
          <a:p>
            <a:r>
              <a:rPr lang="fi-FI" b="1" dirty="0" smtClean="0"/>
              <a:t>Sähkörata</a:t>
            </a:r>
            <a:r>
              <a:rPr lang="fi-FI" dirty="0"/>
              <a:t>: </a:t>
            </a:r>
            <a:r>
              <a:rPr lang="fi-FI" dirty="0" smtClean="0"/>
              <a:t>Erotusjakso (täydentyy)</a:t>
            </a:r>
            <a:endParaRPr lang="fi-FI" dirty="0"/>
          </a:p>
          <a:p>
            <a:r>
              <a:rPr lang="fi-FI" b="1" dirty="0" smtClean="0"/>
              <a:t>Rataverkon </a:t>
            </a:r>
            <a:r>
              <a:rPr lang="fi-FI" b="1" dirty="0"/>
              <a:t>palvelut</a:t>
            </a:r>
            <a:r>
              <a:rPr lang="fi-FI" dirty="0"/>
              <a:t>: 400V pistorasiakeskus, 1500V lämmitysliitäntä, hiekanantolaite, imutyhjennyspisto, jarrujen koettelujärjestelmä, kääntöpöytä, lastauslaituri, masto, matkustajalaituri, matkustajalaiturin osa, paineilmajärjestelmä, polttoaineen tankkauspiste, valuma-allas ja vesityspiste</a:t>
            </a:r>
          </a:p>
          <a:p>
            <a:r>
              <a:rPr lang="fi-FI" b="1" dirty="0" smtClean="0"/>
              <a:t>Taitorakenteet</a:t>
            </a:r>
            <a:r>
              <a:rPr lang="fi-FI" dirty="0" smtClean="0"/>
              <a:t>: </a:t>
            </a:r>
            <a:r>
              <a:rPr lang="fi-FI" dirty="0"/>
              <a:t>Rautatiesilta, </a:t>
            </a:r>
            <a:r>
              <a:rPr lang="fi-FI" dirty="0" smtClean="0"/>
              <a:t>rumpu (</a:t>
            </a:r>
            <a:r>
              <a:rPr lang="fi-FI" dirty="0" err="1" smtClean="0"/>
              <a:t>master</a:t>
            </a:r>
            <a:r>
              <a:rPr lang="fi-FI" dirty="0" smtClean="0"/>
              <a:t> taitorakennerekisterissä)</a:t>
            </a:r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fi-FI" smtClean="0"/>
              <a:t>5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74326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RAIKU</a:t>
            </a:r>
            <a:endParaRPr lang="fi-FI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sz="quarter" idx="13"/>
          </p:nvPr>
        </p:nvSpPr>
        <p:spPr>
          <a:xfrm>
            <a:off x="5025358" y="1790380"/>
            <a:ext cx="6383004" cy="4931095"/>
          </a:xfrm>
        </p:spPr>
        <p:txBody>
          <a:bodyPr>
            <a:normAutofit lnSpcReduction="10000"/>
          </a:bodyPr>
          <a:lstStyle/>
          <a:p>
            <a:r>
              <a:rPr lang="fi-FI" dirty="0" smtClean="0"/>
              <a:t>Kunnossapidon toimenpiteiden raportointi ja seuranta</a:t>
            </a:r>
          </a:p>
          <a:p>
            <a:r>
              <a:rPr lang="fi-FI" dirty="0"/>
              <a:t>kirjaukset tallentuvat automaattisesti ja reaaliaikaisesti tilaajan tietokantaan</a:t>
            </a:r>
            <a:endParaRPr lang="fi-FI" dirty="0" smtClean="0"/>
          </a:p>
          <a:p>
            <a:r>
              <a:rPr lang="fi-FI" dirty="0" smtClean="0"/>
              <a:t>Yhteensä 143 erilaista lomaketta</a:t>
            </a:r>
          </a:p>
          <a:p>
            <a:r>
              <a:rPr lang="fi-FI" dirty="0" smtClean="0"/>
              <a:t>Esimerkiksi vaihteille noin 70 kirjaustyyppiä ryhmiteltynä: kunnossapito</a:t>
            </a:r>
            <a:r>
              <a:rPr lang="fi-FI" dirty="0"/>
              <a:t>, huolto, mittaus, tarkastus, osien vaihto</a:t>
            </a:r>
            <a:r>
              <a:rPr lang="fi-FI" dirty="0" smtClean="0"/>
              <a:t>, geometrian kunnossapito, vikahavainto</a:t>
            </a:r>
          </a:p>
          <a:p>
            <a:r>
              <a:rPr lang="fi-FI" dirty="0"/>
              <a:t>Tehtynä </a:t>
            </a:r>
            <a:r>
              <a:rPr lang="fi-FI" dirty="0" smtClean="0"/>
              <a:t>noin +120 </a:t>
            </a:r>
            <a:r>
              <a:rPr lang="fi-FI" dirty="0"/>
              <a:t>000 </a:t>
            </a:r>
            <a:r>
              <a:rPr lang="fi-FI" dirty="0" smtClean="0"/>
              <a:t>kirjausta vuoden </a:t>
            </a:r>
            <a:r>
              <a:rPr lang="fi-FI" dirty="0" smtClean="0"/>
              <a:t>aikana</a:t>
            </a:r>
          </a:p>
          <a:p>
            <a:r>
              <a:rPr lang="fi-FI" dirty="0" smtClean="0"/>
              <a:t>mobiili- ja työpöytätyöympäristö sekä </a:t>
            </a:r>
            <a:r>
              <a:rPr lang="fi-FI" dirty="0" err="1" smtClean="0"/>
              <a:t>offline</a:t>
            </a:r>
            <a:r>
              <a:rPr lang="fi-FI" dirty="0" smtClean="0"/>
              <a:t>-toiminto</a:t>
            </a:r>
            <a:endParaRPr lang="fi-FI" dirty="0"/>
          </a:p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6</a:t>
            </a:fld>
            <a:endParaRPr lang="en-US"/>
          </a:p>
        </p:txBody>
      </p:sp>
      <p:pic>
        <p:nvPicPr>
          <p:cNvPr id="5" name="Kuva 4">
            <a:extLst>
              <a:ext uri="{FF2B5EF4-FFF2-40B4-BE49-F238E27FC236}">
                <a16:creationId xmlns:a16="http://schemas.microsoft.com/office/drawing/2014/main" id="{51F99FF4-06B4-4DD8-8768-A90A6213D4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0384" y="2511855"/>
            <a:ext cx="2267863" cy="3844495"/>
          </a:xfrm>
          <a:prstGeom prst="rect">
            <a:avLst/>
          </a:prstGeom>
        </p:spPr>
      </p:pic>
      <p:pic>
        <p:nvPicPr>
          <p:cNvPr id="6" name="Kuva 5">
            <a:extLst>
              <a:ext uri="{FF2B5EF4-FFF2-40B4-BE49-F238E27FC236}">
                <a16:creationId xmlns:a16="http://schemas.microsoft.com/office/drawing/2014/main" id="{C239AE28-DDA7-4C5A-9F40-C17A130E22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683" y="1408222"/>
            <a:ext cx="2531315" cy="409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21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RYHTI</a:t>
            </a:r>
            <a:endParaRPr lang="fi-FI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sz="quarter" idx="13"/>
          </p:nvPr>
        </p:nvSpPr>
        <p:spPr>
          <a:xfrm>
            <a:off x="838200" y="1905000"/>
            <a:ext cx="5261517" cy="4338145"/>
          </a:xfrm>
        </p:spPr>
        <p:txBody>
          <a:bodyPr>
            <a:normAutofit/>
          </a:bodyPr>
          <a:lstStyle/>
          <a:p>
            <a:r>
              <a:rPr lang="fi-FI" dirty="0" smtClean="0"/>
              <a:t>RYHTI tukee keskipitkän </a:t>
            </a:r>
            <a:r>
              <a:rPr lang="fi-FI" dirty="0"/>
              <a:t>ja pitkän aikavälin ylläpidon </a:t>
            </a:r>
            <a:r>
              <a:rPr lang="fi-FI" dirty="0" smtClean="0"/>
              <a:t>suunnittelua</a:t>
            </a:r>
          </a:p>
          <a:p>
            <a:r>
              <a:rPr lang="fi-FI" dirty="0" smtClean="0"/>
              <a:t>Päätöksentekohistoria jää talteen perusteluineen</a:t>
            </a:r>
            <a:endParaRPr lang="fi-FI" dirty="0"/>
          </a:p>
          <a:p>
            <a:r>
              <a:rPr lang="fi-FI" dirty="0"/>
              <a:t>Toimenpiteiden pohjalta vuositason ohjelmien valmistelu ja toimeenpano</a:t>
            </a:r>
          </a:p>
          <a:p>
            <a:r>
              <a:rPr lang="fi-FI" dirty="0" smtClean="0"/>
              <a:t>Kaudella </a:t>
            </a:r>
            <a:r>
              <a:rPr lang="fi-FI" dirty="0"/>
              <a:t>2019 - 2020 sovellus tukee jo vaihteiden, kiskojen ja tasoristeyksien toimenpiteiden suunnittelua ja ohjelmointia.</a:t>
            </a:r>
          </a:p>
          <a:p>
            <a:endParaRPr lang="fi-FI" dirty="0"/>
          </a:p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en-US" smtClean="0"/>
              <a:t>7</a:t>
            </a:fld>
            <a:endParaRPr lang="en-US"/>
          </a:p>
        </p:txBody>
      </p:sp>
      <p:pic>
        <p:nvPicPr>
          <p:cNvPr id="1026" name="Kuva 1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442" y="2241331"/>
            <a:ext cx="4764739" cy="34075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41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Tavoitetilassa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fi-FI" dirty="0" smtClean="0"/>
              <a:t>ajantasaista, tarkkaa, laadukasta ja luotettavaa </a:t>
            </a:r>
            <a:r>
              <a:rPr lang="fi-FI" dirty="0" smtClean="0">
                <a:solidFill>
                  <a:srgbClr val="0070C0"/>
                </a:solidFill>
              </a:rPr>
              <a:t>ratainfratietoa</a:t>
            </a:r>
          </a:p>
          <a:p>
            <a:r>
              <a:rPr lang="fi-FI" dirty="0" smtClean="0"/>
              <a:t>tietotuotteet ja raportit tuotetaan </a:t>
            </a:r>
            <a:r>
              <a:rPr lang="fi-FI" dirty="0" err="1" smtClean="0"/>
              <a:t>Raid</a:t>
            </a:r>
            <a:r>
              <a:rPr lang="fi-FI" dirty="0" smtClean="0"/>
              <a:t>-e-järjestelmässä </a:t>
            </a:r>
            <a:r>
              <a:rPr lang="fi-FI" dirty="0" smtClean="0">
                <a:solidFill>
                  <a:srgbClr val="0070C0"/>
                </a:solidFill>
              </a:rPr>
              <a:t>analytiikan avulla</a:t>
            </a:r>
          </a:p>
          <a:p>
            <a:r>
              <a:rPr lang="fi-FI" dirty="0"/>
              <a:t>Tietovarasto tukee </a:t>
            </a:r>
            <a:r>
              <a:rPr lang="fi-FI" dirty="0">
                <a:solidFill>
                  <a:srgbClr val="0070C0"/>
                </a:solidFill>
              </a:rPr>
              <a:t>ylläpidon ohjelmointia ja hankkeiden suunnittelua</a:t>
            </a:r>
          </a:p>
          <a:p>
            <a:pPr lvl="1"/>
            <a:r>
              <a:rPr lang="fi-FI" dirty="0" smtClean="0"/>
              <a:t>RYHTI-SUTO-tavoitetilassa </a:t>
            </a:r>
            <a:r>
              <a:rPr lang="fi-FI" dirty="0"/>
              <a:t>ylläpidon ohjelmointi, rakentaminen, kunnossapito ja isännöinti </a:t>
            </a:r>
            <a:r>
              <a:rPr lang="fi-FI" dirty="0" smtClean="0"/>
              <a:t>tukevat </a:t>
            </a:r>
            <a:r>
              <a:rPr lang="fi-FI" dirty="0"/>
              <a:t>isompia investointeja ja myös toiseen suuntaan</a:t>
            </a:r>
          </a:p>
          <a:p>
            <a:pPr lvl="1"/>
            <a:r>
              <a:rPr lang="fi-FI" dirty="0"/>
              <a:t>a</a:t>
            </a:r>
            <a:r>
              <a:rPr lang="fi-FI" dirty="0" smtClean="0"/>
              <a:t>puna </a:t>
            </a:r>
            <a:r>
              <a:rPr lang="fi-FI" dirty="0" smtClean="0"/>
              <a:t>esim. </a:t>
            </a:r>
            <a:r>
              <a:rPr lang="fi-FI" dirty="0"/>
              <a:t>suunnitteluperusteiden </a:t>
            </a:r>
            <a:r>
              <a:rPr lang="fi-FI" dirty="0" smtClean="0"/>
              <a:t>laadinnassa</a:t>
            </a:r>
          </a:p>
          <a:p>
            <a:r>
              <a:rPr lang="fi-FI" dirty="0"/>
              <a:t>Infratiedon yhdistäminen kunto- ja kustannustietoon mahdollistaa </a:t>
            </a:r>
            <a:r>
              <a:rPr lang="fi-FI" dirty="0">
                <a:solidFill>
                  <a:srgbClr val="0070C0"/>
                </a:solidFill>
              </a:rPr>
              <a:t>omaisuudenhallinnan kehittämisen </a:t>
            </a:r>
            <a:r>
              <a:rPr lang="fi-FI" dirty="0"/>
              <a:t>mm. </a:t>
            </a:r>
            <a:r>
              <a:rPr lang="fi-FI" dirty="0">
                <a:solidFill>
                  <a:srgbClr val="0070C0"/>
                </a:solidFill>
              </a:rPr>
              <a:t>ennakoivan kunnossapidon suuntaan</a:t>
            </a:r>
          </a:p>
          <a:p>
            <a:pPr lvl="1"/>
            <a:endParaRPr lang="fi-FI" dirty="0"/>
          </a:p>
          <a:p>
            <a:endParaRPr lang="fi-FI" dirty="0" smtClean="0"/>
          </a:p>
          <a:p>
            <a:endParaRPr lang="fi-FI" dirty="0" smtClean="0"/>
          </a:p>
          <a:p>
            <a:endParaRPr lang="fi-FI" dirty="0" smtClean="0"/>
          </a:p>
          <a:p>
            <a:pPr marL="0" indent="0">
              <a:buNone/>
            </a:pPr>
            <a:endParaRPr lang="fi-FI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fi-FI" smtClean="0"/>
              <a:t>8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8060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Kuka hyötyy?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838200" y="1545021"/>
            <a:ext cx="10487025" cy="5176454"/>
          </a:xfrm>
        </p:spPr>
        <p:txBody>
          <a:bodyPr>
            <a:normAutofit fontScale="92500" lnSpcReduction="10000"/>
          </a:bodyPr>
          <a:lstStyle/>
          <a:p>
            <a:r>
              <a:rPr lang="fi-FI" dirty="0">
                <a:solidFill>
                  <a:srgbClr val="0070C0"/>
                </a:solidFill>
              </a:rPr>
              <a:t>Väylälle</a:t>
            </a:r>
            <a:r>
              <a:rPr lang="fi-FI" dirty="0"/>
              <a:t> muutos mahdollistaa </a:t>
            </a:r>
            <a:r>
              <a:rPr lang="fi-FI" dirty="0" smtClean="0"/>
              <a:t>tehokkaamman omaisuudenhallinnan (taloudellisempi toiminta</a:t>
            </a:r>
            <a:r>
              <a:rPr lang="fi-FI" dirty="0" smtClean="0"/>
              <a:t>)</a:t>
            </a:r>
          </a:p>
          <a:p>
            <a:endParaRPr lang="fi-FI" dirty="0"/>
          </a:p>
          <a:p>
            <a:r>
              <a:rPr lang="fi-FI" dirty="0" smtClean="0">
                <a:solidFill>
                  <a:srgbClr val="0070C0"/>
                </a:solidFill>
              </a:rPr>
              <a:t>palvelutuottajille </a:t>
            </a:r>
            <a:r>
              <a:rPr lang="fi-FI" dirty="0">
                <a:solidFill>
                  <a:srgbClr val="0070C0"/>
                </a:solidFill>
              </a:rPr>
              <a:t>ja kunnossapidon </a:t>
            </a:r>
            <a:r>
              <a:rPr lang="fi-FI" dirty="0"/>
              <a:t>toimijoille </a:t>
            </a:r>
            <a:r>
              <a:rPr lang="fi-FI" dirty="0" smtClean="0"/>
              <a:t>avoimen </a:t>
            </a:r>
            <a:r>
              <a:rPr lang="fi-FI" dirty="0"/>
              <a:t>rajapinnan kautta tietoa rataomaisuudesta ja sen </a:t>
            </a:r>
            <a:r>
              <a:rPr lang="fi-FI" dirty="0" smtClean="0"/>
              <a:t>tilasta</a:t>
            </a:r>
          </a:p>
          <a:p>
            <a:endParaRPr lang="fi-FI" dirty="0" smtClean="0"/>
          </a:p>
          <a:p>
            <a:r>
              <a:rPr lang="fi-FI" dirty="0" smtClean="0"/>
              <a:t>avoin </a:t>
            </a:r>
            <a:r>
              <a:rPr lang="fi-FI" dirty="0"/>
              <a:t>tieto </a:t>
            </a:r>
            <a:r>
              <a:rPr lang="fi-FI" dirty="0"/>
              <a:t>edesauttaa palveluntuottajia suunnittelemaan </a:t>
            </a:r>
            <a:r>
              <a:rPr lang="fi-FI" dirty="0"/>
              <a:t>ja kehittämään </a:t>
            </a:r>
            <a:r>
              <a:rPr lang="fi-FI" dirty="0">
                <a:solidFill>
                  <a:srgbClr val="0070C0"/>
                </a:solidFill>
              </a:rPr>
              <a:t>uusia </a:t>
            </a:r>
            <a:r>
              <a:rPr lang="fi-FI" dirty="0">
                <a:solidFill>
                  <a:srgbClr val="0070C0"/>
                </a:solidFill>
              </a:rPr>
              <a:t>palveluja ja tuotteita </a:t>
            </a:r>
            <a:r>
              <a:rPr lang="fi-FI" dirty="0" smtClean="0"/>
              <a:t>(algoritmit, analytiikka, koneoppiminen</a:t>
            </a:r>
            <a:r>
              <a:rPr lang="fi-FI" dirty="0" smtClean="0"/>
              <a:t>)</a:t>
            </a:r>
          </a:p>
          <a:p>
            <a:endParaRPr lang="fi-FI" dirty="0" smtClean="0"/>
          </a:p>
          <a:p>
            <a:r>
              <a:rPr lang="fi-FI" dirty="0" smtClean="0">
                <a:solidFill>
                  <a:srgbClr val="0070C0"/>
                </a:solidFill>
              </a:rPr>
              <a:t>loppukäyttäjälle </a:t>
            </a:r>
            <a:r>
              <a:rPr lang="fi-FI" dirty="0">
                <a:solidFill>
                  <a:srgbClr val="0070C0"/>
                </a:solidFill>
              </a:rPr>
              <a:t>ja junaoperaattoreille </a:t>
            </a:r>
            <a:r>
              <a:rPr lang="fi-FI" dirty="0" smtClean="0"/>
              <a:t>rataverkon parempi toimintavarmuus ja </a:t>
            </a:r>
            <a:r>
              <a:rPr lang="fi-FI" dirty="0" smtClean="0"/>
              <a:t>luotettavuus</a:t>
            </a:r>
          </a:p>
          <a:p>
            <a:pPr marL="0" indent="0">
              <a:buNone/>
            </a:pPr>
            <a:endParaRPr lang="fi-FI" dirty="0" smtClean="0"/>
          </a:p>
          <a:p>
            <a:r>
              <a:rPr lang="fi-FI" dirty="0" smtClean="0"/>
              <a:t>julkisen </a:t>
            </a:r>
            <a:r>
              <a:rPr lang="fi-FI" dirty="0"/>
              <a:t>rahoituksen </a:t>
            </a:r>
            <a:r>
              <a:rPr lang="fi-FI" dirty="0" smtClean="0"/>
              <a:t>kohdentaminen entistä </a:t>
            </a:r>
            <a:r>
              <a:rPr lang="fi-FI" dirty="0"/>
              <a:t>tehokkaammin toimenpiteisiin ja kohteisiin, joilla aikaansaadaan suurin mahdollinen hyöty </a:t>
            </a:r>
            <a:r>
              <a:rPr lang="fi-FI" dirty="0" smtClean="0">
                <a:solidFill>
                  <a:srgbClr val="0070C0"/>
                </a:solidFill>
              </a:rPr>
              <a:t>liikkujille</a:t>
            </a:r>
            <a:r>
              <a:rPr lang="fi-FI" dirty="0" smtClean="0"/>
              <a:t> </a:t>
            </a:r>
            <a:r>
              <a:rPr lang="fi-FI" dirty="0"/>
              <a:t>ja </a:t>
            </a:r>
            <a:r>
              <a:rPr lang="fi-FI" dirty="0">
                <a:solidFill>
                  <a:srgbClr val="0070C0"/>
                </a:solidFill>
              </a:rPr>
              <a:t>elinkeinoelämän</a:t>
            </a:r>
            <a:r>
              <a:rPr lang="fi-FI" dirty="0"/>
              <a:t> </a:t>
            </a:r>
            <a:r>
              <a:rPr lang="fi-FI" dirty="0" smtClean="0"/>
              <a:t>kuljetustarpeille</a:t>
            </a:r>
            <a:endParaRPr lang="fi-FI" dirty="0" smtClean="0"/>
          </a:p>
          <a:p>
            <a:endParaRPr lang="fi-FI" dirty="0" smtClean="0"/>
          </a:p>
          <a:p>
            <a:pPr marL="0" indent="0">
              <a:buNone/>
            </a:pPr>
            <a:endParaRPr lang="fi-FI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BD4A0EF-951A-4343-A672-F31B58E6828E}" type="slidenum">
              <a:rPr lang="fi-FI" smtClean="0"/>
              <a:t>9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3023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ayla">
  <a:themeElements>
    <a:clrScheme name="VÄYLÄ">
      <a:dk1>
        <a:srgbClr val="000000"/>
      </a:dk1>
      <a:lt1>
        <a:srgbClr val="FFFFFF"/>
      </a:lt1>
      <a:dk2>
        <a:srgbClr val="000000"/>
      </a:dk2>
      <a:lt2>
        <a:srgbClr val="FDFCFF"/>
      </a:lt2>
      <a:accent1>
        <a:srgbClr val="49C2F0"/>
      </a:accent1>
      <a:accent2>
        <a:srgbClr val="00B0CC"/>
      </a:accent2>
      <a:accent3>
        <a:srgbClr val="009BFF"/>
      </a:accent3>
      <a:accent4>
        <a:srgbClr val="0065AF"/>
      </a:accent4>
      <a:accent5>
        <a:srgbClr val="DD38F2"/>
      </a:accent5>
      <a:accent6>
        <a:srgbClr val="FFC300"/>
      </a:accent6>
      <a:hlink>
        <a:srgbClr val="00AFCB"/>
      </a:hlink>
      <a:folHlink>
        <a:srgbClr val="49C2EF"/>
      </a:folHlink>
    </a:clrScheme>
    <a:fontScheme name="Mukautettu 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yla_ilmeella_fi.potx" id="{7C00EF4C-DB70-4C17-9690-23C5DC476437}" vid="{47A09E41-BE22-4BEE-87C4-9A636C14640E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livi_kameleon xmlns="" xmlns:xsi="http://www.w3.org/2001/XMLSchema-instance">
  <tyyppi>Esitys</tyyppi>
  <title/>
  <author>Teea Kantojärvi</author>
  <paivays>13.9.2019</paivays>
</livi_kameleon>
</file>

<file path=customXml/item2.xml><?xml version="1.0" encoding="utf-8"?>
<xml_kameleon>
  <ddecree/>
  <dlevelofprotection/>
  <dsecrecy/>
  <dconfidentiality/>
</xml_kameleon>
</file>

<file path=customXml/itemProps1.xml><?xml version="1.0" encoding="utf-8"?>
<ds:datastoreItem xmlns:ds="http://schemas.openxmlformats.org/officeDocument/2006/customXml" ds:itemID="{D24EED8D-34BE-426C-8C2C-EA4CB48E74CC}">
  <ds:schemaRefs>
    <ds:schemaRef ds:uri=""/>
  </ds:schemaRefs>
</ds:datastoreItem>
</file>

<file path=customXml/itemProps2.xml><?xml version="1.0" encoding="utf-8"?>
<ds:datastoreItem xmlns:ds="http://schemas.openxmlformats.org/officeDocument/2006/customXml" ds:itemID="{570C964F-54CC-4F22-804B-9EB1885339A1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vayla_ilmeella_fi</Template>
  <TotalTime>1336</TotalTime>
  <Words>616</Words>
  <Application>Microsoft Office PowerPoint</Application>
  <PresentationFormat>Laajakuva</PresentationFormat>
  <Paragraphs>124</Paragraphs>
  <Slides>11</Slides>
  <Notes>11</Notes>
  <HiddenSlides>0</HiddenSlides>
  <MMClips>0</MMClips>
  <ScaleCrop>false</ScaleCrop>
  <HeadingPairs>
    <vt:vector size="6" baseType="variant">
      <vt:variant>
        <vt:lpstr>Käytetyt fontit</vt:lpstr>
      </vt:variant>
      <vt:variant>
        <vt:i4>6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11</vt:i4>
      </vt:variant>
    </vt:vector>
  </HeadingPairs>
  <TitlesOfParts>
    <vt:vector size="18" baseType="lpstr">
      <vt:lpstr>Arial</vt:lpstr>
      <vt:lpstr>Calibri</vt:lpstr>
      <vt:lpstr>Exo 2</vt:lpstr>
      <vt:lpstr>Felbridge Pro</vt:lpstr>
      <vt:lpstr>Tahoma</vt:lpstr>
      <vt:lpstr>Wingdings</vt:lpstr>
      <vt:lpstr>vayla</vt:lpstr>
      <vt:lpstr>Raid-e hanke: Ratatietojen hallinta Ratafoorumi 22.11.2019</vt:lpstr>
      <vt:lpstr>Ratatietojen hallinta yleisesti</vt:lpstr>
      <vt:lpstr>Ratainfratietojen hallintajärjestelmä</vt:lpstr>
      <vt:lpstr>RATKO</vt:lpstr>
      <vt:lpstr>RATKOn tietosisältö</vt:lpstr>
      <vt:lpstr>RAIKU</vt:lpstr>
      <vt:lpstr>RYHTI</vt:lpstr>
      <vt:lpstr>Tavoitetilassa</vt:lpstr>
      <vt:lpstr>Kuka hyötyy?</vt:lpstr>
      <vt:lpstr>Yhteenveto</vt:lpstr>
      <vt:lpstr>KIITOS!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Ratatietojen hallinta nyt ja tulevaisuudessa</dc:title>
  <dc:creator>Teea Kantojärvi</dc:creator>
  <cp:keywords>Esitys</cp:keywords>
  <cp:lastModifiedBy>Manninen Ari-Pekka</cp:lastModifiedBy>
  <cp:revision>115</cp:revision>
  <dcterms:created xsi:type="dcterms:W3CDTF">2019-09-13T06:57:42Z</dcterms:created>
  <dcterms:modified xsi:type="dcterms:W3CDTF">2019-11-21T11:41:13Z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473.983.02.010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vayla_ilmeella_fi.potx</vt:lpwstr>
  </property>
  <property fmtid="{D5CDD505-2E9C-101B-9397-08002B2CF9AE}" pid="6" name="dvDefinition">
    <vt:lpwstr>702 (dd_default.xml)</vt:lpwstr>
  </property>
  <property fmtid="{D5CDD505-2E9C-101B-9397-08002B2CF9AE}" pid="7" name="dvDefinitionID">
    <vt:lpwstr>702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473.85.02.207</vt:lpwstr>
  </property>
  <property fmtid="{D5CDD505-2E9C-101B-9397-08002B2CF9AE}" pid="10" name="dvDefinitionVersion">
    <vt:lpwstr>02.002 / 20.12.2018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>VAYL</vt:lpwstr>
  </property>
  <property fmtid="{D5CDD505-2E9C-101B-9397-08002B2CF9AE}" pid="21" name="dvSite">
    <vt:lpwstr/>
  </property>
  <property fmtid="{D5CDD505-2E9C-101B-9397-08002B2CF9AE}" pid="22" name="dvNumbering">
    <vt:lpwstr>0</vt:lpwstr>
  </property>
  <property fmtid="{D5CDD505-2E9C-101B-9397-08002B2CF9AE}" pid="23" name="dvDUname">
    <vt:lpwstr>Teea Kantojärvi</vt:lpwstr>
  </property>
  <property fmtid="{D5CDD505-2E9C-101B-9397-08002B2CF9AE}" pid="24" name="dvDUFname">
    <vt:lpwstr>Teea</vt:lpwstr>
  </property>
  <property fmtid="{D5CDD505-2E9C-101B-9397-08002B2CF9AE}" pid="25" name="dvDULname">
    <vt:lpwstr>Kantojärvi</vt:lpwstr>
  </property>
  <property fmtid="{D5CDD505-2E9C-101B-9397-08002B2CF9AE}" pid="26" name="dvDUBusinessarea">
    <vt:lpwstr/>
  </property>
  <property fmtid="{D5CDD505-2E9C-101B-9397-08002B2CF9AE}" pid="27" name="dvDUdepartment">
    <vt:lpwstr/>
  </property>
  <property fmtid="{D5CDD505-2E9C-101B-9397-08002B2CF9AE}" pid="28" name="dvLogoExist">
    <vt:lpwstr>0</vt:lpwstr>
  </property>
  <property fmtid="{D5CDD505-2E9C-101B-9397-08002B2CF9AE}" pid="29" name="dvCurrentlogo">
    <vt:lpwstr>vayla_fi.jpg</vt:lpwstr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dvCurrentEUlogo">
    <vt:lpwstr/>
  </property>
  <property fmtid="{D5CDD505-2E9C-101B-9397-08002B2CF9AE}" pid="33" name="tyyppi">
    <vt:lpwstr>Esitys</vt:lpwstr>
  </property>
  <property fmtid="{D5CDD505-2E9C-101B-9397-08002B2CF9AE}" pid="34" name="ddecree">
    <vt:lpwstr/>
  </property>
  <property fmtid="{D5CDD505-2E9C-101B-9397-08002B2CF9AE}" pid="35" name="dlevelofprotection">
    <vt:lpwstr/>
  </property>
  <property fmtid="{D5CDD505-2E9C-101B-9397-08002B2CF9AE}" pid="36" name="dsecrecy">
    <vt:lpwstr/>
  </property>
  <property fmtid="{D5CDD505-2E9C-101B-9397-08002B2CF9AE}" pid="37" name="dconfidentiality">
    <vt:lpwstr/>
  </property>
  <property fmtid="{D5CDD505-2E9C-101B-9397-08002B2CF9AE}" pid="38" name="author">
    <vt:lpwstr>Teea Kantojärvi</vt:lpwstr>
  </property>
  <property fmtid="{D5CDD505-2E9C-101B-9397-08002B2CF9AE}" pid="39" name="paivays">
    <vt:filetime>2019-09-12T21:00:00Z</vt:filetime>
  </property>
</Properties>
</file>