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notesMasterIdLst>
    <p:notesMasterId r:id="rId19"/>
  </p:notesMasterIdLst>
  <p:sldIdLst>
    <p:sldId id="290" r:id="rId7"/>
    <p:sldId id="2075" r:id="rId8"/>
    <p:sldId id="2076" r:id="rId9"/>
    <p:sldId id="2072" r:id="rId10"/>
    <p:sldId id="2073" r:id="rId11"/>
    <p:sldId id="2074" r:id="rId12"/>
    <p:sldId id="2071" r:id="rId13"/>
    <p:sldId id="2070" r:id="rId14"/>
    <p:sldId id="2065" r:id="rId15"/>
    <p:sldId id="2063" r:id="rId16"/>
    <p:sldId id="2064" r:id="rId17"/>
    <p:sldId id="274" r:id="rId1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FA2779-A85E-4141-8853-79372F54FC64}" v="8" dt="2019-09-09T13:45:48.2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723" autoAdjust="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95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9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 Tuokko" userId="f597f49e-1f0d-4f97-8b84-9f3f6fb924f9" providerId="ADAL" clId="{79FA2779-A85E-4141-8853-79372F54FC64}"/>
    <pc:docChg chg="custSel addSld delSld modSld">
      <pc:chgData name="Rami Tuokko" userId="f597f49e-1f0d-4f97-8b84-9f3f6fb924f9" providerId="ADAL" clId="{79FA2779-A85E-4141-8853-79372F54FC64}" dt="2019-09-09T13:48:48.128" v="71" actId="403"/>
      <pc:docMkLst>
        <pc:docMk/>
      </pc:docMkLst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1636708870" sldId="280"/>
        </pc:sldMkLst>
      </pc:sldChg>
      <pc:sldChg chg="add del">
        <pc:chgData name="Rami Tuokko" userId="f597f49e-1f0d-4f97-8b84-9f3f6fb924f9" providerId="ADAL" clId="{79FA2779-A85E-4141-8853-79372F54FC64}" dt="2019-09-09T13:40:08.854" v="22"/>
        <pc:sldMkLst>
          <pc:docMk/>
          <pc:sldMk cId="2134738975" sldId="282"/>
        </pc:sldMkLst>
      </pc:sldChg>
      <pc:sldChg chg="modSp">
        <pc:chgData name="Rami Tuokko" userId="f597f49e-1f0d-4f97-8b84-9f3f6fb924f9" providerId="ADAL" clId="{79FA2779-A85E-4141-8853-79372F54FC64}" dt="2019-09-09T13:48:48.128" v="71" actId="403"/>
        <pc:sldMkLst>
          <pc:docMk/>
          <pc:sldMk cId="43380601" sldId="1986"/>
        </pc:sldMkLst>
        <pc:spChg chg="mod">
          <ac:chgData name="Rami Tuokko" userId="f597f49e-1f0d-4f97-8b84-9f3f6fb924f9" providerId="ADAL" clId="{79FA2779-A85E-4141-8853-79372F54FC64}" dt="2019-09-09T13:48:40.986" v="69" actId="403"/>
          <ac:spMkLst>
            <pc:docMk/>
            <pc:sldMk cId="43380601" sldId="1986"/>
            <ac:spMk id="3" creationId="{00000000-0000-0000-0000-000000000000}"/>
          </ac:spMkLst>
        </pc:spChg>
        <pc:spChg chg="mod">
          <ac:chgData name="Rami Tuokko" userId="f597f49e-1f0d-4f97-8b84-9f3f6fb924f9" providerId="ADAL" clId="{79FA2779-A85E-4141-8853-79372F54FC64}" dt="2019-09-09T13:48:48.128" v="71" actId="403"/>
          <ac:spMkLst>
            <pc:docMk/>
            <pc:sldMk cId="43380601" sldId="1986"/>
            <ac:spMk id="4" creationId="{C732F922-23C9-4098-ACEC-86F57444325B}"/>
          </ac:spMkLst>
        </pc:spChg>
      </pc:sldChg>
      <pc:sldChg chg="add del">
        <pc:chgData name="Rami Tuokko" userId="f597f49e-1f0d-4f97-8b84-9f3f6fb924f9" providerId="ADAL" clId="{79FA2779-A85E-4141-8853-79372F54FC64}" dt="2019-09-09T13:40:08.854" v="22"/>
        <pc:sldMkLst>
          <pc:docMk/>
          <pc:sldMk cId="1500984777" sldId="2013"/>
        </pc:sldMkLst>
      </pc:sldChg>
      <pc:sldChg chg="add del">
        <pc:chgData name="Rami Tuokko" userId="f597f49e-1f0d-4f97-8b84-9f3f6fb924f9" providerId="ADAL" clId="{79FA2779-A85E-4141-8853-79372F54FC64}" dt="2019-09-09T13:40:08.854" v="22"/>
        <pc:sldMkLst>
          <pc:docMk/>
          <pc:sldMk cId="288107359" sldId="2015"/>
        </pc:sldMkLst>
      </pc:sldChg>
      <pc:sldChg chg="add del">
        <pc:chgData name="Rami Tuokko" userId="f597f49e-1f0d-4f97-8b84-9f3f6fb924f9" providerId="ADAL" clId="{79FA2779-A85E-4141-8853-79372F54FC64}" dt="2019-09-09T13:40:08.854" v="22"/>
        <pc:sldMkLst>
          <pc:docMk/>
          <pc:sldMk cId="1369124906" sldId="2016"/>
        </pc:sldMkLst>
      </pc:sldChg>
      <pc:sldChg chg="add del">
        <pc:chgData name="Rami Tuokko" userId="f597f49e-1f0d-4f97-8b84-9f3f6fb924f9" providerId="ADAL" clId="{79FA2779-A85E-4141-8853-79372F54FC64}" dt="2019-09-09T13:40:08.854" v="22"/>
        <pc:sldMkLst>
          <pc:docMk/>
          <pc:sldMk cId="2542523469" sldId="2017"/>
        </pc:sldMkLst>
      </pc:sldChg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3792675597" sldId="2026"/>
        </pc:sldMkLst>
      </pc:sldChg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2236806388" sldId="2027"/>
        </pc:sldMkLst>
      </pc:sldChg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574400943" sldId="2028"/>
        </pc:sldMkLst>
      </pc:sldChg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323882759" sldId="2029"/>
        </pc:sldMkLst>
      </pc:sldChg>
      <pc:sldChg chg="add del">
        <pc:chgData name="Rami Tuokko" userId="f597f49e-1f0d-4f97-8b84-9f3f6fb924f9" providerId="ADAL" clId="{79FA2779-A85E-4141-8853-79372F54FC64}" dt="2019-09-09T13:38:49.660" v="15"/>
        <pc:sldMkLst>
          <pc:docMk/>
          <pc:sldMk cId="4200027424" sldId="2030"/>
        </pc:sldMkLst>
      </pc:sldChg>
      <pc:sldChg chg="add">
        <pc:chgData name="Rami Tuokko" userId="f597f49e-1f0d-4f97-8b84-9f3f6fb924f9" providerId="ADAL" clId="{79FA2779-A85E-4141-8853-79372F54FC64}" dt="2019-09-09T13:26:03.673" v="0"/>
        <pc:sldMkLst>
          <pc:docMk/>
          <pc:sldMk cId="3360943143" sldId="2033"/>
        </pc:sldMkLst>
      </pc:sldChg>
      <pc:sldChg chg="add del">
        <pc:chgData name="Rami Tuokko" userId="f597f49e-1f0d-4f97-8b84-9f3f6fb924f9" providerId="ADAL" clId="{79FA2779-A85E-4141-8853-79372F54FC64}" dt="2019-09-09T13:26:41.221" v="2" actId="2696"/>
        <pc:sldMkLst>
          <pc:docMk/>
          <pc:sldMk cId="289440977" sldId="2041"/>
        </pc:sldMkLst>
      </pc:sldChg>
      <pc:sldChg chg="add del">
        <pc:chgData name="Rami Tuokko" userId="f597f49e-1f0d-4f97-8b84-9f3f6fb924f9" providerId="ADAL" clId="{79FA2779-A85E-4141-8853-79372F54FC64}" dt="2019-09-09T13:39:45.126" v="16" actId="2696"/>
        <pc:sldMkLst>
          <pc:docMk/>
          <pc:sldMk cId="729988987" sldId="2041"/>
        </pc:sldMkLst>
      </pc:sldChg>
      <pc:sldChg chg="addSp delSp modSp add">
        <pc:chgData name="Rami Tuokko" userId="f597f49e-1f0d-4f97-8b84-9f3f6fb924f9" providerId="ADAL" clId="{79FA2779-A85E-4141-8853-79372F54FC64}" dt="2019-09-09T13:46:26.888" v="38" actId="478"/>
        <pc:sldMkLst>
          <pc:docMk/>
          <pc:sldMk cId="3685775345" sldId="2041"/>
        </pc:sldMkLst>
        <pc:spChg chg="mod">
          <ac:chgData name="Rami Tuokko" userId="f597f49e-1f0d-4f97-8b84-9f3f6fb924f9" providerId="ADAL" clId="{79FA2779-A85E-4141-8853-79372F54FC64}" dt="2019-09-09T13:45:46.511" v="29" actId="14100"/>
          <ac:spMkLst>
            <pc:docMk/>
            <pc:sldMk cId="3685775345" sldId="2041"/>
            <ac:spMk id="3" creationId="{00000000-0000-0000-0000-000000000000}"/>
          </ac:spMkLst>
        </pc:spChg>
        <pc:spChg chg="add mod">
          <ac:chgData name="Rami Tuokko" userId="f597f49e-1f0d-4f97-8b84-9f3f6fb924f9" providerId="ADAL" clId="{79FA2779-A85E-4141-8853-79372F54FC64}" dt="2019-09-09T13:46:16.362" v="36" actId="1076"/>
          <ac:spMkLst>
            <pc:docMk/>
            <pc:sldMk cId="3685775345" sldId="2041"/>
            <ac:spMk id="5" creationId="{FE917CE4-1DA6-4982-926D-93A3F80A5166}"/>
          </ac:spMkLst>
        </pc:spChg>
        <pc:spChg chg="del">
          <ac:chgData name="Rami Tuokko" userId="f597f49e-1f0d-4f97-8b84-9f3f6fb924f9" providerId="ADAL" clId="{79FA2779-A85E-4141-8853-79372F54FC64}" dt="2019-09-09T13:46:26.888" v="38" actId="478"/>
          <ac:spMkLst>
            <pc:docMk/>
            <pc:sldMk cId="3685775345" sldId="2041"/>
            <ac:spMk id="8" creationId="{00000000-0000-0000-0000-000000000000}"/>
          </ac:spMkLst>
        </pc:spChg>
        <pc:spChg chg="mod">
          <ac:chgData name="Rami Tuokko" userId="f597f49e-1f0d-4f97-8b84-9f3f6fb924f9" providerId="ADAL" clId="{79FA2779-A85E-4141-8853-79372F54FC64}" dt="2019-09-09T13:46:22.592" v="37" actId="1076"/>
          <ac:spMkLst>
            <pc:docMk/>
            <pc:sldMk cId="3685775345" sldId="2041"/>
            <ac:spMk id="9" creationId="{00000000-0000-0000-0000-000000000000}"/>
          </ac:spMkLst>
        </pc:spChg>
        <pc:spChg chg="mod">
          <ac:chgData name="Rami Tuokko" userId="f597f49e-1f0d-4f97-8b84-9f3f6fb924f9" providerId="ADAL" clId="{79FA2779-A85E-4141-8853-79372F54FC64}" dt="2019-09-09T13:45:21.638" v="25" actId="1076"/>
          <ac:spMkLst>
            <pc:docMk/>
            <pc:sldMk cId="3685775345" sldId="2041"/>
            <ac:spMk id="12" creationId="{00000000-0000-0000-0000-000000000000}"/>
          </ac:spMkLst>
        </pc:spChg>
      </pc:sldChg>
      <pc:sldChg chg="add del">
        <pc:chgData name="Rami Tuokko" userId="f597f49e-1f0d-4f97-8b84-9f3f6fb924f9" providerId="ADAL" clId="{79FA2779-A85E-4141-8853-79372F54FC64}" dt="2019-09-09T13:39:45.144" v="17" actId="2696"/>
        <pc:sldMkLst>
          <pc:docMk/>
          <pc:sldMk cId="2374642265" sldId="2042"/>
        </pc:sldMkLst>
      </pc:sldChg>
      <pc:sldChg chg="add del">
        <pc:chgData name="Rami Tuokko" userId="f597f49e-1f0d-4f97-8b84-9f3f6fb924f9" providerId="ADAL" clId="{79FA2779-A85E-4141-8853-79372F54FC64}" dt="2019-09-09T13:39:45.161" v="18" actId="2696"/>
        <pc:sldMkLst>
          <pc:docMk/>
          <pc:sldMk cId="3485577204" sldId="2043"/>
        </pc:sldMkLst>
      </pc:sldChg>
      <pc:sldChg chg="add del">
        <pc:chgData name="Rami Tuokko" userId="f597f49e-1f0d-4f97-8b84-9f3f6fb924f9" providerId="ADAL" clId="{79FA2779-A85E-4141-8853-79372F54FC64}" dt="2019-09-09T13:39:45.185" v="19" actId="2696"/>
        <pc:sldMkLst>
          <pc:docMk/>
          <pc:sldMk cId="2611551225" sldId="2044"/>
        </pc:sldMkLst>
      </pc:sldChg>
      <pc:sldChg chg="add del">
        <pc:chgData name="Rami Tuokko" userId="f597f49e-1f0d-4f97-8b84-9f3f6fb924f9" providerId="ADAL" clId="{79FA2779-A85E-4141-8853-79372F54FC64}" dt="2019-09-09T13:39:45.206" v="20" actId="2696"/>
        <pc:sldMkLst>
          <pc:docMk/>
          <pc:sldMk cId="3460736991" sldId="2045"/>
        </pc:sldMkLst>
      </pc:sldChg>
      <pc:sldChg chg="add del">
        <pc:chgData name="Rami Tuokko" userId="f597f49e-1f0d-4f97-8b84-9f3f6fb924f9" providerId="ADAL" clId="{79FA2779-A85E-4141-8853-79372F54FC64}" dt="2019-09-09T13:39:45.217" v="21" actId="2696"/>
        <pc:sldMkLst>
          <pc:docMk/>
          <pc:sldMk cId="3381737863" sldId="204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21.11.2019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 smtClean="0"/>
              <a:t>Luvut tarkistettu 1.11.2019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90333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dirty="0" smtClean="0"/>
              <a:t>Luvut tarkistettu 1.11.2019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188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74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10.7.2019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3155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7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9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9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6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21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133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0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10.7.2019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02295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98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1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5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8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1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807430"/>
            <a:ext cx="1794727" cy="1615970"/>
          </a:xfrm>
          <a:prstGeom prst="rect">
            <a:avLst/>
          </a:prstGeom>
        </p:spPr>
      </p:pic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2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6252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88497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45590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808984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071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2191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75271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8834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49801"/>
      </p:ext>
    </p:extLst>
  </p:cSld>
  <p:clrMapOvr>
    <a:masterClrMapping/>
  </p:clrMapOvr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76" y="1654055"/>
            <a:ext cx="3577632" cy="32212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31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0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90549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02169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i-FI"/>
              <a:t>Muokkaa perustyyl. napsautt.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08EA-1148-4B41-810C-BBF1FC8CE844}" type="datetimeFigureOut">
              <a:rPr lang="fi-FI" smtClean="0"/>
              <a:t>21.11.2019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4B6A8-0591-4182-B2DB-9176A79682B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165654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9913" indent="-179913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13.2.2018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Liikennevirasto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10005765" y="728937"/>
            <a:ext cx="1487984" cy="3180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endParaRPr lang="fi-FI" sz="19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72393" y="6201208"/>
            <a:ext cx="1487984" cy="3180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endParaRPr lang="fi-FI" sz="19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10333565" y="713185"/>
            <a:ext cx="1487984" cy="3180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endParaRPr lang="fi-FI" sz="19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600881" y="6240000"/>
            <a:ext cx="4506540" cy="3180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endParaRPr lang="fi-FI" sz="19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0984704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 userDrawn="1"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3990975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B1EA1E-133C-4A4E-9848-5C5B6C81B10C}" type="datetime1">
              <a:rPr lang="fi-FI" smtClean="0"/>
              <a:pPr/>
              <a:t>21.11.2019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25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73159895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095" y="349258"/>
            <a:ext cx="1191433" cy="10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16698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0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7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10.7.2019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64" r:id="rId4"/>
    <p:sldLayoutId id="2147483665" r:id="rId5"/>
    <p:sldLayoutId id="2147483744" r:id="rId6"/>
    <p:sldLayoutId id="2147483669" r:id="rId7"/>
    <p:sldLayoutId id="2147483724" r:id="rId8"/>
    <p:sldLayoutId id="2147483671" r:id="rId9"/>
    <p:sldLayoutId id="2147483672" r:id="rId10"/>
    <p:sldLayoutId id="2147483673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5" r:id="rId19"/>
    <p:sldLayoutId id="2147483686" r:id="rId20"/>
    <p:sldLayoutId id="2147483743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  <p:sldLayoutId id="2147483738" r:id="rId34"/>
    <p:sldLayoutId id="2147483739" r:id="rId35"/>
    <p:sldLayoutId id="2147483740" r:id="rId36"/>
    <p:sldLayoutId id="2147483741" r:id="rId37"/>
    <p:sldLayoutId id="2147483742" r:id="rId38"/>
    <p:sldLayoutId id="2147483705" r:id="rId39"/>
    <p:sldLayoutId id="2147483708" r:id="rId40"/>
    <p:sldLayoutId id="2147483745" r:id="rId41"/>
    <p:sldLayoutId id="2147483746" r:id="rId42"/>
    <p:sldLayoutId id="2147483747" r:id="rId43"/>
    <p:sldLayoutId id="2147483748" r:id="rId44"/>
    <p:sldLayoutId id="2147483749" r:id="rId4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ayla.maps.arcgis.com/apps/webappviewer/index.html?id=296dd4d138ea429fb6027491076a0885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6E018B0-8124-4070-9B37-38B925A20F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4243387" cy="4054955"/>
          </a:xfrm>
        </p:spPr>
        <p:txBody>
          <a:bodyPr/>
          <a:lstStyle/>
          <a:p>
            <a:r>
              <a:rPr lang="fi-FI" dirty="0"/>
              <a:t>Tilannekatsaus radanpidon hankinnoista ja rahoitusnäkymistä</a:t>
            </a:r>
          </a:p>
          <a:p>
            <a:endParaRPr lang="fi-FI" sz="1800" dirty="0"/>
          </a:p>
          <a:p>
            <a:r>
              <a:rPr lang="fi-FI" sz="1800" dirty="0" smtClean="0"/>
              <a:t>Maria </a:t>
            </a:r>
            <a:r>
              <a:rPr lang="fi-FI" sz="1800" dirty="0"/>
              <a:t>Torttila</a:t>
            </a:r>
          </a:p>
        </p:txBody>
      </p:sp>
      <p:pic>
        <p:nvPicPr>
          <p:cNvPr id="2" name="Kuvan paikkamerkki 1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7" r="16557"/>
          <a:stretch>
            <a:fillRect/>
          </a:stretch>
        </p:blipFill>
        <p:spPr/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A0616-0736-4D7B-9E6B-C83852E4E3EF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321425"/>
            <a:ext cx="1651000" cy="365125"/>
          </a:xfrm>
        </p:spPr>
        <p:txBody>
          <a:bodyPr/>
          <a:lstStyle/>
          <a:p>
            <a:r>
              <a:rPr lang="en-US" dirty="0" smtClean="0"/>
              <a:t>22.11.2019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015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60970" y="423520"/>
            <a:ext cx="9974264" cy="1057937"/>
          </a:xfrm>
        </p:spPr>
        <p:txBody>
          <a:bodyPr>
            <a:normAutofit fontScale="90000"/>
          </a:bodyPr>
          <a:lstStyle/>
          <a:p>
            <a:r>
              <a:rPr lang="fi-FI" dirty="0"/>
              <a:t>Vuoden 2020 ratatyöt/PVP-hankkeet (luonnos)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10</a:t>
            </a:fld>
            <a:endParaRPr lang="en-US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1030306" y="1310541"/>
            <a:ext cx="9974265" cy="568424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fi-FI" sz="1200" b="1" dirty="0" smtClean="0"/>
              <a:t>Routakohteet 3 M€ (1,5M€)</a:t>
            </a:r>
            <a:endParaRPr lang="fi-FI" sz="1200" b="1" dirty="0"/>
          </a:p>
          <a:p>
            <a:pPr lvl="1">
              <a:buFontTx/>
              <a:buChar char="-"/>
            </a:pPr>
            <a:r>
              <a:rPr lang="fi-FI" sz="1200" dirty="0" smtClean="0"/>
              <a:t>Kontiomäki-</a:t>
            </a:r>
            <a:r>
              <a:rPr lang="fi-FI" sz="1200" dirty="0" err="1" smtClean="0"/>
              <a:t>Vartius</a:t>
            </a:r>
            <a:endParaRPr lang="fi-FI" sz="1200" dirty="0"/>
          </a:p>
          <a:p>
            <a:pPr lvl="1">
              <a:buFontTx/>
              <a:buChar char="-"/>
            </a:pPr>
            <a:r>
              <a:rPr lang="fi-FI" sz="1200" dirty="0"/>
              <a:t>Suunnittelu + </a:t>
            </a:r>
            <a:r>
              <a:rPr lang="fi-FI" sz="1200" dirty="0" smtClean="0"/>
              <a:t>ohjelma</a:t>
            </a:r>
            <a:endParaRPr lang="fi-FI" sz="1200" dirty="0"/>
          </a:p>
          <a:p>
            <a:pPr>
              <a:buFontTx/>
              <a:buChar char="-"/>
            </a:pPr>
            <a:r>
              <a:rPr lang="fi-FI" sz="1200" b="1" dirty="0"/>
              <a:t>Ratapihat 8</a:t>
            </a:r>
            <a:r>
              <a:rPr lang="fi-FI" sz="1200" b="1" dirty="0" smtClean="0"/>
              <a:t> </a:t>
            </a:r>
            <a:r>
              <a:rPr lang="fi-FI" sz="1200" b="1" dirty="0"/>
              <a:t>M</a:t>
            </a:r>
            <a:r>
              <a:rPr lang="fi-FI" sz="1200" b="1" dirty="0" smtClean="0"/>
              <a:t>€ + (25 M€):</a:t>
            </a:r>
            <a:endParaRPr lang="fi-FI" sz="1200" dirty="0" smtClean="0"/>
          </a:p>
          <a:p>
            <a:pPr lvl="1">
              <a:buFontTx/>
              <a:buChar char="-"/>
            </a:pPr>
            <a:r>
              <a:rPr lang="fi-FI" sz="1200" dirty="0" smtClean="0"/>
              <a:t>Kemijärvi</a:t>
            </a:r>
            <a:r>
              <a:rPr lang="fi-FI" sz="1200" dirty="0"/>
              <a:t>, Helsinki, Ilmala, Tampere, Kouvola, Vainikkala, Turku, Karjaa (pääosin vaihdetöitä)</a:t>
            </a:r>
          </a:p>
          <a:p>
            <a:pPr lvl="1">
              <a:buFontTx/>
              <a:buChar char="-"/>
            </a:pPr>
            <a:r>
              <a:rPr lang="fi-FI" sz="1200" dirty="0"/>
              <a:t>VAK ratapihat (Niirala) </a:t>
            </a:r>
          </a:p>
          <a:p>
            <a:pPr>
              <a:buFontTx/>
              <a:buChar char="-"/>
            </a:pPr>
            <a:r>
              <a:rPr lang="fi-FI" sz="1200" b="1" dirty="0" smtClean="0"/>
              <a:t>Vaihdeteema 2 M€ + (6M€):</a:t>
            </a:r>
            <a:endParaRPr lang="fi-FI" sz="1200" b="1" dirty="0"/>
          </a:p>
          <a:p>
            <a:pPr>
              <a:buFontTx/>
              <a:buChar char="-"/>
            </a:pPr>
            <a:r>
              <a:rPr lang="fi-FI" sz="1200" b="1" dirty="0"/>
              <a:t>Linjat </a:t>
            </a:r>
            <a:r>
              <a:rPr lang="fi-FI" sz="1200" b="1" dirty="0" smtClean="0"/>
              <a:t>56 M</a:t>
            </a:r>
            <a:r>
              <a:rPr lang="fi-FI" sz="1200" b="1" dirty="0"/>
              <a:t>€ </a:t>
            </a:r>
            <a:r>
              <a:rPr lang="fi-FI" sz="1200" b="1" dirty="0" smtClean="0"/>
              <a:t>+ (10M€):</a:t>
            </a:r>
            <a:endParaRPr lang="fi-FI" sz="1200" b="1" dirty="0"/>
          </a:p>
          <a:p>
            <a:pPr lvl="1">
              <a:buFontTx/>
              <a:buChar char="-"/>
            </a:pPr>
            <a:r>
              <a:rPr lang="fi-FI" sz="1200" dirty="0" smtClean="0"/>
              <a:t>LTAE II- hankkeet (Rantarata, Pori-Mäntyluoto, </a:t>
            </a:r>
            <a:r>
              <a:rPr lang="fi-FI" sz="1200" dirty="0" err="1" smtClean="0"/>
              <a:t>Helisnki</a:t>
            </a:r>
            <a:r>
              <a:rPr lang="fi-FI" sz="1200" dirty="0" smtClean="0"/>
              <a:t>-Pietari)</a:t>
            </a:r>
          </a:p>
          <a:p>
            <a:pPr lvl="1">
              <a:buFontTx/>
              <a:buChar char="-"/>
            </a:pPr>
            <a:r>
              <a:rPr lang="fi-FI" sz="1200" dirty="0" smtClean="0"/>
              <a:t>Kontiomäen </a:t>
            </a:r>
            <a:r>
              <a:rPr lang="fi-FI" sz="1200" dirty="0"/>
              <a:t>kolmio, Kontiomäki-Arola kokonaisuus (päällysrakenne, vaihteita) </a:t>
            </a:r>
            <a:endParaRPr lang="fi-FI" sz="1200" dirty="0" smtClean="0"/>
          </a:p>
          <a:p>
            <a:pPr>
              <a:buFontTx/>
              <a:buChar char="-"/>
            </a:pPr>
            <a:r>
              <a:rPr lang="fi-FI" sz="1200" b="1" dirty="0" smtClean="0"/>
              <a:t>Sillat 17 </a:t>
            </a:r>
            <a:r>
              <a:rPr lang="fi-FI" sz="1200" b="1" dirty="0"/>
              <a:t>M</a:t>
            </a:r>
            <a:r>
              <a:rPr lang="fi-FI" sz="1200" b="1" dirty="0" smtClean="0"/>
              <a:t>€ + (5M€)</a:t>
            </a:r>
            <a:r>
              <a:rPr lang="fi-FI" sz="1200" dirty="0" smtClean="0"/>
              <a:t>: </a:t>
            </a:r>
            <a:endParaRPr lang="fi-FI" sz="1200" dirty="0"/>
          </a:p>
          <a:p>
            <a:pPr lvl="1">
              <a:buFontTx/>
              <a:buChar char="-"/>
            </a:pPr>
            <a:r>
              <a:rPr lang="fi-FI" sz="1200" dirty="0"/>
              <a:t>Paimenportti, Imatra, Tuira, Tullinväylä, Pinninkatu, Skogby, Kouvolan asematunneli</a:t>
            </a:r>
            <a:r>
              <a:rPr lang="fi-FI" sz="1200" dirty="0" smtClean="0"/>
              <a:t>, Järvensivu</a:t>
            </a:r>
            <a:r>
              <a:rPr lang="fi-FI" sz="1200" dirty="0"/>
              <a:t>, Neulamäki, Syrjäsalmi, Tervala, </a:t>
            </a:r>
            <a:r>
              <a:rPr lang="fi-FI" sz="1200" dirty="0" err="1"/>
              <a:t>Uuspitkälä</a:t>
            </a:r>
            <a:r>
              <a:rPr lang="fi-FI" sz="1200" dirty="0"/>
              <a:t>, </a:t>
            </a:r>
            <a:r>
              <a:rPr lang="fi-FI" sz="1200" dirty="0" err="1"/>
              <a:t>Tourujoki</a:t>
            </a:r>
            <a:r>
              <a:rPr lang="fi-FI" sz="1200" dirty="0"/>
              <a:t>, Hanko, Livu, Hirvijoki</a:t>
            </a:r>
          </a:p>
          <a:p>
            <a:pPr>
              <a:buFontTx/>
              <a:buChar char="-"/>
            </a:pPr>
            <a:r>
              <a:rPr lang="fi-FI" sz="1200" b="1" dirty="0" err="1" smtClean="0"/>
              <a:t>Tukirahoitteiset</a:t>
            </a:r>
            <a:r>
              <a:rPr lang="fi-FI" sz="1200" b="1" dirty="0" smtClean="0"/>
              <a:t> hankkeet </a:t>
            </a:r>
            <a:r>
              <a:rPr lang="fi-FI" sz="1200" b="1" dirty="0"/>
              <a:t>(Väylän osuus) </a:t>
            </a:r>
            <a:r>
              <a:rPr lang="fi-FI" sz="1200" b="1" dirty="0" smtClean="0"/>
              <a:t>7 M€ +(4M€):</a:t>
            </a:r>
            <a:endParaRPr lang="fi-FI" sz="1200" b="1" dirty="0"/>
          </a:p>
          <a:p>
            <a:pPr lvl="1">
              <a:buFontTx/>
              <a:buChar char="-"/>
            </a:pPr>
            <a:r>
              <a:rPr lang="fi-FI" sz="1200" dirty="0" err="1"/>
              <a:t>Ypykkävaara</a:t>
            </a:r>
            <a:r>
              <a:rPr lang="fi-FI" sz="1200" dirty="0"/>
              <a:t> ja </a:t>
            </a:r>
            <a:r>
              <a:rPr lang="fi-FI" sz="1200" dirty="0" err="1"/>
              <a:t>Vartius</a:t>
            </a:r>
            <a:r>
              <a:rPr lang="fi-FI" sz="1200" dirty="0"/>
              <a:t> </a:t>
            </a:r>
          </a:p>
          <a:p>
            <a:pPr lvl="1">
              <a:buFontTx/>
              <a:buChar char="-"/>
            </a:pPr>
            <a:r>
              <a:rPr lang="fi-FI" sz="1200" dirty="0" err="1"/>
              <a:t>Jorvas</a:t>
            </a:r>
            <a:r>
              <a:rPr lang="fi-FI" sz="1200" dirty="0"/>
              <a:t> </a:t>
            </a:r>
          </a:p>
          <a:p>
            <a:pPr lvl="1">
              <a:buFontTx/>
              <a:buChar char="-"/>
            </a:pPr>
            <a:r>
              <a:rPr lang="fi-FI" sz="1200" dirty="0"/>
              <a:t>Imatran läpivalaisulaite </a:t>
            </a:r>
          </a:p>
          <a:p>
            <a:pPr lvl="1">
              <a:buFontTx/>
              <a:buChar char="-"/>
            </a:pPr>
            <a:r>
              <a:rPr lang="fi-FI" sz="1200" dirty="0"/>
              <a:t>Kuopion asematunneli </a:t>
            </a:r>
            <a:r>
              <a:rPr lang="fi-FI" sz="1200" dirty="0" smtClean="0"/>
              <a:t>0</a:t>
            </a:r>
            <a:endParaRPr lang="fi-FI" sz="1200" dirty="0"/>
          </a:p>
          <a:p>
            <a:pPr>
              <a:buFontTx/>
              <a:buChar char="-"/>
            </a:pPr>
            <a:r>
              <a:rPr lang="fi-FI" sz="1200" b="1" dirty="0"/>
              <a:t>Raakapuuterminaalit 1M€</a:t>
            </a:r>
            <a:endParaRPr lang="fi-FI" sz="2000" b="1" dirty="0"/>
          </a:p>
          <a:p>
            <a:pPr marL="0" indent="0">
              <a:buNone/>
            </a:pPr>
            <a:endParaRPr lang="fi-FI" sz="2000" dirty="0"/>
          </a:p>
          <a:p>
            <a:pPr marL="0" indent="0">
              <a:buNone/>
            </a:pPr>
            <a:endParaRPr lang="fi-FI" sz="2000" b="1" dirty="0"/>
          </a:p>
          <a:p>
            <a:pPr marL="457200" indent="-457200">
              <a:buAutoNum type="arabicPeriod"/>
            </a:pPr>
            <a:endParaRPr lang="fi-FI" sz="20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633462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82612" y="428438"/>
            <a:ext cx="9952622" cy="1145281"/>
          </a:xfrm>
        </p:spPr>
        <p:txBody>
          <a:bodyPr>
            <a:normAutofit/>
          </a:bodyPr>
          <a:lstStyle/>
          <a:p>
            <a:r>
              <a:rPr lang="fi-FI" sz="3200" dirty="0"/>
              <a:t>Vuoden 2020 ratatyöt/PVP-hankkeet (luonnos)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11</a:t>
            </a:fld>
            <a:endParaRPr lang="en-US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970016" y="1419895"/>
            <a:ext cx="10383784" cy="568424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fi-FI" sz="1400" b="1" dirty="0"/>
              <a:t>Turvalaitteet  </a:t>
            </a:r>
            <a:r>
              <a:rPr lang="fi-FI" sz="1400" b="1" dirty="0" smtClean="0"/>
              <a:t>35 </a:t>
            </a:r>
            <a:r>
              <a:rPr lang="fi-FI" sz="1400" b="1" dirty="0"/>
              <a:t>M€</a:t>
            </a:r>
          </a:p>
          <a:p>
            <a:pPr lvl="1">
              <a:buFontTx/>
              <a:buChar char="-"/>
            </a:pPr>
            <a:r>
              <a:rPr lang="fi-FI" sz="1400" dirty="0" smtClean="0"/>
              <a:t>LTAE II hankkeet (</a:t>
            </a:r>
            <a:r>
              <a:rPr lang="fi-FI" sz="1400" dirty="0" err="1" smtClean="0"/>
              <a:t>Tpe</a:t>
            </a:r>
            <a:r>
              <a:rPr lang="fi-FI" sz="1400" dirty="0" smtClean="0"/>
              <a:t>-Sk, </a:t>
            </a:r>
            <a:r>
              <a:rPr lang="fi-FI" sz="1400" dirty="0" err="1" smtClean="0"/>
              <a:t>Kokkola,Pts-Pän</a:t>
            </a:r>
            <a:r>
              <a:rPr lang="fi-FI" sz="1400" dirty="0" smtClean="0"/>
              <a:t>, Oulu)</a:t>
            </a:r>
            <a:endParaRPr lang="fi-FI" sz="1400" dirty="0"/>
          </a:p>
          <a:p>
            <a:pPr lvl="1">
              <a:buFontTx/>
              <a:buChar char="-"/>
            </a:pPr>
            <a:r>
              <a:rPr lang="fi-FI" sz="1400" dirty="0"/>
              <a:t>Vuosaaren </a:t>
            </a:r>
            <a:r>
              <a:rPr lang="fi-FI" sz="1400" dirty="0" smtClean="0"/>
              <a:t>tunnelijärjestelmät</a:t>
            </a:r>
            <a:endParaRPr lang="fi-FI" sz="1400" dirty="0"/>
          </a:p>
          <a:p>
            <a:pPr>
              <a:buFontTx/>
              <a:buChar char="-"/>
            </a:pPr>
            <a:r>
              <a:rPr lang="fi-FI" sz="1400" b="1" dirty="0"/>
              <a:t>Turvalaitteet, elinkaaren jatkaminen </a:t>
            </a:r>
            <a:r>
              <a:rPr lang="fi-FI" sz="1400" b="1" dirty="0" smtClean="0"/>
              <a:t>2,5 M</a:t>
            </a:r>
            <a:r>
              <a:rPr lang="fi-FI" sz="1400" b="1" dirty="0"/>
              <a:t>€</a:t>
            </a:r>
          </a:p>
          <a:p>
            <a:pPr lvl="1">
              <a:buFontTx/>
              <a:buChar char="-"/>
            </a:pPr>
            <a:r>
              <a:rPr lang="fi-FI" sz="1400" dirty="0"/>
              <a:t>Asetinlaitteet </a:t>
            </a:r>
          </a:p>
          <a:p>
            <a:pPr lvl="1">
              <a:buFontTx/>
              <a:buChar char="-"/>
            </a:pPr>
            <a:r>
              <a:rPr lang="fi-FI" sz="1400" dirty="0"/>
              <a:t>Kaapeliuusinnat </a:t>
            </a:r>
          </a:p>
          <a:p>
            <a:pPr>
              <a:buFontTx/>
              <a:buChar char="-"/>
            </a:pPr>
            <a:r>
              <a:rPr lang="fi-FI" sz="1400" b="1" dirty="0"/>
              <a:t>Liikkuvan kaluston valvontalaitteet (korvausinvestointi) 1M€</a:t>
            </a:r>
          </a:p>
          <a:p>
            <a:pPr lvl="1">
              <a:buFontTx/>
              <a:buChar char="-"/>
            </a:pPr>
            <a:r>
              <a:rPr lang="fi-FI" sz="1400" dirty="0"/>
              <a:t>LAKU </a:t>
            </a:r>
          </a:p>
          <a:p>
            <a:pPr>
              <a:buFontTx/>
              <a:buChar char="-"/>
            </a:pPr>
            <a:r>
              <a:rPr lang="fi-FI" sz="1400" b="1" dirty="0"/>
              <a:t>Sähköratatyöt 2</a:t>
            </a:r>
            <a:r>
              <a:rPr lang="fi-FI" sz="1400" b="1" dirty="0" smtClean="0"/>
              <a:t> </a:t>
            </a:r>
            <a:r>
              <a:rPr lang="fi-FI" sz="1400" b="1" dirty="0"/>
              <a:t>M</a:t>
            </a:r>
            <a:r>
              <a:rPr lang="fi-FI" sz="1400" b="1" dirty="0" smtClean="0"/>
              <a:t>€ (+1M€)</a:t>
            </a:r>
            <a:endParaRPr lang="fi-FI" sz="1400" b="1" dirty="0"/>
          </a:p>
          <a:p>
            <a:pPr lvl="1">
              <a:buFontTx/>
              <a:buChar char="-"/>
            </a:pPr>
            <a:r>
              <a:rPr lang="fi-FI" sz="1400" dirty="0"/>
              <a:t>Syöttöasematyöt </a:t>
            </a:r>
            <a:endParaRPr lang="fi-FI" sz="1400" dirty="0" smtClean="0"/>
          </a:p>
          <a:p>
            <a:pPr lvl="1">
              <a:buFontTx/>
              <a:buChar char="-"/>
            </a:pPr>
            <a:r>
              <a:rPr lang="fi-FI" sz="1400" dirty="0" smtClean="0"/>
              <a:t>Valaistus </a:t>
            </a:r>
            <a:endParaRPr lang="fi-FI" sz="1400" dirty="0"/>
          </a:p>
          <a:p>
            <a:pPr lvl="1">
              <a:buFontTx/>
              <a:buChar char="-"/>
            </a:pPr>
            <a:r>
              <a:rPr lang="fi-FI" sz="1400" dirty="0"/>
              <a:t>Muut </a:t>
            </a:r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endParaRPr lang="fi-FI" b="1" dirty="0"/>
          </a:p>
          <a:p>
            <a:pPr marL="457200" indent="-457200">
              <a:buAutoNum type="arabicPeriod"/>
            </a:pPr>
            <a:endParaRPr lang="fi-FI" dirty="0"/>
          </a:p>
          <a:p>
            <a:endParaRPr lang="fi-FI" sz="2000" dirty="0"/>
          </a:p>
        </p:txBody>
      </p:sp>
      <p:pic>
        <p:nvPicPr>
          <p:cNvPr id="1026" name="Kaavio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427" y="3451348"/>
            <a:ext cx="4572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118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17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45" y="1353062"/>
            <a:ext cx="9710815" cy="1825341"/>
          </a:xfrm>
          <a:prstGeom prst="rect">
            <a:avLst/>
          </a:prstGeom>
        </p:spPr>
      </p:pic>
      <p:sp>
        <p:nvSpPr>
          <p:cNvPr id="160" name="object 160"/>
          <p:cNvSpPr txBox="1"/>
          <p:nvPr/>
        </p:nvSpPr>
        <p:spPr>
          <a:xfrm>
            <a:off x="970796" y="4906928"/>
            <a:ext cx="9472958" cy="1198072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200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507287" marR="0" lvl="0" indent="0" algn="l" defTabSz="914400" rtl="0" eaLnBrk="1" fontAlgn="auto" latinLnBrk="0" hangingPunct="1">
              <a:lnSpc>
                <a:spcPct val="100000"/>
              </a:lnSpc>
              <a:spcBef>
                <a:spcPts val="1283"/>
              </a:spcBef>
              <a:spcAft>
                <a:spcPts val="0"/>
              </a:spcAft>
              <a:buClrTx/>
              <a:buSzTx/>
              <a:buFontTx/>
              <a:buNone/>
              <a:tabLst>
                <a:tab pos="1183671" algn="l"/>
                <a:tab pos="1859540" algn="l"/>
                <a:tab pos="2535923" algn="l"/>
                <a:tab pos="3212306" algn="l"/>
                <a:tab pos="3888175" algn="l"/>
                <a:tab pos="4564559" algn="l"/>
                <a:tab pos="5240942" algn="l"/>
                <a:tab pos="5916811" algn="l"/>
                <a:tab pos="6593194" algn="l"/>
                <a:tab pos="7269578" algn="l"/>
                <a:tab pos="7945447" algn="l"/>
                <a:tab pos="8621830" algn="l"/>
              </a:tabLst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2010	2011	2012	2013	2014	2015	2016	2017	2018	2019	2020	2021	2022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16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63578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786226" algn="l"/>
                <a:tab pos="5435222" algn="l"/>
                <a:tab pos="7527076" algn="l"/>
              </a:tabLst>
              <a:defRPr/>
            </a:pPr>
            <a:r>
              <a:rPr kumimoji="0" sz="1255" b="0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Kaikki</a:t>
            </a:r>
            <a:r>
              <a:rPr kumimoji="0" sz="1255" b="0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0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yhteensä	</a:t>
            </a:r>
            <a:r>
              <a:rPr kumimoji="0" sz="1255" b="0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Kehittämisinvestoinnit	</a:t>
            </a:r>
            <a:r>
              <a:rPr kumimoji="0" sz="1255" b="0" i="0" u="none" strike="noStrike" kern="1200" cap="none" spc="-8" normalizeH="0" baseline="0" noProof="0" dirty="0" err="1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Perusväylänpito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2" name="object 2"/>
          <p:cNvSpPr/>
          <p:nvPr/>
        </p:nvSpPr>
        <p:spPr>
          <a:xfrm flipV="1">
            <a:off x="1414691" y="1518812"/>
            <a:ext cx="9716540" cy="45719"/>
          </a:xfrm>
          <a:custGeom>
            <a:avLst/>
            <a:gdLst/>
            <a:ahLst/>
            <a:cxnLst/>
            <a:rect l="l" t="t" r="r" b="b"/>
            <a:pathLst>
              <a:path w="11028044">
                <a:moveTo>
                  <a:pt x="0" y="0"/>
                </a:moveTo>
                <a:lnTo>
                  <a:pt x="1102784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 flipV="1">
            <a:off x="1414691" y="1898706"/>
            <a:ext cx="9716540" cy="45719"/>
          </a:xfrm>
          <a:custGeom>
            <a:avLst/>
            <a:gdLst/>
            <a:ahLst/>
            <a:cxnLst/>
            <a:rect l="l" t="t" r="r" b="b"/>
            <a:pathLst>
              <a:path w="11028044">
                <a:moveTo>
                  <a:pt x="0" y="0"/>
                </a:moveTo>
                <a:lnTo>
                  <a:pt x="1102784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14691" y="2324319"/>
            <a:ext cx="9716540" cy="45719"/>
          </a:xfrm>
          <a:custGeom>
            <a:avLst/>
            <a:gdLst/>
            <a:ahLst/>
            <a:cxnLst/>
            <a:rect l="l" t="t" r="r" b="b"/>
            <a:pathLst>
              <a:path w="11028044">
                <a:moveTo>
                  <a:pt x="0" y="0"/>
                </a:moveTo>
                <a:lnTo>
                  <a:pt x="1102784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 flipV="1">
            <a:off x="1414689" y="2666935"/>
            <a:ext cx="9716366" cy="45719"/>
          </a:xfrm>
          <a:custGeom>
            <a:avLst/>
            <a:gdLst/>
            <a:ahLst/>
            <a:cxnLst/>
            <a:rect l="l" t="t" r="r" b="b"/>
            <a:pathLst>
              <a:path w="6781165">
                <a:moveTo>
                  <a:pt x="0" y="0"/>
                </a:moveTo>
                <a:lnTo>
                  <a:pt x="678083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 flipV="1">
            <a:off x="9982852" y="3046830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277863" y="3092549"/>
            <a:ext cx="2330975" cy="0"/>
          </a:xfrm>
          <a:custGeom>
            <a:avLst/>
            <a:gdLst/>
            <a:ahLst/>
            <a:cxnLst/>
            <a:rect l="l" t="t" r="r" b="b"/>
            <a:pathLst>
              <a:path w="2879725">
                <a:moveTo>
                  <a:pt x="0" y="0"/>
                </a:moveTo>
                <a:lnTo>
                  <a:pt x="2879166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601608" y="309254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14691" y="3092549"/>
            <a:ext cx="4812550" cy="0"/>
          </a:xfrm>
          <a:custGeom>
            <a:avLst/>
            <a:gdLst/>
            <a:ahLst/>
            <a:cxnLst/>
            <a:rect l="l" t="t" r="r" b="b"/>
            <a:pathLst>
              <a:path w="5945505">
                <a:moveTo>
                  <a:pt x="0" y="0"/>
                </a:moveTo>
                <a:lnTo>
                  <a:pt x="594538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 flipV="1">
            <a:off x="9982852" y="3426726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306608" y="3472445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 flipV="1">
            <a:off x="8255885" y="3426262"/>
            <a:ext cx="686989" cy="45719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954108" y="3472445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277863" y="3472445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601608" y="3472445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25362" y="3472445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414690" y="3472445"/>
            <a:ext cx="4136645" cy="0"/>
          </a:xfrm>
          <a:custGeom>
            <a:avLst/>
            <a:gdLst/>
            <a:ahLst/>
            <a:cxnLst/>
            <a:rect l="l" t="t" r="r" b="b"/>
            <a:pathLst>
              <a:path w="5110480">
                <a:moveTo>
                  <a:pt x="0" y="0"/>
                </a:moveTo>
                <a:lnTo>
                  <a:pt x="5109937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982852" y="3860778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06608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630352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954108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277863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601608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925362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249119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863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896619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220374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544128" y="386077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851055" y="3860779"/>
            <a:ext cx="318678" cy="0"/>
          </a:xfrm>
          <a:custGeom>
            <a:avLst/>
            <a:gdLst/>
            <a:ahLst/>
            <a:cxnLst/>
            <a:rect l="l" t="t" r="r" b="b"/>
            <a:pathLst>
              <a:path w="393700">
                <a:moveTo>
                  <a:pt x="0" y="0"/>
                </a:moveTo>
                <a:lnTo>
                  <a:pt x="39361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414690" y="3860779"/>
            <a:ext cx="95603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802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 flipV="1">
            <a:off x="9982852" y="4194955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306608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630352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954108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277863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601608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5925362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249119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572863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896619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3220374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544128" y="424067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1851055" y="4240674"/>
            <a:ext cx="318678" cy="0"/>
          </a:xfrm>
          <a:custGeom>
            <a:avLst/>
            <a:gdLst/>
            <a:ahLst/>
            <a:cxnLst/>
            <a:rect l="l" t="t" r="r" b="b"/>
            <a:pathLst>
              <a:path w="393700">
                <a:moveTo>
                  <a:pt x="0" y="0"/>
                </a:moveTo>
                <a:lnTo>
                  <a:pt x="39361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414690" y="4240674"/>
            <a:ext cx="95603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802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object 47"/>
          <p:cNvSpPr/>
          <p:nvPr/>
        </p:nvSpPr>
        <p:spPr>
          <a:xfrm flipV="1">
            <a:off x="9982852" y="4574840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9306608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8630352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7954108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7277863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601608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925362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5249119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4572863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896619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3220374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544128" y="4620559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1851055" y="4620559"/>
            <a:ext cx="318678" cy="0"/>
          </a:xfrm>
          <a:custGeom>
            <a:avLst/>
            <a:gdLst/>
            <a:ahLst/>
            <a:cxnLst/>
            <a:rect l="l" t="t" r="r" b="b"/>
            <a:pathLst>
              <a:path w="393700">
                <a:moveTo>
                  <a:pt x="0" y="0"/>
                </a:moveTo>
                <a:lnTo>
                  <a:pt x="39361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1414690" y="4620559"/>
            <a:ext cx="95603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802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1" name="object 61"/>
          <p:cNvSpPr/>
          <p:nvPr/>
        </p:nvSpPr>
        <p:spPr>
          <a:xfrm flipV="1">
            <a:off x="9982852" y="4963185"/>
            <a:ext cx="1148379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9306608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630352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7954108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7277863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6601608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5925362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5249119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572863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3896619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3220374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2544128" y="5008904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1851055" y="5008904"/>
            <a:ext cx="318678" cy="0"/>
          </a:xfrm>
          <a:custGeom>
            <a:avLst/>
            <a:gdLst/>
            <a:ahLst/>
            <a:cxnLst/>
            <a:rect l="l" t="t" r="r" b="b"/>
            <a:pathLst>
              <a:path w="393700">
                <a:moveTo>
                  <a:pt x="0" y="0"/>
                </a:moveTo>
                <a:lnTo>
                  <a:pt x="39361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414690" y="5008904"/>
            <a:ext cx="95603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802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5" name="object 75"/>
          <p:cNvSpPr/>
          <p:nvPr/>
        </p:nvSpPr>
        <p:spPr>
          <a:xfrm flipV="1">
            <a:off x="9982853" y="5343077"/>
            <a:ext cx="1148378" cy="45719"/>
          </a:xfrm>
          <a:custGeom>
            <a:avLst/>
            <a:gdLst/>
            <a:ahLst/>
            <a:cxnLst/>
            <a:rect l="l" t="t" r="r" b="b"/>
            <a:pathLst>
              <a:path w="442594">
                <a:moveTo>
                  <a:pt x="0" y="0"/>
                </a:moveTo>
                <a:lnTo>
                  <a:pt x="44259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9306608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8630352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7954108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7277863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601608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5925362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5249119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572863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3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3896619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3220374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2544128" y="5388796"/>
            <a:ext cx="30223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282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1851055" y="5388796"/>
            <a:ext cx="318678" cy="0"/>
          </a:xfrm>
          <a:custGeom>
            <a:avLst/>
            <a:gdLst/>
            <a:ahLst/>
            <a:cxnLst/>
            <a:rect l="l" t="t" r="r" b="b"/>
            <a:pathLst>
              <a:path w="393700">
                <a:moveTo>
                  <a:pt x="0" y="0"/>
                </a:moveTo>
                <a:lnTo>
                  <a:pt x="393611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1414690" y="5388796"/>
            <a:ext cx="95603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0" y="0"/>
                </a:moveTo>
                <a:lnTo>
                  <a:pt x="11802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1510224" y="3622708"/>
            <a:ext cx="341294" cy="1774962"/>
          </a:xfrm>
          <a:custGeom>
            <a:avLst/>
            <a:gdLst/>
            <a:ahLst/>
            <a:cxnLst/>
            <a:rect l="l" t="t" r="r" b="b"/>
            <a:pathLst>
              <a:path w="421639" h="2117725">
                <a:moveTo>
                  <a:pt x="0" y="0"/>
                </a:moveTo>
                <a:lnTo>
                  <a:pt x="421068" y="0"/>
                </a:lnTo>
                <a:lnTo>
                  <a:pt x="421068" y="2117191"/>
                </a:lnTo>
                <a:lnTo>
                  <a:pt x="0" y="21171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2169662" y="3606094"/>
            <a:ext cx="374704" cy="1791442"/>
          </a:xfrm>
          <a:custGeom>
            <a:avLst/>
            <a:gdLst/>
            <a:ahLst/>
            <a:cxnLst/>
            <a:rect l="l" t="t" r="r" b="b"/>
            <a:pathLst>
              <a:path w="462914" h="2148840">
                <a:moveTo>
                  <a:pt x="0" y="0"/>
                </a:moveTo>
                <a:lnTo>
                  <a:pt x="462622" y="0"/>
                </a:lnTo>
                <a:lnTo>
                  <a:pt x="462622" y="2148471"/>
                </a:lnTo>
                <a:lnTo>
                  <a:pt x="0" y="21484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2845907" y="3548411"/>
            <a:ext cx="374704" cy="1848846"/>
          </a:xfrm>
          <a:custGeom>
            <a:avLst/>
            <a:gdLst/>
            <a:ahLst/>
            <a:cxnLst/>
            <a:rect l="l" t="t" r="r" b="b"/>
            <a:pathLst>
              <a:path w="462914" h="2211070">
                <a:moveTo>
                  <a:pt x="0" y="0"/>
                </a:moveTo>
                <a:lnTo>
                  <a:pt x="462622" y="0"/>
                </a:lnTo>
                <a:lnTo>
                  <a:pt x="462622" y="2211057"/>
                </a:lnTo>
                <a:lnTo>
                  <a:pt x="0" y="22110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3522152" y="3533359"/>
            <a:ext cx="374704" cy="1863970"/>
          </a:xfrm>
          <a:custGeom>
            <a:avLst/>
            <a:gdLst/>
            <a:ahLst/>
            <a:cxnLst/>
            <a:rect l="l" t="t" r="r" b="b"/>
            <a:pathLst>
              <a:path w="462914" h="2232025">
                <a:moveTo>
                  <a:pt x="0" y="0"/>
                </a:moveTo>
                <a:lnTo>
                  <a:pt x="462622" y="0"/>
                </a:lnTo>
                <a:lnTo>
                  <a:pt x="462622" y="2231910"/>
                </a:lnTo>
                <a:lnTo>
                  <a:pt x="0" y="22319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4198396" y="3435164"/>
            <a:ext cx="374704" cy="1962556"/>
          </a:xfrm>
          <a:custGeom>
            <a:avLst/>
            <a:gdLst/>
            <a:ahLst/>
            <a:cxnLst/>
            <a:rect l="l" t="t" r="r" b="b"/>
            <a:pathLst>
              <a:path w="462914" h="2336800">
                <a:moveTo>
                  <a:pt x="0" y="0"/>
                </a:moveTo>
                <a:lnTo>
                  <a:pt x="462622" y="0"/>
                </a:lnTo>
                <a:lnTo>
                  <a:pt x="462622" y="2336203"/>
                </a:lnTo>
                <a:lnTo>
                  <a:pt x="0" y="2336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4874652" y="3588731"/>
            <a:ext cx="374704" cy="1808526"/>
          </a:xfrm>
          <a:custGeom>
            <a:avLst/>
            <a:gdLst/>
            <a:ahLst/>
            <a:cxnLst/>
            <a:rect l="l" t="t" r="r" b="b"/>
            <a:pathLst>
              <a:path w="462915" h="2211070">
                <a:moveTo>
                  <a:pt x="0" y="0"/>
                </a:moveTo>
                <a:lnTo>
                  <a:pt x="462622" y="0"/>
                </a:lnTo>
                <a:lnTo>
                  <a:pt x="462622" y="2211057"/>
                </a:lnTo>
                <a:lnTo>
                  <a:pt x="0" y="22110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5550895" y="3319354"/>
            <a:ext cx="374704" cy="2077903"/>
          </a:xfrm>
          <a:custGeom>
            <a:avLst/>
            <a:gdLst/>
            <a:ahLst/>
            <a:cxnLst/>
            <a:rect l="l" t="t" r="r" b="b"/>
            <a:pathLst>
              <a:path w="462915" h="2284095">
                <a:moveTo>
                  <a:pt x="0" y="0"/>
                </a:moveTo>
                <a:lnTo>
                  <a:pt x="462622" y="0"/>
                </a:lnTo>
                <a:lnTo>
                  <a:pt x="462622" y="2284069"/>
                </a:lnTo>
                <a:lnTo>
                  <a:pt x="0" y="22840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6227141" y="2914592"/>
            <a:ext cx="374704" cy="2482832"/>
          </a:xfrm>
          <a:custGeom>
            <a:avLst/>
            <a:gdLst/>
            <a:ahLst/>
            <a:cxnLst/>
            <a:rect l="l" t="t" r="r" b="b"/>
            <a:pathLst>
              <a:path w="462915" h="2326004">
                <a:moveTo>
                  <a:pt x="0" y="0"/>
                </a:moveTo>
                <a:lnTo>
                  <a:pt x="462622" y="0"/>
                </a:lnTo>
                <a:lnTo>
                  <a:pt x="462622" y="2325776"/>
                </a:lnTo>
                <a:lnTo>
                  <a:pt x="0" y="23257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6903396" y="2604403"/>
            <a:ext cx="374704" cy="2793297"/>
          </a:xfrm>
          <a:custGeom>
            <a:avLst/>
            <a:gdLst/>
            <a:ahLst/>
            <a:cxnLst/>
            <a:rect l="l" t="t" r="r" b="b"/>
            <a:pathLst>
              <a:path w="462915" h="2263775">
                <a:moveTo>
                  <a:pt x="0" y="0"/>
                </a:moveTo>
                <a:lnTo>
                  <a:pt x="462622" y="0"/>
                </a:lnTo>
                <a:lnTo>
                  <a:pt x="462622" y="2263203"/>
                </a:lnTo>
                <a:lnTo>
                  <a:pt x="0" y="2263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7579641" y="3265396"/>
            <a:ext cx="374704" cy="2131861"/>
          </a:xfrm>
          <a:custGeom>
            <a:avLst/>
            <a:gdLst/>
            <a:ahLst/>
            <a:cxnLst/>
            <a:rect l="l" t="t" r="r" b="b"/>
            <a:pathLst>
              <a:path w="462915" h="2284095">
                <a:moveTo>
                  <a:pt x="0" y="0"/>
                </a:moveTo>
                <a:lnTo>
                  <a:pt x="462622" y="0"/>
                </a:lnTo>
                <a:lnTo>
                  <a:pt x="462622" y="2284069"/>
                </a:lnTo>
                <a:lnTo>
                  <a:pt x="0" y="22840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8255886" y="2694433"/>
            <a:ext cx="374704" cy="2702856"/>
          </a:xfrm>
          <a:custGeom>
            <a:avLst/>
            <a:gdLst/>
            <a:ahLst/>
            <a:cxnLst/>
            <a:rect l="l" t="t" r="r" b="b"/>
            <a:pathLst>
              <a:path w="462915" h="2430145">
                <a:moveTo>
                  <a:pt x="0" y="0"/>
                </a:moveTo>
                <a:lnTo>
                  <a:pt x="462622" y="0"/>
                </a:lnTo>
                <a:lnTo>
                  <a:pt x="462622" y="2430081"/>
                </a:lnTo>
                <a:lnTo>
                  <a:pt x="0" y="243008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8932141" y="2872356"/>
            <a:ext cx="374704" cy="2525376"/>
          </a:xfrm>
          <a:custGeom>
            <a:avLst/>
            <a:gdLst/>
            <a:ahLst/>
            <a:cxnLst/>
            <a:rect l="l" t="t" r="r" b="b"/>
            <a:pathLst>
              <a:path w="462915" h="2409825">
                <a:moveTo>
                  <a:pt x="0" y="0"/>
                </a:moveTo>
                <a:lnTo>
                  <a:pt x="462622" y="0"/>
                </a:lnTo>
                <a:lnTo>
                  <a:pt x="462622" y="2409215"/>
                </a:lnTo>
                <a:lnTo>
                  <a:pt x="0" y="24092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9608386" y="2702519"/>
            <a:ext cx="374704" cy="2695129"/>
          </a:xfrm>
          <a:custGeom>
            <a:avLst/>
            <a:gdLst/>
            <a:ahLst/>
            <a:cxnLst/>
            <a:rect l="l" t="t" r="r" b="b"/>
            <a:pathLst>
              <a:path w="462915" h="3077210">
                <a:moveTo>
                  <a:pt x="0" y="0"/>
                </a:moveTo>
                <a:lnTo>
                  <a:pt x="462622" y="0"/>
                </a:lnTo>
                <a:lnTo>
                  <a:pt x="462622" y="3076702"/>
                </a:lnTo>
                <a:lnTo>
                  <a:pt x="0" y="3076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6004970" y="5882326"/>
            <a:ext cx="310454" cy="223589"/>
          </a:xfrm>
          <a:custGeom>
            <a:avLst/>
            <a:gdLst/>
            <a:ahLst/>
            <a:cxnLst/>
            <a:rect l="l" t="t" r="r" b="b"/>
            <a:pathLst>
              <a:path w="383540" h="276225">
                <a:moveTo>
                  <a:pt x="0" y="0"/>
                </a:moveTo>
                <a:lnTo>
                  <a:pt x="383438" y="0"/>
                </a:lnTo>
                <a:lnTo>
                  <a:pt x="383438" y="275653"/>
                </a:lnTo>
                <a:lnTo>
                  <a:pt x="0" y="2756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1543927" y="3665592"/>
            <a:ext cx="2734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912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2220184" y="3636821"/>
            <a:ext cx="2734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924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2896441" y="3575704"/>
            <a:ext cx="2734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952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572698" y="3556411"/>
            <a:ext cx="2734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969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201869" y="3471530"/>
            <a:ext cx="36775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1017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4925202" y="3623691"/>
            <a:ext cx="2734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941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5540019" y="3329455"/>
            <a:ext cx="39634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ctr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1061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6201655" y="2924602"/>
            <a:ext cx="425588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ctr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1272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6906832" y="2609867"/>
            <a:ext cx="367832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1468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7579821" y="3294037"/>
            <a:ext cx="374286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ctr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1105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8267158" y="2749941"/>
            <a:ext cx="352160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012" b="1" spc="16" dirty="0" smtClean="0">
                <a:solidFill>
                  <a:srgbClr val="FFFFFF"/>
                </a:solidFill>
                <a:latin typeface="Tahoma"/>
                <a:cs typeface="Tahoma"/>
              </a:rPr>
              <a:t>1409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8940678" y="2898416"/>
            <a:ext cx="357741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1345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9616936" y="2719605"/>
            <a:ext cx="357741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1409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2134945" y="2613816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1301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2792567" y="2083675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1581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3515824" y="2136428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1543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4168509" y="2083675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1583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4821194" y="2409484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1423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5510776" y="2050451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1576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6201654" y="1749051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1741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6875790" y="1429986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1957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543265" y="2061088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1592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9536709" y="1508511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1889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970705" y="4524045"/>
            <a:ext cx="322790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4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</a:t>
            </a:r>
            <a:r>
              <a:rPr kumimoji="0" sz="1255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971023" y="3758634"/>
            <a:ext cx="322790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4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</a:t>
            </a:r>
            <a:r>
              <a:rPr kumimoji="0" sz="1255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827489" y="3376086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827647" y="2993539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827966" y="2228127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600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828124" y="1845580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828283" y="1463033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</a:t>
            </a:r>
            <a:r>
              <a:rPr kumimoji="0" sz="1255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55" b="1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2865188" y="4064625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566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3546903" y="4012541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574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970864" y="4141339"/>
            <a:ext cx="711371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8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600</a:t>
            </a:r>
            <a:endParaRPr kumimoji="0" sz="1882" b="0" i="0" u="none" strike="noStrike" kern="1200" cap="none" spc="0" normalizeH="0" baseline="-21505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2194741" y="4392739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377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4222219" y="4064625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566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4897714" y="4165195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482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5579723" y="4111200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</a:t>
            </a: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6252292" y="4180833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470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6928095" y="4165195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489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7603898" y="4178170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487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8284373" y="4252217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464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8959259" y="4193587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255" b="1" spc="-4" noProof="0" dirty="0" smtClean="0">
                <a:solidFill>
                  <a:prstClr val="white"/>
                </a:solidFill>
                <a:latin typeface="Tahoma"/>
                <a:cs typeface="Tahoma"/>
              </a:rPr>
              <a:t>490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9636483" y="4248594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255" b="1" spc="-4" dirty="0" smtClean="0">
                <a:solidFill>
                  <a:prstClr val="white"/>
                </a:solidFill>
                <a:latin typeface="Tahoma"/>
                <a:cs typeface="Tahoma"/>
              </a:rPr>
              <a:t>480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1044487" y="5993886"/>
            <a:ext cx="458485" cy="0"/>
          </a:xfrm>
          <a:custGeom>
            <a:avLst/>
            <a:gdLst/>
            <a:ahLst/>
            <a:cxnLst/>
            <a:rect l="l" t="t" r="r" b="b"/>
            <a:pathLst>
              <a:path w="566419">
                <a:moveTo>
                  <a:pt x="0" y="0"/>
                </a:moveTo>
                <a:lnTo>
                  <a:pt x="566102" y="0"/>
                </a:lnTo>
              </a:path>
            </a:pathLst>
          </a:custGeom>
          <a:ln w="63500">
            <a:solidFill>
              <a:srgbClr val="00B5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3194975" y="5993886"/>
            <a:ext cx="458485" cy="0"/>
          </a:xfrm>
          <a:custGeom>
            <a:avLst/>
            <a:gdLst/>
            <a:ahLst/>
            <a:cxnLst/>
            <a:rect l="l" t="t" r="r" b="b"/>
            <a:pathLst>
              <a:path w="566420">
                <a:moveTo>
                  <a:pt x="0" y="0"/>
                </a:moveTo>
                <a:lnTo>
                  <a:pt x="566102" y="0"/>
                </a:lnTo>
              </a:path>
            </a:pathLst>
          </a:custGeom>
          <a:ln w="63500">
            <a:solidFill>
              <a:srgbClr val="FEC1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3" name="Otsikko 1"/>
          <p:cNvSpPr txBox="1">
            <a:spLocks/>
          </p:cNvSpPr>
          <p:nvPr/>
        </p:nvSpPr>
        <p:spPr>
          <a:xfrm>
            <a:off x="738745" y="338565"/>
            <a:ext cx="10515600" cy="60904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Valtion väylärahoitus (tiet, radat ja vesiväylät)</a:t>
            </a:r>
            <a:endParaRPr kumimoji="0" lang="fi-FI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4" name="Päivämäärän paikkamerkki 2"/>
          <p:cNvSpPr txBox="1">
            <a:spLocks/>
          </p:cNvSpPr>
          <p:nvPr/>
        </p:nvSpPr>
        <p:spPr>
          <a:xfrm>
            <a:off x="838200" y="6356350"/>
            <a:ext cx="42784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fi-FI" dirty="0" smtClean="0">
                <a:solidFill>
                  <a:prstClr val="black">
                    <a:tint val="75000"/>
                  </a:prstClr>
                </a:solidFill>
                <a:latin typeface="Tahoma"/>
              </a:rPr>
              <a:t>*</a:t>
            </a:r>
            <a:r>
              <a:rPr lang="fi-FI" dirty="0"/>
              <a:t> </a:t>
            </a:r>
            <a:r>
              <a:rPr lang="fi-FI" dirty="0" smtClean="0"/>
              <a:t>kehittämisinvestoinnit </a:t>
            </a:r>
            <a:r>
              <a:rPr lang="fi-FI" dirty="0"/>
              <a:t>sisältää </a:t>
            </a:r>
            <a:r>
              <a:rPr lang="fi-FI"/>
              <a:t>momentit </a:t>
            </a:r>
            <a:r>
              <a:rPr lang="fi-FI" smtClean="0"/>
              <a:t>77, 78 </a:t>
            </a:r>
            <a:r>
              <a:rPr lang="fi-FI" dirty="0"/>
              <a:t>ja 79 </a:t>
            </a:r>
            <a:endParaRPr kumimoji="0" lang="fi-FI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9" name="Tekstiruutu 168"/>
          <p:cNvSpPr txBox="1"/>
          <p:nvPr/>
        </p:nvSpPr>
        <p:spPr>
          <a:xfrm rot="16200000">
            <a:off x="-40867" y="3513232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Milj. euroa</a:t>
            </a:r>
          </a:p>
        </p:txBody>
      </p:sp>
      <p:sp>
        <p:nvSpPr>
          <p:cNvPr id="162" name="Suorakulmio 161"/>
          <p:cNvSpPr/>
          <p:nvPr/>
        </p:nvSpPr>
        <p:spPr>
          <a:xfrm>
            <a:off x="1414690" y="2365672"/>
            <a:ext cx="603242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60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1425</a:t>
            </a:r>
            <a:endParaRPr kumimoji="0" lang="fi-FI" sz="12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67" name="object 142"/>
          <p:cNvSpPr txBox="1"/>
          <p:nvPr/>
        </p:nvSpPr>
        <p:spPr>
          <a:xfrm>
            <a:off x="827489" y="2604403"/>
            <a:ext cx="46670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1" i="0" u="none" strike="noStrike" kern="1200" cap="none" spc="-4" normalizeH="0" baseline="0" noProof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55" b="1" i="0" u="none" strike="noStrike" kern="1200" cap="none" spc="-92" normalizeH="0" baseline="0" noProof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lang="fi-FI" sz="1255" b="1" i="0" u="none" strike="noStrike" kern="1200" cap="none" spc="-8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</a:t>
            </a:r>
            <a:r>
              <a:rPr kumimoji="0" sz="1255" b="1" i="0" u="none" strike="noStrike" kern="1200" cap="none" spc="-8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00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68" name="object 102"/>
          <p:cNvSpPr/>
          <p:nvPr/>
        </p:nvSpPr>
        <p:spPr>
          <a:xfrm>
            <a:off x="10321704" y="3116558"/>
            <a:ext cx="374704" cy="2272238"/>
          </a:xfrm>
          <a:custGeom>
            <a:avLst/>
            <a:gdLst/>
            <a:ahLst/>
            <a:cxnLst/>
            <a:rect l="l" t="t" r="r" b="b"/>
            <a:pathLst>
              <a:path w="462915" h="3077210">
                <a:moveTo>
                  <a:pt x="0" y="0"/>
                </a:moveTo>
                <a:lnTo>
                  <a:pt x="462622" y="0"/>
                </a:lnTo>
                <a:lnTo>
                  <a:pt x="462622" y="3076702"/>
                </a:lnTo>
                <a:lnTo>
                  <a:pt x="0" y="3076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6" name="Suorakulmio 165"/>
          <p:cNvSpPr/>
          <p:nvPr/>
        </p:nvSpPr>
        <p:spPr>
          <a:xfrm>
            <a:off x="1446089" y="4107161"/>
            <a:ext cx="486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1" i="0" u="none" strike="noStrike" kern="1200" cap="none" spc="-6" normalizeH="0" baseline="-21505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513</a:t>
            </a:r>
            <a:endParaRPr kumimoji="0" lang="fi-FI" sz="1800" b="0" i="0" u="none" strike="noStrike" kern="1200" cap="none" spc="0" normalizeH="0" baseline="-21505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65" name="Suorakulmio 164"/>
          <p:cNvSpPr/>
          <p:nvPr/>
        </p:nvSpPr>
        <p:spPr>
          <a:xfrm>
            <a:off x="8146746" y="1421868"/>
            <a:ext cx="592983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1260" b="1" spc="-4" dirty="0" smtClean="0">
                <a:solidFill>
                  <a:srgbClr val="231F20"/>
                </a:solidFill>
                <a:cs typeface="Tahoma"/>
              </a:rPr>
              <a:t>1873</a:t>
            </a:r>
            <a:endParaRPr lang="fi-FI" sz="1260" dirty="0"/>
          </a:p>
        </p:txBody>
      </p:sp>
      <p:sp>
        <p:nvSpPr>
          <p:cNvPr id="170" name="Suorakulmio 169"/>
          <p:cNvSpPr/>
          <p:nvPr/>
        </p:nvSpPr>
        <p:spPr>
          <a:xfrm>
            <a:off x="8821975" y="1522428"/>
            <a:ext cx="595035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1260" b="1" dirty="0" smtClean="0"/>
              <a:t>1835</a:t>
            </a:r>
            <a:endParaRPr lang="fi-FI" sz="1260" b="1" dirty="0"/>
          </a:p>
        </p:txBody>
      </p:sp>
      <p:sp>
        <p:nvSpPr>
          <p:cNvPr id="171" name="object 136"/>
          <p:cNvSpPr txBox="1"/>
          <p:nvPr/>
        </p:nvSpPr>
        <p:spPr>
          <a:xfrm>
            <a:off x="10296259" y="1722383"/>
            <a:ext cx="425589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55" b="1" i="0" u="none" strike="noStrike" kern="1200" cap="none" spc="-4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1776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72" name="object 158"/>
          <p:cNvSpPr txBox="1"/>
          <p:nvPr/>
        </p:nvSpPr>
        <p:spPr>
          <a:xfrm>
            <a:off x="10350039" y="4006389"/>
            <a:ext cx="32433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255" b="1" spc="-4" dirty="0" smtClean="0">
                <a:solidFill>
                  <a:prstClr val="white"/>
                </a:solidFill>
                <a:latin typeface="Tahoma"/>
                <a:cs typeface="Tahoma"/>
              </a:rPr>
              <a:t>580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73" name="Suorakulmio 172"/>
          <p:cNvSpPr/>
          <p:nvPr/>
        </p:nvSpPr>
        <p:spPr>
          <a:xfrm>
            <a:off x="10212563" y="5441627"/>
            <a:ext cx="592983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1260" b="1" spc="-4" dirty="0" smtClean="0">
                <a:solidFill>
                  <a:srgbClr val="515455"/>
                </a:solidFill>
                <a:cs typeface="Tahoma"/>
              </a:rPr>
              <a:t>2023</a:t>
            </a:r>
            <a:endParaRPr lang="fi-FI" sz="1260" dirty="0"/>
          </a:p>
        </p:txBody>
      </p:sp>
      <p:sp>
        <p:nvSpPr>
          <p:cNvPr id="174" name="object 123"/>
          <p:cNvSpPr txBox="1"/>
          <p:nvPr/>
        </p:nvSpPr>
        <p:spPr>
          <a:xfrm>
            <a:off x="10338667" y="3115643"/>
            <a:ext cx="357741" cy="169762"/>
          </a:xfrm>
          <a:prstGeom prst="rect">
            <a:avLst/>
          </a:prstGeom>
        </p:spPr>
        <p:txBody>
          <a:bodyPr vert="horz" wrap="square" lIns="0" tIns="13878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1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12" b="1" i="0" u="none" strike="noStrike" kern="1200" cap="none" spc="16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1196</a:t>
            </a:r>
            <a:endParaRPr kumimoji="0" sz="101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pic>
        <p:nvPicPr>
          <p:cNvPr id="104" name="Kuva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932" y="3940388"/>
            <a:ext cx="9486833" cy="106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4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object 84"/>
          <p:cNvSpPr/>
          <p:nvPr/>
        </p:nvSpPr>
        <p:spPr>
          <a:xfrm>
            <a:off x="3920742" y="2698419"/>
            <a:ext cx="376246" cy="1064247"/>
          </a:xfrm>
          <a:custGeom>
            <a:avLst/>
            <a:gdLst/>
            <a:ahLst/>
            <a:cxnLst/>
            <a:rect l="l" t="t" r="r" b="b"/>
            <a:pathLst>
              <a:path w="464820" h="1015364">
                <a:moveTo>
                  <a:pt x="0" y="0"/>
                </a:moveTo>
                <a:lnTo>
                  <a:pt x="464210" y="0"/>
                </a:lnTo>
                <a:lnTo>
                  <a:pt x="464210" y="1015111"/>
                </a:lnTo>
                <a:lnTo>
                  <a:pt x="0" y="1015111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" name="object 2"/>
          <p:cNvSpPr/>
          <p:nvPr/>
        </p:nvSpPr>
        <p:spPr>
          <a:xfrm>
            <a:off x="6700891" y="6243518"/>
            <a:ext cx="310454" cy="223589"/>
          </a:xfrm>
          <a:custGeom>
            <a:avLst/>
            <a:gdLst/>
            <a:ahLst/>
            <a:cxnLst/>
            <a:rect l="l" t="t" r="r" b="b"/>
            <a:pathLst>
              <a:path w="383540" h="276225">
                <a:moveTo>
                  <a:pt x="0" y="0"/>
                </a:moveTo>
                <a:lnTo>
                  <a:pt x="383438" y="0"/>
                </a:lnTo>
                <a:lnTo>
                  <a:pt x="383438" y="275653"/>
                </a:lnTo>
                <a:lnTo>
                  <a:pt x="0" y="275653"/>
                </a:lnTo>
                <a:lnTo>
                  <a:pt x="0" y="0"/>
                </a:lnTo>
                <a:close/>
              </a:path>
            </a:pathLst>
          </a:custGeom>
          <a:solidFill>
            <a:srgbClr val="E21F8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92508" y="6238386"/>
            <a:ext cx="293541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255" spc="-4" dirty="0" smtClean="0">
                <a:solidFill>
                  <a:srgbClr val="515455"/>
                </a:solidFill>
                <a:latin typeface="Tahoma"/>
                <a:cs typeface="Tahoma"/>
              </a:rPr>
              <a:t>Liikenteenohjauksen palvelumaksu</a:t>
            </a:r>
            <a:endParaRPr kumimoji="0" sz="125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0639" y="6243518"/>
            <a:ext cx="310454" cy="223589"/>
          </a:xfrm>
          <a:custGeom>
            <a:avLst/>
            <a:gdLst/>
            <a:ahLst/>
            <a:cxnLst/>
            <a:rect l="l" t="t" r="r" b="b"/>
            <a:pathLst>
              <a:path w="383539" h="276225">
                <a:moveTo>
                  <a:pt x="0" y="0"/>
                </a:moveTo>
                <a:lnTo>
                  <a:pt x="383438" y="0"/>
                </a:lnTo>
                <a:lnTo>
                  <a:pt x="383438" y="275653"/>
                </a:lnTo>
                <a:lnTo>
                  <a:pt x="0" y="275653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22257" y="6238386"/>
            <a:ext cx="286296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0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</a:t>
            </a:r>
            <a:r>
              <a:rPr kumimoji="0" sz="1255" b="0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iet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40981" y="6243518"/>
            <a:ext cx="310454" cy="223589"/>
          </a:xfrm>
          <a:custGeom>
            <a:avLst/>
            <a:gdLst/>
            <a:ahLst/>
            <a:cxnLst/>
            <a:rect l="l" t="t" r="r" b="b"/>
            <a:pathLst>
              <a:path w="383539" h="276225">
                <a:moveTo>
                  <a:pt x="0" y="0"/>
                </a:moveTo>
                <a:lnTo>
                  <a:pt x="383438" y="0"/>
                </a:lnTo>
                <a:lnTo>
                  <a:pt x="383438" y="275653"/>
                </a:lnTo>
                <a:lnTo>
                  <a:pt x="0" y="275653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32607" y="6238386"/>
            <a:ext cx="427131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0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Radat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35004" y="6243518"/>
            <a:ext cx="310454" cy="223589"/>
          </a:xfrm>
          <a:custGeom>
            <a:avLst/>
            <a:gdLst/>
            <a:ahLst/>
            <a:cxnLst/>
            <a:rect l="l" t="t" r="r" b="b"/>
            <a:pathLst>
              <a:path w="383540" h="276225">
                <a:moveTo>
                  <a:pt x="0" y="0"/>
                </a:moveTo>
                <a:lnTo>
                  <a:pt x="383438" y="0"/>
                </a:lnTo>
                <a:lnTo>
                  <a:pt x="383438" y="275653"/>
                </a:lnTo>
                <a:lnTo>
                  <a:pt x="0" y="275653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26624" y="6238386"/>
            <a:ext cx="720622" cy="202991"/>
          </a:xfrm>
          <a:prstGeom prst="rect">
            <a:avLst/>
          </a:prstGeom>
        </p:spPr>
        <p:txBody>
          <a:bodyPr vert="horz" wrap="square" lIns="0" tIns="9766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7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55" b="0" i="0" u="none" strike="noStrike" kern="1200" cap="none" spc="-8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Vesiväylät</a:t>
            </a:r>
            <a:endParaRPr kumimoji="0" sz="12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19803" y="5640053"/>
            <a:ext cx="660486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</a:t>
            </a:r>
            <a:r>
              <a:rPr kumimoji="0" sz="1214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2015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98684" y="5640053"/>
            <a:ext cx="660486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</a:t>
            </a:r>
            <a:r>
              <a:rPr kumimoji="0" sz="1214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2016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77565" y="5640053"/>
            <a:ext cx="660486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</a:t>
            </a:r>
            <a:r>
              <a:rPr kumimoji="0" sz="1214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2017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56446" y="5640053"/>
            <a:ext cx="660486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</a:t>
            </a:r>
            <a:r>
              <a:rPr kumimoji="0" sz="1214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2018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35327" y="5640053"/>
            <a:ext cx="660486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</a:t>
            </a:r>
            <a:r>
              <a:rPr kumimoji="0" sz="1214" b="1" i="0" u="none" strike="noStrike" kern="1200" cap="none" spc="-61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2019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37498" y="5640052"/>
            <a:ext cx="813643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46771" marR="4112" lvl="0" indent="-37006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-4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TAE</a:t>
            </a:r>
            <a:r>
              <a:rPr lang="fi-FI" sz="1214" b="1" spc="-4" noProof="0" smtClean="0">
                <a:solidFill>
                  <a:srgbClr val="515455"/>
                </a:solidFill>
                <a:latin typeface="Tahoma"/>
                <a:cs typeface="Tahoma"/>
              </a:rPr>
              <a:t> </a:t>
            </a:r>
            <a:r>
              <a:rPr kumimoji="0" sz="1214" b="1" i="0" u="none" strike="noStrike" kern="1200" cap="none" spc="0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2020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179350" y="5640052"/>
            <a:ext cx="487783" cy="384591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46771" marR="4112" lvl="0" indent="-37006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Kehys 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2021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258231" y="5640052"/>
            <a:ext cx="487783" cy="384591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46771" marR="4112" lvl="0" indent="-37006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Kehys  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2022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8" name="object 18"/>
          <p:cNvSpPr/>
          <p:nvPr/>
        </p:nvSpPr>
        <p:spPr>
          <a:xfrm flipV="1">
            <a:off x="9684177" y="5010409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605308" y="5056128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526439" y="5056128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56843" y="5056128"/>
            <a:ext cx="705203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097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378509" y="5056128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296495" y="5056128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221841" y="5056128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143508" y="5056128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341947" y="5056128"/>
            <a:ext cx="418907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4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 flipV="1">
            <a:off x="9684177" y="4533786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605308" y="4579505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526439" y="4579505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456843" y="4579505"/>
            <a:ext cx="705203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097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378509" y="4579505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296495" y="4579505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221841" y="4579505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143508" y="4579505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341947" y="4579505"/>
            <a:ext cx="418907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4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6" name="object 36"/>
          <p:cNvSpPr/>
          <p:nvPr/>
        </p:nvSpPr>
        <p:spPr>
          <a:xfrm flipV="1">
            <a:off x="9684177" y="4057155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605308" y="4102874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526439" y="4102874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456843" y="4102874"/>
            <a:ext cx="705203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097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378509" y="4102874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296495" y="4102874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221841" y="4102874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143508" y="4102874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341947" y="4102874"/>
            <a:ext cx="418907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4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object 45"/>
          <p:cNvSpPr/>
          <p:nvPr/>
        </p:nvSpPr>
        <p:spPr>
          <a:xfrm flipV="1">
            <a:off x="9684177" y="3580534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8605308" y="3626253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526439" y="3626253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6456843" y="3626253"/>
            <a:ext cx="705203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097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378509" y="3626253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4296495" y="3626253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221841" y="3626253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143508" y="3626253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1341947" y="3626253"/>
            <a:ext cx="418907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4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9684177" y="3149621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605308" y="3149622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7526439" y="3149622"/>
            <a:ext cx="714455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456843" y="3149622"/>
            <a:ext cx="705203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0978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5378509" y="3149622"/>
            <a:ext cx="695437" cy="0"/>
          </a:xfrm>
          <a:custGeom>
            <a:avLst/>
            <a:gdLst/>
            <a:ahLst/>
            <a:cxnLst/>
            <a:rect l="l" t="t" r="r" b="b"/>
            <a:pathLst>
              <a:path w="859154">
                <a:moveTo>
                  <a:pt x="0" y="0"/>
                </a:moveTo>
                <a:lnTo>
                  <a:pt x="85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296495" y="3149622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3221841" y="3149622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34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1341947" y="3149622"/>
            <a:ext cx="1497272" cy="0"/>
          </a:xfrm>
          <a:custGeom>
            <a:avLst/>
            <a:gdLst/>
            <a:ahLst/>
            <a:cxnLst/>
            <a:rect l="l" t="t" r="r" b="b"/>
            <a:pathLst>
              <a:path w="1849754">
                <a:moveTo>
                  <a:pt x="0" y="0"/>
                </a:moveTo>
                <a:lnTo>
                  <a:pt x="1849136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2" name="object 62"/>
          <p:cNvSpPr/>
          <p:nvPr/>
        </p:nvSpPr>
        <p:spPr>
          <a:xfrm flipV="1">
            <a:off x="9684177" y="2627281"/>
            <a:ext cx="1403750" cy="45719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1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5378509" y="2673000"/>
            <a:ext cx="3941326" cy="0"/>
          </a:xfrm>
          <a:custGeom>
            <a:avLst/>
            <a:gdLst/>
            <a:ahLst/>
            <a:cxnLst/>
            <a:rect l="l" t="t" r="r" b="b"/>
            <a:pathLst>
              <a:path w="4869180">
                <a:moveTo>
                  <a:pt x="0" y="0"/>
                </a:moveTo>
                <a:lnTo>
                  <a:pt x="4868875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296495" y="2673000"/>
            <a:ext cx="699035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422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1341947" y="2673000"/>
            <a:ext cx="2579235" cy="0"/>
          </a:xfrm>
          <a:custGeom>
            <a:avLst/>
            <a:gdLst/>
            <a:ahLst/>
            <a:cxnLst/>
            <a:rect l="l" t="t" r="r" b="b"/>
            <a:pathLst>
              <a:path w="3186429">
                <a:moveTo>
                  <a:pt x="0" y="0"/>
                </a:moveTo>
                <a:lnTo>
                  <a:pt x="3185887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object 66"/>
          <p:cNvSpPr/>
          <p:nvPr/>
        </p:nvSpPr>
        <p:spPr>
          <a:xfrm flipV="1">
            <a:off x="5378509" y="2150649"/>
            <a:ext cx="5709418" cy="45719"/>
          </a:xfrm>
          <a:custGeom>
            <a:avLst/>
            <a:gdLst/>
            <a:ahLst/>
            <a:cxnLst/>
            <a:rect l="l" t="t" r="r" b="b"/>
            <a:pathLst>
              <a:path w="5750559">
                <a:moveTo>
                  <a:pt x="0" y="0"/>
                </a:moveTo>
                <a:lnTo>
                  <a:pt x="5750213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1341947" y="2196368"/>
            <a:ext cx="3653488" cy="0"/>
          </a:xfrm>
          <a:custGeom>
            <a:avLst/>
            <a:gdLst/>
            <a:ahLst/>
            <a:cxnLst/>
            <a:rect l="l" t="t" r="r" b="b"/>
            <a:pathLst>
              <a:path w="4513580">
                <a:moveTo>
                  <a:pt x="0" y="0"/>
                </a:moveTo>
                <a:lnTo>
                  <a:pt x="4513520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8" name="object 68"/>
          <p:cNvSpPr/>
          <p:nvPr/>
        </p:nvSpPr>
        <p:spPr>
          <a:xfrm flipV="1">
            <a:off x="1341947" y="1674027"/>
            <a:ext cx="9745980" cy="45719"/>
          </a:xfrm>
          <a:custGeom>
            <a:avLst/>
            <a:gdLst/>
            <a:ahLst/>
            <a:cxnLst/>
            <a:rect l="l" t="t" r="r" b="b"/>
            <a:pathLst>
              <a:path w="10737215">
                <a:moveTo>
                  <a:pt x="0" y="0"/>
                </a:moveTo>
                <a:lnTo>
                  <a:pt x="1073704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1341947" y="5532758"/>
            <a:ext cx="9745980" cy="45719"/>
          </a:xfrm>
          <a:custGeom>
            <a:avLst/>
            <a:gdLst/>
            <a:ahLst/>
            <a:cxnLst/>
            <a:rect l="l" t="t" r="r" b="b"/>
            <a:pathLst>
              <a:path w="10737215">
                <a:moveTo>
                  <a:pt x="0" y="0"/>
                </a:moveTo>
                <a:lnTo>
                  <a:pt x="10737049" y="0"/>
                </a:lnTo>
              </a:path>
            </a:pathLst>
          </a:custGeom>
          <a:ln w="9525">
            <a:solidFill>
              <a:srgbClr val="3D8FCD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09489" y="4471549"/>
            <a:ext cx="315080" cy="689740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45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</a:t>
            </a:r>
            <a:r>
              <a:rPr kumimoji="0" sz="1214" b="1" i="0" u="none" strike="noStrike" kern="1200" cap="none" spc="-57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8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45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</a:t>
            </a:r>
            <a:r>
              <a:rPr kumimoji="0" sz="1214" b="1" i="0" u="none" strike="noStrike" kern="1200" cap="none" spc="-57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09798" y="3995921"/>
            <a:ext cx="315080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45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6</a:t>
            </a:r>
            <a:r>
              <a:rPr kumimoji="0" sz="1214" b="1" i="0" u="none" strike="noStrike" kern="1200" cap="none" spc="-57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09953" y="3520292"/>
            <a:ext cx="315080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45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</a:t>
            </a:r>
            <a:r>
              <a:rPr kumimoji="0" sz="1214" b="1" i="0" u="none" strike="noStrike" kern="1200" cap="none" spc="-57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770203" y="3044663"/>
            <a:ext cx="454887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14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000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70358" y="2569034"/>
            <a:ext cx="454887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14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70512" y="2093405"/>
            <a:ext cx="454887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14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400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70667" y="1617777"/>
            <a:ext cx="454887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</a:t>
            </a:r>
            <a:r>
              <a:rPr kumimoji="0" sz="1214" b="1" i="0" u="none" strike="noStrike" kern="1200" cap="none" spc="-92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 </a:t>
            </a:r>
            <a:r>
              <a:rPr kumimoji="0" sz="1214" b="1" i="0" u="none" strike="noStrike" kern="1200" cap="none" spc="-4" normalizeH="0" baseline="0" noProof="0" dirty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600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1760384" y="4228701"/>
            <a:ext cx="383441" cy="1300021"/>
          </a:xfrm>
          <a:custGeom>
            <a:avLst/>
            <a:gdLst/>
            <a:ahLst/>
            <a:cxnLst/>
            <a:rect l="l" t="t" r="r" b="b"/>
            <a:pathLst>
              <a:path w="473710" h="1598295">
                <a:moveTo>
                  <a:pt x="0" y="0"/>
                </a:moveTo>
                <a:lnTo>
                  <a:pt x="473316" y="0"/>
                </a:lnTo>
                <a:lnTo>
                  <a:pt x="473316" y="1598256"/>
                </a:lnTo>
                <a:lnTo>
                  <a:pt x="0" y="1598256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2838718" y="4076225"/>
            <a:ext cx="383441" cy="1452622"/>
          </a:xfrm>
          <a:custGeom>
            <a:avLst/>
            <a:gdLst/>
            <a:ahLst/>
            <a:cxnLst/>
            <a:rect l="l" t="t" r="r" b="b"/>
            <a:pathLst>
              <a:path w="473710" h="1641475">
                <a:moveTo>
                  <a:pt x="0" y="0"/>
                </a:moveTo>
                <a:lnTo>
                  <a:pt x="473316" y="0"/>
                </a:lnTo>
                <a:lnTo>
                  <a:pt x="473316" y="1641449"/>
                </a:lnTo>
                <a:lnTo>
                  <a:pt x="0" y="1641449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3920742" y="3717949"/>
            <a:ext cx="376246" cy="1810898"/>
          </a:xfrm>
          <a:custGeom>
            <a:avLst/>
            <a:gdLst/>
            <a:ahLst/>
            <a:cxnLst/>
            <a:rect l="l" t="t" r="r" b="b"/>
            <a:pathLst>
              <a:path w="464820" h="1641475">
                <a:moveTo>
                  <a:pt x="0" y="0"/>
                </a:moveTo>
                <a:lnTo>
                  <a:pt x="464210" y="0"/>
                </a:lnTo>
                <a:lnTo>
                  <a:pt x="464210" y="1641449"/>
                </a:lnTo>
                <a:lnTo>
                  <a:pt x="0" y="1641449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4995386" y="3550211"/>
            <a:ext cx="383441" cy="1978645"/>
          </a:xfrm>
          <a:custGeom>
            <a:avLst/>
            <a:gdLst/>
            <a:ahLst/>
            <a:cxnLst/>
            <a:rect l="l" t="t" r="r" b="b"/>
            <a:pathLst>
              <a:path w="473709" h="1609089">
                <a:moveTo>
                  <a:pt x="0" y="0"/>
                </a:moveTo>
                <a:lnTo>
                  <a:pt x="473316" y="0"/>
                </a:lnTo>
                <a:lnTo>
                  <a:pt x="473316" y="1609051"/>
                </a:lnTo>
                <a:lnTo>
                  <a:pt x="0" y="1609051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073721" y="4178917"/>
            <a:ext cx="383441" cy="1349950"/>
          </a:xfrm>
          <a:custGeom>
            <a:avLst/>
            <a:gdLst/>
            <a:ahLst/>
            <a:cxnLst/>
            <a:rect l="l" t="t" r="r" b="b"/>
            <a:pathLst>
              <a:path w="473709" h="1565910">
                <a:moveTo>
                  <a:pt x="0" y="0"/>
                </a:moveTo>
                <a:lnTo>
                  <a:pt x="473316" y="0"/>
                </a:lnTo>
                <a:lnTo>
                  <a:pt x="473316" y="1565859"/>
                </a:lnTo>
                <a:lnTo>
                  <a:pt x="0" y="1565859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2838718" y="3106032"/>
            <a:ext cx="383441" cy="977908"/>
          </a:xfrm>
          <a:custGeom>
            <a:avLst/>
            <a:gdLst/>
            <a:ahLst/>
            <a:cxnLst/>
            <a:rect l="l" t="t" r="r" b="b"/>
            <a:pathLst>
              <a:path w="473710" h="1004570">
                <a:moveTo>
                  <a:pt x="0" y="0"/>
                </a:moveTo>
                <a:lnTo>
                  <a:pt x="473316" y="0"/>
                </a:lnTo>
                <a:lnTo>
                  <a:pt x="473316" y="1004303"/>
                </a:lnTo>
                <a:lnTo>
                  <a:pt x="0" y="1004303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1760384" y="3460586"/>
            <a:ext cx="383441" cy="769452"/>
          </a:xfrm>
          <a:custGeom>
            <a:avLst/>
            <a:gdLst/>
            <a:ahLst/>
            <a:cxnLst/>
            <a:rect l="l" t="t" r="r" b="b"/>
            <a:pathLst>
              <a:path w="473710" h="950595">
                <a:moveTo>
                  <a:pt x="0" y="0"/>
                </a:moveTo>
                <a:lnTo>
                  <a:pt x="473316" y="0"/>
                </a:lnTo>
                <a:lnTo>
                  <a:pt x="473316" y="950302"/>
                </a:lnTo>
                <a:lnTo>
                  <a:pt x="0" y="950302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4994968" y="2290617"/>
            <a:ext cx="383441" cy="1257576"/>
          </a:xfrm>
          <a:custGeom>
            <a:avLst/>
            <a:gdLst/>
            <a:ahLst/>
            <a:cxnLst/>
            <a:rect l="l" t="t" r="r" b="b"/>
            <a:pathLst>
              <a:path w="473709" h="961389">
                <a:moveTo>
                  <a:pt x="0" y="0"/>
                </a:moveTo>
                <a:lnTo>
                  <a:pt x="473316" y="0"/>
                </a:lnTo>
                <a:lnTo>
                  <a:pt x="473316" y="961110"/>
                </a:lnTo>
                <a:lnTo>
                  <a:pt x="0" y="961110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6073721" y="3392620"/>
            <a:ext cx="383441" cy="786298"/>
          </a:xfrm>
          <a:custGeom>
            <a:avLst/>
            <a:gdLst/>
            <a:ahLst/>
            <a:cxnLst/>
            <a:rect l="l" t="t" r="r" b="b"/>
            <a:pathLst>
              <a:path w="473709" h="1047750">
                <a:moveTo>
                  <a:pt x="0" y="0"/>
                </a:moveTo>
                <a:lnTo>
                  <a:pt x="473316" y="0"/>
                </a:lnTo>
                <a:lnTo>
                  <a:pt x="473316" y="1047496"/>
                </a:lnTo>
                <a:lnTo>
                  <a:pt x="0" y="1047496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1760384" y="3250793"/>
            <a:ext cx="383441" cy="210225"/>
          </a:xfrm>
          <a:custGeom>
            <a:avLst/>
            <a:gdLst/>
            <a:ahLst/>
            <a:cxnLst/>
            <a:rect l="l" t="t" r="r" b="b"/>
            <a:pathLst>
              <a:path w="473710" h="259714">
                <a:moveTo>
                  <a:pt x="0" y="0"/>
                </a:moveTo>
                <a:lnTo>
                  <a:pt x="473316" y="0"/>
                </a:lnTo>
                <a:lnTo>
                  <a:pt x="473316" y="259181"/>
                </a:lnTo>
                <a:lnTo>
                  <a:pt x="0" y="259181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2838718" y="2889828"/>
            <a:ext cx="383441" cy="227701"/>
          </a:xfrm>
          <a:custGeom>
            <a:avLst/>
            <a:gdLst/>
            <a:ahLst/>
            <a:cxnLst/>
            <a:rect l="l" t="t" r="r" b="b"/>
            <a:pathLst>
              <a:path w="473710" h="281304">
                <a:moveTo>
                  <a:pt x="0" y="0"/>
                </a:moveTo>
                <a:lnTo>
                  <a:pt x="473316" y="0"/>
                </a:lnTo>
                <a:lnTo>
                  <a:pt x="473316" y="280771"/>
                </a:lnTo>
                <a:lnTo>
                  <a:pt x="0" y="28077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3920742" y="2435767"/>
            <a:ext cx="376246" cy="262652"/>
          </a:xfrm>
          <a:custGeom>
            <a:avLst/>
            <a:gdLst/>
            <a:ahLst/>
            <a:cxnLst/>
            <a:rect l="l" t="t" r="r" b="b"/>
            <a:pathLst>
              <a:path w="464820" h="324485">
                <a:moveTo>
                  <a:pt x="0" y="0"/>
                </a:moveTo>
                <a:lnTo>
                  <a:pt x="464210" y="0"/>
                </a:lnTo>
                <a:lnTo>
                  <a:pt x="464210" y="323976"/>
                </a:lnTo>
                <a:lnTo>
                  <a:pt x="0" y="323976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4995386" y="2026423"/>
            <a:ext cx="383441" cy="262652"/>
          </a:xfrm>
          <a:custGeom>
            <a:avLst/>
            <a:gdLst/>
            <a:ahLst/>
            <a:cxnLst/>
            <a:rect l="l" t="t" r="r" b="b"/>
            <a:pathLst>
              <a:path w="473709" h="324485">
                <a:moveTo>
                  <a:pt x="0" y="0"/>
                </a:moveTo>
                <a:lnTo>
                  <a:pt x="473316" y="0"/>
                </a:lnTo>
                <a:lnTo>
                  <a:pt x="473316" y="323976"/>
                </a:lnTo>
                <a:lnTo>
                  <a:pt x="0" y="323976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6073721" y="3180591"/>
            <a:ext cx="383441" cy="227339"/>
          </a:xfrm>
          <a:custGeom>
            <a:avLst/>
            <a:gdLst/>
            <a:ahLst/>
            <a:cxnLst/>
            <a:rect l="l" t="t" r="r" b="b"/>
            <a:pathLst>
              <a:path w="473709" h="313689">
                <a:moveTo>
                  <a:pt x="0" y="0"/>
                </a:moveTo>
                <a:lnTo>
                  <a:pt x="473316" y="0"/>
                </a:lnTo>
                <a:lnTo>
                  <a:pt x="473316" y="313156"/>
                </a:lnTo>
                <a:lnTo>
                  <a:pt x="0" y="313156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6073721" y="2839956"/>
            <a:ext cx="383441" cy="340633"/>
          </a:xfrm>
          <a:custGeom>
            <a:avLst/>
            <a:gdLst/>
            <a:ahLst/>
            <a:cxnLst/>
            <a:rect l="l" t="t" r="r" b="b"/>
            <a:pathLst>
              <a:path w="473709" h="302894">
                <a:moveTo>
                  <a:pt x="0" y="0"/>
                </a:moveTo>
                <a:lnTo>
                  <a:pt x="473316" y="0"/>
                </a:lnTo>
                <a:lnTo>
                  <a:pt x="473316" y="302387"/>
                </a:lnTo>
                <a:lnTo>
                  <a:pt x="0" y="302387"/>
                </a:lnTo>
                <a:lnTo>
                  <a:pt x="0" y="0"/>
                </a:lnTo>
                <a:close/>
              </a:path>
            </a:pathLst>
          </a:custGeom>
          <a:solidFill>
            <a:srgbClr val="E21F8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8240719" y="2379655"/>
            <a:ext cx="364938" cy="3149346"/>
          </a:xfrm>
          <a:custGeom>
            <a:avLst/>
            <a:gdLst/>
            <a:ahLst/>
            <a:cxnLst/>
            <a:rect l="l" t="t" r="r" b="b"/>
            <a:pathLst>
              <a:path w="450850" h="2999104">
                <a:moveTo>
                  <a:pt x="0" y="0"/>
                </a:moveTo>
                <a:lnTo>
                  <a:pt x="450418" y="0"/>
                </a:lnTo>
                <a:lnTo>
                  <a:pt x="450418" y="2998673"/>
                </a:lnTo>
                <a:lnTo>
                  <a:pt x="0" y="2998673"/>
                </a:lnTo>
                <a:lnTo>
                  <a:pt x="0" y="0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9319589" y="2202851"/>
            <a:ext cx="364938" cy="3325872"/>
          </a:xfrm>
          <a:custGeom>
            <a:avLst/>
            <a:gdLst/>
            <a:ahLst/>
            <a:cxnLst/>
            <a:rect l="l" t="t" r="r" b="b"/>
            <a:pathLst>
              <a:path w="450850" h="3682365">
                <a:moveTo>
                  <a:pt x="0" y="0"/>
                </a:moveTo>
                <a:lnTo>
                  <a:pt x="450418" y="0"/>
                </a:lnTo>
                <a:lnTo>
                  <a:pt x="450418" y="3682276"/>
                </a:lnTo>
                <a:lnTo>
                  <a:pt x="0" y="3682276"/>
                </a:lnTo>
                <a:lnTo>
                  <a:pt x="0" y="0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794025" y="4274248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538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1794025" y="3520203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324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843183" y="3246890"/>
            <a:ext cx="21793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79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919282" y="2881638"/>
            <a:ext cx="21793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87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950550" y="2428133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108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6107229" y="3180592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ctr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81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6107229" y="2859059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141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5029122" y="2031296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109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2872441" y="3172480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370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950704" y="2726275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420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5028967" y="2336894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534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6107229" y="3449009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326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2869968" y="4231248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604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946067" y="3762666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744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5022165" y="3581777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825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098263" y="4325755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557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7125203" y="1929016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1409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6057761" y="2642212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1105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4972851" y="1794394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1468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3901081" y="2187824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1272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2822819" y="2643647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1061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1791551" y="3012246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941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8215523" y="2165912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1345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9294404" y="1943531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1409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27" name="Otsikko 1"/>
          <p:cNvSpPr txBox="1">
            <a:spLocks/>
          </p:cNvSpPr>
          <p:nvPr/>
        </p:nvSpPr>
        <p:spPr>
          <a:xfrm>
            <a:off x="726692" y="294110"/>
            <a:ext cx="9189204" cy="8369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Perusväylänpidon rahoituksen kehitys 2015-2023 </a:t>
            </a:r>
            <a:r>
              <a:rPr kumimoji="0" lang="fi-FI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(milj. euroa)</a:t>
            </a:r>
            <a:endParaRPr kumimoji="0" lang="fi-FI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Päivämäärän paikkamerkki 4"/>
          <p:cNvSpPr txBox="1">
            <a:spLocks/>
          </p:cNvSpPr>
          <p:nvPr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D11CA3-8801-4392-ACE8-67A291FF92C6}" type="datetime1">
              <a:rPr kumimoji="0" lang="fi-FI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21.11.2019</a:t>
            </a:fld>
            <a:endParaRPr kumimoji="0" lang="fi-FI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2" name="Tekstiruutu 131"/>
          <p:cNvSpPr txBox="1"/>
          <p:nvPr/>
        </p:nvSpPr>
        <p:spPr>
          <a:xfrm rot="16200000">
            <a:off x="6634" y="3513232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Milj. euroa</a:t>
            </a:r>
          </a:p>
        </p:txBody>
      </p:sp>
      <p:sp>
        <p:nvSpPr>
          <p:cNvPr id="129" name="object 17"/>
          <p:cNvSpPr txBox="1"/>
          <p:nvPr/>
        </p:nvSpPr>
        <p:spPr>
          <a:xfrm>
            <a:off x="10297322" y="5640052"/>
            <a:ext cx="487783" cy="384591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46771" marR="4112" lvl="0" indent="-37006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14" b="1" i="0" u="none" strike="noStrike" kern="1200" cap="none" spc="-4" normalizeH="0" baseline="0" noProof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Kehys  </a:t>
            </a:r>
            <a:r>
              <a:rPr kumimoji="0" sz="1214" b="1" i="0" u="none" strike="noStrike" kern="1200" cap="none" spc="0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202</a:t>
            </a:r>
            <a:r>
              <a:rPr kumimoji="0" lang="fi-FI" sz="1214" b="1" i="0" u="none" strike="noStrike" kern="1200" cap="none" spc="0" normalizeH="0" baseline="0" noProof="0" smtClean="0">
                <a:ln>
                  <a:noFill/>
                </a:ln>
                <a:solidFill>
                  <a:srgbClr val="515455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3</a:t>
            </a:r>
            <a:endParaRPr kumimoji="0" sz="121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1" name="object 98"/>
          <p:cNvSpPr/>
          <p:nvPr/>
        </p:nvSpPr>
        <p:spPr>
          <a:xfrm>
            <a:off x="10373798" y="2697636"/>
            <a:ext cx="364938" cy="2831086"/>
          </a:xfrm>
          <a:custGeom>
            <a:avLst/>
            <a:gdLst/>
            <a:ahLst/>
            <a:cxnLst/>
            <a:rect l="l" t="t" r="r" b="b"/>
            <a:pathLst>
              <a:path w="450850" h="3682365">
                <a:moveTo>
                  <a:pt x="0" y="0"/>
                </a:moveTo>
                <a:lnTo>
                  <a:pt x="450418" y="0"/>
                </a:lnTo>
                <a:lnTo>
                  <a:pt x="450418" y="3682276"/>
                </a:lnTo>
                <a:lnTo>
                  <a:pt x="0" y="3682276"/>
                </a:lnTo>
                <a:lnTo>
                  <a:pt x="0" y="0"/>
                </a:lnTo>
                <a:close/>
              </a:path>
            </a:pathLst>
          </a:custGeom>
          <a:solidFill>
            <a:srgbClr val="BCBE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3" name="object 125"/>
          <p:cNvSpPr txBox="1"/>
          <p:nvPr/>
        </p:nvSpPr>
        <p:spPr>
          <a:xfrm>
            <a:off x="10333815" y="2422467"/>
            <a:ext cx="414795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1196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35" name="object 81"/>
          <p:cNvSpPr/>
          <p:nvPr/>
        </p:nvSpPr>
        <p:spPr>
          <a:xfrm>
            <a:off x="7165063" y="3762666"/>
            <a:ext cx="383441" cy="1773568"/>
          </a:xfrm>
          <a:custGeom>
            <a:avLst/>
            <a:gdLst/>
            <a:ahLst/>
            <a:cxnLst/>
            <a:rect l="l" t="t" r="r" b="b"/>
            <a:pathLst>
              <a:path w="473709" h="1565910">
                <a:moveTo>
                  <a:pt x="0" y="0"/>
                </a:moveTo>
                <a:lnTo>
                  <a:pt x="473316" y="0"/>
                </a:lnTo>
                <a:lnTo>
                  <a:pt x="473316" y="1565859"/>
                </a:lnTo>
                <a:lnTo>
                  <a:pt x="0" y="1565859"/>
                </a:lnTo>
                <a:lnTo>
                  <a:pt x="0" y="0"/>
                </a:lnTo>
                <a:close/>
              </a:path>
            </a:pathLst>
          </a:custGeom>
          <a:solidFill>
            <a:srgbClr val="00B5C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6" name="object 86"/>
          <p:cNvSpPr/>
          <p:nvPr/>
        </p:nvSpPr>
        <p:spPr>
          <a:xfrm>
            <a:off x="7165063" y="2742023"/>
            <a:ext cx="383441" cy="1037499"/>
          </a:xfrm>
          <a:custGeom>
            <a:avLst/>
            <a:gdLst/>
            <a:ahLst/>
            <a:cxnLst/>
            <a:rect l="l" t="t" r="r" b="b"/>
            <a:pathLst>
              <a:path w="473709" h="1047750">
                <a:moveTo>
                  <a:pt x="0" y="0"/>
                </a:moveTo>
                <a:lnTo>
                  <a:pt x="473316" y="0"/>
                </a:lnTo>
                <a:lnTo>
                  <a:pt x="473316" y="1047496"/>
                </a:lnTo>
                <a:lnTo>
                  <a:pt x="0" y="1047496"/>
                </a:lnTo>
                <a:lnTo>
                  <a:pt x="0" y="0"/>
                </a:lnTo>
                <a:close/>
              </a:path>
            </a:pathLst>
          </a:custGeom>
          <a:solidFill>
            <a:srgbClr val="84C77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7" name="object 91"/>
          <p:cNvSpPr/>
          <p:nvPr/>
        </p:nvSpPr>
        <p:spPr>
          <a:xfrm>
            <a:off x="7165063" y="2491436"/>
            <a:ext cx="383441" cy="253914"/>
          </a:xfrm>
          <a:custGeom>
            <a:avLst/>
            <a:gdLst/>
            <a:ahLst/>
            <a:cxnLst/>
            <a:rect l="l" t="t" r="r" b="b"/>
            <a:pathLst>
              <a:path w="473709" h="313689">
                <a:moveTo>
                  <a:pt x="0" y="0"/>
                </a:moveTo>
                <a:lnTo>
                  <a:pt x="473316" y="0"/>
                </a:lnTo>
                <a:lnTo>
                  <a:pt x="473316" y="313156"/>
                </a:lnTo>
                <a:lnTo>
                  <a:pt x="0" y="313156"/>
                </a:lnTo>
                <a:lnTo>
                  <a:pt x="0" y="0"/>
                </a:lnTo>
                <a:close/>
              </a:path>
            </a:pathLst>
          </a:custGeom>
          <a:solidFill>
            <a:srgbClr val="006CB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8" name="object 95"/>
          <p:cNvSpPr/>
          <p:nvPr/>
        </p:nvSpPr>
        <p:spPr>
          <a:xfrm>
            <a:off x="7165063" y="2176954"/>
            <a:ext cx="383441" cy="314482"/>
          </a:xfrm>
          <a:custGeom>
            <a:avLst/>
            <a:gdLst/>
            <a:ahLst/>
            <a:cxnLst/>
            <a:rect l="l" t="t" r="r" b="b"/>
            <a:pathLst>
              <a:path w="473709" h="302894">
                <a:moveTo>
                  <a:pt x="0" y="0"/>
                </a:moveTo>
                <a:lnTo>
                  <a:pt x="473316" y="0"/>
                </a:lnTo>
                <a:lnTo>
                  <a:pt x="473316" y="302387"/>
                </a:lnTo>
                <a:lnTo>
                  <a:pt x="0" y="302387"/>
                </a:lnTo>
                <a:lnTo>
                  <a:pt x="0" y="0"/>
                </a:lnTo>
                <a:close/>
              </a:path>
            </a:pathLst>
          </a:custGeom>
          <a:solidFill>
            <a:srgbClr val="E21F8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5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9" name="object 104"/>
          <p:cNvSpPr txBox="1"/>
          <p:nvPr/>
        </p:nvSpPr>
        <p:spPr>
          <a:xfrm>
            <a:off x="7198571" y="2518011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ctr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98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0" name="object 105"/>
          <p:cNvSpPr txBox="1"/>
          <p:nvPr/>
        </p:nvSpPr>
        <p:spPr>
          <a:xfrm>
            <a:off x="7198571" y="2196056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140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1" name="object 113"/>
          <p:cNvSpPr txBox="1"/>
          <p:nvPr/>
        </p:nvSpPr>
        <p:spPr>
          <a:xfrm>
            <a:off x="7198571" y="3092367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431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  <p:sp>
        <p:nvSpPr>
          <p:cNvPr id="142" name="object 117"/>
          <p:cNvSpPr txBox="1"/>
          <p:nvPr/>
        </p:nvSpPr>
        <p:spPr>
          <a:xfrm>
            <a:off x="7189605" y="3817061"/>
            <a:ext cx="316108" cy="197745"/>
          </a:xfrm>
          <a:prstGeom prst="rect">
            <a:avLst/>
          </a:prstGeom>
        </p:spPr>
        <p:txBody>
          <a:bodyPr vert="horz" wrap="square" lIns="0" tIns="10794" rIns="0" bIns="0" rtlCol="0">
            <a:spAutoFit/>
          </a:bodyPr>
          <a:lstStyle/>
          <a:p>
            <a:pPr marL="10279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214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740</a:t>
            </a:r>
            <a:endParaRPr kumimoji="0" sz="121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56127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8200" y="0"/>
            <a:ext cx="9399612" cy="1325563"/>
          </a:xfrm>
        </p:spPr>
        <p:txBody>
          <a:bodyPr/>
          <a:lstStyle/>
          <a:p>
            <a:r>
              <a:rPr lang="fi-FI" dirty="0" smtClean="0"/>
              <a:t>Toimialan rahoitus 2019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7734300" y="1905000"/>
            <a:ext cx="3590925" cy="4010025"/>
          </a:xfrm>
        </p:spPr>
        <p:txBody>
          <a:bodyPr/>
          <a:lstStyle/>
          <a:p>
            <a:r>
              <a:rPr lang="fi-FI" dirty="0" smtClean="0"/>
              <a:t>Hankkeet-toimialan budjetti vuonna 2019 on 1 107 milj. euroa</a:t>
            </a:r>
          </a:p>
          <a:p>
            <a:r>
              <a:rPr lang="fi-FI" dirty="0" smtClean="0"/>
              <a:t>Budjetti sisältää edellisiltä vuosilta siirtyneet saldomäärärahat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r>
              <a:rPr lang="fi-FI" dirty="0" smtClean="0"/>
              <a:t>31.10.2019</a:t>
            </a:r>
            <a:endParaRPr lang="en-US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97" y="1521136"/>
            <a:ext cx="7193903" cy="520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8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r>
              <a:rPr lang="fi-FI" smtClean="0"/>
              <a:t>31.10.2019</a:t>
            </a:r>
            <a:endParaRPr lang="en-US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bk object 16"/>
          <p:cNvSpPr/>
          <p:nvPr/>
        </p:nvSpPr>
        <p:spPr>
          <a:xfrm>
            <a:off x="4606529" y="1561774"/>
            <a:ext cx="2938224" cy="3666535"/>
          </a:xfrm>
          <a:custGeom>
            <a:avLst/>
            <a:gdLst/>
            <a:ahLst/>
            <a:cxnLst/>
            <a:rect l="l" t="t" r="r" b="b"/>
            <a:pathLst>
              <a:path w="4352925" h="5432425">
                <a:moveTo>
                  <a:pt x="3844632" y="0"/>
                </a:moveTo>
                <a:lnTo>
                  <a:pt x="0" y="0"/>
                </a:lnTo>
                <a:lnTo>
                  <a:pt x="0" y="154304"/>
                </a:lnTo>
                <a:lnTo>
                  <a:pt x="506018" y="3125444"/>
                </a:lnTo>
                <a:lnTo>
                  <a:pt x="113207" y="5431840"/>
                </a:lnTo>
                <a:lnTo>
                  <a:pt x="3958590" y="5431840"/>
                </a:lnTo>
                <a:lnTo>
                  <a:pt x="4352480" y="3119132"/>
                </a:lnTo>
                <a:lnTo>
                  <a:pt x="3922966" y="597230"/>
                </a:lnTo>
                <a:lnTo>
                  <a:pt x="3844632" y="138264"/>
                </a:lnTo>
                <a:lnTo>
                  <a:pt x="3844632" y="0"/>
                </a:lnTo>
                <a:close/>
              </a:path>
            </a:pathLst>
          </a:custGeom>
          <a:solidFill>
            <a:srgbClr val="92CA70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7" name="bk object 17"/>
          <p:cNvSpPr/>
          <p:nvPr/>
        </p:nvSpPr>
        <p:spPr>
          <a:xfrm>
            <a:off x="1825445" y="1561774"/>
            <a:ext cx="3029522" cy="3666887"/>
          </a:xfrm>
          <a:custGeom>
            <a:avLst/>
            <a:gdLst/>
            <a:ahLst/>
            <a:cxnLst/>
            <a:rect l="l" t="t" r="r" b="b"/>
            <a:pathLst>
              <a:path w="4488180" h="5432425">
                <a:moveTo>
                  <a:pt x="3981843" y="0"/>
                </a:moveTo>
                <a:lnTo>
                  <a:pt x="0" y="2082"/>
                </a:lnTo>
                <a:lnTo>
                  <a:pt x="0" y="5431853"/>
                </a:lnTo>
                <a:lnTo>
                  <a:pt x="4095051" y="5431853"/>
                </a:lnTo>
                <a:lnTo>
                  <a:pt x="4487887" y="3125317"/>
                </a:lnTo>
                <a:lnTo>
                  <a:pt x="3981843" y="154190"/>
                </a:lnTo>
                <a:lnTo>
                  <a:pt x="3981843" y="0"/>
                </a:lnTo>
                <a:close/>
              </a:path>
            </a:pathLst>
          </a:custGeom>
          <a:solidFill>
            <a:srgbClr val="00B1CD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8" name="bk object 18"/>
          <p:cNvSpPr/>
          <p:nvPr/>
        </p:nvSpPr>
        <p:spPr>
          <a:xfrm>
            <a:off x="1825446" y="5315253"/>
            <a:ext cx="2749629" cy="459057"/>
          </a:xfrm>
          <a:custGeom>
            <a:avLst/>
            <a:gdLst/>
            <a:ahLst/>
            <a:cxnLst/>
            <a:rect l="l" t="t" r="r" b="b"/>
            <a:pathLst>
              <a:path w="4073525" h="680084">
                <a:moveTo>
                  <a:pt x="4073105" y="0"/>
                </a:moveTo>
                <a:lnTo>
                  <a:pt x="0" y="0"/>
                </a:lnTo>
                <a:lnTo>
                  <a:pt x="0" y="679615"/>
                </a:lnTo>
                <a:lnTo>
                  <a:pt x="3981843" y="677532"/>
                </a:lnTo>
                <a:lnTo>
                  <a:pt x="3981843" y="535863"/>
                </a:lnTo>
                <a:lnTo>
                  <a:pt x="4073105" y="0"/>
                </a:lnTo>
                <a:close/>
              </a:path>
            </a:pathLst>
          </a:custGeom>
          <a:solidFill>
            <a:srgbClr val="45C1EF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9" name="bk object 19"/>
          <p:cNvSpPr/>
          <p:nvPr/>
        </p:nvSpPr>
        <p:spPr>
          <a:xfrm>
            <a:off x="7279127" y="1561775"/>
            <a:ext cx="2816066" cy="403336"/>
          </a:xfrm>
          <a:custGeom>
            <a:avLst/>
            <a:gdLst/>
            <a:ahLst/>
            <a:cxnLst/>
            <a:rect l="l" t="t" r="r" b="b"/>
            <a:pathLst>
              <a:path w="4171950" h="597535">
                <a:moveTo>
                  <a:pt x="4171696" y="0"/>
                </a:moveTo>
                <a:lnTo>
                  <a:pt x="0" y="0"/>
                </a:lnTo>
                <a:lnTo>
                  <a:pt x="0" y="138252"/>
                </a:lnTo>
                <a:lnTo>
                  <a:pt x="78181" y="597166"/>
                </a:lnTo>
                <a:lnTo>
                  <a:pt x="4171696" y="597166"/>
                </a:lnTo>
                <a:lnTo>
                  <a:pt x="4171696" y="0"/>
                </a:lnTo>
                <a:close/>
              </a:path>
            </a:pathLst>
          </a:custGeom>
          <a:solidFill>
            <a:srgbClr val="0099FF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10" name="bk object 20"/>
          <p:cNvSpPr/>
          <p:nvPr/>
        </p:nvSpPr>
        <p:spPr>
          <a:xfrm>
            <a:off x="7279127" y="5315250"/>
            <a:ext cx="2816066" cy="457343"/>
          </a:xfrm>
          <a:custGeom>
            <a:avLst/>
            <a:gdLst/>
            <a:ahLst/>
            <a:cxnLst/>
            <a:rect l="l" t="t" r="r" b="b"/>
            <a:pathLst>
              <a:path w="4171950" h="677545">
                <a:moveTo>
                  <a:pt x="4171696" y="0"/>
                </a:moveTo>
                <a:lnTo>
                  <a:pt x="91935" y="0"/>
                </a:lnTo>
                <a:lnTo>
                  <a:pt x="0" y="539280"/>
                </a:lnTo>
                <a:lnTo>
                  <a:pt x="0" y="677532"/>
                </a:lnTo>
                <a:lnTo>
                  <a:pt x="4171696" y="677532"/>
                </a:lnTo>
                <a:lnTo>
                  <a:pt x="4171696" y="0"/>
                </a:lnTo>
                <a:close/>
              </a:path>
            </a:pathLst>
          </a:custGeom>
          <a:solidFill>
            <a:srgbClr val="45C1EF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11" name="bk object 21"/>
          <p:cNvSpPr/>
          <p:nvPr/>
        </p:nvSpPr>
        <p:spPr>
          <a:xfrm>
            <a:off x="7355988" y="4625662"/>
            <a:ext cx="2739342" cy="602647"/>
          </a:xfrm>
          <a:custGeom>
            <a:avLst/>
            <a:gdLst/>
            <a:ahLst/>
            <a:cxnLst/>
            <a:rect l="l" t="t" r="r" b="b"/>
            <a:pathLst>
              <a:path w="4058284" h="892809">
                <a:moveTo>
                  <a:pt x="4057827" y="0"/>
                </a:moveTo>
                <a:lnTo>
                  <a:pt x="152019" y="0"/>
                </a:lnTo>
                <a:lnTo>
                  <a:pt x="0" y="892746"/>
                </a:lnTo>
                <a:lnTo>
                  <a:pt x="4057827" y="892746"/>
                </a:lnTo>
                <a:lnTo>
                  <a:pt x="4057827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12" name="bk object 22"/>
          <p:cNvSpPr/>
          <p:nvPr/>
        </p:nvSpPr>
        <p:spPr>
          <a:xfrm>
            <a:off x="7355987" y="2041128"/>
            <a:ext cx="2739060" cy="1477737"/>
          </a:xfrm>
          <a:custGeom>
            <a:avLst/>
            <a:gdLst/>
            <a:ahLst/>
            <a:cxnLst/>
            <a:rect l="l" t="t" r="r" b="b"/>
            <a:pathLst>
              <a:path w="4071619" h="2173604">
                <a:moveTo>
                  <a:pt x="4071581" y="0"/>
                </a:moveTo>
                <a:lnTo>
                  <a:pt x="0" y="0"/>
                </a:lnTo>
                <a:lnTo>
                  <a:pt x="370230" y="2173312"/>
                </a:lnTo>
                <a:lnTo>
                  <a:pt x="4071581" y="2173312"/>
                </a:lnTo>
                <a:lnTo>
                  <a:pt x="4071581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13" name="bk object 23"/>
          <p:cNvSpPr/>
          <p:nvPr/>
        </p:nvSpPr>
        <p:spPr>
          <a:xfrm>
            <a:off x="7473405" y="3605454"/>
            <a:ext cx="2621899" cy="933469"/>
          </a:xfrm>
          <a:custGeom>
            <a:avLst/>
            <a:gdLst/>
            <a:ahLst/>
            <a:cxnLst/>
            <a:rect l="l" t="t" r="r" b="b"/>
            <a:pathLst>
              <a:path w="3884294" h="1382395">
                <a:moveTo>
                  <a:pt x="3883875" y="0"/>
                </a:moveTo>
                <a:lnTo>
                  <a:pt x="204457" y="0"/>
                </a:lnTo>
                <a:lnTo>
                  <a:pt x="219989" y="90995"/>
                </a:lnTo>
                <a:lnTo>
                  <a:pt x="0" y="1382039"/>
                </a:lnTo>
                <a:lnTo>
                  <a:pt x="3883875" y="1382039"/>
                </a:lnTo>
                <a:lnTo>
                  <a:pt x="3883875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endParaRPr sz="1215"/>
          </a:p>
        </p:txBody>
      </p:sp>
      <p:sp>
        <p:nvSpPr>
          <p:cNvPr id="14" name="object 2"/>
          <p:cNvSpPr txBox="1"/>
          <p:nvPr/>
        </p:nvSpPr>
        <p:spPr>
          <a:xfrm>
            <a:off x="2081201" y="2252802"/>
            <a:ext cx="2724209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</a:pPr>
            <a:r>
              <a:rPr lang="fi-FI" sz="1350" b="1" spc="-10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Toimialan budjetti 2019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object 3"/>
          <p:cNvSpPr txBox="1"/>
          <p:nvPr/>
        </p:nvSpPr>
        <p:spPr>
          <a:xfrm>
            <a:off x="1825445" y="2685937"/>
            <a:ext cx="1810189" cy="1636875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434626">
              <a:spcBef>
                <a:spcPts val="64"/>
              </a:spcBef>
            </a:pPr>
            <a:r>
              <a:rPr lang="fi-FI" sz="1350" spc="-1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sz="1350" spc="-17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Toimintamenot</a:t>
            </a:r>
            <a:endParaRPr sz="135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8573" marR="3429" indent="333470" algn="r">
              <a:lnSpc>
                <a:spcPct val="171100"/>
              </a:lnSpc>
            </a:pPr>
            <a:r>
              <a:rPr sz="1350" spc="-14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sz="1350" spc="-3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eru</a:t>
            </a:r>
            <a:r>
              <a:rPr sz="1350" spc="-10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sv</a:t>
            </a:r>
            <a:r>
              <a:rPr sz="1350" spc="-3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äylänpito</a:t>
            </a:r>
            <a:r>
              <a:rPr sz="1350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sz="1350" spc="-24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sz="1350" spc="-3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ehittämishank</a:t>
            </a:r>
            <a:r>
              <a:rPr sz="1350" spc="-27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sz="1350" spc="-3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eet</a:t>
            </a:r>
            <a:endParaRPr lang="fi-FI" sz="1350" spc="-3" dirty="0" smtClean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8573" marR="3429" indent="333470" algn="r">
              <a:lnSpc>
                <a:spcPct val="171100"/>
              </a:lnSpc>
            </a:pPr>
            <a:r>
              <a:rPr lang="fi-FI" sz="1350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Elinkaarihankkeet</a:t>
            </a:r>
          </a:p>
          <a:p>
            <a:pPr marL="8573" marR="3429" indent="333470" algn="r">
              <a:lnSpc>
                <a:spcPct val="171100"/>
              </a:lnSpc>
            </a:pPr>
            <a:r>
              <a:rPr lang="fi-FI" sz="1350" spc="-3" dirty="0" err="1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Kimolan</a:t>
            </a:r>
            <a:r>
              <a:rPr lang="fi-FI" sz="1350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kanava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object 4"/>
          <p:cNvSpPr txBox="1"/>
          <p:nvPr/>
        </p:nvSpPr>
        <p:spPr>
          <a:xfrm>
            <a:off x="5243348" y="2781219"/>
            <a:ext cx="2035779" cy="1475292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27432">
              <a:spcBef>
                <a:spcPts val="64"/>
              </a:spcBef>
            </a:pPr>
            <a:r>
              <a:rPr lang="fi-FI" sz="1350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Toimialan tehtävä on rakennuttaa hankkeet tuottavasti, turvallisesti ja laadukkaasti. </a:t>
            </a:r>
          </a:p>
          <a:p>
            <a:pPr marL="27432">
              <a:spcBef>
                <a:spcPts val="64"/>
              </a:spcBef>
            </a:pPr>
            <a:r>
              <a:rPr lang="fi-FI" sz="1350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Lisäksi toimialan </a:t>
            </a:r>
            <a:r>
              <a:rPr lang="fi-FI" sz="1350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tehtävä </a:t>
            </a:r>
            <a:r>
              <a:rPr lang="fi-FI" sz="1350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on hanketoiminnan kehittäminen. </a:t>
            </a:r>
            <a:endParaRPr sz="1350" spc="-3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object 5"/>
          <p:cNvSpPr txBox="1"/>
          <p:nvPr/>
        </p:nvSpPr>
        <p:spPr>
          <a:xfrm>
            <a:off x="3758793" y="2663441"/>
            <a:ext cx="819132" cy="577610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</a:pP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5,8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8573">
              <a:spcBef>
                <a:spcPts val="1151"/>
              </a:spcBef>
            </a:pP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250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object 6"/>
          <p:cNvSpPr txBox="1"/>
          <p:nvPr/>
        </p:nvSpPr>
        <p:spPr>
          <a:xfrm>
            <a:off x="3751242" y="3335094"/>
            <a:ext cx="695734" cy="939248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1151"/>
              </a:spcBef>
            </a:pPr>
            <a:r>
              <a:rPr lang="fi-FI" sz="1350" b="1" spc="-10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597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M€</a:t>
            </a:r>
            <a:endParaRPr lang="fi-FI" sz="1350" b="1" spc="-3" dirty="0" smtClean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8573">
              <a:spcBef>
                <a:spcPts val="1151"/>
              </a:spcBef>
            </a:pP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160 M€</a:t>
            </a:r>
          </a:p>
          <a:p>
            <a:pPr marL="8573">
              <a:spcBef>
                <a:spcPts val="1151"/>
              </a:spcBef>
            </a:pP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12 M€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object 7"/>
          <p:cNvSpPr txBox="1"/>
          <p:nvPr/>
        </p:nvSpPr>
        <p:spPr>
          <a:xfrm>
            <a:off x="7972382" y="1643585"/>
            <a:ext cx="2025393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1290161" algn="l"/>
              </a:tabLst>
            </a:pPr>
            <a:r>
              <a:rPr sz="1350" spc="-17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Toimintamenot	</a:t>
            </a: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5,8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object 8"/>
          <p:cNvSpPr txBox="1"/>
          <p:nvPr/>
        </p:nvSpPr>
        <p:spPr>
          <a:xfrm>
            <a:off x="8691764" y="2663441"/>
            <a:ext cx="1165713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422196" algn="l"/>
              </a:tabLst>
            </a:pPr>
            <a:r>
              <a:rPr sz="1350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Tiet	</a:t>
            </a: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575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object 9"/>
          <p:cNvSpPr txBox="1"/>
          <p:nvPr/>
        </p:nvSpPr>
        <p:spPr>
          <a:xfrm>
            <a:off x="8099256" y="3952511"/>
            <a:ext cx="1838493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1156430" algn="l"/>
              </a:tabLst>
            </a:pPr>
            <a:r>
              <a:rPr sz="1350" spc="-7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Raideliikenne	</a:t>
            </a:r>
            <a:r>
              <a:rPr lang="fi-FI" sz="1350" b="1" spc="-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347</a:t>
            </a:r>
            <a:r>
              <a:rPr lang="fi-FI" sz="1350" spc="-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object 12"/>
          <p:cNvSpPr txBox="1"/>
          <p:nvPr/>
        </p:nvSpPr>
        <p:spPr>
          <a:xfrm>
            <a:off x="8327910" y="4807232"/>
            <a:ext cx="1767137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926259" algn="l"/>
              </a:tabLst>
            </a:pPr>
            <a:r>
              <a:rPr sz="1350" spc="-10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Vesiväylät	</a:t>
            </a:r>
            <a:r>
              <a:rPr lang="fi-FI" sz="1350" b="1" spc="-10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108 </a:t>
            </a:r>
            <a:r>
              <a:rPr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object 13"/>
          <p:cNvSpPr txBox="1"/>
          <p:nvPr/>
        </p:nvSpPr>
        <p:spPr>
          <a:xfrm>
            <a:off x="7721015" y="5424185"/>
            <a:ext cx="2276760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1533192" algn="l"/>
              </a:tabLst>
            </a:pPr>
            <a:r>
              <a:rPr sz="1350" spc="-7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Valtionavustukset	</a:t>
            </a:r>
            <a:r>
              <a:rPr lang="fi-FI" sz="1350" b="1" spc="-3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72</a:t>
            </a:r>
            <a:r>
              <a:rPr sz="1350" b="1" spc="-5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object 14"/>
          <p:cNvSpPr txBox="1"/>
          <p:nvPr/>
        </p:nvSpPr>
        <p:spPr>
          <a:xfrm>
            <a:off x="2021464" y="5424185"/>
            <a:ext cx="2430213" cy="215973"/>
          </a:xfrm>
          <a:prstGeom prst="rect">
            <a:avLst/>
          </a:prstGeom>
        </p:spPr>
        <p:txBody>
          <a:bodyPr vert="horz" wrap="square" lIns="0" tIns="8144" rIns="0" bIns="0" rtlCol="0">
            <a:spAutoFit/>
          </a:bodyPr>
          <a:lstStyle/>
          <a:p>
            <a:pPr marL="8573">
              <a:spcBef>
                <a:spcPts val="64"/>
              </a:spcBef>
              <a:tabLst>
                <a:tab pos="1533192" algn="l"/>
              </a:tabLst>
            </a:pPr>
            <a:r>
              <a:rPr sz="1350" spc="-7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Valtionavustukset	</a:t>
            </a:r>
            <a:r>
              <a:rPr lang="fi-FI" sz="1350" b="1" spc="-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72</a:t>
            </a:r>
            <a:r>
              <a:rPr sz="1350" b="1" spc="-57" dirty="0" smtClean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350" b="1" spc="-3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M€</a:t>
            </a:r>
            <a:endParaRPr sz="135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Tekstiruutu 28"/>
          <p:cNvSpPr txBox="1"/>
          <p:nvPr/>
        </p:nvSpPr>
        <p:spPr>
          <a:xfrm>
            <a:off x="1707401" y="1192442"/>
            <a:ext cx="3017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smtClean="0">
                <a:solidFill>
                  <a:srgbClr val="00B1CD"/>
                </a:solidFill>
                <a:latin typeface="Tahoma" panose="020B0604030504040204" pitchFamily="34" charset="0"/>
              </a:rPr>
              <a:t>RAHOITUKSEN LÄHTEET</a:t>
            </a:r>
            <a:endParaRPr lang="fi-FI" b="1" dirty="0">
              <a:solidFill>
                <a:srgbClr val="00B1CD"/>
              </a:solidFill>
              <a:latin typeface="Tahoma" panose="020B0604030504040204" pitchFamily="34" charset="0"/>
            </a:endParaRPr>
          </a:p>
        </p:txBody>
      </p:sp>
      <p:sp>
        <p:nvSpPr>
          <p:cNvPr id="30" name="Tekstiruutu 29"/>
          <p:cNvSpPr txBox="1"/>
          <p:nvPr/>
        </p:nvSpPr>
        <p:spPr>
          <a:xfrm>
            <a:off x="7209030" y="1187312"/>
            <a:ext cx="3196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 smtClean="0">
                <a:solidFill>
                  <a:srgbClr val="006699"/>
                </a:solidFill>
                <a:latin typeface="Tahoma" panose="020B0604030504040204" pitchFamily="34" charset="0"/>
              </a:rPr>
              <a:t>RAHOITUSTA KÄYTETÄÄN</a:t>
            </a:r>
            <a:endParaRPr lang="fi-FI" b="1" dirty="0">
              <a:solidFill>
                <a:srgbClr val="006699"/>
              </a:solidFill>
              <a:latin typeface="Tahoma" panose="020B0604030504040204" pitchFamily="34" charset="0"/>
            </a:endParaRPr>
          </a:p>
        </p:txBody>
      </p:sp>
      <p:sp>
        <p:nvSpPr>
          <p:cNvPr id="27" name="Otsikko 1"/>
          <p:cNvSpPr>
            <a:spLocks noGrp="1"/>
          </p:cNvSpPr>
          <p:nvPr>
            <p:ph type="title"/>
          </p:nvPr>
        </p:nvSpPr>
        <p:spPr>
          <a:xfrm>
            <a:off x="838200" y="0"/>
            <a:ext cx="9399612" cy="1325563"/>
          </a:xfrm>
        </p:spPr>
        <p:txBody>
          <a:bodyPr/>
          <a:lstStyle/>
          <a:p>
            <a:r>
              <a:rPr lang="fi-FI" dirty="0" smtClean="0"/>
              <a:t>Toimialan rahoitus 2019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9363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59900" cy="1325563"/>
          </a:xfrm>
        </p:spPr>
        <p:txBody>
          <a:bodyPr/>
          <a:lstStyle/>
          <a:p>
            <a:r>
              <a:rPr lang="fi-FI" dirty="0" smtClean="0"/>
              <a:t>Investointien rahoitus väylämuodoittain 2019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r>
              <a:rPr lang="fi-FI" smtClean="0"/>
              <a:t>31.10.2019</a:t>
            </a:r>
            <a:endParaRPr lang="en-US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245" y="2042148"/>
            <a:ext cx="7535309" cy="396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14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089" y="74399"/>
            <a:ext cx="7487050" cy="972356"/>
          </a:xfrm>
        </p:spPr>
        <p:txBody>
          <a:bodyPr>
            <a:normAutofit/>
          </a:bodyPr>
          <a:lstStyle/>
          <a:p>
            <a:r>
              <a:rPr lang="fi-FI" sz="2000" dirty="0" smtClean="0"/>
              <a:t>Käynnissä olevat </a:t>
            </a:r>
            <a:r>
              <a:rPr lang="fi-FI" sz="2000" dirty="0" smtClean="0"/>
              <a:t>investointihankkeet</a:t>
            </a:r>
            <a:r>
              <a:rPr lang="fi-FI" sz="2000" dirty="0" smtClean="0"/>
              <a:t/>
            </a:r>
            <a:br>
              <a:rPr lang="fi-FI" sz="2000" dirty="0" smtClean="0"/>
            </a:br>
            <a:r>
              <a:rPr lang="fi-FI" sz="2000" dirty="0" smtClean="0"/>
              <a:t>(kehittämismomentilla olevat)</a:t>
            </a:r>
            <a:endParaRPr lang="fi-FI" sz="2000" dirty="0"/>
          </a:p>
        </p:txBody>
      </p:sp>
      <p:sp>
        <p:nvSpPr>
          <p:cNvPr id="14" name="Suorakulmio 13"/>
          <p:cNvSpPr/>
          <p:nvPr/>
        </p:nvSpPr>
        <p:spPr>
          <a:xfrm>
            <a:off x="263080" y="1692142"/>
            <a:ext cx="36231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>
                <a:cs typeface="Arial" panose="020B0604020202020204" pitchFamily="34" charset="0"/>
              </a:rPr>
              <a:t>Länsi-Metron jatkon liityntäpysäköinti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>
                <a:cs typeface="Arial" panose="020B0604020202020204" pitchFamily="34" charset="0"/>
              </a:rPr>
              <a:t>Kehä I Laajalahden kohta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 smtClean="0">
                <a:cs typeface="Arial" panose="020B0604020202020204" pitchFamily="34" charset="0"/>
              </a:rPr>
              <a:t>Vt</a:t>
            </a:r>
            <a:r>
              <a:rPr lang="fi-FI" sz="1000" dirty="0" smtClean="0">
                <a:cs typeface="Arial" panose="020B0604020202020204" pitchFamily="34" charset="0"/>
              </a:rPr>
              <a:t> </a:t>
            </a:r>
            <a:r>
              <a:rPr lang="fi-FI" sz="1000" dirty="0">
                <a:cs typeface="Arial" panose="020B0604020202020204" pitchFamily="34" charset="0"/>
              </a:rPr>
              <a:t>12 </a:t>
            </a:r>
            <a:r>
              <a:rPr lang="fi-FI" sz="1000" dirty="0" err="1">
                <a:cs typeface="Arial" panose="020B0604020202020204" pitchFamily="34" charset="0"/>
              </a:rPr>
              <a:t>Tillola</a:t>
            </a:r>
            <a:r>
              <a:rPr lang="fi-FI" sz="1000" dirty="0">
                <a:cs typeface="Arial" panose="020B0604020202020204" pitchFamily="34" charset="0"/>
              </a:rPr>
              <a:t>-Keltti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>
                <a:cs typeface="Arial" panose="020B0604020202020204" pitchFamily="34" charset="0"/>
              </a:rPr>
              <a:t>Vt</a:t>
            </a:r>
            <a:r>
              <a:rPr lang="fi-FI" sz="1000" dirty="0">
                <a:cs typeface="Arial" panose="020B0604020202020204" pitchFamily="34" charset="0"/>
              </a:rPr>
              <a:t> 12 Lahden eteläinen </a:t>
            </a:r>
            <a:r>
              <a:rPr lang="fi-FI" sz="1000" dirty="0" smtClean="0">
                <a:cs typeface="Arial" panose="020B0604020202020204" pitchFamily="34" charset="0"/>
              </a:rPr>
              <a:t>kehätie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 smtClean="0">
                <a:cs typeface="Arial" panose="020B0604020202020204" pitchFamily="34" charset="0"/>
              </a:rPr>
              <a:t>Vt</a:t>
            </a:r>
            <a:r>
              <a:rPr lang="fi-FI" sz="1000" dirty="0" smtClean="0">
                <a:cs typeface="Arial" panose="020B0604020202020204" pitchFamily="34" charset="0"/>
              </a:rPr>
              <a:t> 8 Turku-Pori, Mynämäen, </a:t>
            </a:r>
            <a:r>
              <a:rPr lang="fi-FI" sz="1000" dirty="0" err="1" smtClean="0">
                <a:cs typeface="Arial" panose="020B0604020202020204" pitchFamily="34" charset="0"/>
              </a:rPr>
              <a:t>Nästin</a:t>
            </a:r>
            <a:r>
              <a:rPr lang="fi-FI" sz="1000" dirty="0" smtClean="0">
                <a:cs typeface="Arial" panose="020B0604020202020204" pitchFamily="34" charset="0"/>
              </a:rPr>
              <a:t> ja Luvian ohituskaistat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 smtClean="0">
                <a:cs typeface="Arial" panose="020B0604020202020204" pitchFamily="34" charset="0"/>
              </a:rPr>
              <a:t>Vt</a:t>
            </a:r>
            <a:r>
              <a:rPr lang="fi-FI" sz="1000" dirty="0" smtClean="0">
                <a:cs typeface="Arial" panose="020B0604020202020204" pitchFamily="34" charset="0"/>
              </a:rPr>
              <a:t> 3 </a:t>
            </a:r>
            <a:r>
              <a:rPr lang="fi-FI" sz="1000" dirty="0">
                <a:cs typeface="Arial" panose="020B0604020202020204" pitchFamily="34" charset="0"/>
              </a:rPr>
              <a:t>Hämeenkyrön </a:t>
            </a:r>
            <a:r>
              <a:rPr lang="fi-FI" sz="1000" dirty="0" smtClean="0">
                <a:cs typeface="Arial" panose="020B0604020202020204" pitchFamily="34" charset="0"/>
              </a:rPr>
              <a:t>ohitus</a:t>
            </a:r>
            <a:endParaRPr lang="fi-FI" sz="1000" dirty="0"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>
                <a:cs typeface="Arial" panose="020B0604020202020204" pitchFamily="34" charset="0"/>
              </a:rPr>
              <a:t>Vt</a:t>
            </a:r>
            <a:r>
              <a:rPr lang="fi-FI" sz="1000" dirty="0">
                <a:cs typeface="Arial" panose="020B0604020202020204" pitchFamily="34" charset="0"/>
              </a:rPr>
              <a:t> 5 Mikkeli-Juva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err="1">
                <a:cs typeface="Arial" panose="020B0604020202020204" pitchFamily="34" charset="0"/>
              </a:rPr>
              <a:t>Vt</a:t>
            </a:r>
            <a:r>
              <a:rPr lang="fi-FI" sz="1000" dirty="0">
                <a:cs typeface="Arial" panose="020B0604020202020204" pitchFamily="34" charset="0"/>
              </a:rPr>
              <a:t> 4 </a:t>
            </a:r>
            <a:r>
              <a:rPr lang="fi-FI" sz="1000" dirty="0" err="1">
                <a:cs typeface="Arial" panose="020B0604020202020204" pitchFamily="34" charset="0"/>
              </a:rPr>
              <a:t>Kirri</a:t>
            </a:r>
            <a:r>
              <a:rPr lang="fi-FI" sz="1000" dirty="0">
                <a:cs typeface="Arial" panose="020B0604020202020204" pitchFamily="34" charset="0"/>
              </a:rPr>
              <a:t>-Tikkakoski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>
                <a:cs typeface="Arial" panose="020B0604020202020204" pitchFamily="34" charset="0"/>
              </a:rPr>
              <a:t>Äänekosken biotuotetehtaan liikenneyhteydet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smtClean="0">
                <a:cs typeface="Arial" panose="020B0604020202020204" pitchFamily="34" charset="0"/>
              </a:rPr>
              <a:t> </a:t>
            </a:r>
            <a:r>
              <a:rPr lang="fi-FI" sz="1000" dirty="0" err="1" smtClean="0">
                <a:cs typeface="Arial" panose="020B0604020202020204" pitchFamily="34" charset="0"/>
              </a:rPr>
              <a:t>Vt</a:t>
            </a:r>
            <a:r>
              <a:rPr lang="fi-FI" sz="1000" dirty="0" smtClean="0">
                <a:cs typeface="Arial" panose="020B0604020202020204" pitchFamily="34" charset="0"/>
              </a:rPr>
              <a:t> </a:t>
            </a:r>
            <a:r>
              <a:rPr lang="fi-FI" sz="1000" dirty="0">
                <a:cs typeface="Arial" panose="020B0604020202020204" pitchFamily="34" charset="0"/>
              </a:rPr>
              <a:t>3 Tampere-Vaasa, Laihian kohta 1. vaihe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smtClean="0">
                <a:cs typeface="Arial" panose="020B0604020202020204" pitchFamily="34" charset="0"/>
              </a:rPr>
              <a:t> Hailuodon </a:t>
            </a:r>
            <a:r>
              <a:rPr lang="fi-FI" sz="1000" dirty="0">
                <a:cs typeface="Arial" panose="020B0604020202020204" pitchFamily="34" charset="0"/>
              </a:rPr>
              <a:t>kiinteä yhteys</a:t>
            </a:r>
          </a:p>
          <a:p>
            <a:pPr marL="171450" indent="-171450">
              <a:lnSpc>
                <a:spcPct val="150000"/>
              </a:lnSpc>
              <a:buClr>
                <a:srgbClr val="00B0CC"/>
              </a:buClr>
              <a:buSzPct val="110000"/>
              <a:buFont typeface="+mj-lt"/>
              <a:buAutoNum type="arabicPeriod"/>
            </a:pPr>
            <a:r>
              <a:rPr lang="fi-FI" sz="1000" dirty="0" smtClean="0">
                <a:cs typeface="Arial" panose="020B0604020202020204" pitchFamily="34" charset="0"/>
              </a:rPr>
              <a:t> </a:t>
            </a:r>
            <a:r>
              <a:rPr lang="fi-FI" sz="1000" dirty="0" err="1" smtClean="0">
                <a:cs typeface="Arial" panose="020B0604020202020204" pitchFamily="34" charset="0"/>
              </a:rPr>
              <a:t>Vt</a:t>
            </a:r>
            <a:r>
              <a:rPr lang="fi-FI" sz="1000" dirty="0" smtClean="0">
                <a:cs typeface="Arial" panose="020B0604020202020204" pitchFamily="34" charset="0"/>
              </a:rPr>
              <a:t> </a:t>
            </a:r>
            <a:r>
              <a:rPr lang="fi-FI" sz="1000" dirty="0">
                <a:cs typeface="Arial" panose="020B0604020202020204" pitchFamily="34" charset="0"/>
              </a:rPr>
              <a:t>4 Oulu-Kemi</a:t>
            </a:r>
          </a:p>
        </p:txBody>
      </p:sp>
      <p:grpSp>
        <p:nvGrpSpPr>
          <p:cNvPr id="27" name="Ryhmä 26"/>
          <p:cNvGrpSpPr/>
          <p:nvPr/>
        </p:nvGrpSpPr>
        <p:grpSpPr>
          <a:xfrm>
            <a:off x="4633033" y="1278871"/>
            <a:ext cx="2130522" cy="276999"/>
            <a:chOff x="3623847" y="1264767"/>
            <a:chExt cx="2130522" cy="276999"/>
          </a:xfrm>
        </p:grpSpPr>
        <p:sp>
          <p:nvSpPr>
            <p:cNvPr id="17" name="Tekstiruutu 16"/>
            <p:cNvSpPr txBox="1"/>
            <p:nvPr/>
          </p:nvSpPr>
          <p:spPr>
            <a:xfrm>
              <a:off x="4180523" y="1264767"/>
              <a:ext cx="15738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sz="1200" b="1" dirty="0">
                  <a:cs typeface="Arial" panose="020B0604020202020204" pitchFamily="34" charset="0"/>
                </a:rPr>
                <a:t>RATAHANKKEET</a:t>
              </a:r>
            </a:p>
          </p:txBody>
        </p:sp>
        <p:sp>
          <p:nvSpPr>
            <p:cNvPr id="18" name="Pyöristetty suorakulmio 17"/>
            <p:cNvSpPr/>
            <p:nvPr/>
          </p:nvSpPr>
          <p:spPr>
            <a:xfrm>
              <a:off x="3623847" y="1369901"/>
              <a:ext cx="383557" cy="75290"/>
            </a:xfrm>
            <a:prstGeom prst="roundRect">
              <a:avLst/>
            </a:prstGeom>
            <a:solidFill>
              <a:srgbClr val="E50083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sz="1013" dirty="0">
                <a:solidFill>
                  <a:srgbClr val="E5008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9" name="Suorakulmio 18"/>
          <p:cNvSpPr/>
          <p:nvPr/>
        </p:nvSpPr>
        <p:spPr>
          <a:xfrm>
            <a:off x="4633032" y="1690299"/>
            <a:ext cx="362439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>
                <a:cs typeface="Arial" panose="020B0604020202020204" pitchFamily="34" charset="0"/>
              </a:rPr>
              <a:t>Helsingin </a:t>
            </a:r>
            <a:r>
              <a:rPr lang="fi-FI" sz="1000" dirty="0" smtClean="0">
                <a:cs typeface="Arial" panose="020B0604020202020204" pitchFamily="34" charset="0"/>
              </a:rPr>
              <a:t>ratapihan parantaminen</a:t>
            </a:r>
            <a:endParaRPr lang="fi-FI" sz="1000" dirty="0"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>
                <a:cs typeface="Arial" panose="020B0604020202020204" pitchFamily="34" charset="0"/>
              </a:rPr>
              <a:t>Keski-Pasilan länsiraide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>
                <a:cs typeface="Arial" panose="020B0604020202020204" pitchFamily="34" charset="0"/>
              </a:rPr>
              <a:t>Helsinki-Riihimäki kapasiteetin lisääminen 1. </a:t>
            </a:r>
            <a:r>
              <a:rPr lang="fi-FI" sz="1000" dirty="0" smtClean="0">
                <a:cs typeface="Arial" panose="020B0604020202020204" pitchFamily="34" charset="0"/>
              </a:rPr>
              <a:t>vaihe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 smtClean="0">
                <a:cs typeface="Arial" panose="020B0604020202020204" pitchFamily="34" charset="0"/>
              </a:rPr>
              <a:t>Hyvinkää-Hanko -rataosan sähköistys (käynnistyy 2020)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>
                <a:cs typeface="Arial" panose="020B0604020202020204" pitchFamily="34" charset="0"/>
              </a:rPr>
              <a:t>Turku-Uusikaupunki rataosan sähköistys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>
                <a:cs typeface="Arial" panose="020B0604020202020204" pitchFamily="34" charset="0"/>
              </a:rPr>
              <a:t>Pori-Mäntyluoto-Tahkoluoto rataosan sähköistys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 smtClean="0">
                <a:cs typeface="Arial" panose="020B0604020202020204" pitchFamily="34" charset="0"/>
              </a:rPr>
              <a:t>Kouvola-Kotka/Hamina -radan parantaminen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 smtClean="0">
                <a:cs typeface="Arial" panose="020B0604020202020204" pitchFamily="34" charset="0"/>
              </a:rPr>
              <a:t>Luumäki-Imatra -radan parantaminen</a:t>
            </a:r>
            <a:endParaRPr lang="fi-FI" sz="1000" dirty="0"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 smtClean="0">
                <a:cs typeface="Arial" panose="020B0604020202020204" pitchFamily="34" charset="0"/>
              </a:rPr>
              <a:t>Joensuun ratapihan parantaminen</a:t>
            </a:r>
          </a:p>
          <a:p>
            <a:pPr marL="228600" indent="-228600">
              <a:lnSpc>
                <a:spcPct val="150000"/>
              </a:lnSpc>
              <a:buClr>
                <a:srgbClr val="E50083"/>
              </a:buClr>
              <a:buSzPct val="110000"/>
              <a:buFont typeface="+mj-lt"/>
              <a:buAutoNum type="arabicPeriod" startAt="13"/>
            </a:pPr>
            <a:r>
              <a:rPr lang="fi-FI" sz="1000" dirty="0" smtClean="0">
                <a:cs typeface="Arial" panose="020B0604020202020204" pitchFamily="34" charset="0"/>
              </a:rPr>
              <a:t>Iisalmi-Ylivieska sähköistys ja Iisalmen kolmioraide</a:t>
            </a:r>
            <a:endParaRPr lang="fi-FI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Ryhmä 2"/>
          <p:cNvGrpSpPr/>
          <p:nvPr/>
        </p:nvGrpSpPr>
        <p:grpSpPr>
          <a:xfrm>
            <a:off x="263081" y="1265211"/>
            <a:ext cx="1888007" cy="276999"/>
            <a:chOff x="263081" y="1265211"/>
            <a:chExt cx="1888007" cy="276999"/>
          </a:xfrm>
        </p:grpSpPr>
        <p:sp>
          <p:nvSpPr>
            <p:cNvPr id="12" name="Tekstiruutu 11"/>
            <p:cNvSpPr txBox="1"/>
            <p:nvPr/>
          </p:nvSpPr>
          <p:spPr>
            <a:xfrm>
              <a:off x="819757" y="1265211"/>
              <a:ext cx="1331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sz="1200" b="1" dirty="0">
                  <a:cs typeface="Arial" panose="020B0604020202020204" pitchFamily="34" charset="0"/>
                </a:rPr>
                <a:t>TIEHANKKEET</a:t>
              </a:r>
            </a:p>
          </p:txBody>
        </p:sp>
        <p:sp>
          <p:nvSpPr>
            <p:cNvPr id="25" name="Pyöristetty suorakulmio 24"/>
            <p:cNvSpPr/>
            <p:nvPr/>
          </p:nvSpPr>
          <p:spPr>
            <a:xfrm>
              <a:off x="263081" y="1379726"/>
              <a:ext cx="383557" cy="75290"/>
            </a:xfrm>
            <a:prstGeom prst="roundRect">
              <a:avLst/>
            </a:prstGeom>
            <a:solidFill>
              <a:srgbClr val="00B0CC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sz="1013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3" name="Suorakulmio 22"/>
          <p:cNvSpPr/>
          <p:nvPr/>
        </p:nvSpPr>
        <p:spPr>
          <a:xfrm>
            <a:off x="263080" y="5013320"/>
            <a:ext cx="2074304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Clr>
                <a:srgbClr val="005D99"/>
              </a:buClr>
              <a:buSzPct val="110000"/>
              <a:buFont typeface="+mj-lt"/>
              <a:buAutoNum type="arabicPeriod" startAt="23"/>
            </a:pPr>
            <a:r>
              <a:rPr lang="fi-FI" sz="1000" dirty="0">
                <a:cs typeface="Arial" panose="020B0604020202020204" pitchFamily="34" charset="0"/>
              </a:rPr>
              <a:t>Vuosaaren meriväylä</a:t>
            </a:r>
          </a:p>
          <a:p>
            <a:pPr marL="228600" indent="-228600">
              <a:lnSpc>
                <a:spcPct val="150000"/>
              </a:lnSpc>
              <a:buClr>
                <a:srgbClr val="005D99"/>
              </a:buClr>
              <a:buSzPct val="110000"/>
              <a:buFont typeface="+mj-lt"/>
              <a:buAutoNum type="arabicPeriod" startAt="23"/>
            </a:pPr>
            <a:r>
              <a:rPr lang="fi-FI" sz="1000" dirty="0">
                <a:cs typeface="Arial" panose="020B0604020202020204" pitchFamily="34" charset="0"/>
              </a:rPr>
              <a:t>Savonlinnan syväväylän siirto</a:t>
            </a:r>
          </a:p>
          <a:p>
            <a:pPr marL="228600" indent="-228600">
              <a:lnSpc>
                <a:spcPct val="150000"/>
              </a:lnSpc>
              <a:buClr>
                <a:srgbClr val="005D99"/>
              </a:buClr>
              <a:buSzPct val="110000"/>
              <a:buFont typeface="+mj-lt"/>
              <a:buAutoNum type="arabicPeriod" startAt="23"/>
            </a:pPr>
            <a:r>
              <a:rPr lang="fi-FI" sz="1000" dirty="0">
                <a:cs typeface="Arial" panose="020B0604020202020204" pitchFamily="34" charset="0"/>
              </a:rPr>
              <a:t>Kokkolan meriväylä</a:t>
            </a:r>
          </a:p>
          <a:p>
            <a:pPr marL="228600" indent="-228600">
              <a:lnSpc>
                <a:spcPct val="150000"/>
              </a:lnSpc>
              <a:buClr>
                <a:srgbClr val="005D99"/>
              </a:buClr>
              <a:buSzPct val="110000"/>
              <a:buFont typeface="+mj-lt"/>
              <a:buAutoNum type="arabicPeriod" startAt="23"/>
            </a:pPr>
            <a:r>
              <a:rPr lang="fi-FI" sz="1000" dirty="0">
                <a:cs typeface="Arial" panose="020B0604020202020204" pitchFamily="34" charset="0"/>
              </a:rPr>
              <a:t>Oulun meriväylä</a:t>
            </a:r>
          </a:p>
          <a:p>
            <a:pPr>
              <a:buClr>
                <a:srgbClr val="004DA8"/>
              </a:buClr>
              <a:buSzPct val="110000"/>
            </a:pPr>
            <a:endParaRPr lang="fi-FI"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Ryhmä 3"/>
          <p:cNvGrpSpPr/>
          <p:nvPr/>
        </p:nvGrpSpPr>
        <p:grpSpPr>
          <a:xfrm>
            <a:off x="263080" y="4691064"/>
            <a:ext cx="2489373" cy="276999"/>
            <a:chOff x="263081" y="5149193"/>
            <a:chExt cx="2489373" cy="276999"/>
          </a:xfrm>
        </p:grpSpPr>
        <p:sp>
          <p:nvSpPr>
            <p:cNvPr id="21" name="Tekstiruutu 20"/>
            <p:cNvSpPr txBox="1"/>
            <p:nvPr/>
          </p:nvSpPr>
          <p:spPr>
            <a:xfrm>
              <a:off x="824000" y="5149193"/>
              <a:ext cx="19284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sz="1200" b="1" dirty="0">
                  <a:cs typeface="Arial" panose="020B0604020202020204" pitchFamily="34" charset="0"/>
                </a:rPr>
                <a:t>VESIVÄYLÄHANKKEET</a:t>
              </a:r>
            </a:p>
          </p:txBody>
        </p:sp>
        <p:sp>
          <p:nvSpPr>
            <p:cNvPr id="26" name="Pyöristetty suorakulmio 25"/>
            <p:cNvSpPr/>
            <p:nvPr/>
          </p:nvSpPr>
          <p:spPr>
            <a:xfrm>
              <a:off x="263081" y="5250048"/>
              <a:ext cx="383557" cy="75290"/>
            </a:xfrm>
            <a:prstGeom prst="roundRect">
              <a:avLst/>
            </a:prstGeom>
            <a:solidFill>
              <a:srgbClr val="005D99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sz="1013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6" name="Kuva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1" t="3069" r="12836" b="1368"/>
          <a:stretch/>
        </p:blipFill>
        <p:spPr>
          <a:xfrm>
            <a:off x="8305798" y="23448"/>
            <a:ext cx="3851029" cy="669540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8" name="Kuva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4" t="18204" r="16495" b="14616"/>
          <a:stretch/>
        </p:blipFill>
        <p:spPr>
          <a:xfrm>
            <a:off x="5268265" y="4691064"/>
            <a:ext cx="2989165" cy="2021931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5514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860970" y="423520"/>
            <a:ext cx="9974264" cy="1057937"/>
          </a:xfrm>
        </p:spPr>
        <p:txBody>
          <a:bodyPr>
            <a:normAutofit fontScale="90000"/>
          </a:bodyPr>
          <a:lstStyle/>
          <a:p>
            <a:r>
              <a:rPr lang="fi-FI" dirty="0"/>
              <a:t>Vuoden </a:t>
            </a:r>
            <a:r>
              <a:rPr lang="fi-FI" dirty="0" smtClean="0"/>
              <a:t>2020 Budjettiesityksen ratahankkeet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8</a:t>
            </a:fld>
            <a:endParaRPr lang="en-US"/>
          </a:p>
        </p:txBody>
      </p:sp>
      <p:sp>
        <p:nvSpPr>
          <p:cNvPr id="7" name="bk object 20"/>
          <p:cNvSpPr/>
          <p:nvPr/>
        </p:nvSpPr>
        <p:spPr>
          <a:xfrm>
            <a:off x="-1" y="2169815"/>
            <a:ext cx="6485022" cy="1024484"/>
          </a:xfrm>
          <a:custGeom>
            <a:avLst/>
            <a:gdLst/>
            <a:ahLst/>
            <a:cxnLst/>
            <a:rect l="l" t="t" r="r" b="b"/>
            <a:pathLst>
              <a:path w="6093460" h="917575">
                <a:moveTo>
                  <a:pt x="6092901" y="0"/>
                </a:moveTo>
                <a:lnTo>
                  <a:pt x="0" y="0"/>
                </a:lnTo>
                <a:lnTo>
                  <a:pt x="0" y="917079"/>
                </a:lnTo>
                <a:lnTo>
                  <a:pt x="5703595" y="917079"/>
                </a:lnTo>
                <a:lnTo>
                  <a:pt x="6092901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pPr defTabSz="617220"/>
            <a:endParaRPr sz="1215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4"/>
          <p:cNvSpPr txBox="1"/>
          <p:nvPr/>
        </p:nvSpPr>
        <p:spPr>
          <a:xfrm>
            <a:off x="247248" y="2283267"/>
            <a:ext cx="5804636" cy="747320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i-FI" sz="1200" dirty="0" smtClean="0">
                <a:solidFill>
                  <a:schemeClr val="bg1"/>
                </a:solidFill>
              </a:rPr>
              <a:t>Tampere–Jyväskylä-radan nopeuttamiseen ja välityskyvyn parantamisen suunnitteluun </a:t>
            </a:r>
            <a:r>
              <a:rPr lang="fi-FI" sz="1200" dirty="0">
                <a:solidFill>
                  <a:schemeClr val="bg1"/>
                </a:solidFill>
              </a:rPr>
              <a:t>kohdennetaan </a:t>
            </a:r>
            <a:r>
              <a:rPr lang="fi-FI" sz="1200" dirty="0" smtClean="0">
                <a:solidFill>
                  <a:schemeClr val="bg1"/>
                </a:solidFill>
              </a:rPr>
              <a:t>15 </a:t>
            </a:r>
            <a:r>
              <a:rPr lang="fi-FI" sz="1200" dirty="0">
                <a:solidFill>
                  <a:schemeClr val="bg1"/>
                </a:solidFill>
              </a:rPr>
              <a:t>miljoonan euron valtuus.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i-FI" sz="1200" dirty="0">
                <a:solidFill>
                  <a:schemeClr val="bg1"/>
                </a:solidFill>
              </a:rPr>
              <a:t>Seinäjoki–Vaasa-radan nopeuttamisen suunnitteluun kohdennetaan 3 miljoonan euron valtuus.</a:t>
            </a:r>
          </a:p>
        </p:txBody>
      </p:sp>
      <p:sp>
        <p:nvSpPr>
          <p:cNvPr id="9" name="bk object 20"/>
          <p:cNvSpPr/>
          <p:nvPr/>
        </p:nvSpPr>
        <p:spPr>
          <a:xfrm>
            <a:off x="0" y="3824630"/>
            <a:ext cx="5883442" cy="988118"/>
          </a:xfrm>
          <a:custGeom>
            <a:avLst/>
            <a:gdLst/>
            <a:ahLst/>
            <a:cxnLst/>
            <a:rect l="l" t="t" r="r" b="b"/>
            <a:pathLst>
              <a:path w="6093460" h="917575">
                <a:moveTo>
                  <a:pt x="6092901" y="0"/>
                </a:moveTo>
                <a:lnTo>
                  <a:pt x="0" y="0"/>
                </a:lnTo>
                <a:lnTo>
                  <a:pt x="0" y="917079"/>
                </a:lnTo>
                <a:lnTo>
                  <a:pt x="5703595" y="917079"/>
                </a:lnTo>
                <a:lnTo>
                  <a:pt x="6092901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pPr defTabSz="617220"/>
            <a:endParaRPr sz="1215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4"/>
          <p:cNvSpPr txBox="1"/>
          <p:nvPr/>
        </p:nvSpPr>
        <p:spPr>
          <a:xfrm>
            <a:off x="247249" y="3938082"/>
            <a:ext cx="5317356" cy="747320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solidFill>
                  <a:schemeClr val="bg1"/>
                </a:solidFill>
                <a:latin typeface="+mj-lt"/>
              </a:rPr>
              <a:t>Tampere-Pori-raideyhteyttä </a:t>
            </a:r>
            <a:r>
              <a:rPr lang="fi-FI" sz="1200" dirty="0">
                <a:solidFill>
                  <a:schemeClr val="bg1"/>
                </a:solidFill>
                <a:latin typeface="+mj-lt"/>
              </a:rPr>
              <a:t>parannetaan ja nopeutetaan kohdentamalla 40 miljoonan euron perusväylänpidon rahoitus tasoristeysten poistoon.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i-FI" sz="1200" dirty="0">
                <a:solidFill>
                  <a:schemeClr val="bg1"/>
                </a:solidFill>
                <a:latin typeface="+mj-lt"/>
              </a:rPr>
              <a:t>Uutena hankkeena aloitetaan Hanko–Hyvinkää-rataosan sähköistäminen (62 miljoonan euron valtuus).</a:t>
            </a:r>
          </a:p>
        </p:txBody>
      </p:sp>
      <p:sp>
        <p:nvSpPr>
          <p:cNvPr id="11" name="bk object 20"/>
          <p:cNvSpPr/>
          <p:nvPr/>
        </p:nvSpPr>
        <p:spPr>
          <a:xfrm>
            <a:off x="-1" y="5451863"/>
            <a:ext cx="5632927" cy="449626"/>
          </a:xfrm>
          <a:custGeom>
            <a:avLst/>
            <a:gdLst/>
            <a:ahLst/>
            <a:cxnLst/>
            <a:rect l="l" t="t" r="r" b="b"/>
            <a:pathLst>
              <a:path w="6093460" h="917575">
                <a:moveTo>
                  <a:pt x="6092901" y="0"/>
                </a:moveTo>
                <a:lnTo>
                  <a:pt x="0" y="0"/>
                </a:lnTo>
                <a:lnTo>
                  <a:pt x="0" y="917079"/>
                </a:lnTo>
                <a:lnTo>
                  <a:pt x="5703595" y="917079"/>
                </a:lnTo>
                <a:lnTo>
                  <a:pt x="6092901" y="0"/>
                </a:lnTo>
                <a:close/>
              </a:path>
            </a:pathLst>
          </a:custGeom>
          <a:solidFill>
            <a:srgbClr val="006699"/>
          </a:solidFill>
        </p:spPr>
        <p:txBody>
          <a:bodyPr wrap="square" lIns="0" tIns="0" rIns="0" bIns="0" rtlCol="0"/>
          <a:lstStyle/>
          <a:p>
            <a:pPr defTabSz="617220"/>
            <a:endParaRPr sz="1215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4"/>
          <p:cNvSpPr txBox="1"/>
          <p:nvPr/>
        </p:nvSpPr>
        <p:spPr>
          <a:xfrm>
            <a:off x="247248" y="5564606"/>
            <a:ext cx="4802004" cy="193323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i-FI" sz="1200" dirty="0" smtClean="0">
                <a:solidFill>
                  <a:schemeClr val="bg1"/>
                </a:solidFill>
                <a:latin typeface="+mj-lt"/>
              </a:rPr>
              <a:t>Pori-Mäntyluoto-Tahkoluoto </a:t>
            </a:r>
            <a:r>
              <a:rPr lang="fi-FI" sz="1200" dirty="0">
                <a:solidFill>
                  <a:schemeClr val="bg1"/>
                </a:solidFill>
                <a:latin typeface="+mj-lt"/>
              </a:rPr>
              <a:t>peruskorjaus (20 miljoonaa euroa)</a:t>
            </a:r>
          </a:p>
        </p:txBody>
      </p:sp>
      <p:sp>
        <p:nvSpPr>
          <p:cNvPr id="13" name="Otsikko 1"/>
          <p:cNvSpPr txBox="1">
            <a:spLocks/>
          </p:cNvSpPr>
          <p:nvPr/>
        </p:nvSpPr>
        <p:spPr>
          <a:xfrm>
            <a:off x="0" y="3422918"/>
            <a:ext cx="5307932" cy="48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1800" dirty="0" smtClean="0"/>
              <a:t>Suuret raideliikennehankkeet / toteutus</a:t>
            </a:r>
            <a:endParaRPr lang="fi-FI" sz="1800" dirty="0"/>
          </a:p>
        </p:txBody>
      </p:sp>
      <p:sp>
        <p:nvSpPr>
          <p:cNvPr id="14" name="Otsikko 1"/>
          <p:cNvSpPr txBox="1">
            <a:spLocks/>
          </p:cNvSpPr>
          <p:nvPr/>
        </p:nvSpPr>
        <p:spPr>
          <a:xfrm>
            <a:off x="0" y="5044407"/>
            <a:ext cx="5307932" cy="487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1800" dirty="0" smtClean="0"/>
              <a:t>Pienet parantamishankkeet / toteutus</a:t>
            </a:r>
            <a:endParaRPr lang="fi-FI" sz="1800" dirty="0"/>
          </a:p>
        </p:txBody>
      </p:sp>
      <p:pic>
        <p:nvPicPr>
          <p:cNvPr id="15" name="Kuva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321" y="2169815"/>
            <a:ext cx="5032953" cy="4551660"/>
          </a:xfrm>
          <a:prstGeom prst="rect">
            <a:avLst/>
          </a:prstGeom>
        </p:spPr>
      </p:pic>
      <p:sp>
        <p:nvSpPr>
          <p:cNvPr id="16" name="Otsikko 1"/>
          <p:cNvSpPr txBox="1">
            <a:spLocks/>
          </p:cNvSpPr>
          <p:nvPr/>
        </p:nvSpPr>
        <p:spPr>
          <a:xfrm>
            <a:off x="-5716" y="1829155"/>
            <a:ext cx="5307932" cy="389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z="1800" dirty="0" smtClean="0"/>
              <a:t>Suuret raideliikennehankkeet / suunnittelu</a:t>
            </a:r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67208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8D522B-37E3-4E45-A44D-2B4D293BD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94" y="147012"/>
            <a:ext cx="5656633" cy="65679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001F01-0671-4946-9375-075EC1061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122" y="507739"/>
            <a:ext cx="4810135" cy="607998"/>
          </a:xfrm>
        </p:spPr>
        <p:txBody>
          <a:bodyPr>
            <a:normAutofit fontScale="90000"/>
          </a:bodyPr>
          <a:lstStyle/>
          <a:p>
            <a:r>
              <a:rPr lang="fi-FI" dirty="0" smtClean="0"/>
              <a:t>Tasoristeys-turvallisuuden </a:t>
            </a:r>
            <a:r>
              <a:rPr lang="fi-FI" dirty="0"/>
              <a:t>parantaminen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B0BD4-65AC-4B5D-9448-E8C7A4625B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1447" y="1728132"/>
            <a:ext cx="4810135" cy="4561106"/>
          </a:xfrm>
        </p:spPr>
        <p:txBody>
          <a:bodyPr>
            <a:normAutofit/>
          </a:bodyPr>
          <a:lstStyle/>
          <a:p>
            <a:r>
              <a:rPr lang="fi-FI" sz="1400" dirty="0"/>
              <a:t>TSR-ohjelman kohdeluettelo päivitetään internetissä näkyvään tasoristeysohjelman karttaliittymään.</a:t>
            </a:r>
          </a:p>
          <a:p>
            <a:r>
              <a:rPr lang="fi-FI" sz="1400" dirty="0"/>
              <a:t>Päivitys </a:t>
            </a:r>
            <a:r>
              <a:rPr lang="fi-FI" sz="1400" dirty="0" smtClean="0"/>
              <a:t>tapahtuu viikoittain</a:t>
            </a:r>
            <a:r>
              <a:rPr lang="fi-FI" sz="1400" dirty="0"/>
              <a:t>.</a:t>
            </a:r>
          </a:p>
          <a:p>
            <a:r>
              <a:rPr lang="fi-FI" sz="1400" dirty="0"/>
              <a:t>(Vasemmalla näkyy esimerkinomaisesti 15.5.2019 tilanne)</a:t>
            </a:r>
          </a:p>
          <a:p>
            <a:r>
              <a:rPr lang="fi-FI" sz="1400" dirty="0"/>
              <a:t>Päivittyvä informaatio on</a:t>
            </a:r>
          </a:p>
          <a:p>
            <a:pPr lvl="1"/>
            <a:r>
              <a:rPr lang="fi-FI" sz="1400" dirty="0"/>
              <a:t>Parantamisratkaisu (Poisto/varoituslaitos/muu parantamistoimi)</a:t>
            </a:r>
          </a:p>
          <a:p>
            <a:pPr lvl="1"/>
            <a:r>
              <a:rPr lang="fi-FI" sz="1400" dirty="0"/>
              <a:t>Tila (Toteutettu, käynnissä, suunnitteilla)</a:t>
            </a:r>
          </a:p>
          <a:p>
            <a:pPr lvl="1"/>
            <a:r>
              <a:rPr lang="fi-FI" sz="1400" dirty="0" smtClean="0"/>
              <a:t>Toteutusvuosi</a:t>
            </a:r>
          </a:p>
          <a:p>
            <a:r>
              <a:rPr lang="fi-FI" sz="1400" dirty="0" smtClean="0"/>
              <a:t>Vuosien 2020-2021 budjetti 22 M€</a:t>
            </a:r>
            <a:endParaRPr lang="fi-FI" sz="1400" dirty="0"/>
          </a:p>
          <a:p>
            <a:pPr lvl="1"/>
            <a:endParaRPr lang="fi-FI" sz="1400" dirty="0"/>
          </a:p>
          <a:p>
            <a:pPr lvl="1"/>
            <a:endParaRPr lang="fi-FI" sz="1400" dirty="0"/>
          </a:p>
          <a:p>
            <a:pPr lvl="1"/>
            <a:endParaRPr lang="fi-FI" sz="1400" dirty="0"/>
          </a:p>
          <a:p>
            <a:pPr lvl="1"/>
            <a:r>
              <a:rPr lang="fi-FI" sz="1400" dirty="0"/>
              <a:t>Linkki karttaliittymään = </a:t>
            </a:r>
            <a:r>
              <a:rPr lang="fi-FI" sz="1000" dirty="0">
                <a:solidFill>
                  <a:srgbClr val="FF0000"/>
                </a:solidFill>
                <a:hlinkClick r:id="rId3"/>
              </a:rPr>
              <a:t>https://vayla.maps.arcgis.com/apps/webappviewer/index.html?id=296dd4d138ea429fb6027491076a0885</a:t>
            </a:r>
            <a:endParaRPr lang="fi-FI" sz="1000" dirty="0">
              <a:solidFill>
                <a:srgbClr val="FF0000"/>
              </a:solidFill>
            </a:endParaRPr>
          </a:p>
          <a:p>
            <a:pPr lvl="1"/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80881295"/>
      </p:ext>
    </p:extLst>
  </p:cSld>
  <p:clrMapOvr>
    <a:masterClrMapping/>
  </p:clrMapOvr>
</p:sld>
</file>

<file path=ppt/theme/theme1.xml><?xml version="1.0" encoding="utf-8"?>
<a:theme xmlns:a="http://schemas.openxmlformats.org/drawingml/2006/main" name="vayla">
  <a:themeElements>
    <a:clrScheme name="VÄYLÄ">
      <a:dk1>
        <a:srgbClr val="000000"/>
      </a:dk1>
      <a:lt1>
        <a:srgbClr val="FFFFFF"/>
      </a:lt1>
      <a:dk2>
        <a:srgbClr val="000000"/>
      </a:dk2>
      <a:lt2>
        <a:srgbClr val="FDFCFF"/>
      </a:lt2>
      <a:accent1>
        <a:srgbClr val="49C2F0"/>
      </a:accent1>
      <a:accent2>
        <a:srgbClr val="00B0CC"/>
      </a:accent2>
      <a:accent3>
        <a:srgbClr val="009BFF"/>
      </a:accent3>
      <a:accent4>
        <a:srgbClr val="0065AF"/>
      </a:accent4>
      <a:accent5>
        <a:srgbClr val="DD38F2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7C00EF4C-DB70-4C17-9690-23C5DC476437}" vid="{47A09E41-BE22-4BEE-87C4-9A636C14640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96EEEE2EC8173B4EB90D60B99673023F" ma:contentTypeVersion="10" ma:contentTypeDescription="Luo uusi asiakirja." ma:contentTypeScope="" ma:versionID="7af70b187a42de53ed2e1e19d461263a">
  <xsd:schema xmlns:xsd="http://www.w3.org/2001/XMLSchema" xmlns:xs="http://www.w3.org/2001/XMLSchema" xmlns:p="http://schemas.microsoft.com/office/2006/metadata/properties" xmlns:ns2="bdeeb465-4212-44c7-ac0a-d74d68d53a8e" xmlns:ns3="ca7811a4-597d-4b1c-828a-fe896b40d303" targetNamespace="http://schemas.microsoft.com/office/2006/metadata/properties" ma:root="true" ma:fieldsID="887642781950236896cb3786abf66a7d" ns2:_="" ns3:_="">
    <xsd:import namespace="bdeeb465-4212-44c7-ac0a-d74d68d53a8e"/>
    <xsd:import namespace="ca7811a4-597d-4b1c-828a-fe896b40d3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eeb465-4212-44c7-ac0a-d74d68d53a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7811a4-597d-4b1c-828a-fe896b40d30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xml_kameleon>
  <ddecree/>
  <dlevelofprotection/>
  <dsecrecy/>
  <dconfidentiality/>
</xml_kameleon>
</file>

<file path=customXml/item5.xml><?xml version="1.0" encoding="utf-8"?>
<livi_kameleon xmlns="" xmlns:xsi="http://www.w3.org/2001/XMLSchema-instance">
  <tyyppi>Esitys</tyyppi>
  <title/>
  <author/>
  <paivays>10.7.2019</paivays>
</livi_kameleon>
</file>

<file path=customXml/itemProps1.xml><?xml version="1.0" encoding="utf-8"?>
<ds:datastoreItem xmlns:ds="http://schemas.openxmlformats.org/officeDocument/2006/customXml" ds:itemID="{CACF00D6-1A8B-43D4-ADD9-243715CC806C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ca7811a4-597d-4b1c-828a-fe896b40d303"/>
    <ds:schemaRef ds:uri="bdeeb465-4212-44c7-ac0a-d74d68d53a8e"/>
  </ds:schemaRefs>
</ds:datastoreItem>
</file>

<file path=customXml/itemProps2.xml><?xml version="1.0" encoding="utf-8"?>
<ds:datastoreItem xmlns:ds="http://schemas.openxmlformats.org/officeDocument/2006/customXml" ds:itemID="{76D0D117-84B2-4F2E-9B55-8EA5997D4E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eeb465-4212-44c7-ac0a-d74d68d53a8e"/>
    <ds:schemaRef ds:uri="ca7811a4-597d-4b1c-828a-fe896b40d3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2017D6-87F3-41DA-8017-193344E5957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B438FB9-E6A0-4BAE-A36A-2C37F75603F6}">
  <ds:schemaRefs/>
</ds:datastoreItem>
</file>

<file path=customXml/itemProps5.xml><?xml version="1.0" encoding="utf-8"?>
<ds:datastoreItem xmlns:ds="http://schemas.openxmlformats.org/officeDocument/2006/customXml" ds:itemID="{A121C4C1-B910-4E98-9C75-CC7F48DB89CF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</Template>
  <TotalTime>1099</TotalTime>
  <Words>703</Words>
  <Application>Microsoft Office PowerPoint</Application>
  <PresentationFormat>Laajakuva</PresentationFormat>
  <Paragraphs>245</Paragraphs>
  <Slides>12</Slides>
  <Notes>2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12</vt:i4>
      </vt:variant>
    </vt:vector>
  </HeadingPairs>
  <TitlesOfParts>
    <vt:vector size="19" baseType="lpstr">
      <vt:lpstr>Arial</vt:lpstr>
      <vt:lpstr>Calibri</vt:lpstr>
      <vt:lpstr>Exo 2</vt:lpstr>
      <vt:lpstr>Felbridge Pro</vt:lpstr>
      <vt:lpstr>Tahoma</vt:lpstr>
      <vt:lpstr>Times New Roman</vt:lpstr>
      <vt:lpstr>vayla</vt:lpstr>
      <vt:lpstr>PowerPoint-esitys</vt:lpstr>
      <vt:lpstr>PowerPoint-esitys</vt:lpstr>
      <vt:lpstr>PowerPoint-esitys</vt:lpstr>
      <vt:lpstr>Toimialan rahoitus 2019</vt:lpstr>
      <vt:lpstr>Toimialan rahoitus 2019</vt:lpstr>
      <vt:lpstr>Investointien rahoitus väylämuodoittain 2019</vt:lpstr>
      <vt:lpstr>Käynnissä olevat investointihankkeet (kehittämismomentilla olevat)</vt:lpstr>
      <vt:lpstr>Vuoden 2020 Budjettiesityksen ratahankkeet</vt:lpstr>
      <vt:lpstr>Tasoristeys-turvallisuuden parantaminen</vt:lpstr>
      <vt:lpstr>Vuoden 2020 ratatyöt/PVP-hankkeet (luonnos)</vt:lpstr>
      <vt:lpstr>Vuoden 2020 ratatyöt/PVP-hankkeet (luonnos)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Markkinainfo 12.9 Diasettipohja</dc:title>
  <dc:creator>Westermark Lars</dc:creator>
  <cp:keywords>Esitys</cp:keywords>
  <cp:lastModifiedBy>Torttila Maria</cp:lastModifiedBy>
  <cp:revision>104</cp:revision>
  <dcterms:created xsi:type="dcterms:W3CDTF">2019-07-10T09:28:36Z</dcterms:created>
  <dcterms:modified xsi:type="dcterms:W3CDTF">2019-11-21T14:18:41Z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473.983.02.010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vayla_ilmeella_fi.potx</vt:lpwstr>
  </property>
  <property fmtid="{D5CDD505-2E9C-101B-9397-08002B2CF9AE}" pid="6" name="dvDefinition">
    <vt:lpwstr>702 (dd_default.xml)</vt:lpwstr>
  </property>
  <property fmtid="{D5CDD505-2E9C-101B-9397-08002B2CF9AE}" pid="7" name="dvDefinitionID">
    <vt:lpwstr>702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473.85.02.207</vt:lpwstr>
  </property>
  <property fmtid="{D5CDD505-2E9C-101B-9397-08002B2CF9AE}" pid="10" name="dvDefinitionVersion">
    <vt:lpwstr>02.002 / 20.12.2018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/>
  </property>
  <property fmtid="{D5CDD505-2E9C-101B-9397-08002B2CF9AE}" pid="24" name="dvDUFname">
    <vt:lpwstr/>
  </property>
  <property fmtid="{D5CDD505-2E9C-101B-9397-08002B2CF9AE}" pid="25" name="dvDULname">
    <vt:lpwstr/>
  </property>
  <property fmtid="{D5CDD505-2E9C-101B-9397-08002B2CF9AE}" pid="26" name="dvDUBusinessarea">
    <vt:lpwstr>Hankkeet</vt:lpwstr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ddecree">
    <vt:lpwstr/>
  </property>
  <property fmtid="{D5CDD505-2E9C-101B-9397-08002B2CF9AE}" pid="35" name="dlevelofprotection">
    <vt:lpwstr/>
  </property>
  <property fmtid="{D5CDD505-2E9C-101B-9397-08002B2CF9AE}" pid="36" name="dsecrecy">
    <vt:lpwstr/>
  </property>
  <property fmtid="{D5CDD505-2E9C-101B-9397-08002B2CF9AE}" pid="37" name="dconfidentiality">
    <vt:lpwstr/>
  </property>
  <property fmtid="{D5CDD505-2E9C-101B-9397-08002B2CF9AE}" pid="38" name="author">
    <vt:lpwstr/>
  </property>
  <property fmtid="{D5CDD505-2E9C-101B-9397-08002B2CF9AE}" pid="39" name="paivays">
    <vt:filetime>2019-07-09T21:00:00Z</vt:filetime>
  </property>
  <property fmtid="{D5CDD505-2E9C-101B-9397-08002B2CF9AE}" pid="40" name="ContentTypeId">
    <vt:lpwstr>0x01010096EEEE2EC8173B4EB90D60B99673023F</vt:lpwstr>
  </property>
</Properties>
</file>