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20"/>
  </p:notesMasterIdLst>
  <p:sldIdLst>
    <p:sldId id="256" r:id="rId4"/>
    <p:sldId id="293" r:id="rId5"/>
    <p:sldId id="294" r:id="rId6"/>
    <p:sldId id="295" r:id="rId7"/>
    <p:sldId id="296" r:id="rId8"/>
    <p:sldId id="277" r:id="rId9"/>
    <p:sldId id="272" r:id="rId10"/>
    <p:sldId id="273" r:id="rId11"/>
    <p:sldId id="288" r:id="rId12"/>
    <p:sldId id="289" r:id="rId13"/>
    <p:sldId id="280" r:id="rId14"/>
    <p:sldId id="297" r:id="rId15"/>
    <p:sldId id="283" r:id="rId16"/>
    <p:sldId id="270" r:id="rId17"/>
    <p:sldId id="286" r:id="rId18"/>
    <p:sldId id="281" r:id="rId19"/>
  </p:sldIdLst>
  <p:sldSz cx="9144000" cy="5143500" type="screen16x9"/>
  <p:notesSz cx="6858000" cy="9144000"/>
  <p:defaultTextStyle>
    <a:defPPr>
      <a:defRPr lang="fi-FI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73" autoAdjust="0"/>
  </p:normalViewPr>
  <p:slideViewPr>
    <p:cSldViewPr snapToGrid="0">
      <p:cViewPr varScale="1">
        <p:scale>
          <a:sx n="91" d="100"/>
          <a:sy n="91" d="100"/>
        </p:scale>
        <p:origin x="584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1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Ty&#246;kirja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i-FI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i-FI" dirty="0" smtClean="0"/>
              <a:t>Tasoristeysonnettomuudet, kpl</a:t>
            </a:r>
            <a:endParaRPr lang="fi-FI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1"/>
          <c:order val="1"/>
          <c:tx>
            <c:strRef>
              <c:f>Taul1!$B$1</c:f>
              <c:strCache>
                <c:ptCount val="1"/>
                <c:pt idx="0">
                  <c:v>Valtion rataverkko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Taul1!$A$2:$A$20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Taul1!$B$2:$B$20</c:f>
              <c:numCache>
                <c:formatCode>General</c:formatCode>
                <c:ptCount val="19"/>
                <c:pt idx="0">
                  <c:v>40</c:v>
                </c:pt>
                <c:pt idx="1">
                  <c:v>44</c:v>
                </c:pt>
                <c:pt idx="2">
                  <c:v>27</c:v>
                </c:pt>
                <c:pt idx="3">
                  <c:v>41</c:v>
                </c:pt>
                <c:pt idx="4">
                  <c:v>36</c:v>
                </c:pt>
                <c:pt idx="5">
                  <c:v>45</c:v>
                </c:pt>
                <c:pt idx="6">
                  <c:v>42</c:v>
                </c:pt>
                <c:pt idx="7">
                  <c:v>37</c:v>
                </c:pt>
                <c:pt idx="8">
                  <c:v>39</c:v>
                </c:pt>
                <c:pt idx="9">
                  <c:v>31</c:v>
                </c:pt>
                <c:pt idx="10">
                  <c:v>29</c:v>
                </c:pt>
                <c:pt idx="11">
                  <c:v>15</c:v>
                </c:pt>
                <c:pt idx="12">
                  <c:v>37</c:v>
                </c:pt>
                <c:pt idx="13">
                  <c:v>27</c:v>
                </c:pt>
                <c:pt idx="14">
                  <c:v>28</c:v>
                </c:pt>
                <c:pt idx="15">
                  <c:v>32</c:v>
                </c:pt>
                <c:pt idx="16">
                  <c:v>26</c:v>
                </c:pt>
                <c:pt idx="17">
                  <c:v>20</c:v>
                </c:pt>
                <c:pt idx="18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5F-4C4F-A912-DA8AB0FE2B59}"/>
            </c:ext>
          </c:extLst>
        </c:ser>
        <c:ser>
          <c:idx val="2"/>
          <c:order val="2"/>
          <c:tx>
            <c:strRef>
              <c:f>Taul1!$C$1</c:f>
              <c:strCache>
                <c:ptCount val="1"/>
                <c:pt idx="0">
                  <c:v>Yksityisraiteet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Taul1!$A$2:$A$20</c:f>
              <c:numCache>
                <c:formatCode>General</c:formatCode>
                <c:ptCount val="1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</c:numCache>
            </c:numRef>
          </c:cat>
          <c:val>
            <c:numRef>
              <c:f>Taul1!$C$2:$C$20</c:f>
              <c:numCache>
                <c:formatCode>General</c:formatCode>
                <c:ptCount val="19"/>
                <c:pt idx="0">
                  <c:v>12</c:v>
                </c:pt>
                <c:pt idx="1">
                  <c:v>16</c:v>
                </c:pt>
                <c:pt idx="2">
                  <c:v>15</c:v>
                </c:pt>
                <c:pt idx="3">
                  <c:v>11</c:v>
                </c:pt>
                <c:pt idx="4">
                  <c:v>16</c:v>
                </c:pt>
                <c:pt idx="5">
                  <c:v>19</c:v>
                </c:pt>
                <c:pt idx="6">
                  <c:v>18</c:v>
                </c:pt>
                <c:pt idx="7">
                  <c:v>11</c:v>
                </c:pt>
                <c:pt idx="8">
                  <c:v>19</c:v>
                </c:pt>
                <c:pt idx="9">
                  <c:v>3</c:v>
                </c:pt>
                <c:pt idx="10">
                  <c:v>4</c:v>
                </c:pt>
                <c:pt idx="11">
                  <c:v>10</c:v>
                </c:pt>
                <c:pt idx="12">
                  <c:v>14</c:v>
                </c:pt>
                <c:pt idx="13">
                  <c:v>8</c:v>
                </c:pt>
                <c:pt idx="14">
                  <c:v>4</c:v>
                </c:pt>
                <c:pt idx="15">
                  <c:v>3</c:v>
                </c:pt>
                <c:pt idx="16">
                  <c:v>4</c:v>
                </c:pt>
                <c:pt idx="17">
                  <c:v>5</c:v>
                </c:pt>
                <c:pt idx="1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5F-4C4F-A912-DA8AB0FE2B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30342368"/>
        <c:axId val="123033654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Taul1!$A$1</c15:sqref>
                        </c15:formulaRef>
                      </c:ext>
                    </c:extLst>
                    <c:strCache>
                      <c:ptCount val="1"/>
                      <c:pt idx="0">
                        <c:v>Vuosi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Taul1!$A$2:$A$20</c15:sqref>
                        </c15:formulaRef>
                      </c:ext>
                    </c:extLst>
                    <c:numCache>
                      <c:formatCode>General</c:formatCode>
                      <c:ptCount val="19"/>
                      <c:pt idx="0">
                        <c:v>2000</c:v>
                      </c:pt>
                      <c:pt idx="1">
                        <c:v>2001</c:v>
                      </c:pt>
                      <c:pt idx="2">
                        <c:v>2002</c:v>
                      </c:pt>
                      <c:pt idx="3">
                        <c:v>2003</c:v>
                      </c:pt>
                      <c:pt idx="4">
                        <c:v>2004</c:v>
                      </c:pt>
                      <c:pt idx="5">
                        <c:v>2005</c:v>
                      </c:pt>
                      <c:pt idx="6">
                        <c:v>2006</c:v>
                      </c:pt>
                      <c:pt idx="7">
                        <c:v>2007</c:v>
                      </c:pt>
                      <c:pt idx="8">
                        <c:v>2008</c:v>
                      </c:pt>
                      <c:pt idx="9">
                        <c:v>2009</c:v>
                      </c:pt>
                      <c:pt idx="10">
                        <c:v>2010</c:v>
                      </c:pt>
                      <c:pt idx="11">
                        <c:v>2011</c:v>
                      </c:pt>
                      <c:pt idx="12">
                        <c:v>2012</c:v>
                      </c:pt>
                      <c:pt idx="13">
                        <c:v>2013</c:v>
                      </c:pt>
                      <c:pt idx="14">
                        <c:v>2014</c:v>
                      </c:pt>
                      <c:pt idx="15">
                        <c:v>2015</c:v>
                      </c:pt>
                      <c:pt idx="16">
                        <c:v>2016</c:v>
                      </c:pt>
                      <c:pt idx="17">
                        <c:v>2017</c:v>
                      </c:pt>
                      <c:pt idx="18">
                        <c:v>2018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Taul1!$A$2:$A$20</c15:sqref>
                        </c15:formulaRef>
                      </c:ext>
                    </c:extLst>
                    <c:numCache>
                      <c:formatCode>General</c:formatCode>
                      <c:ptCount val="19"/>
                      <c:pt idx="0">
                        <c:v>2000</c:v>
                      </c:pt>
                      <c:pt idx="1">
                        <c:v>2001</c:v>
                      </c:pt>
                      <c:pt idx="2">
                        <c:v>2002</c:v>
                      </c:pt>
                      <c:pt idx="3">
                        <c:v>2003</c:v>
                      </c:pt>
                      <c:pt idx="4">
                        <c:v>2004</c:v>
                      </c:pt>
                      <c:pt idx="5">
                        <c:v>2005</c:v>
                      </c:pt>
                      <c:pt idx="6">
                        <c:v>2006</c:v>
                      </c:pt>
                      <c:pt idx="7">
                        <c:v>2007</c:v>
                      </c:pt>
                      <c:pt idx="8">
                        <c:v>2008</c:v>
                      </c:pt>
                      <c:pt idx="9">
                        <c:v>2009</c:v>
                      </c:pt>
                      <c:pt idx="10">
                        <c:v>2010</c:v>
                      </c:pt>
                      <c:pt idx="11">
                        <c:v>2011</c:v>
                      </c:pt>
                      <c:pt idx="12">
                        <c:v>2012</c:v>
                      </c:pt>
                      <c:pt idx="13">
                        <c:v>2013</c:v>
                      </c:pt>
                      <c:pt idx="14">
                        <c:v>2014</c:v>
                      </c:pt>
                      <c:pt idx="15">
                        <c:v>2015</c:v>
                      </c:pt>
                      <c:pt idx="16">
                        <c:v>2016</c:v>
                      </c:pt>
                      <c:pt idx="17">
                        <c:v>2017</c:v>
                      </c:pt>
                      <c:pt idx="18">
                        <c:v>2018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95F-4C4F-A912-DA8AB0FE2B59}"/>
                  </c:ext>
                </c:extLst>
              </c15:ser>
            </c15:filteredBarSeries>
          </c:ext>
        </c:extLst>
      </c:barChart>
      <c:catAx>
        <c:axId val="1230342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336544"/>
        <c:crosses val="autoZero"/>
        <c:auto val="1"/>
        <c:lblAlgn val="ctr"/>
        <c:lblOffset val="100"/>
        <c:noMultiLvlLbl val="0"/>
      </c:catAx>
      <c:valAx>
        <c:axId val="1230336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30342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46EF-3393-418A-87D5-D0FD0EDADC7C}" type="datetimeFigureOut">
              <a:rPr lang="fi-FI" smtClean="0"/>
              <a:t>9.4.2018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9591A-E519-4A66-87CC-81D54FA79DB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8894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69591A-E519-4A66-87CC-81D54FA79DBD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7615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tsikkodia" type="title" preserve="1">
  <p:cSld name="title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7" descr="Pitkät_nuolet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7" r="-1753"/>
          <a:stretch/>
        </p:blipFill>
        <p:spPr>
          <a:xfrm rot="10800000" flipH="1">
            <a:off x="0" y="770400"/>
            <a:ext cx="8928000" cy="32531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00" y="3290400"/>
            <a:ext cx="5018682" cy="730800"/>
          </a:xfrm>
        </p:spPr>
        <p:txBody>
          <a:bodyPr anchor="b">
            <a:noAutofit/>
          </a:bodyPr>
          <a:lstStyle>
            <a:lvl1pPr algn="l">
              <a:defRPr sz="2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00" y="4136400"/>
            <a:ext cx="6696000" cy="3780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8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04579" y="4565139"/>
            <a:ext cx="2057400" cy="273844"/>
          </a:xfrm>
        </p:spPr>
        <p:txBody>
          <a:bodyPr/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  <a:defRPr lang="fi-FI" sz="1200" b="0" kern="1200" baseline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14.3.2018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175461" cy="7882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9038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äliotsikko" preserve="1" userDrawn="1">
  <p:cSld name="section_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astakkaisista kulmista pyöristetty suorakulmio 1"/>
          <p:cNvSpPr/>
          <p:nvPr userDrawn="1"/>
        </p:nvSpPr>
        <p:spPr>
          <a:xfrm flipH="1">
            <a:off x="1044000" y="1761691"/>
            <a:ext cx="7128792" cy="2160240"/>
          </a:xfrm>
          <a:prstGeom prst="round2DiagRect">
            <a:avLst>
              <a:gd name="adj1" fmla="val 25354"/>
              <a:gd name="adj2" fmla="val 0"/>
            </a:avLst>
          </a:prstGeom>
          <a:solidFill>
            <a:srgbClr val="00B0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96396" y="2294965"/>
            <a:ext cx="6624000" cy="1201269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5119603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_and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134938" indent="-134938">
              <a:buSzPct val="120000"/>
              <a:buFont typeface="Arial" panose="020B0604020202020204" pitchFamily="34" charset="0"/>
              <a:buChar char="●"/>
              <a:defRPr/>
            </a:lvl1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7" name="eulogoplaceholder"/>
          <p:cNvSpPr txBox="1"/>
          <p:nvPr userDrawn="1"/>
        </p:nvSpPr>
        <p:spPr>
          <a:xfrm>
            <a:off x="7504324" y="546703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320570157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274400"/>
            <a:ext cx="386834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11842"/>
            <a:ext cx="3849596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74400"/>
            <a:ext cx="3887391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lang="en-US" sz="1400" b="1" kern="1200" baseline="0" dirty="0" smtClean="0">
                <a:solidFill>
                  <a:srgbClr val="00B0CA"/>
                </a:solidFill>
                <a:latin typeface="Arial" charset="0"/>
                <a:ea typeface="+mn-ea"/>
                <a:cs typeface="Arial" panose="020B0604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B0CA"/>
              </a:buClr>
              <a:buSzPct val="140000"/>
              <a:buFont typeface="Arial" panose="020B0604020202020204" pitchFamily="34" charset="0"/>
              <a:buNone/>
            </a:pPr>
            <a:r>
              <a:rPr lang="fi-FI" smtClean="0"/>
              <a:t>Muokkaa tekstin perustyylejä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1842"/>
            <a:ext cx="3887391" cy="2930405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eulogoplaceholder"/>
          <p:cNvSpPr txBox="1"/>
          <p:nvPr userDrawn="1"/>
        </p:nvSpPr>
        <p:spPr>
          <a:xfrm>
            <a:off x="7504324" y="546702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2" name="eukarelialogoplaceholder"/>
          <p:cNvSpPr txBox="1"/>
          <p:nvPr userDrawn="1"/>
        </p:nvSpPr>
        <p:spPr>
          <a:xfrm>
            <a:off x="7750174" y="548858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3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8927021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and_two_picture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" y="1338198"/>
            <a:ext cx="3618000" cy="43744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400" b="1" i="0" baseline="0">
                <a:solidFill>
                  <a:srgbClr val="00B0C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i-FI" smtClean="0"/>
              <a:t>Muokkaa tekstin perustyylejä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751" y="1796903"/>
            <a:ext cx="3618000" cy="2818298"/>
          </a:xfrm>
        </p:spPr>
        <p:txBody>
          <a:bodyPr>
            <a:normAutofit/>
          </a:bodyPr>
          <a:lstStyle>
            <a:lvl1pPr marL="92075" indent="-92075">
              <a:buSzPct val="120000"/>
              <a:buFont typeface="Arial" panose="020B0604020202020204" pitchFamily="34" charset="0"/>
              <a:buChar char="●"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06400" y="1368000"/>
            <a:ext cx="4417200" cy="1544400"/>
          </a:xfrm>
        </p:spPr>
        <p:txBody>
          <a:bodyPr/>
          <a:lstStyle>
            <a:lvl1pPr marL="0" indent="0">
              <a:buNone/>
              <a:defRPr sz="2400" baseline="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06400" y="3056400"/>
            <a:ext cx="4417200" cy="15444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i-FI" dirty="0" smtClean="0"/>
              <a:t>Lisää kuva </a:t>
            </a:r>
            <a:r>
              <a:rPr lang="fi-FI" dirty="0" err="1" smtClean="0"/>
              <a:t>Kameleonin</a:t>
            </a:r>
            <a:r>
              <a:rPr lang="fi-FI" dirty="0" smtClean="0"/>
              <a:t> Kuvagalleria kuvakkeella</a:t>
            </a:r>
            <a:endParaRPr lang="fi-FI" dirty="0"/>
          </a:p>
        </p:txBody>
      </p:sp>
      <p:sp>
        <p:nvSpPr>
          <p:cNvPr id="12" name="eulogoplaceholder"/>
          <p:cNvSpPr txBox="1"/>
          <p:nvPr userDrawn="1"/>
        </p:nvSpPr>
        <p:spPr>
          <a:xfrm>
            <a:off x="7504324" y="53273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4" name="eukarelialogoplaceholder"/>
          <p:cNvSpPr txBox="1"/>
          <p:nvPr userDrawn="1"/>
        </p:nvSpPr>
        <p:spPr>
          <a:xfrm>
            <a:off x="7750174" y="534889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5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6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1212225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only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6" name="eulogoplaceholder"/>
          <p:cNvSpPr txBox="1"/>
          <p:nvPr userDrawn="1"/>
        </p:nvSpPr>
        <p:spPr>
          <a:xfrm>
            <a:off x="7504324" y="546701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karelialogoplaceholder"/>
          <p:cNvSpPr txBox="1"/>
          <p:nvPr userDrawn="1"/>
        </p:nvSpPr>
        <p:spPr>
          <a:xfrm>
            <a:off x="7750174" y="53489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10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46099396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li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‹#›</a:t>
            </a:fld>
            <a:endParaRPr lang="fi-FI"/>
          </a:p>
        </p:txBody>
      </p:sp>
      <p:sp>
        <p:nvSpPr>
          <p:cNvPr id="5" name="eulogoplaceholder"/>
          <p:cNvSpPr txBox="1"/>
          <p:nvPr userDrawn="1"/>
        </p:nvSpPr>
        <p:spPr>
          <a:xfrm>
            <a:off x="750432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7" name="eukarelialogoplaceholder"/>
          <p:cNvSpPr txBox="1"/>
          <p:nvPr userDrawn="1"/>
        </p:nvSpPr>
        <p:spPr>
          <a:xfrm>
            <a:off x="7750174" y="536400"/>
            <a:ext cx="1115988" cy="235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8" name="eufinancelogoplaceholder"/>
          <p:cNvSpPr txBox="1"/>
          <p:nvPr userDrawn="1"/>
        </p:nvSpPr>
        <p:spPr>
          <a:xfrm>
            <a:off x="450660" y="4680000"/>
            <a:ext cx="3379905" cy="37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  <p:sp>
        <p:nvSpPr>
          <p:cNvPr id="9" name="eulogotenplaceholder"/>
          <p:cNvSpPr txBox="1"/>
          <p:nvPr userDrawn="1"/>
        </p:nvSpPr>
        <p:spPr>
          <a:xfrm>
            <a:off x="486000" y="4680000"/>
            <a:ext cx="3960000" cy="45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i-FI" sz="1400" b="1" baseline="30000" dirty="0" smtClean="0">
              <a:solidFill>
                <a:srgbClr val="000000"/>
              </a:solidFill>
              <a:latin typeface="Felbridge Pro"/>
              <a:cs typeface="Felbridge Pro"/>
            </a:endParaRPr>
          </a:p>
        </p:txBody>
      </p:sp>
    </p:spTree>
    <p:extLst>
      <p:ext uri="{BB962C8B-B14F-4D97-AF65-F5344CB8AC3E}">
        <p14:creationId xmlns:p14="http://schemas.microsoft.com/office/powerpoint/2010/main" val="193068749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3168000"/>
            <a:ext cx="4518000" cy="925200"/>
          </a:xfrm>
        </p:spPr>
        <p:txBody>
          <a:bodyPr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i-FI" sz="1200" kern="1200" baseline="0" dirty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i-FI" smtClean="0"/>
              <a:t>Muokkaa alaotsikon perustyyliä napsautt.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76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page_with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2462400"/>
            <a:ext cx="4554000" cy="457200"/>
          </a:xfrm>
        </p:spPr>
        <p:txBody>
          <a:bodyPr anchor="b">
            <a:noAutofit/>
          </a:bodyPr>
          <a:lstStyle>
            <a:lvl1pPr algn="l">
              <a:defRPr sz="24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dirty="0" smtClean="0"/>
              <a:t>&lt;Kirjoita lopputervehdys&gt;</a:t>
            </a:r>
            <a:endParaRPr lang="fi-FI" dirty="0"/>
          </a:p>
        </p:txBody>
      </p:sp>
      <p:sp>
        <p:nvSpPr>
          <p:cNvPr id="9" name="Rectangle 8"/>
          <p:cNvSpPr/>
          <p:nvPr userDrawn="1"/>
        </p:nvSpPr>
        <p:spPr>
          <a:xfrm>
            <a:off x="98612" y="62753"/>
            <a:ext cx="2095948" cy="9868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8" name="Kuva 10" descr="UUSI_Liikennevirasto_Tapahtumat_vaaka_cmyk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56" b="18364"/>
          <a:stretch/>
        </p:blipFill>
        <p:spPr>
          <a:xfrm>
            <a:off x="252000" y="122400"/>
            <a:ext cx="1009271" cy="10872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851270" y="4389120"/>
            <a:ext cx="4266000" cy="75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1" name="Kuva 7" descr="Pitkät_nuolet_cmyk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2" r="-1754"/>
          <a:stretch/>
        </p:blipFill>
        <p:spPr>
          <a:xfrm rot="16200000">
            <a:off x="4407853" y="658870"/>
            <a:ext cx="5152834" cy="3816424"/>
          </a:xfrm>
          <a:prstGeom prst="rect">
            <a:avLst/>
          </a:prstGeom>
        </p:spPr>
      </p:pic>
      <p:sp>
        <p:nvSpPr>
          <p:cNvPr id="5" name="Tekstiruutu 4"/>
          <p:cNvSpPr txBox="1"/>
          <p:nvPr userDrawn="1"/>
        </p:nvSpPr>
        <p:spPr>
          <a:xfrm>
            <a:off x="360000" y="3168000"/>
            <a:ext cx="4547079" cy="925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indent="0">
              <a:lnSpc>
                <a:spcPct val="90000"/>
              </a:lnSpc>
              <a:spcBef>
                <a:spcPct val="0"/>
              </a:spcBef>
              <a:buClr>
                <a:srgbClr val="00B0CA"/>
              </a:buClr>
              <a:buSzPct val="120000"/>
              <a:buFont typeface="Arial" panose="020B0604020202020204" pitchFamily="34" charset="0"/>
              <a:buNone/>
              <a:defRPr lang="en-US" sz="1200" b="0" baseline="0" dirty="0" smtClean="0">
                <a:solidFill>
                  <a:srgbClr val="00B0C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500" b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indent="0" algn="ctr">
              <a:lnSpc>
                <a:spcPct val="90000"/>
              </a:lnSpc>
              <a:spcBef>
                <a:spcPts val="375"/>
              </a:spcBef>
              <a:buClr>
                <a:srgbClr val="A59D95"/>
              </a:buCl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indent="0" algn="ctr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lvl="0"/>
            <a:r>
              <a:rPr lang="fi-FI" dirty="0" smtClean="0"/>
              <a:t>liikennevirasto.fi</a:t>
            </a:r>
          </a:p>
          <a:p>
            <a:pPr lvl="0"/>
            <a:r>
              <a:rPr lang="fi-FI" dirty="0" smtClean="0"/>
              <a:t>twitter.com/liikennevirasto</a:t>
            </a:r>
          </a:p>
          <a:p>
            <a:pPr lvl="0"/>
            <a:r>
              <a:rPr lang="fi-FI" dirty="0" smtClean="0"/>
              <a:t>facebook.com/liikennevirasto</a:t>
            </a:r>
          </a:p>
          <a:p>
            <a:pPr lvl="0"/>
            <a:r>
              <a:rPr lang="fi-FI" dirty="0" smtClean="0"/>
              <a:t>youtube.com/liikennevirasto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349090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6000" y="313200"/>
            <a:ext cx="6624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2000" y="1278000"/>
            <a:ext cx="7970400" cy="331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68703" y="4767263"/>
            <a:ext cx="82802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14.3.2018</a:t>
            </a:r>
            <a:endParaRPr lang="fi-FI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8042" y="4767263"/>
            <a:ext cx="291733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i-FI" smtClean="0"/>
              <a:t>Jarno Viljakainen</a:t>
            </a:r>
            <a:endParaRPr lang="fi-FI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25" y="4767263"/>
            <a:ext cx="3734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D67F47F-A4DF-4926-BB4C-9F1DAEA89B92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7" name="Kuva 14" descr="UUSI_Liikennevirasto_Tapahtumat_vaaka_cmyk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94400"/>
            <a:ext cx="1767600" cy="86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7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  <p:sldLayoutId id="2147483663" r:id="rId5"/>
    <p:sldLayoutId id="2147483654" r:id="rId6"/>
    <p:sldLayoutId id="2147483665" r:id="rId7"/>
    <p:sldLayoutId id="2147483667" r:id="rId8"/>
    <p:sldLayoutId id="2147483668" r:id="rId9"/>
  </p:sldLayoutIdLst>
  <p:timing>
    <p:tnLst>
      <p:par>
        <p:cTn id="1" dur="indefinite" restart="never" nodeType="tmRoot"/>
      </p:par>
    </p:tnLst>
  </p:timing>
  <p:hf hdr="0"/>
  <p:txStyles>
    <p:titleStyle>
      <a:lvl1pPr marL="0" algn="l" defTabSz="685800" rtl="0" eaLnBrk="1" latinLnBrk="0" hangingPunct="1">
        <a:lnSpc>
          <a:spcPct val="90000"/>
        </a:lnSpc>
        <a:spcBef>
          <a:spcPct val="0"/>
        </a:spcBef>
        <a:buNone/>
        <a:defRPr lang="fi-FI" sz="2800" kern="1200" baseline="0" dirty="0">
          <a:solidFill>
            <a:srgbClr val="00B0CA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34938" indent="-134938" algn="l" defTabSz="685800" rtl="0" eaLnBrk="1" latinLnBrk="0" hangingPunct="1">
        <a:lnSpc>
          <a:spcPct val="90000"/>
        </a:lnSpc>
        <a:spcBef>
          <a:spcPts val="750"/>
        </a:spcBef>
        <a:buClr>
          <a:srgbClr val="00B0CA"/>
        </a:buClr>
        <a:buSzPct val="120000"/>
        <a:buFont typeface="Arial" panose="020B0604020202020204" pitchFamily="34" charset="0"/>
        <a:buChar char="●"/>
        <a:defRPr lang="en-US" sz="1600" b="0" kern="1200" dirty="0" smtClean="0">
          <a:solidFill>
            <a:srgbClr val="000000"/>
          </a:solidFill>
          <a:latin typeface="Arial" charset="0"/>
          <a:ea typeface="+mn-ea"/>
          <a:cs typeface="Arial" panose="020B0604020202020204" pitchFamily="34" charset="0"/>
        </a:defRPr>
      </a:lvl1pPr>
      <a:lvl2pPr marL="449263" indent="-9048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717550" indent="-109538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076325" indent="-133350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346200" indent="-131763" algn="l" defTabSz="685800" rtl="0" eaLnBrk="1" latinLnBrk="0" hangingPunct="1">
        <a:lnSpc>
          <a:spcPct val="90000"/>
        </a:lnSpc>
        <a:spcBef>
          <a:spcPts val="375"/>
        </a:spcBef>
        <a:buClr>
          <a:srgbClr val="A59D95"/>
        </a:buClr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vm.fi/-/lvm-paatti-tasoristeysten-turvallisuuden-parantamisohjelmasta-957831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sz="2000" dirty="0" smtClean="0"/>
              <a:t>Tasoristeysturvallisuusohjelma - tasoristeysten poisto ja parantaminen</a:t>
            </a:r>
            <a:endParaRPr lang="fi-FI" sz="200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 </a:t>
            </a:r>
            <a:r>
              <a:rPr lang="fi-FI" dirty="0" smtClean="0"/>
              <a:t>Ratafoorumi 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10.4.2018 </a:t>
            </a:r>
          </a:p>
          <a:p>
            <a:r>
              <a:rPr lang="fi-FI" sz="1000" dirty="0" smtClean="0"/>
              <a:t>Mikko A. Heiskanen</a:t>
            </a:r>
          </a:p>
          <a:p>
            <a:r>
              <a:rPr lang="fi-FI" sz="1000" dirty="0" smtClean="0"/>
              <a:t>Jarmo Koistinen</a:t>
            </a:r>
          </a:p>
          <a:p>
            <a:r>
              <a:rPr lang="fi-FI" sz="1000" dirty="0" smtClean="0"/>
              <a:t>Jarno Viljakainen</a:t>
            </a:r>
            <a:endParaRPr lang="fi-FI" sz="1000" dirty="0"/>
          </a:p>
        </p:txBody>
      </p:sp>
    </p:spTree>
    <p:extLst>
      <p:ext uri="{BB962C8B-B14F-4D97-AF65-F5344CB8AC3E}">
        <p14:creationId xmlns:p14="http://schemas.microsoft.com/office/powerpoint/2010/main" val="10760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/>
        </p:nvSpPr>
        <p:spPr>
          <a:xfrm>
            <a:off x="3942287" y="428154"/>
            <a:ext cx="1259427" cy="46859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 err="1">
                <a:solidFill>
                  <a:schemeClr val="tx1"/>
                </a:solidFill>
              </a:rPr>
              <a:t>VäTo</a:t>
            </a:r>
            <a:r>
              <a:rPr lang="fi-FI" sz="900" b="1" dirty="0">
                <a:solidFill>
                  <a:schemeClr val="tx1"/>
                </a:solidFill>
              </a:rPr>
              <a:t> </a:t>
            </a:r>
            <a:r>
              <a:rPr lang="fi-FI" sz="900" b="1" dirty="0" err="1">
                <a:solidFill>
                  <a:schemeClr val="tx1"/>
                </a:solidFill>
              </a:rPr>
              <a:t>JoRy</a:t>
            </a:r>
            <a:endParaRPr lang="fi-FI" sz="900" b="1" dirty="0">
              <a:solidFill>
                <a:schemeClr val="tx1"/>
              </a:solidFill>
            </a:endParaRP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Ohjaus ja seuranta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Magnus Nygård</a:t>
            </a:r>
          </a:p>
        </p:txBody>
      </p:sp>
      <p:sp>
        <p:nvSpPr>
          <p:cNvPr id="7" name="Suorakulmio 6"/>
          <p:cNvSpPr/>
          <p:nvPr/>
        </p:nvSpPr>
        <p:spPr>
          <a:xfrm>
            <a:off x="5244752" y="436385"/>
            <a:ext cx="2304456" cy="77894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Viestintä </a:t>
            </a:r>
            <a:r>
              <a:rPr lang="fi-FI" sz="900" b="1" dirty="0" smtClean="0">
                <a:solidFill>
                  <a:schemeClr val="tx1"/>
                </a:solidFill>
              </a:rPr>
              <a:t>viestinta@liikennevirasto.fi</a:t>
            </a:r>
            <a:endParaRPr lang="fi-FI" sz="900" b="1" dirty="0">
              <a:solidFill>
                <a:schemeClr val="tx1"/>
              </a:solidFill>
            </a:endParaRPr>
          </a:p>
          <a:p>
            <a:pPr algn="ctr"/>
            <a:r>
              <a:rPr lang="fi-FI" sz="900" b="1" dirty="0" smtClean="0">
                <a:solidFill>
                  <a:schemeClr val="tx1"/>
                </a:solidFill>
              </a:rPr>
              <a:t>Kaisa-Elina Porras</a:t>
            </a:r>
            <a:endParaRPr lang="fi-FI" sz="900" b="1" dirty="0">
              <a:solidFill>
                <a:schemeClr val="tx1"/>
              </a:solidFill>
            </a:endParaRP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Viestinnän ohjaus  </a:t>
            </a:r>
            <a:r>
              <a:rPr lang="fi-FI" sz="900" b="1" dirty="0" smtClean="0">
                <a:solidFill>
                  <a:schemeClr val="tx1"/>
                </a:solidFill>
              </a:rPr>
              <a:t>Kriisiviestintä </a:t>
            </a:r>
          </a:p>
          <a:p>
            <a:pPr algn="ctr"/>
            <a:r>
              <a:rPr lang="fi-FI" sz="900" b="1" dirty="0" smtClean="0">
                <a:solidFill>
                  <a:schemeClr val="tx1"/>
                </a:solidFill>
              </a:rPr>
              <a:t>Marko </a:t>
            </a:r>
            <a:r>
              <a:rPr lang="fi-FI" sz="900" b="1" dirty="0">
                <a:solidFill>
                  <a:schemeClr val="tx1"/>
                </a:solidFill>
              </a:rPr>
              <a:t>Tuominen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Toimenpiteet Jarmo Koistinen TARVA </a:t>
            </a:r>
          </a:p>
        </p:txBody>
      </p:sp>
      <p:sp>
        <p:nvSpPr>
          <p:cNvPr id="8" name="Suorakulmio 7"/>
          <p:cNvSpPr/>
          <p:nvPr/>
        </p:nvSpPr>
        <p:spPr>
          <a:xfrm>
            <a:off x="2629864" y="1021630"/>
            <a:ext cx="1237070" cy="42948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Projektiryhmä </a:t>
            </a:r>
            <a:r>
              <a:rPr lang="fi-FI" sz="900" b="1" dirty="0" err="1">
                <a:solidFill>
                  <a:schemeClr val="tx1"/>
                </a:solidFill>
              </a:rPr>
              <a:t>LiVi</a:t>
            </a:r>
            <a:endParaRPr lang="fi-FI" sz="900" b="1" dirty="0">
              <a:solidFill>
                <a:schemeClr val="tx1"/>
              </a:solidFill>
            </a:endParaRP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Toimenpiteet Mikko A. Heiskanen</a:t>
            </a:r>
          </a:p>
        </p:txBody>
      </p:sp>
      <p:sp>
        <p:nvSpPr>
          <p:cNvPr id="14" name="Suorakulmio 13"/>
          <p:cNvSpPr/>
          <p:nvPr/>
        </p:nvSpPr>
        <p:spPr>
          <a:xfrm>
            <a:off x="6359248" y="3050826"/>
            <a:ext cx="1337885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Kohdekoordinointi Rata Isännöinti ja maankäyttö Taru Rouvinen Ramboll</a:t>
            </a:r>
          </a:p>
        </p:txBody>
      </p:sp>
      <p:sp>
        <p:nvSpPr>
          <p:cNvPr id="16" name="Suorakulmio 15"/>
          <p:cNvSpPr/>
          <p:nvPr/>
        </p:nvSpPr>
        <p:spPr>
          <a:xfrm>
            <a:off x="3139996" y="3045086"/>
            <a:ext cx="1407490" cy="35384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Kohdekoordinointi Rata Isännöinti ja maankäyttö Kimmo Tiainen Ramboll</a:t>
            </a:r>
          </a:p>
        </p:txBody>
      </p:sp>
      <p:sp>
        <p:nvSpPr>
          <p:cNvPr id="17" name="Suorakulmio 16"/>
          <p:cNvSpPr/>
          <p:nvPr/>
        </p:nvSpPr>
        <p:spPr>
          <a:xfrm>
            <a:off x="1579722" y="3023710"/>
            <a:ext cx="1457591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Kohdekoordinointi Rata Isännöinti ja maankäyttö Ville </a:t>
            </a:r>
            <a:r>
              <a:rPr lang="fi-FI" sz="900" dirty="0" err="1">
                <a:solidFill>
                  <a:schemeClr val="tx1"/>
                </a:solidFill>
              </a:rPr>
              <a:t>Kandell</a:t>
            </a:r>
            <a:r>
              <a:rPr lang="fi-FI" sz="900" dirty="0">
                <a:solidFill>
                  <a:schemeClr val="tx1"/>
                </a:solidFill>
              </a:rPr>
              <a:t> Ramboll</a:t>
            </a:r>
          </a:p>
        </p:txBody>
      </p:sp>
      <p:sp>
        <p:nvSpPr>
          <p:cNvPr id="18" name="Suorakulmio 17"/>
          <p:cNvSpPr/>
          <p:nvPr/>
        </p:nvSpPr>
        <p:spPr>
          <a:xfrm>
            <a:off x="1579722" y="3668757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>
                <a:solidFill>
                  <a:schemeClr val="tx1"/>
                </a:solidFill>
              </a:rPr>
              <a:t>Rakentamis</a:t>
            </a:r>
            <a:r>
              <a:rPr lang="fi-FI" sz="900" dirty="0">
                <a:solidFill>
                  <a:schemeClr val="tx1"/>
                </a:solidFill>
              </a:rPr>
              <a:t> suunnittelu</a:t>
            </a:r>
          </a:p>
        </p:txBody>
      </p:sp>
      <p:sp>
        <p:nvSpPr>
          <p:cNvPr id="19" name="Suorakulmio 18"/>
          <p:cNvSpPr/>
          <p:nvPr/>
        </p:nvSpPr>
        <p:spPr>
          <a:xfrm>
            <a:off x="1591669" y="4212328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Rakennuttaminen</a:t>
            </a:r>
          </a:p>
        </p:txBody>
      </p:sp>
      <p:sp>
        <p:nvSpPr>
          <p:cNvPr id="20" name="Suorakulmio 19"/>
          <p:cNvSpPr/>
          <p:nvPr/>
        </p:nvSpPr>
        <p:spPr>
          <a:xfrm>
            <a:off x="6405631" y="3664840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>
                <a:solidFill>
                  <a:schemeClr val="tx1"/>
                </a:solidFill>
              </a:rPr>
              <a:t>Rakentamis</a:t>
            </a:r>
            <a:r>
              <a:rPr lang="fi-FI" sz="900" dirty="0">
                <a:solidFill>
                  <a:schemeClr val="tx1"/>
                </a:solidFill>
              </a:rPr>
              <a:t> suunnittelu</a:t>
            </a:r>
          </a:p>
        </p:txBody>
      </p:sp>
      <p:sp>
        <p:nvSpPr>
          <p:cNvPr id="22" name="Suorakulmio 21"/>
          <p:cNvSpPr/>
          <p:nvPr/>
        </p:nvSpPr>
        <p:spPr>
          <a:xfrm>
            <a:off x="3189922" y="4212328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Rakennuttaminen</a:t>
            </a:r>
          </a:p>
        </p:txBody>
      </p:sp>
      <p:sp>
        <p:nvSpPr>
          <p:cNvPr id="23" name="Suorakulmio 22"/>
          <p:cNvSpPr/>
          <p:nvPr/>
        </p:nvSpPr>
        <p:spPr>
          <a:xfrm>
            <a:off x="3174739" y="3668757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>
                <a:solidFill>
                  <a:schemeClr val="tx1"/>
                </a:solidFill>
              </a:rPr>
              <a:t>Rakentamis</a:t>
            </a:r>
            <a:r>
              <a:rPr lang="fi-FI" sz="900" dirty="0">
                <a:solidFill>
                  <a:schemeClr val="tx1"/>
                </a:solidFill>
              </a:rPr>
              <a:t> suunnittelu</a:t>
            </a:r>
          </a:p>
        </p:txBody>
      </p:sp>
      <p:sp>
        <p:nvSpPr>
          <p:cNvPr id="25" name="Suorakulmio 24"/>
          <p:cNvSpPr/>
          <p:nvPr/>
        </p:nvSpPr>
        <p:spPr>
          <a:xfrm>
            <a:off x="4683622" y="3036395"/>
            <a:ext cx="1389428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Kohdekoordinointi Rata Isännöinti ja maankäyttö Kaj </a:t>
            </a:r>
            <a:r>
              <a:rPr lang="fi-FI" sz="900" dirty="0" err="1">
                <a:solidFill>
                  <a:schemeClr val="tx1"/>
                </a:solidFill>
              </a:rPr>
              <a:t>Gröngvist</a:t>
            </a:r>
            <a:r>
              <a:rPr lang="fi-FI" sz="900" dirty="0">
                <a:solidFill>
                  <a:schemeClr val="tx1"/>
                </a:solidFill>
              </a:rPr>
              <a:t> RN</a:t>
            </a:r>
          </a:p>
        </p:txBody>
      </p:sp>
      <p:cxnSp>
        <p:nvCxnSpPr>
          <p:cNvPr id="26" name="Suora yhdysviiva 25"/>
          <p:cNvCxnSpPr/>
          <p:nvPr/>
        </p:nvCxnSpPr>
        <p:spPr>
          <a:xfrm flipH="1">
            <a:off x="3881947" y="1204243"/>
            <a:ext cx="6900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uora yhdysviiva 26"/>
          <p:cNvCxnSpPr/>
          <p:nvPr/>
        </p:nvCxnSpPr>
        <p:spPr>
          <a:xfrm>
            <a:off x="2099752" y="2014606"/>
            <a:ext cx="4865927" cy="90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uora yhdysviiva 27"/>
          <p:cNvCxnSpPr/>
          <p:nvPr/>
        </p:nvCxnSpPr>
        <p:spPr>
          <a:xfrm>
            <a:off x="2096278" y="2023610"/>
            <a:ext cx="6947" cy="476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uora yhdysviiva 29"/>
          <p:cNvCxnSpPr/>
          <p:nvPr/>
        </p:nvCxnSpPr>
        <p:spPr>
          <a:xfrm>
            <a:off x="4572000" y="896751"/>
            <a:ext cx="0" cy="112685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uora yhdysviiva 30"/>
          <p:cNvCxnSpPr/>
          <p:nvPr/>
        </p:nvCxnSpPr>
        <p:spPr>
          <a:xfrm>
            <a:off x="6965679" y="2014606"/>
            <a:ext cx="0" cy="456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uora yhdysviiva 31"/>
          <p:cNvCxnSpPr/>
          <p:nvPr/>
        </p:nvCxnSpPr>
        <p:spPr>
          <a:xfrm flipH="1">
            <a:off x="3713715" y="2017093"/>
            <a:ext cx="5208" cy="4704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uora yhdysviiva 32"/>
          <p:cNvCxnSpPr/>
          <p:nvPr/>
        </p:nvCxnSpPr>
        <p:spPr>
          <a:xfrm flipH="1">
            <a:off x="5340679" y="2009984"/>
            <a:ext cx="1082" cy="48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Suorakulmio 33"/>
          <p:cNvSpPr/>
          <p:nvPr/>
        </p:nvSpPr>
        <p:spPr>
          <a:xfrm>
            <a:off x="4791571" y="3676804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 err="1">
                <a:solidFill>
                  <a:schemeClr val="tx1"/>
                </a:solidFill>
              </a:rPr>
              <a:t>Rakentamis</a:t>
            </a:r>
            <a:r>
              <a:rPr lang="fi-FI" sz="900" dirty="0">
                <a:solidFill>
                  <a:schemeClr val="tx1"/>
                </a:solidFill>
              </a:rPr>
              <a:t> suunnittelu</a:t>
            </a:r>
          </a:p>
        </p:txBody>
      </p:sp>
      <p:sp>
        <p:nvSpPr>
          <p:cNvPr id="35" name="Suorakulmio 34"/>
          <p:cNvSpPr/>
          <p:nvPr/>
        </p:nvSpPr>
        <p:spPr>
          <a:xfrm>
            <a:off x="2637536" y="1503247"/>
            <a:ext cx="1229397" cy="44258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Suunnittelun ohjaus Jarno Viljakainen </a:t>
            </a:r>
            <a:r>
              <a:rPr lang="fi-FI" sz="900" b="1" dirty="0" err="1">
                <a:solidFill>
                  <a:schemeClr val="tx1"/>
                </a:solidFill>
              </a:rPr>
              <a:t>LiVI</a:t>
            </a:r>
            <a:endParaRPr lang="fi-FI" sz="900" b="1" dirty="0">
              <a:solidFill>
                <a:schemeClr val="tx1"/>
              </a:solidFill>
            </a:endParaRPr>
          </a:p>
          <a:p>
            <a:pPr algn="ctr"/>
            <a:endParaRPr lang="fi-FI" sz="900" b="1" dirty="0">
              <a:solidFill>
                <a:schemeClr val="tx1"/>
              </a:solidFill>
            </a:endParaRPr>
          </a:p>
        </p:txBody>
      </p:sp>
      <p:sp>
        <p:nvSpPr>
          <p:cNvPr id="2" name="Tekstiruutu 1"/>
          <p:cNvSpPr txBox="1"/>
          <p:nvPr/>
        </p:nvSpPr>
        <p:spPr>
          <a:xfrm>
            <a:off x="3222380" y="41526"/>
            <a:ext cx="3719288" cy="248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1013" dirty="0"/>
              <a:t>Tasoristeys turvallisuustoimenpiteet projektiorganisaatio </a:t>
            </a:r>
            <a:r>
              <a:rPr lang="fi-FI" sz="1013" dirty="0" smtClean="0"/>
              <a:t>9.4.2018 </a:t>
            </a:r>
            <a:endParaRPr lang="fi-FI" sz="1013" dirty="0"/>
          </a:p>
        </p:txBody>
      </p:sp>
      <p:cxnSp>
        <p:nvCxnSpPr>
          <p:cNvPr id="36" name="Suora yhdysviiva 35"/>
          <p:cNvCxnSpPr/>
          <p:nvPr/>
        </p:nvCxnSpPr>
        <p:spPr>
          <a:xfrm flipH="1" flipV="1">
            <a:off x="4572000" y="1710469"/>
            <a:ext cx="626210" cy="3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Suorakulmio 38"/>
          <p:cNvSpPr/>
          <p:nvPr/>
        </p:nvSpPr>
        <p:spPr>
          <a:xfrm>
            <a:off x="5244752" y="1274758"/>
            <a:ext cx="2321758" cy="69478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Ohjeet ja määräykset - </a:t>
            </a:r>
            <a:r>
              <a:rPr lang="fi-FI" sz="900" b="1" dirty="0" err="1">
                <a:solidFill>
                  <a:schemeClr val="tx1"/>
                </a:solidFill>
              </a:rPr>
              <a:t>Trafi</a:t>
            </a:r>
            <a:r>
              <a:rPr lang="fi-FI" sz="900" b="1" dirty="0">
                <a:solidFill>
                  <a:schemeClr val="tx1"/>
                </a:solidFill>
              </a:rPr>
              <a:t> yhteistyö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 TARVA Jarmo Koistinen Tasoristeykset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Turvalaitteet ja  merkit Juha Lehtola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Pilotointi turvalaitteet </a:t>
            </a:r>
            <a:r>
              <a:rPr lang="fi-FI" sz="900" b="1" dirty="0" smtClean="0">
                <a:solidFill>
                  <a:schemeClr val="tx1"/>
                </a:solidFill>
              </a:rPr>
              <a:t>Aki Härkönen </a:t>
            </a:r>
            <a:endParaRPr lang="fi-FI" sz="900" b="1" dirty="0">
              <a:solidFill>
                <a:schemeClr val="tx1"/>
              </a:solidFill>
            </a:endParaRPr>
          </a:p>
        </p:txBody>
      </p:sp>
      <p:cxnSp>
        <p:nvCxnSpPr>
          <p:cNvPr id="41" name="Suora yhdysviiva 40"/>
          <p:cNvCxnSpPr/>
          <p:nvPr/>
        </p:nvCxnSpPr>
        <p:spPr>
          <a:xfrm flipH="1" flipV="1">
            <a:off x="4572000" y="1204243"/>
            <a:ext cx="626210" cy="3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uora yhdysviiva 36"/>
          <p:cNvCxnSpPr/>
          <p:nvPr/>
        </p:nvCxnSpPr>
        <p:spPr>
          <a:xfrm flipH="1">
            <a:off x="3881947" y="1710469"/>
            <a:ext cx="69005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kstiruutu 2"/>
          <p:cNvSpPr txBox="1"/>
          <p:nvPr/>
        </p:nvSpPr>
        <p:spPr>
          <a:xfrm>
            <a:off x="7029644" y="4866501"/>
            <a:ext cx="7040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900" dirty="0"/>
              <a:t>14.12.2017</a:t>
            </a:r>
          </a:p>
        </p:txBody>
      </p:sp>
      <p:sp>
        <p:nvSpPr>
          <p:cNvPr id="38" name="Suorakulmio 37"/>
          <p:cNvSpPr/>
          <p:nvPr/>
        </p:nvSpPr>
        <p:spPr>
          <a:xfrm>
            <a:off x="4788176" y="4212328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Rakennuttaminen</a:t>
            </a:r>
          </a:p>
        </p:txBody>
      </p:sp>
      <p:sp>
        <p:nvSpPr>
          <p:cNvPr id="40" name="Suorakulmio 39"/>
          <p:cNvSpPr/>
          <p:nvPr/>
        </p:nvSpPr>
        <p:spPr>
          <a:xfrm>
            <a:off x="6405631" y="4194641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Rakennuttaminen</a:t>
            </a:r>
          </a:p>
        </p:txBody>
      </p:sp>
      <p:sp>
        <p:nvSpPr>
          <p:cNvPr id="42" name="Suorakulmio 41"/>
          <p:cNvSpPr/>
          <p:nvPr/>
        </p:nvSpPr>
        <p:spPr>
          <a:xfrm>
            <a:off x="2598367" y="437117"/>
            <a:ext cx="1248026" cy="42271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800" b="1" dirty="0">
                <a:solidFill>
                  <a:schemeClr val="tx1"/>
                </a:solidFill>
              </a:rPr>
              <a:t>Tasoristeyskoordinaatio ryhmä</a:t>
            </a:r>
          </a:p>
          <a:p>
            <a:pPr algn="ctr"/>
            <a:r>
              <a:rPr lang="fi-FI" sz="800" dirty="0">
                <a:solidFill>
                  <a:schemeClr val="tx1"/>
                </a:solidFill>
              </a:rPr>
              <a:t>Jarmo Koistinen esittelijä </a:t>
            </a:r>
          </a:p>
        </p:txBody>
      </p:sp>
      <p:sp>
        <p:nvSpPr>
          <p:cNvPr id="43" name="Suorakulmio 42"/>
          <p:cNvSpPr/>
          <p:nvPr/>
        </p:nvSpPr>
        <p:spPr>
          <a:xfrm>
            <a:off x="1630253" y="3493054"/>
            <a:ext cx="5883494" cy="12356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Hankeuusjako – maapankki sekä </a:t>
            </a:r>
            <a:r>
              <a:rPr lang="fi-FI" sz="900" dirty="0" err="1">
                <a:solidFill>
                  <a:schemeClr val="tx1"/>
                </a:solidFill>
              </a:rPr>
              <a:t>Ely</a:t>
            </a:r>
            <a:r>
              <a:rPr lang="fi-FI" sz="900" dirty="0">
                <a:solidFill>
                  <a:schemeClr val="tx1"/>
                </a:solidFill>
              </a:rPr>
              <a:t> sekä Maanmittauslaitos yhteistyö Antti Castren </a:t>
            </a:r>
            <a:r>
              <a:rPr lang="fi-FI" sz="900" dirty="0" err="1">
                <a:solidFill>
                  <a:schemeClr val="tx1"/>
                </a:solidFill>
              </a:rPr>
              <a:t>LiVi</a:t>
            </a:r>
            <a:r>
              <a:rPr lang="fi-FI" sz="9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7177-89FF-4DEA-9044-58110B2EFA3B}" type="datetime1">
              <a:rPr lang="en-US" smtClean="0"/>
              <a:t>4/9/2018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/>
              <a:t>Tasoristeysten turvallisuustoimenpiteet Mikko A. Heiskanen LIVI Linkki tasoristeystietoihin http://arcg.is/1fn91i</a:t>
            </a:r>
          </a:p>
        </p:txBody>
      </p:sp>
      <p:sp>
        <p:nvSpPr>
          <p:cNvPr id="44" name="Suorakulmio 43"/>
          <p:cNvSpPr/>
          <p:nvPr/>
        </p:nvSpPr>
        <p:spPr>
          <a:xfrm>
            <a:off x="1593230" y="4654966"/>
            <a:ext cx="6103903" cy="24509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dirty="0">
                <a:solidFill>
                  <a:schemeClr val="tx1"/>
                </a:solidFill>
              </a:rPr>
              <a:t>Turvalaitteiden uusiminen valtakunnallisesti Aki Härkönen </a:t>
            </a:r>
            <a:r>
              <a:rPr lang="fi-FI" sz="900" dirty="0" err="1" smtClean="0">
                <a:solidFill>
                  <a:schemeClr val="tx1"/>
                </a:solidFill>
              </a:rPr>
              <a:t>LiVi</a:t>
            </a:r>
            <a:endParaRPr lang="fi-FI" sz="900" dirty="0">
              <a:solidFill>
                <a:schemeClr val="tx1"/>
              </a:solidFill>
            </a:endParaRPr>
          </a:p>
          <a:p>
            <a:pPr algn="ctr"/>
            <a:r>
              <a:rPr lang="fi-FI" sz="900" dirty="0">
                <a:solidFill>
                  <a:schemeClr val="tx1"/>
                </a:solidFill>
              </a:rPr>
              <a:t>Turvalaitteiden pilotointi Veli –Matti Kantamaan Jouni Vauhkonen (Toijala-Valkeakoski, Lahti-Heinola, Olli-Porvoo) </a:t>
            </a:r>
          </a:p>
        </p:txBody>
      </p:sp>
      <p:sp>
        <p:nvSpPr>
          <p:cNvPr id="10" name="Suorakulmio 9"/>
          <p:cNvSpPr/>
          <p:nvPr/>
        </p:nvSpPr>
        <p:spPr>
          <a:xfrm>
            <a:off x="4788176" y="2305558"/>
            <a:ext cx="1251420" cy="70130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Etelä–Suomi toimenpiteet projektipäällikkö 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Erkki Mäkelä </a:t>
            </a:r>
          </a:p>
        </p:txBody>
      </p:sp>
      <p:sp>
        <p:nvSpPr>
          <p:cNvPr id="9" name="Suorakulmio 8"/>
          <p:cNvSpPr/>
          <p:nvPr/>
        </p:nvSpPr>
        <p:spPr>
          <a:xfrm>
            <a:off x="6405008" y="2327746"/>
            <a:ext cx="1251420" cy="677569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 err="1">
                <a:solidFill>
                  <a:schemeClr val="tx1"/>
                </a:solidFill>
              </a:rPr>
              <a:t>Pohjois</a:t>
            </a:r>
            <a:r>
              <a:rPr lang="fi-FI" sz="900" b="1" dirty="0">
                <a:solidFill>
                  <a:schemeClr val="tx1"/>
                </a:solidFill>
              </a:rPr>
              <a:t> –Suomi toimenpiteet projektipäällikkö 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Teemu Poussu</a:t>
            </a:r>
          </a:p>
        </p:txBody>
      </p:sp>
      <p:sp>
        <p:nvSpPr>
          <p:cNvPr id="11" name="Suorakulmio 10"/>
          <p:cNvSpPr/>
          <p:nvPr/>
        </p:nvSpPr>
        <p:spPr>
          <a:xfrm>
            <a:off x="3103419" y="2266092"/>
            <a:ext cx="1319347" cy="73091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Itä –Suomi toimenpiteet projektipäällikkö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Markku Ahtiainen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Suorakulmio 11"/>
          <p:cNvSpPr/>
          <p:nvPr/>
        </p:nvSpPr>
        <p:spPr>
          <a:xfrm>
            <a:off x="1550821" y="2246040"/>
            <a:ext cx="1288874" cy="74159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900" b="1" dirty="0">
                <a:solidFill>
                  <a:schemeClr val="tx1"/>
                </a:solidFill>
              </a:rPr>
              <a:t>Länsi –Suomi  toimenpiteet projektipäällikkö</a:t>
            </a:r>
          </a:p>
          <a:p>
            <a:pPr algn="ctr"/>
            <a:r>
              <a:rPr lang="fi-FI" sz="900" b="1" dirty="0">
                <a:solidFill>
                  <a:schemeClr val="tx1"/>
                </a:solidFill>
              </a:rPr>
              <a:t>Mikko A. Heiskanen </a:t>
            </a:r>
          </a:p>
        </p:txBody>
      </p:sp>
    </p:spTree>
    <p:extLst>
      <p:ext uri="{BB962C8B-B14F-4D97-AF65-F5344CB8AC3E}">
        <p14:creationId xmlns:p14="http://schemas.microsoft.com/office/powerpoint/2010/main" val="449188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11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Tasoristeyksien LVM -65 kohdelista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86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LVM</a:t>
            </a:r>
            <a:r>
              <a:rPr lang="fi-FI" dirty="0" smtClean="0"/>
              <a:t> </a:t>
            </a:r>
            <a:r>
              <a:rPr lang="fi-FI" dirty="0" smtClean="0"/>
              <a:t>65 </a:t>
            </a:r>
            <a:r>
              <a:rPr lang="fi-FI" dirty="0" smtClean="0"/>
              <a:t>kohdelista </a:t>
            </a:r>
            <a:r>
              <a:rPr lang="fi-FI" dirty="0" smtClean="0"/>
              <a:t>on julkaistu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12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922" y="1045029"/>
            <a:ext cx="3673703" cy="3845987"/>
          </a:xfrm>
          <a:prstGeom prst="rect">
            <a:avLst/>
          </a:prstGeom>
        </p:spPr>
      </p:pic>
      <p:pic>
        <p:nvPicPr>
          <p:cNvPr id="8" name="Kuva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810" y="751294"/>
            <a:ext cx="2749720" cy="401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6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Tasoristeyksien parantamisen </a:t>
            </a:r>
            <a:r>
              <a:rPr lang="fi-FI" dirty="0" smtClean="0"/>
              <a:t>LVM </a:t>
            </a:r>
            <a:r>
              <a:rPr lang="fi-FI" dirty="0" smtClean="0"/>
              <a:t>65, toimenpiteiden lähtökohdat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dirty="0"/>
              <a:t>Tasoristeysturvallisuus on teemana </a:t>
            </a:r>
            <a:r>
              <a:rPr lang="fi-FI" dirty="0" smtClean="0"/>
              <a:t>tasoristeysten poistaminen ja parantaminen kustannustehokkain keinoin. </a:t>
            </a:r>
          </a:p>
          <a:p>
            <a:r>
              <a:rPr lang="fi-FI" dirty="0" smtClean="0"/>
              <a:t>Toimenpiteiden </a:t>
            </a:r>
            <a:r>
              <a:rPr lang="fi-FI" dirty="0"/>
              <a:t>lähtökohtana on määräyksen Rautateiden infrastruktuuriosajärjestelmä TRAFI/8591/03.04.02.00/2014 täyttäminen kustannustehokkailla menetelmillä mm. tasoristeyksen poistaminen tiejärjestelyin, tasoristeyksien odotustasanteiden parantaminen, tasoristeyksen siirto turvallisempaan paikkaan ja tasoristeyksien varustaminen </a:t>
            </a:r>
            <a:r>
              <a:rPr lang="fi-FI" dirty="0" smtClean="0"/>
              <a:t>varoituslaitoksella </a:t>
            </a:r>
            <a:r>
              <a:rPr lang="fi-FI" dirty="0"/>
              <a:t>sekä riskienhallinnan avulla määritettävien minimi toimenpiteiden valinta</a:t>
            </a:r>
            <a:r>
              <a:rPr lang="fi-FI" dirty="0" smtClean="0"/>
              <a:t>.</a:t>
            </a:r>
          </a:p>
          <a:p>
            <a:r>
              <a:rPr lang="fi-FI" dirty="0" smtClean="0"/>
              <a:t>Parannettavien tasoristeyksien näkemät täyttävä </a:t>
            </a:r>
            <a:r>
              <a:rPr lang="fi-FI" dirty="0" err="1" smtClean="0"/>
              <a:t>LVM:n</a:t>
            </a:r>
            <a:r>
              <a:rPr lang="fi-FI" dirty="0"/>
              <a:t> </a:t>
            </a:r>
            <a:r>
              <a:rPr lang="fi-FI" dirty="0" smtClean="0"/>
              <a:t>asetuksen 65/2011 näkemäalueista</a:t>
            </a:r>
          </a:p>
          <a:p>
            <a:r>
              <a:rPr lang="fi-FI" dirty="0" smtClean="0"/>
              <a:t>Käytetään kohteeseen parhaiten sopivaa menetelmää</a:t>
            </a:r>
          </a:p>
          <a:p>
            <a:pPr lvl="1"/>
            <a:r>
              <a:rPr lang="fi-FI" dirty="0" smtClean="0"/>
              <a:t>Yksityistoimitus</a:t>
            </a:r>
          </a:p>
          <a:p>
            <a:pPr lvl="1"/>
            <a:r>
              <a:rPr lang="fi-FI" dirty="0" smtClean="0"/>
              <a:t>Ratatoimitus</a:t>
            </a:r>
          </a:p>
          <a:p>
            <a:pPr lvl="1"/>
            <a:r>
              <a:rPr lang="fi-FI" dirty="0" smtClean="0"/>
              <a:t>Ratasuunnitelma (/Tiesuunnitelma)</a:t>
            </a:r>
          </a:p>
          <a:p>
            <a:pPr lvl="1"/>
            <a:r>
              <a:rPr lang="fi-FI" dirty="0" smtClean="0"/>
              <a:t>Asemakaavoitus</a:t>
            </a:r>
          </a:p>
          <a:p>
            <a:pPr lvl="1"/>
            <a:r>
              <a:rPr lang="fi-FI" dirty="0" smtClean="0"/>
              <a:t>Tilusjärjestelyihin perustuva hankeuusjako tai tilusjärjestelyt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6340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Tasoristeyksien </a:t>
            </a:r>
            <a:r>
              <a:rPr lang="fi-FI" dirty="0" smtClean="0"/>
              <a:t>poistaminen ja parantaminen, </a:t>
            </a:r>
            <a:r>
              <a:rPr lang="fi-FI" dirty="0" smtClean="0"/>
              <a:t>rahoitus</a:t>
            </a:r>
            <a:endParaRPr lang="fi-FI" dirty="0"/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i-FI" dirty="0"/>
              <a:t>Liikennevirasto on ohjelmoinut tasoristeysturvallisuuden </a:t>
            </a:r>
            <a:r>
              <a:rPr lang="fi-FI" dirty="0" smtClean="0"/>
              <a:t>poistamiseen ja parantamiseen </a:t>
            </a:r>
            <a:r>
              <a:rPr lang="fi-FI" dirty="0"/>
              <a:t>yhteensä 7,9 M€ vuodelle </a:t>
            </a:r>
            <a:r>
              <a:rPr lang="fi-FI" dirty="0" smtClean="0"/>
              <a:t>2018. Lisäksi on peruskorjauskohteiden sisällä olevat rahoitusosuudet.</a:t>
            </a:r>
            <a:endParaRPr lang="fi-FI" dirty="0" smtClean="0"/>
          </a:p>
          <a:p>
            <a:r>
              <a:rPr lang="fi-FI" dirty="0" smtClean="0"/>
              <a:t>Tuleville </a:t>
            </a:r>
            <a:r>
              <a:rPr lang="fi-FI" dirty="0"/>
              <a:t>vuosille tullaan esittämään 8 - </a:t>
            </a:r>
            <a:r>
              <a:rPr lang="fi-FI" dirty="0" smtClean="0"/>
              <a:t>10</a:t>
            </a:r>
            <a:r>
              <a:rPr lang="fi-FI" dirty="0" smtClean="0"/>
              <a:t> </a:t>
            </a:r>
            <a:r>
              <a:rPr lang="fi-FI" dirty="0"/>
              <a:t>M€ rahoitustasoa erillisenä tasoristeyspoisto - ja parannushankkeena muiden perus- ja kehittämishankkeiden </a:t>
            </a:r>
            <a:r>
              <a:rPr lang="fi-FI" dirty="0" smtClean="0"/>
              <a:t>lisäksi </a:t>
            </a:r>
            <a:r>
              <a:rPr lang="fi-FI" dirty="0" smtClean="0"/>
              <a:t>– ns. LVM 65 kohteen toteuttamiseksi.</a:t>
            </a:r>
            <a:endParaRPr lang="fi-FI" dirty="0" smtClean="0"/>
          </a:p>
          <a:p>
            <a:r>
              <a:rPr lang="fi-FI" dirty="0" smtClean="0"/>
              <a:t>Hallinnollisten suunnitelmien </a:t>
            </a:r>
            <a:r>
              <a:rPr lang="fi-FI" dirty="0"/>
              <a:t>laadintaan on vuodelle 2018 varattu 1 </a:t>
            </a:r>
            <a:r>
              <a:rPr lang="fi-FI" dirty="0" smtClean="0"/>
              <a:t>M€</a:t>
            </a:r>
            <a:endParaRPr lang="fi-FI" dirty="0" smtClean="0"/>
          </a:p>
          <a:p>
            <a:r>
              <a:rPr lang="fi-FI" dirty="0" smtClean="0"/>
              <a:t>Yksityistie- </a:t>
            </a:r>
            <a:r>
              <a:rPr lang="fi-FI" dirty="0"/>
              <a:t>ja ratatoimituksiin liittyvien toimitus- ja korvausmaksujen vuotuinen tarve on n. 0,5 -1,0 M</a:t>
            </a:r>
            <a:r>
              <a:rPr lang="fi-FI" dirty="0" smtClean="0"/>
              <a:t>€</a:t>
            </a:r>
            <a:endParaRPr lang="fi-FI" dirty="0"/>
          </a:p>
          <a:p>
            <a:r>
              <a:rPr lang="fi-FI" dirty="0" smtClean="0"/>
              <a:t> Arvioitu kokonaisrahoitustarve on </a:t>
            </a:r>
            <a:r>
              <a:rPr lang="fi-FI" dirty="0" smtClean="0"/>
              <a:t>em. lisäksi vuosittain &gt; 10-15 </a:t>
            </a:r>
            <a:r>
              <a:rPr lang="fi-FI" dirty="0"/>
              <a:t>M€, riippuen kohteiden </a:t>
            </a:r>
            <a:r>
              <a:rPr lang="fi-FI" dirty="0" smtClean="0"/>
              <a:t>toimenpiteistä ja hallinnollisten suunnitelmien laajuudesta. </a:t>
            </a:r>
            <a:r>
              <a:rPr lang="fi-FI" dirty="0"/>
              <a:t>Tuleville vuosille tullaan esittämään </a:t>
            </a:r>
            <a:r>
              <a:rPr lang="fi-FI" dirty="0" smtClean="0"/>
              <a:t>tarvittavaa rahoitustasoa </a:t>
            </a:r>
            <a:r>
              <a:rPr lang="fi-FI" dirty="0"/>
              <a:t>erillisenä tasoristeyspoisto - ja parannushankkeena muiden perus- ja kehittämishankkeiden lisäksi – </a:t>
            </a:r>
            <a:r>
              <a:rPr lang="fi-FI" dirty="0" smtClean="0"/>
              <a:t>ts. top </a:t>
            </a:r>
            <a:r>
              <a:rPr lang="fi-FI" dirty="0"/>
              <a:t>65 lisäksi olevan ohjelman laadinta on </a:t>
            </a:r>
            <a:r>
              <a:rPr lang="fi-FI" dirty="0" smtClean="0"/>
              <a:t>kesken. Tavoite 2018 aikana on laatia laajempi ohjelma.</a:t>
            </a:r>
          </a:p>
          <a:p>
            <a:r>
              <a:rPr lang="fi-FI" dirty="0" smtClean="0"/>
              <a:t>Hankkeet ovat myös yhteishankkeita kuntien ja kaupunkien kanssa.</a:t>
            </a:r>
            <a:endParaRPr lang="fi-FI" dirty="0"/>
          </a:p>
          <a:p>
            <a:endParaRPr lang="fi-FI" dirty="0" smtClean="0"/>
          </a:p>
          <a:p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3284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Tasoristeyksien parantamisen </a:t>
            </a:r>
            <a:r>
              <a:rPr lang="fi-FI" dirty="0" smtClean="0"/>
              <a:t>yleistä </a:t>
            </a:r>
            <a:r>
              <a:rPr lang="fi-FI" dirty="0" smtClean="0"/>
              <a:t>1 (2)</a:t>
            </a:r>
            <a:endParaRPr lang="fi-FI" dirty="0"/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/>
              <a:t>Onnettomuuksia on tapahtunut vuodesta 2001 lähtien 101 kappaletta</a:t>
            </a:r>
          </a:p>
          <a:p>
            <a:r>
              <a:rPr lang="fi-FI" dirty="0" smtClean="0"/>
              <a:t>Tasoristeyksiin kohdennetaan kustannustehokkaita toimenpiteitä esim. poisto tiejärjestelyin, parannus tai tasoristeyksen varustaminen varoitus- tai huomiovalolaitteilla. Tarkastelu ulotetaan mahdollisesti myös viereisiin tasoristeyksiin.</a:t>
            </a:r>
          </a:p>
          <a:p>
            <a:r>
              <a:rPr lang="fi-FI" dirty="0" smtClean="0"/>
              <a:t>Näkemissä on usein puutteita, keskimääräinen rekisterissä oleva pienin näkemä on 65 % vaaditusta</a:t>
            </a:r>
          </a:p>
          <a:p>
            <a:r>
              <a:rPr lang="fi-FI" dirty="0" smtClean="0"/>
              <a:t>Liian terävä risteyskulma, 15 tasoristeystä</a:t>
            </a:r>
          </a:p>
          <a:p>
            <a:r>
              <a:rPr lang="fi-FI" dirty="0"/>
              <a:t>Radan suurin sallittu nopeus </a:t>
            </a:r>
          </a:p>
          <a:p>
            <a:pPr lvl="1"/>
            <a:r>
              <a:rPr lang="fi-FI" dirty="0"/>
              <a:t> 60 km/h tai alle 30 kpl </a:t>
            </a:r>
          </a:p>
          <a:p>
            <a:pPr lvl="1"/>
            <a:r>
              <a:rPr lang="fi-FI" dirty="0"/>
              <a:t> 80 – 100 km/h 23 kpl</a:t>
            </a:r>
          </a:p>
          <a:p>
            <a:pPr lvl="1"/>
            <a:r>
              <a:rPr lang="fi-FI" dirty="0"/>
              <a:t>110 - 140 km/h 12 kpl</a:t>
            </a:r>
          </a:p>
          <a:p>
            <a:pPr marL="0" indent="0">
              <a:buNone/>
            </a:pPr>
            <a:endParaRPr lang="fi-FI" dirty="0" smtClean="0"/>
          </a:p>
          <a:p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0055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Tasoristeyksien parantamisen </a:t>
            </a:r>
            <a:r>
              <a:rPr lang="fi-FI" dirty="0" smtClean="0"/>
              <a:t>yleistä </a:t>
            </a:r>
            <a:r>
              <a:rPr lang="fi-FI" dirty="0" smtClean="0"/>
              <a:t>2 (2)</a:t>
            </a:r>
            <a:endParaRPr lang="fi-FI" dirty="0"/>
          </a:p>
        </p:txBody>
      </p:sp>
      <p:sp>
        <p:nvSpPr>
          <p:cNvPr id="7" name="Sisällön paikkamerkki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i-FI" dirty="0" smtClean="0"/>
              <a:t>Junia vuorokaudessa</a:t>
            </a:r>
          </a:p>
          <a:p>
            <a:pPr lvl="1"/>
            <a:r>
              <a:rPr lang="fi-FI" dirty="0" smtClean="0"/>
              <a:t> 2 kpl tai alla 37 tasoristeystä</a:t>
            </a:r>
          </a:p>
          <a:p>
            <a:pPr lvl="1"/>
            <a:r>
              <a:rPr lang="fi-FI" dirty="0" smtClean="0"/>
              <a:t> 6-10 kpl </a:t>
            </a:r>
            <a:r>
              <a:rPr lang="fi-FI" dirty="0"/>
              <a:t>10 </a:t>
            </a:r>
            <a:r>
              <a:rPr lang="fi-FI" dirty="0" smtClean="0"/>
              <a:t>tasoristeystä</a:t>
            </a:r>
          </a:p>
          <a:p>
            <a:pPr lvl="1"/>
            <a:r>
              <a:rPr lang="fi-FI" dirty="0" smtClean="0"/>
              <a:t> 12-16 kpl 11 tasoristeystä</a:t>
            </a:r>
          </a:p>
          <a:p>
            <a:pPr lvl="1"/>
            <a:r>
              <a:rPr lang="fi-FI" dirty="0" smtClean="0"/>
              <a:t> 20-28 kpl 6 tasoristeystä</a:t>
            </a:r>
          </a:p>
          <a:p>
            <a:pPr lvl="1"/>
            <a:r>
              <a:rPr lang="fi-FI" dirty="0" smtClean="0"/>
              <a:t> 132 kpl 1 tasoristeys </a:t>
            </a:r>
          </a:p>
          <a:p>
            <a:r>
              <a:rPr lang="fi-FI" dirty="0" smtClean="0"/>
              <a:t>Ajoneuvoliikenne, </a:t>
            </a:r>
            <a:r>
              <a:rPr lang="fi-FI" dirty="0"/>
              <a:t>KVL  (ajon./</a:t>
            </a:r>
            <a:r>
              <a:rPr lang="fi-FI" dirty="0" smtClean="0"/>
              <a:t>vrk)</a:t>
            </a:r>
          </a:p>
          <a:p>
            <a:pPr lvl="1"/>
            <a:r>
              <a:rPr lang="fi-FI" dirty="0" smtClean="0"/>
              <a:t> 100 tai alle 23 tasoristeystä</a:t>
            </a:r>
          </a:p>
          <a:p>
            <a:pPr lvl="1"/>
            <a:r>
              <a:rPr lang="fi-FI" dirty="0" smtClean="0"/>
              <a:t> 101 – 999 37 tasoristeystä </a:t>
            </a:r>
          </a:p>
          <a:p>
            <a:pPr lvl="1"/>
            <a:r>
              <a:rPr lang="fi-FI" dirty="0"/>
              <a:t> </a:t>
            </a:r>
            <a:r>
              <a:rPr lang="fi-FI" dirty="0" smtClean="0"/>
              <a:t>100 – 2999 2 tasoristeystä</a:t>
            </a:r>
          </a:p>
          <a:p>
            <a:pPr lvl="1"/>
            <a:r>
              <a:rPr lang="fi-FI" dirty="0" smtClean="0"/>
              <a:t> 3000 – 7013 3 tasoristeystä</a:t>
            </a:r>
          </a:p>
          <a:p>
            <a:r>
              <a:rPr lang="fi-FI" dirty="0" smtClean="0"/>
              <a:t>Arvio vaikutuksista : 40 – 56 tasoristeyksen poisto ja 43 tasoristeyksen turvallisuuden parantaminen.</a:t>
            </a:r>
          </a:p>
          <a:p>
            <a:endParaRPr lang="fi-FI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16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5777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dirty="0" smtClean="0"/>
              <a:t>14.3.2018</a:t>
            </a:r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dirty="0" smtClean="0"/>
              <a:t>Jarno Viljakainen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2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Tasoristeyksien poistaminen ja parantaminen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1831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Tasoristeys poisto ja parantaminen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 smtClean="0"/>
              <a:t>Tasoristeyksiä parannettu ja poistettu pääosin muiden hankkeiden johdosta, mm. perusparannus-, tasonnosto- sekä tie- ja katuhankkeissa.</a:t>
            </a:r>
          </a:p>
          <a:p>
            <a:r>
              <a:rPr lang="fi-FI" dirty="0" smtClean="0"/>
              <a:t>Tasoristeyksiin liittyvää suunnittelua teettää esim. Liikennevirasto (SUHA, Väylänpito), </a:t>
            </a:r>
            <a:r>
              <a:rPr lang="fi-FI" dirty="0" err="1" smtClean="0"/>
              <a:t>ELYt</a:t>
            </a:r>
            <a:r>
              <a:rPr lang="fi-FI" dirty="0" smtClean="0"/>
              <a:t> ja kaupungit</a:t>
            </a:r>
          </a:p>
          <a:p>
            <a:r>
              <a:rPr lang="fi-FI" dirty="0" smtClean="0"/>
              <a:t>Emme </a:t>
            </a:r>
            <a:r>
              <a:rPr lang="fi-FI" dirty="0" smtClean="0"/>
              <a:t>tällä hetkellä tiedä kaikkia lainvoimaisia suunnitelmia tai selvityksiä mitä on tehty. </a:t>
            </a:r>
            <a:r>
              <a:rPr lang="fi-FI" dirty="0" smtClean="0"/>
              <a:t>Ongelman ratkaisuun on paneuduttu ja ratkaisuehdotuksia mietitty, esim. </a:t>
            </a:r>
            <a:r>
              <a:rPr lang="fi-FI" dirty="0" smtClean="0"/>
              <a:t>keskitetty tasoristeystaulukko </a:t>
            </a:r>
            <a:r>
              <a:rPr lang="fi-FI" dirty="0" smtClean="0"/>
              <a:t>ja karttapalvelu.</a:t>
            </a:r>
          </a:p>
          <a:p>
            <a:r>
              <a:rPr lang="fi-FI" dirty="0" smtClean="0"/>
              <a:t>Tasoristeyksien teiden suunnittelu on pitkälti tiesuunnittelua, mutta suunnittelussa tulee ymmärtää vaikutukset rautatiejärjestelmään, rautateiden turvallisuuskulttuuri sekä mm. riskienhallinnan vaatimukset, mikäli esim. ”Tien suunnittelu tasoristeyksissä” ohjeesta poiketaan.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1997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Tasoristeyksiä on paljon jäljellä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4</a:t>
            </a:fld>
            <a:endParaRPr lang="fi-FI"/>
          </a:p>
        </p:txBody>
      </p:sp>
      <p:pic>
        <p:nvPicPr>
          <p:cNvPr id="10" name="Kuva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64" y="1152113"/>
            <a:ext cx="2786971" cy="3747996"/>
          </a:xfrm>
          <a:prstGeom prst="rect">
            <a:avLst/>
          </a:prstGeom>
        </p:spPr>
      </p:pic>
      <p:pic>
        <p:nvPicPr>
          <p:cNvPr id="11" name="Kuva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660" y="839974"/>
            <a:ext cx="2939550" cy="4129709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210" y="899609"/>
            <a:ext cx="2955470" cy="413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25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Tasoristeysonnettomuudet</a:t>
            </a:r>
            <a:br>
              <a:rPr lang="fi-FI" dirty="0" smtClean="0"/>
            </a:br>
            <a:r>
              <a:rPr lang="fi-FI" dirty="0" smtClean="0"/>
              <a:t>(v. 2017 alustava, v. 2018 käynnissä).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5</a:t>
            </a:fld>
            <a:endParaRPr lang="fi-FI"/>
          </a:p>
        </p:txBody>
      </p:sp>
      <p:graphicFrame>
        <p:nvGraphicFramePr>
          <p:cNvPr id="7" name="Sisällön paikkamerkk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751212"/>
              </p:ext>
            </p:extLst>
          </p:nvPr>
        </p:nvGraphicFramePr>
        <p:xfrm>
          <a:off x="522288" y="1277938"/>
          <a:ext cx="7970837" cy="3311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202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6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LVM:n</a:t>
            </a:r>
            <a:r>
              <a:rPr lang="fi-FI" dirty="0" smtClean="0"/>
              <a:t> päätös tasoristeysturvallisuuden parantamisesta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45848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Lähtökohtana LVM päätös 22.11.2017 tasoristeyksien parantamisohjelmasta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>
                <a:hlinkClick r:id="rId2"/>
              </a:rPr>
              <a:t>https://www.lvm.fi/-/</a:t>
            </a:r>
            <a:r>
              <a:rPr lang="fi-FI" dirty="0" smtClean="0">
                <a:hlinkClick r:id="rId2"/>
              </a:rPr>
              <a:t>lvm-paatti-tasoristeysten-turvallisuuden-parantamisohjelmasta-957831</a:t>
            </a:r>
            <a:r>
              <a:rPr lang="fi-FI" dirty="0" smtClean="0"/>
              <a:t> </a:t>
            </a:r>
            <a:endParaRPr lang="fi-FI" dirty="0"/>
          </a:p>
          <a:p>
            <a:r>
              <a:rPr lang="fi-FI" dirty="0" smtClean="0"/>
              <a:t>Erilaisia </a:t>
            </a:r>
            <a:r>
              <a:rPr lang="fi-FI" dirty="0"/>
              <a:t>keinoja tasoristeysten turvallisuuden parantamiseksi on useita, mutta kustannukset voivat yksittäisen tasoristeyksen osalta vaihdella muutamasta tuhannesta aina kymmeneen miljoonaan euroon</a:t>
            </a:r>
            <a:r>
              <a:rPr lang="fi-FI" dirty="0" smtClean="0"/>
              <a:t>.</a:t>
            </a:r>
          </a:p>
          <a:p>
            <a:r>
              <a:rPr lang="fi-FI" dirty="0"/>
              <a:t>Esimerkiksi tasoristeyksien poistaminen näkyy suoraan tasoristeysonnettomuuksien vähenemisenä. Poisto edellyttää usein korvaavia tiejärjestelyjä ja on siksi kustannuksiltaan huomattava</a:t>
            </a:r>
            <a:r>
              <a:rPr lang="fi-FI" dirty="0" smtClean="0"/>
              <a:t>.</a:t>
            </a:r>
          </a:p>
          <a:p>
            <a:r>
              <a:rPr lang="fi-FI" dirty="0"/>
              <a:t>Parannettavat tasoristeykset valitaan tapauskohtaisesti siten, että kyseisessä kohteessa onnettomuusriski pienenee käytettävissä olevalla rahalla mahdollisimman paljon. Siksi ohjelmassa otetaan huomioon perinteisen perusväylänpidon keinojen lisäksi uusien teknologioiden tarjoamat mahdollisuudet. 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928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2186061" y="313200"/>
            <a:ext cx="6624000" cy="457200"/>
          </a:xfrm>
        </p:spPr>
        <p:txBody>
          <a:bodyPr/>
          <a:lstStyle/>
          <a:p>
            <a:r>
              <a:rPr lang="fi-FI" dirty="0" smtClean="0"/>
              <a:t>Osa </a:t>
            </a:r>
            <a:r>
              <a:rPr lang="fi-FI" dirty="0" err="1" smtClean="0"/>
              <a:t>LVM:n</a:t>
            </a:r>
            <a:r>
              <a:rPr lang="fi-FI" dirty="0" smtClean="0"/>
              <a:t> tasoristeysten turvallisuus ohjelmaa 1(2)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 smtClean="0">
                <a:solidFill>
                  <a:schemeClr val="tx1"/>
                </a:solidFill>
              </a:rPr>
              <a:t>Ohjelman osa on </a:t>
            </a:r>
            <a:r>
              <a:rPr lang="fi-FI" dirty="0" err="1" smtClean="0">
                <a:solidFill>
                  <a:schemeClr val="tx1"/>
                </a:solidFill>
              </a:rPr>
              <a:t>TARVA:n</a:t>
            </a:r>
            <a:r>
              <a:rPr lang="fi-FI" dirty="0" smtClean="0">
                <a:solidFill>
                  <a:schemeClr val="tx1"/>
                </a:solidFill>
              </a:rPr>
              <a:t> </a:t>
            </a:r>
            <a:r>
              <a:rPr lang="fi-FI" dirty="0" smtClean="0">
                <a:solidFill>
                  <a:schemeClr val="tx1"/>
                </a:solidFill>
              </a:rPr>
              <a:t>mukaan </a:t>
            </a:r>
            <a:r>
              <a:rPr lang="fi-FI" dirty="0" smtClean="0">
                <a:solidFill>
                  <a:schemeClr val="tx1"/>
                </a:solidFill>
              </a:rPr>
              <a:t>valitut kohteet kustannustehokkaasti </a:t>
            </a:r>
            <a:r>
              <a:rPr lang="fi-FI" dirty="0" smtClean="0">
                <a:solidFill>
                  <a:schemeClr val="tx1"/>
                </a:solidFill>
              </a:rPr>
              <a:t>tasoristeysten poistaminen sekä </a:t>
            </a:r>
            <a:r>
              <a:rPr lang="fi-FI" dirty="0">
                <a:solidFill>
                  <a:schemeClr val="tx1"/>
                </a:solidFill>
              </a:rPr>
              <a:t>korvaavien tiejärjestelyiden </a:t>
            </a:r>
            <a:r>
              <a:rPr lang="fi-FI" dirty="0" smtClean="0">
                <a:solidFill>
                  <a:schemeClr val="tx1"/>
                </a:solidFill>
              </a:rPr>
              <a:t>rakentaminen sekä tasoristeysten parannustoimet. - </a:t>
            </a:r>
            <a:r>
              <a:rPr lang="fi-FI" i="1" dirty="0" smtClean="0">
                <a:solidFill>
                  <a:schemeClr val="tx1"/>
                </a:solidFill>
              </a:rPr>
              <a:t>ns. LVM listan mukaan , hanke on käynnissä ja toteutetaan neljässä vuodessa.</a:t>
            </a:r>
          </a:p>
          <a:p>
            <a:pPr lvl="1"/>
            <a:r>
              <a:rPr lang="fi-FI" i="1" dirty="0" smtClean="0"/>
              <a:t>Rahoitus n. 5 M€ </a:t>
            </a:r>
            <a:r>
              <a:rPr lang="fi-FI" i="1" dirty="0" smtClean="0"/>
              <a:t>2018</a:t>
            </a:r>
            <a:endParaRPr lang="fi-FI" i="1" dirty="0" smtClean="0"/>
          </a:p>
          <a:p>
            <a:r>
              <a:rPr lang="fi-FI" dirty="0">
                <a:solidFill>
                  <a:schemeClr val="tx1"/>
                </a:solidFill>
              </a:rPr>
              <a:t>Liikennevirasto toteuttaa </a:t>
            </a:r>
            <a:r>
              <a:rPr lang="fi-FI" dirty="0" smtClean="0">
                <a:solidFill>
                  <a:schemeClr val="tx1"/>
                </a:solidFill>
              </a:rPr>
              <a:t>lisäksi kevyisiin </a:t>
            </a:r>
            <a:r>
              <a:rPr lang="fi-FI" dirty="0">
                <a:solidFill>
                  <a:schemeClr val="tx1"/>
                </a:solidFill>
              </a:rPr>
              <a:t>varoituslaitteisiin kuten huomiovaloon perustuvan järjestelmän </a:t>
            </a:r>
            <a:r>
              <a:rPr lang="fi-FI" dirty="0" smtClean="0">
                <a:solidFill>
                  <a:schemeClr val="tx1"/>
                </a:solidFill>
              </a:rPr>
              <a:t>Lahti-Heinola-rataosuudelle - </a:t>
            </a:r>
            <a:r>
              <a:rPr lang="fi-FI" i="1" dirty="0" smtClean="0">
                <a:solidFill>
                  <a:schemeClr val="tx1"/>
                </a:solidFill>
              </a:rPr>
              <a:t>Toteutus on jo käynnistetty, työt toteutetaan vuonna 2018.</a:t>
            </a:r>
          </a:p>
          <a:p>
            <a:pPr lvl="1"/>
            <a:r>
              <a:rPr lang="fi-FI" i="1" dirty="0" smtClean="0"/>
              <a:t>Rahoitus . 3 M€ vuonna </a:t>
            </a:r>
            <a:r>
              <a:rPr lang="fi-FI" i="1" dirty="0" smtClean="0"/>
              <a:t>2018</a:t>
            </a:r>
          </a:p>
          <a:p>
            <a:pPr marL="358775" lvl="1" indent="0">
              <a:buNone/>
            </a:pPr>
            <a:endParaRPr lang="fi-FI" i="1" dirty="0" smtClean="0"/>
          </a:p>
          <a:p>
            <a:pPr lvl="1"/>
            <a:endParaRPr lang="fi-FI" i="1" dirty="0" smtClean="0"/>
          </a:p>
          <a:p>
            <a:pPr lvl="1"/>
            <a:r>
              <a:rPr lang="fi-FI" i="1" dirty="0" smtClean="0"/>
              <a:t>Liite kohdekohtaiset </a:t>
            </a:r>
            <a:r>
              <a:rPr lang="fi-FI" i="1" dirty="0" smtClean="0"/>
              <a:t>LVM 65 tasoristeysten alustavat toimenpiteet </a:t>
            </a:r>
            <a:r>
              <a:rPr lang="fi-FI" i="1" dirty="0" smtClean="0"/>
              <a:t>vuosille 2018-22 ja karttapalvelu Liikenneviraston hankesivuilla</a:t>
            </a:r>
            <a:r>
              <a:rPr lang="fi-FI" i="1" dirty="0" smtClean="0"/>
              <a:t>. Rahoitus päätetään vuosittain.</a:t>
            </a:r>
            <a:endParaRPr lang="fi-FI" i="1" dirty="0" smtClean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9311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 smtClean="0"/>
              <a:t>14.3.2018</a:t>
            </a:r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Jarno Viljakainen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7F47F-A4DF-4926-BB4C-9F1DAEA89B92}" type="slidenum">
              <a:rPr lang="fi-FI" smtClean="0"/>
              <a:t>9</a:t>
            </a:fld>
            <a:endParaRPr lang="fi-FI"/>
          </a:p>
        </p:txBody>
      </p:sp>
      <p:sp>
        <p:nvSpPr>
          <p:cNvPr id="5" name="Otsikk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Liikenneviraston organisaatio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47776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_livi">
  <a:themeElements>
    <a:clrScheme name="Liikennevirast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46AF"/>
      </a:accent1>
      <a:accent2>
        <a:srgbClr val="0088CE"/>
      </a:accent2>
      <a:accent3>
        <a:srgbClr val="3DB7E4"/>
      </a:accent3>
      <a:accent4>
        <a:srgbClr val="EA8A00"/>
      </a:accent4>
      <a:accent5>
        <a:srgbClr val="84CAC6"/>
      </a:accent5>
      <a:accent6>
        <a:srgbClr val="BCBC7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sityspohja tapahtumailmeellä.potx" id="{2373636E-F0F1-4C12-BBEA-53F020C71C79}" vid="{B0FDEB64-063F-4354-AF6F-D97D90FA77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xml_kameleon>
  <subtitle> Hankesuunnittelun asiantuntijaverkon kokous </subtitle>
</xml_kameleon>
</file>

<file path=customXml/item2.xml><?xml version="1.0" encoding="utf-8"?>
<livi_kameleon xmlns="" xmlns:xsi="http://www.w3.org/2001/XMLSchema-instance">
  <tyyppi>Esitys</tyyppi>
  <author>Jarno Viljakainen</author>
  <title>Tasoristeysturvallisuuden parantaminen</title>
  <paivays>14.3.2018</paivays>
</livi_kameleon>
</file>

<file path=customXml/itemProps1.xml><?xml version="1.0" encoding="utf-8"?>
<ds:datastoreItem xmlns:ds="http://schemas.openxmlformats.org/officeDocument/2006/customXml" ds:itemID="{7F80320F-E5A6-48AC-82DA-E8A2603F608D}">
  <ds:schemaRefs/>
</ds:datastoreItem>
</file>

<file path=customXml/itemProps2.xml><?xml version="1.0" encoding="utf-8"?>
<ds:datastoreItem xmlns:ds="http://schemas.openxmlformats.org/officeDocument/2006/customXml" ds:itemID="{71E830F6-3AEE-43A9-926B-605DA4DF35D7}">
  <ds:schemaRefs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esityspohja tapahtumailmeellä</Template>
  <TotalTime>1660</TotalTime>
  <Words>947</Words>
  <Application>Microsoft Office PowerPoint</Application>
  <PresentationFormat>Näytössä katseltava esitys (16:9)</PresentationFormat>
  <Paragraphs>159</Paragraphs>
  <Slides>16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16</vt:i4>
      </vt:variant>
    </vt:vector>
  </HeadingPairs>
  <TitlesOfParts>
    <vt:vector size="20" baseType="lpstr">
      <vt:lpstr>Arial</vt:lpstr>
      <vt:lpstr>Calibri</vt:lpstr>
      <vt:lpstr>Felbridge Pro</vt:lpstr>
      <vt:lpstr>pp_livi</vt:lpstr>
      <vt:lpstr>Tasoristeysturvallisuusohjelma - tasoristeysten poisto ja parantaminen</vt:lpstr>
      <vt:lpstr>Tasoristeyksien poistaminen ja parantaminen</vt:lpstr>
      <vt:lpstr>Tasoristeys poisto ja parantaminen</vt:lpstr>
      <vt:lpstr>Tasoristeyksiä on paljon jäljellä</vt:lpstr>
      <vt:lpstr>Tasoristeysonnettomuudet (v. 2017 alustava, v. 2018 käynnissä).</vt:lpstr>
      <vt:lpstr>LVM:n päätös tasoristeysturvallisuuden parantamisesta</vt:lpstr>
      <vt:lpstr>Lähtökohtana LVM päätös 22.11.2017 tasoristeyksien parantamisohjelmasta</vt:lpstr>
      <vt:lpstr>Osa LVM:n tasoristeysten turvallisuus ohjelmaa 1(2)</vt:lpstr>
      <vt:lpstr>Liikenneviraston organisaatio</vt:lpstr>
      <vt:lpstr>PowerPoint-esitys</vt:lpstr>
      <vt:lpstr>Tasoristeyksien LVM -65 kohdelista</vt:lpstr>
      <vt:lpstr>LVM 65 kohdelista on julkaistu</vt:lpstr>
      <vt:lpstr>Tasoristeyksien parantamisen LVM 65, toimenpiteiden lähtökohdat</vt:lpstr>
      <vt:lpstr>Tasoristeyksien poistaminen ja parantaminen, rahoitus</vt:lpstr>
      <vt:lpstr>Tasoristeyksien parantamisen yleistä 1 (2)</vt:lpstr>
      <vt:lpstr>Tasoristeyksien parantamisen yleistä 2 (2)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Tasoristeysturvallisuuden parantaminen</dc:title>
  <dc:creator>Jarno Viljakainen</dc:creator>
  <cp:keywords>Esitys</cp:keywords>
  <cp:lastModifiedBy>Heiskanen Mikko</cp:lastModifiedBy>
  <cp:revision>67</cp:revision>
  <dcterms:created xsi:type="dcterms:W3CDTF">2018-03-09T13:44:31Z</dcterms:created>
  <dcterms:modified xsi:type="dcterms:W3CDTF">2018-04-09T19:18:39Z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vKameleonVerID">
    <vt:lpwstr>473.983.02.003</vt:lpwstr>
  </property>
  <property fmtid="{D5CDD505-2E9C-101B-9397-08002B2CF9AE}" pid="3" name="dvSaved">
    <vt:lpwstr>1</vt:lpwstr>
  </property>
  <property fmtid="{D5CDD505-2E9C-101B-9397-08002B2CF9AE}" pid="4" name="dvLanguage">
    <vt:lpwstr>1035</vt:lpwstr>
  </property>
  <property fmtid="{D5CDD505-2E9C-101B-9397-08002B2CF9AE}" pid="5" name="dvTemplate">
    <vt:lpwstr>esityspohja tapahtumailmeellä.potx</vt:lpwstr>
  </property>
  <property fmtid="{D5CDD505-2E9C-101B-9397-08002B2CF9AE}" pid="6" name="dvDefinition">
    <vt:lpwstr>76 (dd_default.xml)</vt:lpwstr>
  </property>
  <property fmtid="{D5CDD505-2E9C-101B-9397-08002B2CF9AE}" pid="7" name="dvDefinitionID">
    <vt:lpwstr>76</vt:lpwstr>
  </property>
  <property fmtid="{D5CDD505-2E9C-101B-9397-08002B2CF9AE}" pid="8" name="dvContentFile">
    <vt:lpwstr>dd_default.xml</vt:lpwstr>
  </property>
  <property fmtid="{D5CDD505-2E9C-101B-9397-08002B2CF9AE}" pid="9" name="dvGlobalVerID">
    <vt:lpwstr>473.85.02.016</vt:lpwstr>
  </property>
  <property fmtid="{D5CDD505-2E9C-101B-9397-08002B2CF9AE}" pid="10" name="dvDefinitionVersion">
    <vt:lpwstr>02.004 / 4.5.2017</vt:lpwstr>
  </property>
  <property fmtid="{D5CDD505-2E9C-101B-9397-08002B2CF9AE}" pid="11" name="filename">
    <vt:lpwstr>false</vt:lpwstr>
  </property>
  <property fmtid="{D5CDD505-2E9C-101B-9397-08002B2CF9AE}" pid="12" name="filenameandpath">
    <vt:lpwstr>false</vt:lpwstr>
  </property>
  <property fmtid="{D5CDD505-2E9C-101B-9397-08002B2CF9AE}" pid="13" name="dvPagenumberExist">
    <vt:lpwstr>1</vt:lpwstr>
  </property>
  <property fmtid="{D5CDD505-2E9C-101B-9397-08002B2CF9AE}" pid="14" name="dvAuthorExist">
    <vt:lpwstr>1</vt:lpwstr>
  </property>
  <property fmtid="{D5CDD505-2E9C-101B-9397-08002B2CF9AE}" pid="15" name="dvDateExist">
    <vt:lpwstr>-1</vt:lpwstr>
  </property>
  <property fmtid="{D5CDD505-2E9C-101B-9397-08002B2CF9AE}" pid="16" name="dvCategory">
    <vt:lpwstr>2</vt:lpwstr>
  </property>
  <property fmtid="{D5CDD505-2E9C-101B-9397-08002B2CF9AE}" pid="17" name="dvCategory_2">
    <vt:lpwstr>0</vt:lpwstr>
  </property>
  <property fmtid="{D5CDD505-2E9C-101B-9397-08002B2CF9AE}" pid="18" name="dvSavepath">
    <vt:lpwstr/>
  </property>
  <property fmtid="{D5CDD505-2E9C-101B-9397-08002B2CF9AE}" pid="19" name="dvUsed">
    <vt:lpwstr>1</vt:lpwstr>
  </property>
  <property fmtid="{D5CDD505-2E9C-101B-9397-08002B2CF9AE}" pid="20" name="dvCompany">
    <vt:lpwstr>LIVI</vt:lpwstr>
  </property>
  <property fmtid="{D5CDD505-2E9C-101B-9397-08002B2CF9AE}" pid="21" name="dvSite">
    <vt:lpwstr>Helsinki</vt:lpwstr>
  </property>
  <property fmtid="{D5CDD505-2E9C-101B-9397-08002B2CF9AE}" pid="22" name="dvNumbering">
    <vt:lpwstr>0</vt:lpwstr>
  </property>
  <property fmtid="{D5CDD505-2E9C-101B-9397-08002B2CF9AE}" pid="23" name="dvDUname">
    <vt:lpwstr>Jarno Viljakainen</vt:lpwstr>
  </property>
  <property fmtid="{D5CDD505-2E9C-101B-9397-08002B2CF9AE}" pid="24" name="dvDUFname">
    <vt:lpwstr>Jarno</vt:lpwstr>
  </property>
  <property fmtid="{D5CDD505-2E9C-101B-9397-08002B2CF9AE}" pid="25" name="dvDULname">
    <vt:lpwstr>Viljakainen</vt:lpwstr>
  </property>
  <property fmtid="{D5CDD505-2E9C-101B-9397-08002B2CF9AE}" pid="26" name="dvDUBusinessarea">
    <vt:lpwstr>Suunnittelu ja hankkeet</vt:lpwstr>
  </property>
  <property fmtid="{D5CDD505-2E9C-101B-9397-08002B2CF9AE}" pid="27" name="dvDUdepartment">
    <vt:lpwstr>Hankesuunnittelu</vt:lpwstr>
  </property>
  <property fmtid="{D5CDD505-2E9C-101B-9397-08002B2CF9AE}" pid="28" name="dvLogoExist">
    <vt:lpwstr>0</vt:lpwstr>
  </property>
  <property fmtid="{D5CDD505-2E9C-101B-9397-08002B2CF9AE}" pid="29" name="dvCurrentlogo">
    <vt:lpwstr>LIVI_fi.jpg</vt:lpwstr>
  </property>
  <property fmtid="{D5CDD505-2E9C-101B-9397-08002B2CF9AE}" pid="30" name="dvEULogoExist">
    <vt:lpwstr>0</vt:lpwstr>
  </property>
  <property fmtid="{D5CDD505-2E9C-101B-9397-08002B2CF9AE}" pid="31" name="dvCurrentEUListLogo">
    <vt:lpwstr/>
  </property>
  <property fmtid="{D5CDD505-2E9C-101B-9397-08002B2CF9AE}" pid="32" name="dvCurrentEUlogo">
    <vt:lpwstr/>
  </property>
  <property fmtid="{D5CDD505-2E9C-101B-9397-08002B2CF9AE}" pid="33" name="tyyppi">
    <vt:lpwstr>Esitys</vt:lpwstr>
  </property>
  <property fmtid="{D5CDD505-2E9C-101B-9397-08002B2CF9AE}" pid="34" name="author">
    <vt:lpwstr>Jarno Viljakainen</vt:lpwstr>
  </property>
  <property fmtid="{D5CDD505-2E9C-101B-9397-08002B2CF9AE}" pid="35" name="title">
    <vt:lpwstr>Tasoristeysturvallisuuden parantaminen</vt:lpwstr>
  </property>
  <property fmtid="{D5CDD505-2E9C-101B-9397-08002B2CF9AE}" pid="36" name="subtitle">
    <vt:lpwstr> Hankesuunnittelun asiantuntijaverkon kokous </vt:lpwstr>
  </property>
  <property fmtid="{D5CDD505-2E9C-101B-9397-08002B2CF9AE}" pid="37" name="paivays">
    <vt:lpwstr>14.3.2018</vt:lpwstr>
  </property>
</Properties>
</file>