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9"/>
  </p:notesMasterIdLst>
  <p:sldIdLst>
    <p:sldId id="256" r:id="rId4"/>
    <p:sldId id="257" r:id="rId5"/>
    <p:sldId id="258" r:id="rId6"/>
    <p:sldId id="259" r:id="rId7"/>
    <p:sldId id="260" r:id="rId8"/>
  </p:sldIdLst>
  <p:sldSz cx="9144000" cy="5143500" type="screen16x9"/>
  <p:notesSz cx="6858000" cy="9144000"/>
  <p:defaultTextStyle>
    <a:defPPr>
      <a:defRPr lang="fi-FI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73" autoAdjust="0"/>
  </p:normalViewPr>
  <p:slideViewPr>
    <p:cSldViewPr snapToGrid="0">
      <p:cViewPr varScale="1">
        <p:scale>
          <a:sx n="128" d="100"/>
          <a:sy n="128" d="100"/>
        </p:scale>
        <p:origin x="91" y="1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F46EF-3393-418A-87D5-D0FD0EDADC7C}" type="datetimeFigureOut">
              <a:rPr lang="fi-FI" smtClean="0"/>
              <a:t>9.4.2018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9591A-E519-4A66-87CC-81D54FA79DB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38894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type="title" preserve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7" descr="Pitkät_nuolet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" r="-1753"/>
          <a:stretch/>
        </p:blipFill>
        <p:spPr>
          <a:xfrm rot="10800000" flipH="1">
            <a:off x="0" y="770400"/>
            <a:ext cx="8928000" cy="32531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3290400"/>
            <a:ext cx="5018682" cy="7308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4136400"/>
            <a:ext cx="6696000" cy="3780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4565139"/>
            <a:ext cx="2057400" cy="273844"/>
          </a:xfrm>
        </p:spPr>
        <p:txBody>
          <a:bodyPr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10.4.2018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175461" cy="78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903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äliotsikko" preserve="1" userDrawn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 userDrawn="1"/>
        </p:nvSpPr>
        <p:spPr>
          <a:xfrm flipH="1">
            <a:off x="1044000" y="1761691"/>
            <a:ext cx="7128792" cy="216024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2294965"/>
            <a:ext cx="6624000" cy="1201269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51196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_a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8" indent="-134938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7" name="eulogoplaceholder"/>
          <p:cNvSpPr txBox="1"/>
          <p:nvPr userDrawn="1"/>
        </p:nvSpPr>
        <p:spPr>
          <a:xfrm>
            <a:off x="7504324" y="54670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logotenplaceholder"/>
          <p:cNvSpPr txBox="1"/>
          <p:nvPr userDrawn="1"/>
        </p:nvSpPr>
        <p:spPr>
          <a:xfrm>
            <a:off x="486000" y="4680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karelialogoplaceholder"/>
          <p:cNvSpPr txBox="1"/>
          <p:nvPr userDrawn="1"/>
        </p:nvSpPr>
        <p:spPr>
          <a:xfrm>
            <a:off x="7750174" y="53488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0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3205701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274400"/>
            <a:ext cx="386834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11842"/>
            <a:ext cx="3849596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4400"/>
            <a:ext cx="3887391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fi-FI" smtClean="0"/>
              <a:t>Muokkaa tekstin perustyylejä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1842"/>
            <a:ext cx="3887391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eulogoplaceholder"/>
          <p:cNvSpPr txBox="1"/>
          <p:nvPr userDrawn="1"/>
        </p:nvSpPr>
        <p:spPr>
          <a:xfrm>
            <a:off x="7504324" y="54670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2" name="eukarelialogoplaceholder"/>
          <p:cNvSpPr txBox="1"/>
          <p:nvPr userDrawn="1"/>
        </p:nvSpPr>
        <p:spPr>
          <a:xfrm>
            <a:off x="7750174" y="548858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3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logotenplaceholder"/>
          <p:cNvSpPr txBox="1"/>
          <p:nvPr userDrawn="1"/>
        </p:nvSpPr>
        <p:spPr>
          <a:xfrm>
            <a:off x="486000" y="4680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892702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two_picture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338198"/>
            <a:ext cx="361800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96903"/>
            <a:ext cx="3618000" cy="2818298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406400" y="1368000"/>
            <a:ext cx="4417200" cy="1544400"/>
          </a:xfrm>
        </p:spPr>
        <p:txBody>
          <a:bodyPr/>
          <a:lstStyle>
            <a:lvl1pPr marL="0" indent="0">
              <a:buNone/>
              <a:defRPr sz="24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 kuvakkeella</a:t>
            </a:r>
            <a:endParaRPr lang="fi-FI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406400" y="3056400"/>
            <a:ext cx="4417200" cy="15444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 kuvakkeella</a:t>
            </a:r>
            <a:endParaRPr lang="fi-FI" dirty="0"/>
          </a:p>
        </p:txBody>
      </p:sp>
      <p:sp>
        <p:nvSpPr>
          <p:cNvPr id="12" name="eulogoplaceholder"/>
          <p:cNvSpPr txBox="1"/>
          <p:nvPr userDrawn="1"/>
        </p:nvSpPr>
        <p:spPr>
          <a:xfrm>
            <a:off x="7504324" y="53273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karelialogoplaceholder"/>
          <p:cNvSpPr txBox="1"/>
          <p:nvPr userDrawn="1"/>
        </p:nvSpPr>
        <p:spPr>
          <a:xfrm>
            <a:off x="7750174" y="53488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5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6" name="eulogotenplaceholder"/>
          <p:cNvSpPr txBox="1"/>
          <p:nvPr userDrawn="1"/>
        </p:nvSpPr>
        <p:spPr>
          <a:xfrm>
            <a:off x="486000" y="4680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121222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only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6" name="eulogoplaceholder"/>
          <p:cNvSpPr txBox="1"/>
          <p:nvPr userDrawn="1"/>
        </p:nvSpPr>
        <p:spPr>
          <a:xfrm>
            <a:off x="7504324" y="546701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7750174" y="53489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0" name="eulogotenplaceholder"/>
          <p:cNvSpPr txBox="1"/>
          <p:nvPr userDrawn="1"/>
        </p:nvSpPr>
        <p:spPr>
          <a:xfrm>
            <a:off x="486000" y="4680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460993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li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5" name="eulogoplaceholder"/>
          <p:cNvSpPr txBox="1"/>
          <p:nvPr userDrawn="1"/>
        </p:nvSpPr>
        <p:spPr>
          <a:xfrm>
            <a:off x="7504324" y="53640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karelialogoplaceholder"/>
          <p:cNvSpPr txBox="1"/>
          <p:nvPr userDrawn="1"/>
        </p:nvSpPr>
        <p:spPr>
          <a:xfrm>
            <a:off x="7750174" y="53640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logotenplaceholder"/>
          <p:cNvSpPr txBox="1"/>
          <p:nvPr userDrawn="1"/>
        </p:nvSpPr>
        <p:spPr>
          <a:xfrm>
            <a:off x="486000" y="4680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30687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nd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2462400"/>
            <a:ext cx="4554000" cy="4572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3168000"/>
            <a:ext cx="4518000" cy="9252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4851270" y="4389120"/>
            <a:ext cx="4266000" cy="75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1" name="Kuva 7" descr="Pitkät_nuolet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3" y="658870"/>
            <a:ext cx="515283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63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page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0" y="2462400"/>
            <a:ext cx="4554000" cy="4572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dirty="0" smtClean="0"/>
              <a:t>&lt;Kirjoita lopputervehdys&gt;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4851270" y="4389120"/>
            <a:ext cx="4266000" cy="75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1" name="Kuva 7" descr="Pitkät_nuolet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3" y="658870"/>
            <a:ext cx="5152834" cy="3816424"/>
          </a:xfrm>
          <a:prstGeom prst="rect">
            <a:avLst/>
          </a:prstGeom>
        </p:spPr>
      </p:pic>
      <p:sp>
        <p:nvSpPr>
          <p:cNvPr id="5" name="Tekstiruutu 4"/>
          <p:cNvSpPr txBox="1"/>
          <p:nvPr userDrawn="1"/>
        </p:nvSpPr>
        <p:spPr>
          <a:xfrm>
            <a:off x="360000" y="3168000"/>
            <a:ext cx="4547079" cy="925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None/>
              <a:defRPr lang="en-US" sz="1200" b="0" baseline="0" dirty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500" b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6pPr>
            <a:lvl7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7pPr>
            <a:lvl8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8pPr>
            <a:lvl9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9pPr>
          </a:lstStyle>
          <a:p>
            <a:pPr lvl="0"/>
            <a:r>
              <a:rPr lang="fi-FI" dirty="0" smtClean="0"/>
              <a:t>liikennevirasto.fi</a:t>
            </a:r>
          </a:p>
          <a:p>
            <a:pPr lvl="0"/>
            <a:r>
              <a:rPr lang="fi-FI" dirty="0" smtClean="0"/>
              <a:t>twitter.com/liikennevirasto</a:t>
            </a:r>
          </a:p>
          <a:p>
            <a:pPr lvl="0"/>
            <a:r>
              <a:rPr lang="fi-FI" dirty="0" smtClean="0"/>
              <a:t>facebook.com/liikennevirasto</a:t>
            </a:r>
          </a:p>
          <a:p>
            <a:pPr lvl="0"/>
            <a:r>
              <a:rPr lang="fi-FI" dirty="0" smtClean="0"/>
              <a:t>youtube.com/liikennevirasto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349090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000" y="1278000"/>
            <a:ext cx="7970400" cy="331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4767263"/>
            <a:ext cx="82802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10.4.2018</a:t>
            </a:r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2" y="4767263"/>
            <a:ext cx="291733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25" y="4767263"/>
            <a:ext cx="37346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94400"/>
            <a:ext cx="1767600" cy="86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0" r:id="rId3"/>
    <p:sldLayoutId id="2147483653" r:id="rId4"/>
    <p:sldLayoutId id="2147483663" r:id="rId5"/>
    <p:sldLayoutId id="2147483654" r:id="rId6"/>
    <p:sldLayoutId id="2147483665" r:id="rId7"/>
    <p:sldLayoutId id="2147483667" r:id="rId8"/>
    <p:sldLayoutId id="2147483668" r:id="rId9"/>
  </p:sldLayoutIdLst>
  <p:timing>
    <p:tnLst>
      <p:par>
        <p:cTn id="1" dur="indefinite" restart="never" nodeType="tmRoot"/>
      </p:par>
    </p:tnLst>
  </p:timing>
  <p:hf sldNum="0" hdr="0" ftr="0"/>
  <p:txStyles>
    <p:titleStyle>
      <a:lvl1pPr marL="0" algn="l" defTabSz="685800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8" indent="-134938" algn="l" defTabSz="685800" rtl="0" eaLnBrk="1" latinLnBrk="0" hangingPunct="1">
        <a:lnSpc>
          <a:spcPct val="90000"/>
        </a:lnSpc>
        <a:spcBef>
          <a:spcPts val="750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63" indent="-9048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50" indent="-10953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325" indent="-133350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200" indent="-131763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Katsaus rautatieturvallisuuteen</a:t>
            </a:r>
            <a:endParaRPr lang="fi-FI" dirty="0"/>
          </a:p>
        </p:txBody>
      </p:sp>
      <p:sp>
        <p:nvSpPr>
          <p:cNvPr id="6" name="Alaotsikko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Ratafoorumi 10.4.2018 Marko Tuominen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939183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Keskeiset viestit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Rautatieturvallisuus on kohtuullisella tasolla</a:t>
            </a:r>
          </a:p>
          <a:p>
            <a:r>
              <a:rPr lang="fi-FI" dirty="0" smtClean="0"/>
              <a:t>Merkittäviä onnettomuuksia tapahtuu vähän</a:t>
            </a:r>
          </a:p>
          <a:p>
            <a:r>
              <a:rPr lang="fi-FI" dirty="0" smtClean="0"/>
              <a:t>Vaaratilanteita ja onnettomuuksia ennustavia tapahtumia sen sijaan tapahtuu enemmän</a:t>
            </a:r>
          </a:p>
          <a:p>
            <a:endParaRPr lang="fi-FI" dirty="0" smtClean="0"/>
          </a:p>
          <a:p>
            <a:r>
              <a:rPr lang="fi-FI" dirty="0" smtClean="0"/>
              <a:t>Alalla keskeistä tunnistaa yhdessä nykytila ja keskeiset vaaratekijät</a:t>
            </a:r>
          </a:p>
          <a:p>
            <a:r>
              <a:rPr lang="fi-FI" dirty="0" smtClean="0"/>
              <a:t>Vaaroja tulee tunnistaa ja niiden riskejä arvioida nykyistä tehostetummin</a:t>
            </a:r>
          </a:p>
          <a:p>
            <a:pPr marL="0" indent="0">
              <a:buNone/>
            </a:pPr>
            <a:endParaRPr lang="fi-FI" dirty="0" smtClean="0"/>
          </a:p>
          <a:p>
            <a:r>
              <a:rPr lang="fi-FI" dirty="0" smtClean="0"/>
              <a:t>Yhteistyössä pureuduttava paremmin tapahtumien ja havaintojen analysointiin ja syytekijöihin</a:t>
            </a:r>
          </a:p>
          <a:p>
            <a:pPr lvl="1"/>
            <a:r>
              <a:rPr lang="fi-FI" dirty="0" smtClean="0"/>
              <a:t>Inhimilliset ja organisatoriset tekijät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21516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Vuosi 2017 valtion rataverkolla</a:t>
            </a:r>
            <a:endParaRPr lang="fi-FI" dirty="0"/>
          </a:p>
        </p:txBody>
      </p:sp>
      <p:graphicFrame>
        <p:nvGraphicFramePr>
          <p:cNvPr id="5" name="Sisällön paikkamerkk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0768795"/>
              </p:ext>
            </p:extLst>
          </p:nvPr>
        </p:nvGraphicFramePr>
        <p:xfrm>
          <a:off x="718195" y="2728393"/>
          <a:ext cx="6824109" cy="10546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3129">
                  <a:extLst>
                    <a:ext uri="{9D8B030D-6E8A-4147-A177-3AD203B41FA5}">
                      <a16:colId xmlns:a16="http://schemas.microsoft.com/office/drawing/2014/main" val="572066384"/>
                    </a:ext>
                  </a:extLst>
                </a:gridCol>
                <a:gridCol w="558196">
                  <a:extLst>
                    <a:ext uri="{9D8B030D-6E8A-4147-A177-3AD203B41FA5}">
                      <a16:colId xmlns:a16="http://schemas.microsoft.com/office/drawing/2014/main" val="3149349383"/>
                    </a:ext>
                  </a:extLst>
                </a:gridCol>
                <a:gridCol w="558196">
                  <a:extLst>
                    <a:ext uri="{9D8B030D-6E8A-4147-A177-3AD203B41FA5}">
                      <a16:colId xmlns:a16="http://schemas.microsoft.com/office/drawing/2014/main" val="3817490358"/>
                    </a:ext>
                  </a:extLst>
                </a:gridCol>
                <a:gridCol w="558196">
                  <a:extLst>
                    <a:ext uri="{9D8B030D-6E8A-4147-A177-3AD203B41FA5}">
                      <a16:colId xmlns:a16="http://schemas.microsoft.com/office/drawing/2014/main" val="1935397085"/>
                    </a:ext>
                  </a:extLst>
                </a:gridCol>
                <a:gridCol w="558196">
                  <a:extLst>
                    <a:ext uri="{9D8B030D-6E8A-4147-A177-3AD203B41FA5}">
                      <a16:colId xmlns:a16="http://schemas.microsoft.com/office/drawing/2014/main" val="1526160618"/>
                    </a:ext>
                  </a:extLst>
                </a:gridCol>
                <a:gridCol w="558196">
                  <a:extLst>
                    <a:ext uri="{9D8B030D-6E8A-4147-A177-3AD203B41FA5}">
                      <a16:colId xmlns:a16="http://schemas.microsoft.com/office/drawing/2014/main" val="3517608099"/>
                    </a:ext>
                  </a:extLst>
                </a:gridCol>
              </a:tblGrid>
              <a:tr h="33809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Poikkeamatyyppi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2013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3609786"/>
                  </a:ext>
                </a:extLst>
              </a:tr>
              <a:tr h="23385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Tasoristeysonnettomuudet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77920113"/>
                  </a:ext>
                </a:extLst>
              </a:tr>
              <a:tr h="22633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Tasoristeyspuomien rikkiajot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7933600"/>
                  </a:ext>
                </a:extLst>
              </a:tr>
              <a:tr h="25639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Muut tasoristeysten vaaratilanteet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94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2210071"/>
                  </a:ext>
                </a:extLst>
              </a:tr>
            </a:tbl>
          </a:graphicData>
        </a:graphic>
      </p:graphicFrame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  <p:graphicFrame>
        <p:nvGraphicFramePr>
          <p:cNvPr id="6" name="Taulukko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851143"/>
              </p:ext>
            </p:extLst>
          </p:nvPr>
        </p:nvGraphicFramePr>
        <p:xfrm>
          <a:off x="718195" y="3853557"/>
          <a:ext cx="6871921" cy="1118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1386">
                  <a:extLst>
                    <a:ext uri="{9D8B030D-6E8A-4147-A177-3AD203B41FA5}">
                      <a16:colId xmlns:a16="http://schemas.microsoft.com/office/drawing/2014/main" val="1406744175"/>
                    </a:ext>
                  </a:extLst>
                </a:gridCol>
                <a:gridCol w="562107">
                  <a:extLst>
                    <a:ext uri="{9D8B030D-6E8A-4147-A177-3AD203B41FA5}">
                      <a16:colId xmlns:a16="http://schemas.microsoft.com/office/drawing/2014/main" val="3697600761"/>
                    </a:ext>
                  </a:extLst>
                </a:gridCol>
                <a:gridCol w="562107">
                  <a:extLst>
                    <a:ext uri="{9D8B030D-6E8A-4147-A177-3AD203B41FA5}">
                      <a16:colId xmlns:a16="http://schemas.microsoft.com/office/drawing/2014/main" val="613083618"/>
                    </a:ext>
                  </a:extLst>
                </a:gridCol>
                <a:gridCol w="562107">
                  <a:extLst>
                    <a:ext uri="{9D8B030D-6E8A-4147-A177-3AD203B41FA5}">
                      <a16:colId xmlns:a16="http://schemas.microsoft.com/office/drawing/2014/main" val="805081077"/>
                    </a:ext>
                  </a:extLst>
                </a:gridCol>
                <a:gridCol w="562107">
                  <a:extLst>
                    <a:ext uri="{9D8B030D-6E8A-4147-A177-3AD203B41FA5}">
                      <a16:colId xmlns:a16="http://schemas.microsoft.com/office/drawing/2014/main" val="2842998596"/>
                    </a:ext>
                  </a:extLst>
                </a:gridCol>
                <a:gridCol w="562107">
                  <a:extLst>
                    <a:ext uri="{9D8B030D-6E8A-4147-A177-3AD203B41FA5}">
                      <a16:colId xmlns:a16="http://schemas.microsoft.com/office/drawing/2014/main" val="3550832701"/>
                    </a:ext>
                  </a:extLst>
                </a:gridCol>
              </a:tblGrid>
              <a:tr h="21902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Poikkeamatyyppi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2074958"/>
                  </a:ext>
                </a:extLst>
              </a:tr>
              <a:tr h="15636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Henkilövahinko-onnettomuudet 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5173219"/>
                  </a:ext>
                </a:extLst>
              </a:tr>
              <a:tr h="27135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Henkilövahinko-onnettomuuksien </a:t>
                      </a:r>
                      <a:r>
                        <a:rPr lang="fi-FI" sz="9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vaaratilanteet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79623747"/>
                  </a:ext>
                </a:extLst>
              </a:tr>
              <a:tr h="15575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Itsemurhat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78825017"/>
                  </a:ext>
                </a:extLst>
              </a:tr>
              <a:tr h="1654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Itsemurhan yritykset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6286469"/>
                  </a:ext>
                </a:extLst>
              </a:tr>
              <a:tr h="15088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Luvattomasti radalla liikkujat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108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2328161"/>
                  </a:ext>
                </a:extLst>
              </a:tr>
            </a:tbl>
          </a:graphicData>
        </a:graphic>
      </p:graphicFrame>
      <p:graphicFrame>
        <p:nvGraphicFramePr>
          <p:cNvPr id="7" name="Taulukk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239674"/>
              </p:ext>
            </p:extLst>
          </p:nvPr>
        </p:nvGraphicFramePr>
        <p:xfrm>
          <a:off x="718195" y="1064175"/>
          <a:ext cx="6824107" cy="15937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3127">
                  <a:extLst>
                    <a:ext uri="{9D8B030D-6E8A-4147-A177-3AD203B41FA5}">
                      <a16:colId xmlns:a16="http://schemas.microsoft.com/office/drawing/2014/main" val="4201392051"/>
                    </a:ext>
                  </a:extLst>
                </a:gridCol>
                <a:gridCol w="558196">
                  <a:extLst>
                    <a:ext uri="{9D8B030D-6E8A-4147-A177-3AD203B41FA5}">
                      <a16:colId xmlns:a16="http://schemas.microsoft.com/office/drawing/2014/main" val="2647165652"/>
                    </a:ext>
                  </a:extLst>
                </a:gridCol>
                <a:gridCol w="558196">
                  <a:extLst>
                    <a:ext uri="{9D8B030D-6E8A-4147-A177-3AD203B41FA5}">
                      <a16:colId xmlns:a16="http://schemas.microsoft.com/office/drawing/2014/main" val="1595745086"/>
                    </a:ext>
                  </a:extLst>
                </a:gridCol>
                <a:gridCol w="558196">
                  <a:extLst>
                    <a:ext uri="{9D8B030D-6E8A-4147-A177-3AD203B41FA5}">
                      <a16:colId xmlns:a16="http://schemas.microsoft.com/office/drawing/2014/main" val="3740455428"/>
                    </a:ext>
                  </a:extLst>
                </a:gridCol>
                <a:gridCol w="558196">
                  <a:extLst>
                    <a:ext uri="{9D8B030D-6E8A-4147-A177-3AD203B41FA5}">
                      <a16:colId xmlns:a16="http://schemas.microsoft.com/office/drawing/2014/main" val="2549910761"/>
                    </a:ext>
                  </a:extLst>
                </a:gridCol>
                <a:gridCol w="558196">
                  <a:extLst>
                    <a:ext uri="{9D8B030D-6E8A-4147-A177-3AD203B41FA5}">
                      <a16:colId xmlns:a16="http://schemas.microsoft.com/office/drawing/2014/main" val="483763955"/>
                    </a:ext>
                  </a:extLst>
                </a:gridCol>
              </a:tblGrid>
              <a:tr h="22885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Poikkeamatyyppi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82500489"/>
                  </a:ext>
                </a:extLst>
              </a:tr>
              <a:tr h="1373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Junien väliset törmäykset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4595916"/>
                  </a:ext>
                </a:extLst>
              </a:tr>
              <a:tr h="1640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Junien törmäykset muuhun rautatiekalustoon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7280652"/>
                  </a:ext>
                </a:extLst>
              </a:tr>
              <a:tr h="1640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Junien törmäykset esteisiin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327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99372270"/>
                  </a:ext>
                </a:extLst>
              </a:tr>
              <a:tr h="1640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Junien suistumiset raiteelta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1123803"/>
                  </a:ext>
                </a:extLst>
              </a:tr>
              <a:tr h="16210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Junille väärin annetut opasteet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5943961"/>
                  </a:ext>
                </a:extLst>
              </a:tr>
              <a:tr h="27462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Junien kulkutien turvaamisvirheet </a:t>
                      </a:r>
                      <a:b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(raiteella ei estettä)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167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154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2716228"/>
                  </a:ext>
                </a:extLst>
              </a:tr>
              <a:tr h="2987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9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Junien kulkutien turvaamisvirheet </a:t>
                      </a:r>
                      <a:br>
                        <a:rPr lang="fi-FI" sz="9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fi-FI" sz="9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(raiteella este)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9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579710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40351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Vuosi 2017 valtion rataverkolla</a:t>
            </a:r>
            <a:endParaRPr lang="fi-FI" dirty="0"/>
          </a:p>
        </p:txBody>
      </p:sp>
      <p:graphicFrame>
        <p:nvGraphicFramePr>
          <p:cNvPr id="5" name="Sisällön paikkamerkk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9541738"/>
              </p:ext>
            </p:extLst>
          </p:nvPr>
        </p:nvGraphicFramePr>
        <p:xfrm>
          <a:off x="522288" y="1111624"/>
          <a:ext cx="7970838" cy="3185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9029">
                  <a:extLst>
                    <a:ext uri="{9D8B030D-6E8A-4147-A177-3AD203B41FA5}">
                      <a16:colId xmlns:a16="http://schemas.microsoft.com/office/drawing/2014/main" val="2730579584"/>
                    </a:ext>
                  </a:extLst>
                </a:gridCol>
                <a:gridCol w="728681">
                  <a:extLst>
                    <a:ext uri="{9D8B030D-6E8A-4147-A177-3AD203B41FA5}">
                      <a16:colId xmlns:a16="http://schemas.microsoft.com/office/drawing/2014/main" val="1988859852"/>
                    </a:ext>
                  </a:extLst>
                </a:gridCol>
                <a:gridCol w="728681">
                  <a:extLst>
                    <a:ext uri="{9D8B030D-6E8A-4147-A177-3AD203B41FA5}">
                      <a16:colId xmlns:a16="http://schemas.microsoft.com/office/drawing/2014/main" val="2988159119"/>
                    </a:ext>
                  </a:extLst>
                </a:gridCol>
                <a:gridCol w="728681">
                  <a:extLst>
                    <a:ext uri="{9D8B030D-6E8A-4147-A177-3AD203B41FA5}">
                      <a16:colId xmlns:a16="http://schemas.microsoft.com/office/drawing/2014/main" val="203411073"/>
                    </a:ext>
                  </a:extLst>
                </a:gridCol>
                <a:gridCol w="728681">
                  <a:extLst>
                    <a:ext uri="{9D8B030D-6E8A-4147-A177-3AD203B41FA5}">
                      <a16:colId xmlns:a16="http://schemas.microsoft.com/office/drawing/2014/main" val="1869238553"/>
                    </a:ext>
                  </a:extLst>
                </a:gridCol>
                <a:gridCol w="727085">
                  <a:extLst>
                    <a:ext uri="{9D8B030D-6E8A-4147-A177-3AD203B41FA5}">
                      <a16:colId xmlns:a16="http://schemas.microsoft.com/office/drawing/2014/main" val="2892296152"/>
                    </a:ext>
                  </a:extLst>
                </a:gridCol>
              </a:tblGrid>
              <a:tr h="2670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Poikkeamatyyppi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3672707"/>
                  </a:ext>
                </a:extLst>
              </a:tr>
              <a:tr h="1906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Liikkuvan kaluston törmäykset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9804978"/>
                  </a:ext>
                </a:extLst>
              </a:tr>
              <a:tr h="1906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Törmäykset esteisiin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2321716"/>
                  </a:ext>
                </a:extLst>
              </a:tr>
              <a:tr h="1906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Suistumiset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9345138"/>
                  </a:ext>
                </a:extLst>
              </a:tr>
              <a:tr h="1906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Vaihteen </a:t>
                      </a:r>
                      <a:r>
                        <a:rPr lang="fi-FI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aukiajot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4532965"/>
                  </a:ext>
                </a:extLst>
              </a:tr>
              <a:tr h="1906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Työnkoneen rikkoutumiset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0458165"/>
                  </a:ext>
                </a:extLst>
              </a:tr>
              <a:tr h="1965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Työskentely ilman lupaa ratatyöhön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</a:t>
                      </a:r>
                      <a:endParaRPr lang="en-US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6007660"/>
                  </a:ext>
                </a:extLst>
              </a:tr>
              <a:tr h="1965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Ratatyöalueen rajan luvaton ohitus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06044631"/>
                  </a:ext>
                </a:extLst>
              </a:tr>
              <a:tr h="1965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Työmaan suojaus puutteellinen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59635922"/>
                  </a:ext>
                </a:extLst>
              </a:tr>
              <a:tr h="1965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Raiteelle siirtyminen koneella ilman ratatyöstä vastaavan lupaa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02950086"/>
                  </a:ext>
                </a:extLst>
              </a:tr>
              <a:tr h="1965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Virheet ratatyöalueen liikenteelle luovutuksessa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3112120"/>
                  </a:ext>
                </a:extLst>
              </a:tr>
              <a:tr h="1965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Muu toiminta turvallisuusohjeiden vastaisesti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3609712"/>
                  </a:ext>
                </a:extLst>
              </a:tr>
              <a:tr h="1965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Työmaan kone, tavara tai materiaali liian lähellä liikennöityä raidetta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2908425"/>
                  </a:ext>
                </a:extLst>
              </a:tr>
              <a:tr h="1965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Työmaan aiheuttamat vauriot radan rakenteissa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7350421"/>
                  </a:ext>
                </a:extLst>
              </a:tr>
              <a:tr h="1965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Virheet turvamiesmenettelyssä tai turvamiehen käytössä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4553447"/>
                  </a:ext>
                </a:extLst>
              </a:tr>
              <a:tr h="1965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Väärä paikkatieto työmaan sijainnista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">
                        <a:spcAft>
                          <a:spcPts val="0"/>
                        </a:spcAft>
                      </a:pPr>
                      <a:r>
                        <a:rPr lang="fi-FI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7370300"/>
                  </a:ext>
                </a:extLst>
              </a:tr>
            </a:tbl>
          </a:graphicData>
        </a:graphic>
      </p:graphicFrame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543719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Keskeinen haaste: radalla tehtävät työt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Ratatyön aloittaminen ilman lupaa / epäselvä tilanne</a:t>
            </a:r>
          </a:p>
          <a:p>
            <a:r>
              <a:rPr lang="fi-FI" dirty="0" smtClean="0"/>
              <a:t>Ratatyöalueen rajan ylittäminen</a:t>
            </a:r>
          </a:p>
          <a:p>
            <a:r>
              <a:rPr lang="fi-FI" dirty="0" smtClean="0"/>
              <a:t>Ratatyöalueen suojaaminen</a:t>
            </a:r>
          </a:p>
          <a:p>
            <a:r>
              <a:rPr lang="fi-FI" dirty="0" smtClean="0"/>
              <a:t>Ratatyön liikenteelle luovutus</a:t>
            </a:r>
          </a:p>
          <a:p>
            <a:r>
              <a:rPr lang="fi-FI" dirty="0" smtClean="0"/>
              <a:t>Työkoneiden käyttö raiteella ja raiteen lähellä</a:t>
            </a:r>
          </a:p>
          <a:p>
            <a:r>
              <a:rPr lang="fi-FI" dirty="0"/>
              <a:t>Turvamiehen toiminta</a:t>
            </a:r>
          </a:p>
          <a:p>
            <a:r>
              <a:rPr lang="fi-FI" dirty="0" smtClean="0"/>
              <a:t>Laatupuutteet?</a:t>
            </a:r>
          </a:p>
          <a:p>
            <a:r>
              <a:rPr lang="fi-FI" dirty="0" smtClean="0"/>
              <a:t>Osaaminen, turvallisuuskulttuuri</a:t>
            </a:r>
          </a:p>
          <a:p>
            <a:endParaRPr lang="fi-FI" dirty="0"/>
          </a:p>
          <a:p>
            <a:r>
              <a:rPr lang="fi-FI" dirty="0" smtClean="0"/>
              <a:t>Radalla tehtävän työn menettelyjen kehittämiseen tärkeää yhdessä panostaa</a:t>
            </a:r>
          </a:p>
          <a:p>
            <a:endParaRPr lang="fi-FI" dirty="0" smtClean="0"/>
          </a:p>
          <a:p>
            <a:endParaRPr lang="fi-FI" dirty="0" smtClean="0"/>
          </a:p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10.4.2018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97299530"/>
      </p:ext>
    </p:extLst>
  </p:cSld>
  <p:clrMapOvr>
    <a:masterClrMapping/>
  </p:clrMapOvr>
</p:sld>
</file>

<file path=ppt/theme/theme1.xml><?xml version="1.0" encoding="utf-8"?>
<a:theme xmlns:a="http://schemas.openxmlformats.org/drawingml/2006/main" name="pp_livi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sityspohja tapahtumailmeellä.potx" id="{2373636E-F0F1-4C12-BBEA-53F020C71C79}" vid="{B0FDEB64-063F-4354-AF6F-D97D90FA77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livi_kameleon xmlns="" xmlns:xsi="http://www.w3.org/2001/XMLSchema-instance">
  <tyyppi>Esitys</tyyppi>
  <author/>
  <title/>
  <paivays>9.4.2018</paivays>
</livi_kameleon>
</file>

<file path=customXml/item2.xml><?xml version="1.0" encoding="utf-8"?>
<xml_kameleon>
  <subtitle/>
</xml_kameleon>
</file>

<file path=customXml/itemProps1.xml><?xml version="1.0" encoding="utf-8"?>
<ds:datastoreItem xmlns:ds="http://schemas.openxmlformats.org/officeDocument/2006/customXml" ds:itemID="{64F4EECA-F099-4CF6-9686-854472D855B9}">
  <ds:schemaRefs>
    <ds:schemaRef ds:uri=""/>
  </ds:schemaRefs>
</ds:datastoreItem>
</file>

<file path=customXml/itemProps2.xml><?xml version="1.0" encoding="utf-8"?>
<ds:datastoreItem xmlns:ds="http://schemas.openxmlformats.org/officeDocument/2006/customXml" ds:itemID="{2710BB31-6F22-4BBE-8724-E4BAABCF1BC4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esityspohja tapahtumailmeellä</Template>
  <TotalTime>33</TotalTime>
  <Words>382</Words>
  <Application>Microsoft Office PowerPoint</Application>
  <PresentationFormat>Näytössä katseltava esitys (16:9)</PresentationFormat>
  <Paragraphs>235</Paragraphs>
  <Slides>5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5</vt:i4>
      </vt:variant>
    </vt:vector>
  </HeadingPairs>
  <TitlesOfParts>
    <vt:vector size="10" baseType="lpstr">
      <vt:lpstr>Arial</vt:lpstr>
      <vt:lpstr>Calibri</vt:lpstr>
      <vt:lpstr>Felbridge Pro</vt:lpstr>
      <vt:lpstr>Times New Roman</vt:lpstr>
      <vt:lpstr>pp_livi</vt:lpstr>
      <vt:lpstr>Katsaus rautatieturvallisuuteen</vt:lpstr>
      <vt:lpstr>Keskeiset viestit</vt:lpstr>
      <vt:lpstr>Vuosi 2017 valtion rataverkolla</vt:lpstr>
      <vt:lpstr>Vuosi 2017 valtion rataverkolla</vt:lpstr>
      <vt:lpstr>Keskeinen haaste: radalla tehtävät työt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Katsaus rautatieturvallisuuteen</dc:title>
  <dc:creator>Tuominen Marko</dc:creator>
  <cp:keywords>Esitys</cp:keywords>
  <cp:lastModifiedBy>Tuominen Marko</cp:lastModifiedBy>
  <cp:revision>5</cp:revision>
  <dcterms:created xsi:type="dcterms:W3CDTF">2018-04-09T14:54:18Z</dcterms:created>
  <dcterms:modified xsi:type="dcterms:W3CDTF">2018-04-09T15:27:53Z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473.983.02.003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esityspohja tapahtumailmeellä.potx</vt:lpwstr>
  </property>
  <property fmtid="{D5CDD505-2E9C-101B-9397-08002B2CF9AE}" pid="6" name="dvDefinition">
    <vt:lpwstr>76 (dd_default.xml)</vt:lpwstr>
  </property>
  <property fmtid="{D5CDD505-2E9C-101B-9397-08002B2CF9AE}" pid="7" name="dvDefinitionID">
    <vt:lpwstr>76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473.85.02.016</vt:lpwstr>
  </property>
  <property fmtid="{D5CDD505-2E9C-101B-9397-08002B2CF9AE}" pid="10" name="dvDefinitionVersion">
    <vt:lpwstr>02.004 / 4.5.2017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/>
  </property>
  <property fmtid="{D5CDD505-2E9C-101B-9397-08002B2CF9AE}" pid="21" name="dvSite">
    <vt:lpwstr/>
  </property>
  <property fmtid="{D5CDD505-2E9C-101B-9397-08002B2CF9AE}" pid="22" name="dvNumbering">
    <vt:lpwstr>0</vt:lpwstr>
  </property>
  <property fmtid="{D5CDD505-2E9C-101B-9397-08002B2CF9AE}" pid="23" name="dvDUname">
    <vt:lpwstr/>
  </property>
  <property fmtid="{D5CDD505-2E9C-101B-9397-08002B2CF9AE}" pid="24" name="dvDUFname">
    <vt:lpwstr/>
  </property>
  <property fmtid="{D5CDD505-2E9C-101B-9397-08002B2CF9AE}" pid="25" name="dvDULname">
    <vt:lpwstr/>
  </property>
  <property fmtid="{D5CDD505-2E9C-101B-9397-08002B2CF9AE}" pid="26" name="dvDUBusinessarea">
    <vt:lpwstr/>
  </property>
  <property fmtid="{D5CDD505-2E9C-101B-9397-08002B2CF9AE}" pid="27" name="dvDUdepartment">
    <vt:lpwstr/>
  </property>
  <property fmtid="{D5CDD505-2E9C-101B-9397-08002B2CF9AE}" pid="28" name="dvLogoExist">
    <vt:lpwstr>0</vt:lpwstr>
  </property>
  <property fmtid="{D5CDD505-2E9C-101B-9397-08002B2CF9AE}" pid="29" name="dvCurrentlogo">
    <vt:lpwstr/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dvCurrentEUlogo">
    <vt:lpwstr/>
  </property>
  <property fmtid="{D5CDD505-2E9C-101B-9397-08002B2CF9AE}" pid="33" name="tyyppi">
    <vt:lpwstr>Esitys</vt:lpwstr>
  </property>
  <property fmtid="{D5CDD505-2E9C-101B-9397-08002B2CF9AE}" pid="34" name="author">
    <vt:lpwstr/>
  </property>
  <property fmtid="{D5CDD505-2E9C-101B-9397-08002B2CF9AE}" pid="35" name="paivays">
    <vt:filetime>2018-04-08T21:00:00Z</vt:filetime>
  </property>
</Properties>
</file>