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56" r:id="rId2"/>
    <p:sldId id="274" r:id="rId3"/>
    <p:sldId id="275" r:id="rId4"/>
    <p:sldId id="280" r:id="rId5"/>
    <p:sldId id="276" r:id="rId6"/>
    <p:sldId id="279" r:id="rId7"/>
    <p:sldId id="268" r:id="rId8"/>
  </p:sldIdLst>
  <p:sldSz cx="9144000" cy="6858000" type="screen4x3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13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43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9.4.2018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000" y="4723200"/>
            <a:ext cx="5029050" cy="9144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4000" y="5639025"/>
            <a:ext cx="502905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47429" y="6163052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fld id="{F172A025-89C5-40D3-BA29-CB2FF2948AEB}" type="datetime1">
              <a:rPr lang="fi-FI" smtClean="0"/>
              <a:t>9.4.2018</a:t>
            </a:fld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83674"/>
            <a:ext cx="2175461" cy="1050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1" name="Kuva 1" descr="Pitkät_nuolet_cmyk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0" r="-1620"/>
          <a:stretch>
            <a:fillRect/>
          </a:stretch>
        </p:blipFill>
        <p:spPr bwMode="auto">
          <a:xfrm>
            <a:off x="0" y="493200"/>
            <a:ext cx="9145675" cy="416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Kuva 7" descr="UUSI_Liikennevirasto_Tapahtumat_vaaka_cmyk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>
            <a:fillRect/>
          </a:stretch>
        </p:blipFill>
        <p:spPr bwMode="auto">
          <a:xfrm>
            <a:off x="324000" y="190800"/>
            <a:ext cx="1203882" cy="12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iito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851271" y="5852160"/>
            <a:ext cx="4266000" cy="1005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3" name="Kuva 1" descr="Pitkät_nuolet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r="-1755"/>
          <a:stretch>
            <a:fillRect/>
          </a:stretch>
        </p:blipFill>
        <p:spPr bwMode="auto">
          <a:xfrm rot="16200000">
            <a:off x="3130551" y="1095375"/>
            <a:ext cx="6742112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3283200"/>
            <a:ext cx="4095042" cy="6096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4224000"/>
            <a:ext cx="3750038" cy="12336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14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87658-F603-4B98-BF67-AB42E46A18E8}" type="datetime1">
              <a:rPr lang="fi-FI" smtClean="0"/>
              <a:t>9.4.2018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421200" y="1684800"/>
            <a:ext cx="3801600" cy="4352400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4"/>
          </p:nvPr>
        </p:nvSpPr>
        <p:spPr>
          <a:xfrm>
            <a:off x="4597200" y="1684800"/>
            <a:ext cx="3801600" cy="4352400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557073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B3730-B0C1-4182-A013-9358270D9F92}" type="datetime1">
              <a:rPr lang="fi-FI" smtClean="0"/>
              <a:t>9.4.2018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ityksen blan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5CDA4-988F-4E9E-BDF5-125070DB1B35}" type="datetime1">
              <a:rPr lang="fi-FI" smtClean="0"/>
              <a:t>9.4.2018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29" r="-1753"/>
          <a:stretch/>
        </p:blipFill>
        <p:spPr>
          <a:xfrm rot="10800000">
            <a:off x="2685398" y="416941"/>
            <a:ext cx="6458603" cy="41495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4387200"/>
            <a:ext cx="5018400" cy="9744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5387604"/>
            <a:ext cx="501840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5927358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fld id="{15E0F579-B3D4-4918-8CA6-833932277D15}" type="datetime1">
              <a:rPr lang="fi-FI" smtClean="0"/>
              <a:t>9.4.2018</a:t>
            </a:fld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749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sityksen kansi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1" descr="Pitkät_nuolet_cmyk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6" r="-1755"/>
          <a:stretch>
            <a:fillRect/>
          </a:stretch>
        </p:blipFill>
        <p:spPr bwMode="auto">
          <a:xfrm rot="16200000">
            <a:off x="3130551" y="1095375"/>
            <a:ext cx="6742112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2257200"/>
            <a:ext cx="4608000" cy="8856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3200625"/>
            <a:ext cx="4608000" cy="504000"/>
          </a:xfrm>
        </p:spPr>
        <p:txBody>
          <a:bodyPr>
            <a:normAutofit/>
          </a:bodyPr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895" indent="0" algn="ctr">
              <a:buNone/>
              <a:defRPr sz="1500"/>
            </a:lvl2pPr>
            <a:lvl3pPr marL="685791" indent="0" algn="ctr">
              <a:buNone/>
              <a:defRPr sz="1351"/>
            </a:lvl3pPr>
            <a:lvl4pPr marL="1028688" indent="0" algn="ctr">
              <a:buNone/>
              <a:defRPr sz="1200"/>
            </a:lvl4pPr>
            <a:lvl5pPr marL="1371583" indent="0" algn="ctr">
              <a:buNone/>
              <a:defRPr sz="1200"/>
            </a:lvl5pPr>
            <a:lvl6pPr marL="1714478" indent="0" algn="ctr">
              <a:buNone/>
              <a:defRPr sz="1200"/>
            </a:lvl6pPr>
            <a:lvl7pPr marL="2057374" indent="0" algn="ctr">
              <a:buNone/>
              <a:defRPr sz="1200"/>
            </a:lvl7pPr>
            <a:lvl8pPr marL="2400271" indent="0" algn="ctr">
              <a:buNone/>
              <a:defRPr sz="1200"/>
            </a:lvl8pPr>
            <a:lvl9pPr marL="2743166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3724652"/>
            <a:ext cx="2057400" cy="365125"/>
          </a:xfrm>
        </p:spPr>
        <p:txBody>
          <a:bodyPr/>
          <a:lstStyle>
            <a:lvl1pPr marL="0" indent="0" algn="l" defTabSz="685791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fld id="{B00837AC-C620-4510-8656-64237BE94755}" type="datetime1">
              <a:rPr lang="fi-FI" smtClean="0"/>
              <a:t>9.4.2018</a:t>
            </a:fld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5" y="83674"/>
            <a:ext cx="2095948" cy="13157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324000" y="190800"/>
            <a:ext cx="1203919" cy="12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25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sityksen peru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7" indent="-134937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9.4.2018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Esityksen kaksipalstainen perus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97200" y="1784264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marL="0" lvl="0" indent="0" algn="l" defTabSz="685791" rtl="0" eaLnBrk="1" latinLnBrk="0" hangingPunct="1">
              <a:lnSpc>
                <a:spcPct val="90000"/>
              </a:lnSpc>
              <a:spcBef>
                <a:spcPts val="751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 napsauttamalla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97200" y="2378157"/>
            <a:ext cx="3801600" cy="3809994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487D-F777-4327-A1AC-2CDAF483B9F0}" type="datetime1">
              <a:rPr lang="fi-FI" smtClean="0"/>
              <a:t>9.4.2018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yhdellä 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F036-A15B-4656-B98C-60E0FA0410EE}" type="datetime1">
              <a:rPr lang="fi-FI" smtClean="0"/>
              <a:t>9.4.2018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644000" y="1800000"/>
            <a:ext cx="4118400" cy="45360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40477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vaaka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ADB43-D2A9-4424-993D-D6674AB0983D}" type="datetime1">
              <a:rPr lang="fi-FI" smtClean="0"/>
              <a:t>9.4.2018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640323" y="1800000"/>
            <a:ext cx="4118400" cy="22032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4644000" y="4129200"/>
            <a:ext cx="4118400" cy="2203200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sivu kahdella pystykuvalla ja tekstill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46F42-3436-4084-92D9-1CE69D60D2E3}" type="datetime1">
              <a:rPr lang="fi-FI" smtClean="0"/>
              <a:t>9.4.2018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4392000" y="1795200"/>
            <a:ext cx="2124000" cy="4456744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6696000" y="1795200"/>
            <a:ext cx="2124000" cy="4456744"/>
          </a:xfrm>
        </p:spPr>
        <p:txBody>
          <a:bodyPr/>
          <a:lstStyle>
            <a:lvl1pPr marL="0" indent="0">
              <a:buNone/>
              <a:defRPr sz="2400"/>
            </a:lvl1pPr>
            <a:lvl2pPr marL="342895" indent="0">
              <a:buNone/>
              <a:defRPr sz="2100"/>
            </a:lvl2pPr>
            <a:lvl3pPr marL="685791" indent="0">
              <a:buNone/>
              <a:defRPr sz="1800"/>
            </a:lvl3pPr>
            <a:lvl4pPr marL="1028688" indent="0">
              <a:buNone/>
              <a:defRPr sz="1500"/>
            </a:lvl4pPr>
            <a:lvl5pPr marL="1371583" indent="0">
              <a:buNone/>
              <a:defRPr sz="1500"/>
            </a:lvl5pPr>
            <a:lvl6pPr marL="1714478" indent="0">
              <a:buNone/>
              <a:defRPr sz="1500"/>
            </a:lvl6pPr>
            <a:lvl7pPr marL="2057374" indent="0">
              <a:buNone/>
              <a:defRPr sz="1500"/>
            </a:lvl7pPr>
            <a:lvl8pPr marL="2400271" indent="0">
              <a:buNone/>
              <a:defRPr sz="1500"/>
            </a:lvl8pPr>
            <a:lvl9pPr marL="2743166" indent="0">
              <a:buNone/>
              <a:defRPr sz="1500"/>
            </a:lvl9pPr>
          </a:lstStyle>
          <a:p>
            <a:r>
              <a:rPr lang="fi-FI" smtClean="0"/>
              <a:t>Lisää kuva napsauttamalla kuvaketta</a:t>
            </a:r>
            <a:endParaRPr lang="fi-FI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3801600" cy="583256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895" indent="0">
              <a:buNone/>
              <a:defRPr sz="1500" b="1"/>
            </a:lvl2pPr>
            <a:lvl3pPr marL="685791" indent="0">
              <a:buNone/>
              <a:defRPr sz="1351" b="1"/>
            </a:lvl3pPr>
            <a:lvl4pPr marL="1028688" indent="0">
              <a:buNone/>
              <a:defRPr sz="1200" b="1"/>
            </a:lvl4pPr>
            <a:lvl5pPr marL="1371583" indent="0">
              <a:buNone/>
              <a:defRPr sz="1200" b="1"/>
            </a:lvl5pPr>
            <a:lvl6pPr marL="1714478" indent="0">
              <a:buNone/>
              <a:defRPr sz="1200" b="1"/>
            </a:lvl6pPr>
            <a:lvl7pPr marL="2057374" indent="0">
              <a:buNone/>
              <a:defRPr sz="1200" b="1"/>
            </a:lvl7pPr>
            <a:lvl8pPr marL="2400271" indent="0">
              <a:buNone/>
              <a:defRPr sz="1200" b="1"/>
            </a:lvl8pPr>
            <a:lvl9pPr marL="2743166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half" idx="2"/>
          </p:nvPr>
        </p:nvSpPr>
        <p:spPr>
          <a:xfrm>
            <a:off x="421200" y="2367524"/>
            <a:ext cx="3801600" cy="3820626"/>
          </a:xfrm>
        </p:spPr>
        <p:txBody>
          <a:bodyPr>
            <a:normAutofit/>
          </a:bodyPr>
          <a:lstStyle>
            <a:lvl1pPr marL="92074" indent="-92074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182042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ityksen väliotsikkosiv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288000" y="2348921"/>
            <a:ext cx="8604000" cy="288032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1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2E18-0544-4F85-8DE4-31B75E8D1625}" type="datetime1">
              <a:rPr lang="fi-FI" smtClean="0"/>
              <a:t>9.4.2018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3059957"/>
            <a:ext cx="6624000" cy="1601692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417600"/>
            <a:ext cx="66240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200" y="1785600"/>
            <a:ext cx="7970400" cy="441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6356351"/>
            <a:ext cx="8280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BA41475-2BDD-4A76-9050-E99E1560EB0E}" type="datetime1">
              <a:rPr lang="fi-FI" smtClean="0"/>
              <a:t>9.4.2018</a:t>
            </a:fld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5" y="6356351"/>
            <a:ext cx="29173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6" y="6356351"/>
            <a:ext cx="3734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259199"/>
            <a:ext cx="1774131" cy="86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3" r:id="rId5"/>
    <p:sldLayoutId id="2147483662" r:id="rId6"/>
    <p:sldLayoutId id="2147483663" r:id="rId7"/>
    <p:sldLayoutId id="2147483664" r:id="rId8"/>
    <p:sldLayoutId id="2147483655" r:id="rId9"/>
    <p:sldLayoutId id="2147483667" r:id="rId10"/>
    <p:sldLayoutId id="2147483652" r:id="rId11"/>
    <p:sldLayoutId id="2147483654" r:id="rId12"/>
    <p:sldLayoutId id="2147483665" r:id="rId13"/>
  </p:sldLayoutIdLst>
  <p:hf hdr="0"/>
  <p:txStyles>
    <p:titleStyle>
      <a:lvl1pPr marL="0" algn="l" defTabSz="685791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7" indent="-134937" algn="l" defTabSz="685791" rtl="0" eaLnBrk="1" latinLnBrk="0" hangingPunct="1">
        <a:lnSpc>
          <a:spcPct val="90000"/>
        </a:lnSpc>
        <a:spcBef>
          <a:spcPts val="751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57" indent="-90487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42" indent="-109537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12" indent="-133349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184" indent="-131761" algn="l" defTabSz="685791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28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823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718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614" indent="-171449" algn="l" defTabSz="685791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5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91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88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83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78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74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71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66" algn="l" defTabSz="685791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iikennevirasto.fi/-/liikenneviraston-tasoristeyksien-turvallisuuden-parantamisohjelma-sisaltaa-65-tasoristeyksen-listan-toimenpiteet-kayntiin-heti#.WqpPMRFlI2x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000" y="4669915"/>
            <a:ext cx="5460112" cy="914400"/>
          </a:xfrm>
        </p:spPr>
        <p:txBody>
          <a:bodyPr>
            <a:normAutofit/>
          </a:bodyPr>
          <a:lstStyle/>
          <a:p>
            <a:r>
              <a:rPr lang="fi-FI" dirty="0" smtClean="0"/>
              <a:t>Ratafoorumi 9.4.2018</a:t>
            </a:r>
            <a:r>
              <a:rPr lang="fi-FI" dirty="0" smtClean="0"/>
              <a:t/>
            </a:r>
            <a:br>
              <a:rPr lang="fi-FI" dirty="0" smtClean="0"/>
            </a:b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4000" y="5862309"/>
            <a:ext cx="5029050" cy="504000"/>
          </a:xfrm>
        </p:spPr>
        <p:txBody>
          <a:bodyPr>
            <a:normAutofit/>
          </a:bodyPr>
          <a:lstStyle/>
          <a:p>
            <a:r>
              <a:rPr lang="fi-FI" dirty="0" smtClean="0"/>
              <a:t>Radan parantaminen –tulevat työt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4871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Käynnissä olevat ratahankkeet SUHA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9.4.2018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</a:t>
            </a:fld>
            <a:endParaRPr lang="fi-FI"/>
          </a:p>
        </p:txBody>
      </p:sp>
      <p:sp>
        <p:nvSpPr>
          <p:cNvPr id="11" name="Sisällön paikkamerkki 10"/>
          <p:cNvSpPr>
            <a:spLocks noGrp="1"/>
          </p:cNvSpPr>
          <p:nvPr>
            <p:ph sz="quarter" idx="4"/>
          </p:nvPr>
        </p:nvSpPr>
        <p:spPr>
          <a:xfrm>
            <a:off x="581889" y="2091830"/>
            <a:ext cx="7816909" cy="3809994"/>
          </a:xfrm>
        </p:spPr>
        <p:txBody>
          <a:bodyPr>
            <a:normAutofit/>
          </a:bodyPr>
          <a:lstStyle/>
          <a:p>
            <a:r>
              <a:rPr lang="fi-FI" sz="1800" dirty="0" smtClean="0"/>
              <a:t>SKOL</a:t>
            </a:r>
          </a:p>
          <a:p>
            <a:pPr lvl="1"/>
            <a:r>
              <a:rPr lang="fi-FI" sz="1800" dirty="0" smtClean="0"/>
              <a:t>Oulunlahden liikennepaikka 2018 </a:t>
            </a:r>
          </a:p>
          <a:p>
            <a:r>
              <a:rPr lang="fi-FI" sz="1800" dirty="0" smtClean="0"/>
              <a:t>HELRA</a:t>
            </a:r>
          </a:p>
          <a:p>
            <a:pPr lvl="1"/>
            <a:r>
              <a:rPr lang="fi-FI" sz="1800" dirty="0" smtClean="0"/>
              <a:t>2020 asti</a:t>
            </a:r>
          </a:p>
          <a:p>
            <a:r>
              <a:rPr lang="fi-FI" sz="1800" dirty="0" smtClean="0"/>
              <a:t> Pasilan lisäraide</a:t>
            </a:r>
          </a:p>
          <a:p>
            <a:pPr lvl="1"/>
            <a:r>
              <a:rPr lang="fi-FI" sz="1800" dirty="0"/>
              <a:t>2020 </a:t>
            </a:r>
            <a:r>
              <a:rPr lang="fi-FI" sz="1800" dirty="0" smtClean="0"/>
              <a:t>asti</a:t>
            </a:r>
            <a:endParaRPr lang="fi-FI" sz="1800" dirty="0" smtClean="0"/>
          </a:p>
          <a:p>
            <a:r>
              <a:rPr lang="fi-FI" sz="1800" dirty="0" smtClean="0"/>
              <a:t>PSL-RI</a:t>
            </a:r>
            <a:endParaRPr lang="fi-FI" sz="1800" dirty="0" smtClean="0"/>
          </a:p>
          <a:p>
            <a:pPr lvl="1"/>
            <a:r>
              <a:rPr lang="fi-FI" sz="1800" dirty="0" smtClean="0"/>
              <a:t>Ainola-Purola, Riihimäki ja Hyvinkää</a:t>
            </a:r>
            <a:endParaRPr lang="fi-FI" sz="1800" dirty="0" smtClean="0"/>
          </a:p>
          <a:p>
            <a:pPr lvl="1"/>
            <a:r>
              <a:rPr lang="fi-FI" sz="1800" dirty="0" smtClean="0"/>
              <a:t>Keravan asetinlaitteen siirto 2020</a:t>
            </a:r>
          </a:p>
          <a:p>
            <a:r>
              <a:rPr lang="fi-FI" sz="1800" dirty="0" smtClean="0"/>
              <a:t>LUIMA</a:t>
            </a:r>
          </a:p>
          <a:p>
            <a:pPr marL="358770" lvl="1" indent="0">
              <a:buNone/>
            </a:pPr>
            <a:endParaRPr lang="fi-FI" sz="1800" dirty="0" smtClean="0"/>
          </a:p>
          <a:p>
            <a:pPr marL="0" indent="0">
              <a:buNone/>
            </a:pPr>
            <a:r>
              <a:rPr lang="fi-FI" dirty="0"/>
              <a:t>	</a:t>
            </a:r>
          </a:p>
        </p:txBody>
      </p:sp>
      <p:sp>
        <p:nvSpPr>
          <p:cNvPr id="14" name="Tekstin paikkamerkki 13"/>
          <p:cNvSpPr>
            <a:spLocks noGrp="1"/>
          </p:cNvSpPr>
          <p:nvPr>
            <p:ph type="body" sz="quarter" idx="3"/>
          </p:nvPr>
        </p:nvSpPr>
        <p:spPr>
          <a:xfrm>
            <a:off x="581890" y="1411050"/>
            <a:ext cx="7816909" cy="583256"/>
          </a:xfrm>
        </p:spPr>
        <p:txBody>
          <a:bodyPr>
            <a:normAutofit/>
          </a:bodyPr>
          <a:lstStyle/>
          <a:p>
            <a:r>
              <a:rPr lang="fi-FI" sz="1800" dirty="0" smtClean="0"/>
              <a:t>VUODEN 2018-20 TYÖT / SUHA</a:t>
            </a:r>
            <a:endParaRPr lang="fi-FI" sz="1800" dirty="0"/>
          </a:p>
        </p:txBody>
      </p:sp>
      <p:pic>
        <p:nvPicPr>
          <p:cNvPr id="16" name="Kuva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8970" y="5335023"/>
            <a:ext cx="4140983" cy="130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7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Käynnissä olevat </a:t>
            </a:r>
            <a:r>
              <a:rPr lang="fi-FI" dirty="0" smtClean="0"/>
              <a:t>ratahankkeet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9.4.2018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smtClean="0"/>
              <a:t>Maria Torttila</a:t>
            </a:r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3</a:t>
            </a:fld>
            <a:endParaRPr lang="fi-FI"/>
          </a:p>
        </p:txBody>
      </p:sp>
      <p:sp>
        <p:nvSpPr>
          <p:cNvPr id="11" name="Sisällön paikkamerkki 10"/>
          <p:cNvSpPr>
            <a:spLocks noGrp="1"/>
          </p:cNvSpPr>
          <p:nvPr>
            <p:ph sz="quarter" idx="4"/>
          </p:nvPr>
        </p:nvSpPr>
        <p:spPr>
          <a:xfrm>
            <a:off x="581889" y="2091830"/>
            <a:ext cx="7816909" cy="3809994"/>
          </a:xfrm>
        </p:spPr>
        <p:txBody>
          <a:bodyPr>
            <a:normAutofit fontScale="62500" lnSpcReduction="20000"/>
          </a:bodyPr>
          <a:lstStyle/>
          <a:p>
            <a:r>
              <a:rPr lang="fi-FI" sz="1800" dirty="0"/>
              <a:t> </a:t>
            </a:r>
            <a:r>
              <a:rPr lang="fi-FI" sz="1800" dirty="0" smtClean="0"/>
              <a:t>Ratapihat (turvalaitteet ja raiteistomuutokset)</a:t>
            </a:r>
          </a:p>
          <a:p>
            <a:pPr lvl="1"/>
            <a:r>
              <a:rPr lang="fi-FI" sz="1800" dirty="0" smtClean="0"/>
              <a:t>Vainikkala (vuoteen 2019 raidemuutokset)</a:t>
            </a:r>
          </a:p>
          <a:p>
            <a:pPr lvl="1"/>
            <a:r>
              <a:rPr lang="fi-FI" sz="1800" dirty="0" smtClean="0"/>
              <a:t>Kotolahti-Mussalo</a:t>
            </a:r>
          </a:p>
          <a:p>
            <a:r>
              <a:rPr lang="fi-FI" sz="1800" dirty="0" smtClean="0"/>
              <a:t>Päällysrakennetyöt</a:t>
            </a:r>
          </a:p>
          <a:p>
            <a:pPr lvl="1"/>
            <a:r>
              <a:rPr lang="fi-FI" sz="1800" dirty="0" smtClean="0"/>
              <a:t>(Kouvola</a:t>
            </a:r>
            <a:r>
              <a:rPr lang="fi-FI" sz="1800" dirty="0"/>
              <a:t>)-Juurikorpi-(Kotka/Hamina) </a:t>
            </a:r>
            <a:r>
              <a:rPr lang="fi-FI" sz="1800" dirty="0" smtClean="0"/>
              <a:t>Myllykoski-Inkeroinen</a:t>
            </a:r>
          </a:p>
          <a:p>
            <a:pPr lvl="1"/>
            <a:r>
              <a:rPr lang="fi-FI" sz="1800" dirty="0" smtClean="0"/>
              <a:t>(Kouvola</a:t>
            </a:r>
            <a:r>
              <a:rPr lang="fi-FI" sz="1800" dirty="0"/>
              <a:t>)-Juurikorpi-(Kotka/Hamina) </a:t>
            </a:r>
            <a:r>
              <a:rPr lang="fi-FI" sz="1800" dirty="0" smtClean="0"/>
              <a:t>Kotka-Mussalo</a:t>
            </a:r>
          </a:p>
          <a:p>
            <a:pPr lvl="1"/>
            <a:r>
              <a:rPr lang="fi-FI" sz="1800" dirty="0" smtClean="0"/>
              <a:t>Juurikorpi-Hamina</a:t>
            </a:r>
          </a:p>
          <a:p>
            <a:pPr lvl="1"/>
            <a:r>
              <a:rPr lang="fi-FI" sz="1800" dirty="0" smtClean="0"/>
              <a:t>Arola-</a:t>
            </a:r>
            <a:r>
              <a:rPr lang="fi-FI" sz="1800" dirty="0" err="1"/>
              <a:t>V</a:t>
            </a:r>
            <a:r>
              <a:rPr lang="fi-FI" sz="1800" dirty="0" err="1" smtClean="0"/>
              <a:t>artius</a:t>
            </a:r>
            <a:endParaRPr lang="fi-FI" sz="1800" dirty="0" smtClean="0"/>
          </a:p>
          <a:p>
            <a:pPr lvl="1"/>
            <a:r>
              <a:rPr lang="fi-FI" sz="1800" dirty="0" err="1" smtClean="0"/>
              <a:t>Misi</a:t>
            </a:r>
            <a:r>
              <a:rPr lang="fi-FI" sz="1800" dirty="0" smtClean="0"/>
              <a:t>-Kemijärvi</a:t>
            </a:r>
          </a:p>
          <a:p>
            <a:pPr lvl="1"/>
            <a:r>
              <a:rPr lang="fi-FI" sz="1800" dirty="0" smtClean="0"/>
              <a:t>Kokkola-</a:t>
            </a:r>
            <a:r>
              <a:rPr lang="fi-FI" sz="1800" dirty="0" err="1" smtClean="0"/>
              <a:t>Ykspihlaja</a:t>
            </a:r>
            <a:r>
              <a:rPr lang="fi-FI" sz="1800" dirty="0" smtClean="0"/>
              <a:t> satama</a:t>
            </a:r>
          </a:p>
          <a:p>
            <a:r>
              <a:rPr lang="fi-FI" sz="1800" dirty="0" smtClean="0"/>
              <a:t>Ratasillat</a:t>
            </a:r>
          </a:p>
          <a:p>
            <a:pPr lvl="1"/>
            <a:r>
              <a:rPr lang="fi-FI" sz="1800" dirty="0" err="1" smtClean="0"/>
              <a:t>Kaakamojoen</a:t>
            </a:r>
            <a:r>
              <a:rPr lang="fi-FI" sz="1800" dirty="0" smtClean="0"/>
              <a:t> ratasilta</a:t>
            </a:r>
          </a:p>
          <a:p>
            <a:pPr lvl="1"/>
            <a:r>
              <a:rPr lang="fi-FI" sz="1800" dirty="0" err="1" smtClean="0"/>
              <a:t>Keropudaksen</a:t>
            </a:r>
            <a:r>
              <a:rPr lang="fi-FI" sz="1800" dirty="0" smtClean="0"/>
              <a:t> ratasilta</a:t>
            </a:r>
          </a:p>
          <a:p>
            <a:pPr lvl="1"/>
            <a:r>
              <a:rPr lang="fi-FI" sz="1800" dirty="0" err="1" smtClean="0"/>
              <a:t>Hirssaaren</a:t>
            </a:r>
            <a:r>
              <a:rPr lang="fi-FI" sz="1800" dirty="0" smtClean="0"/>
              <a:t> ratasilta</a:t>
            </a:r>
          </a:p>
          <a:p>
            <a:pPr lvl="1"/>
            <a:r>
              <a:rPr lang="fi-FI" sz="1800" dirty="0" smtClean="0"/>
              <a:t>Nikkilän ratasilta</a:t>
            </a:r>
          </a:p>
          <a:p>
            <a:r>
              <a:rPr lang="fi-FI" sz="1800" dirty="0" smtClean="0"/>
              <a:t>Sähköjärjestelmät</a:t>
            </a:r>
          </a:p>
          <a:p>
            <a:pPr lvl="1"/>
            <a:r>
              <a:rPr lang="fi-FI" sz="1800" dirty="0" smtClean="0"/>
              <a:t>Tampereen kaukokäyttö TASKU</a:t>
            </a:r>
          </a:p>
          <a:p>
            <a:pPr lvl="1"/>
            <a:r>
              <a:rPr lang="fi-FI" sz="1800" dirty="0" smtClean="0"/>
              <a:t>Pääradan syöttöasemat (Ilmala)</a:t>
            </a:r>
          </a:p>
          <a:p>
            <a:pPr lvl="1"/>
            <a:r>
              <a:rPr lang="fi-FI" sz="1800" dirty="0" smtClean="0"/>
              <a:t>Ajolankojen uusiminen pääradalla</a:t>
            </a:r>
          </a:p>
          <a:p>
            <a:r>
              <a:rPr lang="fi-FI" sz="1800" dirty="0" smtClean="0"/>
              <a:t>Muut turvalaitetyöt</a:t>
            </a:r>
          </a:p>
          <a:p>
            <a:pPr lvl="2"/>
            <a:r>
              <a:rPr lang="fi-FI" sz="1800" dirty="0" smtClean="0"/>
              <a:t>(Riihimäki)-(Tampere) turvalaitteiden uusinta</a:t>
            </a:r>
          </a:p>
          <a:p>
            <a:pPr lvl="2"/>
            <a:endParaRPr lang="fi-FI" sz="1800" dirty="0"/>
          </a:p>
          <a:p>
            <a:pPr marL="358770" lvl="1" indent="0">
              <a:buNone/>
            </a:pPr>
            <a:endParaRPr lang="fi-FI" sz="1800" dirty="0" smtClean="0"/>
          </a:p>
          <a:p>
            <a:pPr marL="0" indent="0">
              <a:buNone/>
            </a:pPr>
            <a:endParaRPr lang="fi-FI" dirty="0"/>
          </a:p>
        </p:txBody>
      </p:sp>
      <p:sp>
        <p:nvSpPr>
          <p:cNvPr id="14" name="Tekstin paikkamerkki 13"/>
          <p:cNvSpPr>
            <a:spLocks noGrp="1"/>
          </p:cNvSpPr>
          <p:nvPr>
            <p:ph type="body" sz="quarter" idx="3"/>
          </p:nvPr>
        </p:nvSpPr>
        <p:spPr>
          <a:xfrm>
            <a:off x="581890" y="1411050"/>
            <a:ext cx="7816909" cy="583256"/>
          </a:xfrm>
        </p:spPr>
        <p:txBody>
          <a:bodyPr>
            <a:normAutofit/>
          </a:bodyPr>
          <a:lstStyle/>
          <a:p>
            <a:r>
              <a:rPr lang="fi-FI" sz="1800" dirty="0" smtClean="0"/>
              <a:t>VUODEN 2018-19 </a:t>
            </a:r>
            <a:r>
              <a:rPr lang="fi-FI" sz="1800" dirty="0" smtClean="0"/>
              <a:t>RATATYÖT/ KORJAUSVELKA</a:t>
            </a:r>
            <a:endParaRPr lang="fi-FI" sz="1800" dirty="0"/>
          </a:p>
        </p:txBody>
      </p:sp>
      <p:sp>
        <p:nvSpPr>
          <p:cNvPr id="3" name="Tekstiruutu 2"/>
          <p:cNvSpPr txBox="1"/>
          <p:nvPr/>
        </p:nvSpPr>
        <p:spPr>
          <a:xfrm>
            <a:off x="519422" y="6097804"/>
            <a:ext cx="3035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31M€/2018 ja 10M€/2019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51564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Käynnissä olevat </a:t>
            </a:r>
            <a:r>
              <a:rPr lang="fi-FI" dirty="0" smtClean="0"/>
              <a:t>ratahankkeet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9.4.2018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Maria Torttila</a:t>
            </a:r>
          </a:p>
          <a:p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4</a:t>
            </a:fld>
            <a:endParaRPr lang="fi-FI"/>
          </a:p>
        </p:txBody>
      </p:sp>
      <p:sp>
        <p:nvSpPr>
          <p:cNvPr id="11" name="Sisällön paikkamerkki 10"/>
          <p:cNvSpPr>
            <a:spLocks noGrp="1"/>
          </p:cNvSpPr>
          <p:nvPr>
            <p:ph sz="quarter" idx="4"/>
          </p:nvPr>
        </p:nvSpPr>
        <p:spPr>
          <a:xfrm>
            <a:off x="581889" y="2091830"/>
            <a:ext cx="7816909" cy="3809994"/>
          </a:xfrm>
        </p:spPr>
        <p:txBody>
          <a:bodyPr>
            <a:normAutofit lnSpcReduction="10000"/>
          </a:bodyPr>
          <a:lstStyle/>
          <a:p>
            <a:r>
              <a:rPr lang="fi-FI" sz="1800" dirty="0"/>
              <a:t> </a:t>
            </a:r>
            <a:r>
              <a:rPr lang="fi-FI" sz="1800" dirty="0" smtClean="0"/>
              <a:t>Ratapihat</a:t>
            </a:r>
          </a:p>
          <a:p>
            <a:pPr lvl="1"/>
            <a:r>
              <a:rPr lang="fi-FI" sz="1800" dirty="0" smtClean="0"/>
              <a:t>Hovinsaari-Satama</a:t>
            </a:r>
          </a:p>
          <a:p>
            <a:pPr lvl="1"/>
            <a:r>
              <a:rPr lang="fi-FI" sz="1800" dirty="0" smtClean="0"/>
              <a:t>Ylivieska</a:t>
            </a:r>
            <a:endParaRPr lang="fi-FI" sz="1800" dirty="0" smtClean="0"/>
          </a:p>
          <a:p>
            <a:r>
              <a:rPr lang="fi-FI" sz="1800" dirty="0" smtClean="0"/>
              <a:t>Itä-Suomen kauko-ohjausjärjestelmä (vuoteen 2022)</a:t>
            </a:r>
          </a:p>
          <a:p>
            <a:r>
              <a:rPr lang="fi-FI" sz="1800" dirty="0" smtClean="0"/>
              <a:t>Rantaradan päällysrakenne ja tunnelit</a:t>
            </a:r>
          </a:p>
          <a:p>
            <a:r>
              <a:rPr lang="fi-FI" sz="1800" dirty="0" smtClean="0"/>
              <a:t>Pännäisten kolmioraide</a:t>
            </a:r>
          </a:p>
          <a:p>
            <a:r>
              <a:rPr lang="fi-FI" sz="1800" dirty="0" smtClean="0"/>
              <a:t>25t akselipaino Tampere-Seinäjoki ja Tuomioja-Raahe</a:t>
            </a:r>
            <a:endParaRPr lang="fi-FI" sz="1800" dirty="0" smtClean="0"/>
          </a:p>
          <a:p>
            <a:r>
              <a:rPr lang="fi-FI" sz="1800" dirty="0" smtClean="0"/>
              <a:t>Tampereen </a:t>
            </a:r>
            <a:r>
              <a:rPr lang="fi-FI" sz="1800" dirty="0"/>
              <a:t>tavararatapihan toiminnallisuuden </a:t>
            </a:r>
            <a:r>
              <a:rPr lang="fi-FI" sz="1800" dirty="0" smtClean="0"/>
              <a:t>parantaminen (v.2019</a:t>
            </a:r>
            <a:r>
              <a:rPr lang="fi-FI" sz="1800" dirty="0" smtClean="0"/>
              <a:t>)</a:t>
            </a:r>
          </a:p>
          <a:p>
            <a:r>
              <a:rPr lang="fi-FI" sz="1800" dirty="0" smtClean="0"/>
              <a:t>Kyrön alikulkusilta</a:t>
            </a:r>
          </a:p>
          <a:p>
            <a:r>
              <a:rPr lang="fi-FI" sz="1800" dirty="0" smtClean="0"/>
              <a:t>Hangon ratapihan alikulku</a:t>
            </a:r>
          </a:p>
          <a:p>
            <a:endParaRPr lang="fi-FI" sz="1800" dirty="0"/>
          </a:p>
          <a:p>
            <a:pPr marL="0" indent="0">
              <a:buNone/>
            </a:pPr>
            <a:r>
              <a:rPr lang="fi-FI" sz="1800" dirty="0" smtClean="0"/>
              <a:t>41,5 M€ /2018 ja 25M€/2019</a:t>
            </a:r>
            <a:endParaRPr lang="fi-FI" sz="1800" dirty="0" smtClean="0"/>
          </a:p>
        </p:txBody>
      </p:sp>
      <p:sp>
        <p:nvSpPr>
          <p:cNvPr id="14" name="Tekstin paikkamerkki 13"/>
          <p:cNvSpPr>
            <a:spLocks noGrp="1"/>
          </p:cNvSpPr>
          <p:nvPr>
            <p:ph type="body" sz="quarter" idx="3"/>
          </p:nvPr>
        </p:nvSpPr>
        <p:spPr>
          <a:xfrm>
            <a:off x="581890" y="1411050"/>
            <a:ext cx="7816909" cy="583256"/>
          </a:xfrm>
        </p:spPr>
        <p:txBody>
          <a:bodyPr>
            <a:normAutofit/>
          </a:bodyPr>
          <a:lstStyle/>
          <a:p>
            <a:r>
              <a:rPr lang="fi-FI" sz="1800" dirty="0" smtClean="0"/>
              <a:t>VUODEN 2018-19 </a:t>
            </a:r>
            <a:r>
              <a:rPr lang="fi-FI" sz="1800" dirty="0" smtClean="0"/>
              <a:t>RATATYÖT/ 364</a:t>
            </a:r>
            <a:endParaRPr lang="fi-FI" sz="1800" dirty="0"/>
          </a:p>
        </p:txBody>
      </p:sp>
    </p:spTree>
    <p:extLst>
      <p:ext uri="{BB962C8B-B14F-4D97-AF65-F5344CB8AC3E}">
        <p14:creationId xmlns:p14="http://schemas.microsoft.com/office/powerpoint/2010/main" val="103136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Tulevien töiden esittely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9.4.2018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Maria Torttila</a:t>
            </a:r>
          </a:p>
          <a:p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5</a:t>
            </a:fld>
            <a:endParaRPr lang="fi-FI"/>
          </a:p>
        </p:txBody>
      </p:sp>
      <p:sp>
        <p:nvSpPr>
          <p:cNvPr id="11" name="Sisällön paikkamerkki 10"/>
          <p:cNvSpPr>
            <a:spLocks noGrp="1"/>
          </p:cNvSpPr>
          <p:nvPr>
            <p:ph sz="quarter" idx="4"/>
          </p:nvPr>
        </p:nvSpPr>
        <p:spPr>
          <a:xfrm>
            <a:off x="581889" y="2091830"/>
            <a:ext cx="7816909" cy="3809994"/>
          </a:xfrm>
        </p:spPr>
        <p:txBody>
          <a:bodyPr>
            <a:normAutofit/>
          </a:bodyPr>
          <a:lstStyle/>
          <a:p>
            <a:r>
              <a:rPr lang="fi-FI" sz="1800" dirty="0" smtClean="0"/>
              <a:t>LVM </a:t>
            </a:r>
            <a:r>
              <a:rPr lang="fi-FI" sz="1800" dirty="0" smtClean="0"/>
              <a:t>listannut </a:t>
            </a:r>
            <a:r>
              <a:rPr lang="fi-FI" sz="1800" dirty="0" smtClean="0"/>
              <a:t>65 </a:t>
            </a:r>
            <a:r>
              <a:rPr lang="fi-FI" sz="1800" dirty="0" smtClean="0"/>
              <a:t>kohdetta</a:t>
            </a:r>
          </a:p>
          <a:p>
            <a:pPr marL="0" indent="0">
              <a:buNone/>
            </a:pPr>
            <a:r>
              <a:rPr lang="fi-FI" sz="1800" dirty="0" smtClean="0">
                <a:hlinkClick r:id="rId2"/>
              </a:rPr>
              <a:t>https</a:t>
            </a:r>
            <a:r>
              <a:rPr lang="fi-FI" sz="1800" dirty="0">
                <a:hlinkClick r:id="rId2"/>
              </a:rPr>
              <a:t>://www.liikennevirasto.fi/-/liikenneviraston-tasoristeyksien-turvallisuuden-parantamisohjelma-sisaltaa-65-tasoristeyksen-listan-toimenpiteet-kayntiin-heti#.</a:t>
            </a:r>
            <a:r>
              <a:rPr lang="fi-FI" sz="1800" dirty="0" smtClean="0">
                <a:hlinkClick r:id="rId2"/>
              </a:rPr>
              <a:t>WqpPMRFlI2x</a:t>
            </a:r>
            <a:endParaRPr lang="fi-FI" sz="1800" dirty="0" smtClean="0"/>
          </a:p>
          <a:p>
            <a:r>
              <a:rPr lang="fi-FI" sz="1800" dirty="0" smtClean="0"/>
              <a:t> </a:t>
            </a:r>
            <a:r>
              <a:rPr lang="fi-FI" sz="1800" dirty="0"/>
              <a:t>Vuonna 2018</a:t>
            </a:r>
          </a:p>
          <a:p>
            <a:pPr lvl="1"/>
            <a:r>
              <a:rPr lang="fi-FI" sz="1800" dirty="0"/>
              <a:t>Suunnittelu 1M€</a:t>
            </a:r>
          </a:p>
          <a:p>
            <a:pPr lvl="1"/>
            <a:r>
              <a:rPr lang="fi-FI" sz="1800" dirty="0"/>
              <a:t>Lahti-Heinola huomiovalolaitteet ja </a:t>
            </a:r>
            <a:r>
              <a:rPr lang="fi-FI" sz="1800" dirty="0" err="1"/>
              <a:t>ppl</a:t>
            </a:r>
            <a:r>
              <a:rPr lang="fi-FI" sz="1800" dirty="0"/>
              <a:t>-laitokset 3M€</a:t>
            </a:r>
          </a:p>
          <a:p>
            <a:pPr lvl="1"/>
            <a:r>
              <a:rPr lang="fi-FI" sz="1800" dirty="0"/>
              <a:t>Tasoristeysten parantaminen ja poisto 3,9M€</a:t>
            </a:r>
          </a:p>
          <a:p>
            <a:r>
              <a:rPr lang="fi-FI" dirty="0"/>
              <a:t> </a:t>
            </a:r>
            <a:r>
              <a:rPr lang="fi-FI" sz="1800" dirty="0" smtClean="0"/>
              <a:t>Vuonna 2019-20</a:t>
            </a:r>
            <a:endParaRPr lang="fi-FI" sz="1800" dirty="0"/>
          </a:p>
          <a:p>
            <a:pPr lvl="1"/>
            <a:r>
              <a:rPr lang="fi-FI" sz="1800" dirty="0"/>
              <a:t>Suunnittelu 1M€</a:t>
            </a:r>
          </a:p>
          <a:p>
            <a:pPr lvl="1"/>
            <a:r>
              <a:rPr lang="fi-FI" sz="1800" dirty="0" smtClean="0"/>
              <a:t>Tasoristeysten </a:t>
            </a:r>
            <a:r>
              <a:rPr lang="fi-FI" sz="1800" dirty="0"/>
              <a:t>parantaminen ja poisto </a:t>
            </a:r>
            <a:r>
              <a:rPr lang="fi-FI" sz="1800" dirty="0" smtClean="0"/>
              <a:t>8-10M€/vuosittain (?)</a:t>
            </a:r>
            <a:endParaRPr lang="fi-FI" sz="1800" dirty="0"/>
          </a:p>
          <a:p>
            <a:pPr marL="0" indent="0">
              <a:buNone/>
            </a:pPr>
            <a:endParaRPr lang="fi-FI" dirty="0"/>
          </a:p>
        </p:txBody>
      </p:sp>
      <p:sp>
        <p:nvSpPr>
          <p:cNvPr id="14" name="Tekstin paikkamerkki 13"/>
          <p:cNvSpPr>
            <a:spLocks noGrp="1"/>
          </p:cNvSpPr>
          <p:nvPr>
            <p:ph type="body" sz="quarter" idx="3"/>
          </p:nvPr>
        </p:nvSpPr>
        <p:spPr>
          <a:xfrm>
            <a:off x="581890" y="1411050"/>
            <a:ext cx="7816909" cy="583256"/>
          </a:xfrm>
        </p:spPr>
        <p:txBody>
          <a:bodyPr>
            <a:normAutofit/>
          </a:bodyPr>
          <a:lstStyle/>
          <a:p>
            <a:r>
              <a:rPr lang="fi-FI" sz="1800" dirty="0" smtClean="0"/>
              <a:t>TASORISTEYSTEEMA </a:t>
            </a:r>
            <a:r>
              <a:rPr lang="fi-FI" sz="1800" dirty="0" smtClean="0"/>
              <a:t>2018-&gt;</a:t>
            </a:r>
            <a:endParaRPr lang="fi-FI" sz="1800" dirty="0"/>
          </a:p>
        </p:txBody>
      </p:sp>
    </p:spTree>
    <p:extLst>
      <p:ext uri="{BB962C8B-B14F-4D97-AF65-F5344CB8AC3E}">
        <p14:creationId xmlns:p14="http://schemas.microsoft.com/office/powerpoint/2010/main" val="284292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Tulevien töiden esittely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A0A82-9A34-4074-BAED-A3269BFD28D3}" type="datetime1">
              <a:rPr lang="fi-FI" smtClean="0"/>
              <a:t>9.4.2018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6</a:t>
            </a:fld>
            <a:endParaRPr lang="fi-FI"/>
          </a:p>
        </p:txBody>
      </p:sp>
      <p:sp>
        <p:nvSpPr>
          <p:cNvPr id="11" name="Sisällön paikkamerkki 10"/>
          <p:cNvSpPr>
            <a:spLocks noGrp="1"/>
          </p:cNvSpPr>
          <p:nvPr>
            <p:ph sz="quarter" idx="4"/>
          </p:nvPr>
        </p:nvSpPr>
        <p:spPr>
          <a:xfrm>
            <a:off x="581890" y="2091830"/>
            <a:ext cx="3568080" cy="3809994"/>
          </a:xfrm>
        </p:spPr>
        <p:txBody>
          <a:bodyPr>
            <a:normAutofit fontScale="40000" lnSpcReduction="20000"/>
          </a:bodyPr>
          <a:lstStyle/>
          <a:p>
            <a:r>
              <a:rPr lang="fi-FI" sz="3100" dirty="0" smtClean="0"/>
              <a:t> </a:t>
            </a:r>
            <a:r>
              <a:rPr lang="fi-FI" sz="3100" dirty="0" smtClean="0"/>
              <a:t>ROPE 1-10M€/v</a:t>
            </a:r>
            <a:endParaRPr lang="fi-FI" sz="3100" dirty="0" smtClean="0"/>
          </a:p>
          <a:p>
            <a:r>
              <a:rPr lang="fi-FI" sz="3100" dirty="0" smtClean="0"/>
              <a:t>Päällysrakennetyöt 20-70M€/v</a:t>
            </a:r>
          </a:p>
          <a:p>
            <a:pPr lvl="1"/>
            <a:r>
              <a:rPr lang="fi-FI" sz="3100" dirty="0" smtClean="0"/>
              <a:t>Rantarata</a:t>
            </a:r>
          </a:p>
          <a:p>
            <a:pPr lvl="1"/>
            <a:r>
              <a:rPr lang="fi-FI" sz="3100" dirty="0" smtClean="0"/>
              <a:t>Hki-</a:t>
            </a:r>
            <a:r>
              <a:rPr lang="fi-FI" sz="3100" dirty="0" err="1" smtClean="0"/>
              <a:t>Psl</a:t>
            </a:r>
            <a:endParaRPr lang="fi-FI" sz="3100" dirty="0" smtClean="0"/>
          </a:p>
          <a:p>
            <a:pPr lvl="1"/>
            <a:r>
              <a:rPr lang="fi-FI" sz="3100" dirty="0" smtClean="0"/>
              <a:t>Kontiomäki kolmio</a:t>
            </a:r>
          </a:p>
          <a:p>
            <a:pPr lvl="1"/>
            <a:r>
              <a:rPr lang="fi-FI" sz="3100" dirty="0" smtClean="0"/>
              <a:t>Parikkala-Säkäniemi</a:t>
            </a:r>
          </a:p>
          <a:p>
            <a:pPr lvl="1"/>
            <a:r>
              <a:rPr lang="fi-FI" sz="3100" dirty="0" smtClean="0"/>
              <a:t>Vuokatti-Kontiomäki</a:t>
            </a:r>
          </a:p>
          <a:p>
            <a:pPr lvl="1"/>
            <a:r>
              <a:rPr lang="fi-FI" sz="3100" dirty="0" smtClean="0"/>
              <a:t>vähäliikenteiset</a:t>
            </a:r>
            <a:endParaRPr lang="fi-FI" sz="3100" dirty="0" smtClean="0"/>
          </a:p>
          <a:p>
            <a:r>
              <a:rPr lang="fi-FI" sz="3100" dirty="0" smtClean="0"/>
              <a:t>Ratapihat </a:t>
            </a:r>
          </a:p>
          <a:p>
            <a:pPr lvl="1"/>
            <a:r>
              <a:rPr lang="fi-FI" sz="3100" dirty="0" smtClean="0"/>
              <a:t>Ylivieska</a:t>
            </a:r>
          </a:p>
          <a:p>
            <a:pPr lvl="1"/>
            <a:r>
              <a:rPr lang="fi-FI" sz="3100" dirty="0" smtClean="0"/>
              <a:t>Hovinsaari</a:t>
            </a:r>
          </a:p>
          <a:p>
            <a:pPr lvl="1"/>
            <a:r>
              <a:rPr lang="fi-FI" sz="3100" dirty="0" smtClean="0"/>
              <a:t>Kuopio</a:t>
            </a:r>
          </a:p>
          <a:p>
            <a:pPr lvl="1"/>
            <a:r>
              <a:rPr lang="fi-FI" sz="3100" dirty="0" smtClean="0"/>
              <a:t>Oulu</a:t>
            </a:r>
            <a:endParaRPr lang="fi-FI" sz="3100" dirty="0" smtClean="0"/>
          </a:p>
          <a:p>
            <a:r>
              <a:rPr lang="fi-FI" sz="3100" dirty="0" smtClean="0"/>
              <a:t>Vaihdeteema 20M€/v </a:t>
            </a:r>
            <a:endParaRPr lang="fi-FI" sz="3100" dirty="0" smtClean="0"/>
          </a:p>
          <a:p>
            <a:r>
              <a:rPr lang="fi-FI" sz="3100" dirty="0" smtClean="0"/>
              <a:t>Sillat 5-15M€/v</a:t>
            </a:r>
            <a:endParaRPr lang="fi-FI" sz="3100" dirty="0" smtClean="0"/>
          </a:p>
          <a:p>
            <a:pPr marL="358770" lvl="1" indent="0">
              <a:buNone/>
            </a:pPr>
            <a:r>
              <a:rPr lang="en-US" sz="1800" dirty="0" smtClean="0"/>
              <a:t> </a:t>
            </a:r>
            <a:endParaRPr lang="fi-FI" sz="1800" dirty="0" smtClean="0"/>
          </a:p>
          <a:p>
            <a:pPr marL="358770" lvl="1" indent="0">
              <a:buNone/>
            </a:pPr>
            <a:endParaRPr lang="fi-FI" sz="1800" dirty="0" smtClean="0"/>
          </a:p>
          <a:p>
            <a:pPr marL="0" indent="0">
              <a:buNone/>
            </a:pPr>
            <a:r>
              <a:rPr lang="fi-FI" sz="4500" dirty="0" smtClean="0">
                <a:latin typeface="Arial" panose="020B0604020202020204" pitchFamily="34" charset="0"/>
              </a:rPr>
              <a:t>n. 75M€/vuosittain</a:t>
            </a:r>
            <a:endParaRPr lang="fi-FI" sz="4500" dirty="0">
              <a:latin typeface="Arial" panose="020B0604020202020204" pitchFamily="34" charset="0"/>
            </a:endParaRPr>
          </a:p>
        </p:txBody>
      </p:sp>
      <p:sp>
        <p:nvSpPr>
          <p:cNvPr id="14" name="Tekstin paikkamerkki 13"/>
          <p:cNvSpPr>
            <a:spLocks noGrp="1"/>
          </p:cNvSpPr>
          <p:nvPr>
            <p:ph type="body" sz="quarter" idx="3"/>
          </p:nvPr>
        </p:nvSpPr>
        <p:spPr>
          <a:xfrm>
            <a:off x="581890" y="1411050"/>
            <a:ext cx="7816909" cy="583256"/>
          </a:xfrm>
        </p:spPr>
        <p:txBody>
          <a:bodyPr>
            <a:normAutofit/>
          </a:bodyPr>
          <a:lstStyle/>
          <a:p>
            <a:r>
              <a:rPr lang="fi-FI" sz="1800" dirty="0" smtClean="0"/>
              <a:t>VUODEN </a:t>
            </a:r>
            <a:r>
              <a:rPr lang="fi-FI" sz="1800" dirty="0" smtClean="0"/>
              <a:t>2018-20 / PVP-teemat</a:t>
            </a:r>
            <a:endParaRPr lang="fi-FI" sz="1800" dirty="0"/>
          </a:p>
        </p:txBody>
      </p:sp>
      <p:sp>
        <p:nvSpPr>
          <p:cNvPr id="3" name="Suorakulmio 2"/>
          <p:cNvSpPr/>
          <p:nvPr/>
        </p:nvSpPr>
        <p:spPr>
          <a:xfrm>
            <a:off x="3943380" y="209501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>
              <a:buClr>
                <a:schemeClr val="accent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-Asetinlaitteet</a:t>
            </a:r>
            <a:endParaRPr lang="fi-FI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8639" lvl="1" indent="-171450">
              <a:buClr>
                <a:schemeClr val="accent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fi-FI" sz="1200" dirty="0">
                <a:latin typeface="Arial" panose="020B0604020202020204" pitchFamily="34" charset="0"/>
                <a:cs typeface="Arial" panose="020B0604020202020204" pitchFamily="34" charset="0"/>
              </a:rPr>
              <a:t>(Kouvola)-(Kotka)</a:t>
            </a:r>
          </a:p>
          <a:p>
            <a:pPr marL="628639" lvl="1" indent="-171450">
              <a:buClr>
                <a:schemeClr val="accent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fi-FI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fi-FI" sz="1200" dirty="0">
                <a:latin typeface="Arial" panose="020B0604020202020204" pitchFamily="34" charset="0"/>
                <a:cs typeface="Arial" panose="020B0604020202020204" pitchFamily="34" charset="0"/>
              </a:rPr>
              <a:t>Tampere)-(Seinäjoki) </a:t>
            </a:r>
            <a:r>
              <a:rPr lang="fi-FI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lvl="1">
              <a:buClr>
                <a:schemeClr val="accent2">
                  <a:lumMod val="60000"/>
                  <a:lumOff val="40000"/>
                </a:schemeClr>
              </a:buClr>
            </a:pPr>
            <a:endParaRPr lang="fi-FI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chemeClr val="accent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Muut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turvalaitetyöt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8639" lvl="1" indent="-171450">
              <a:buClr>
                <a:schemeClr val="accent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Tietokoneasetinlaitteiden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elinkaaren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jatkaminen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Clr>
                <a:schemeClr val="accent2">
                  <a:lumMod val="60000"/>
                  <a:lumOff val="40000"/>
                </a:schemeClr>
              </a:buClr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chemeClr val="accent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Sähköratatyöt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8639" lvl="1" indent="-171450">
              <a:buClr>
                <a:schemeClr val="accent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Syöttöasemien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uusiminen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8639" lvl="1" indent="-171450">
              <a:buClr>
                <a:schemeClr val="accent2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Kannatinlangat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ja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ajojohtimet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Kuva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668" y="4058273"/>
            <a:ext cx="4810305" cy="259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57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40821" y="3596935"/>
            <a:ext cx="5844209" cy="575895"/>
          </a:xfrm>
        </p:spPr>
        <p:txBody>
          <a:bodyPr/>
          <a:lstStyle/>
          <a:p>
            <a:r>
              <a:rPr lang="fi-FI" sz="1600" dirty="0" smtClean="0"/>
              <a:t>Lisätietoa:</a:t>
            </a:r>
            <a:br>
              <a:rPr lang="fi-FI" sz="1600" dirty="0" smtClean="0"/>
            </a:br>
            <a:r>
              <a:rPr lang="fi-FI" sz="1600" dirty="0" smtClean="0"/>
              <a:t>Yksikön päällikkö Maria Torttila</a:t>
            </a:r>
            <a:br>
              <a:rPr lang="fi-FI" sz="1600" dirty="0" smtClean="0"/>
            </a:br>
            <a:r>
              <a:rPr lang="fi-FI" sz="1600" dirty="0" smtClean="0"/>
              <a:t>maria.torttila@liikennevirasto.fi</a:t>
            </a:r>
            <a:br>
              <a:rPr lang="fi-FI" sz="1600" dirty="0" smtClean="0"/>
            </a:br>
            <a:r>
              <a:rPr lang="fi-FI" sz="1600" dirty="0"/>
              <a:t/>
            </a:r>
            <a:br>
              <a:rPr lang="fi-FI" sz="1600" dirty="0"/>
            </a:br>
            <a:endParaRPr lang="fi-FI" sz="1600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516833" y="3460673"/>
            <a:ext cx="3951799" cy="2311974"/>
          </a:xfrm>
        </p:spPr>
        <p:txBody>
          <a:bodyPr>
            <a:normAutofit/>
          </a:bodyPr>
          <a:lstStyle/>
          <a:p>
            <a:endParaRPr lang="fi-FI" sz="2400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6652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erinteinen_Liikennevirasto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iikennevirasto.potx" id="{428FB34F-A2ED-491B-A1EF-BD2E998703E0}" vid="{0A2EBF1A-E8C2-49E2-9B8E-159A1BC2A1F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perinteinen_Liikennevirasto</Template>
  <TotalTime>1591</TotalTime>
  <Words>312</Words>
  <Application>Microsoft Office PowerPoint</Application>
  <PresentationFormat>Näytössä katseltava diaesitys (4:3)</PresentationFormat>
  <Paragraphs>110</Paragraphs>
  <Slides>7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2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7</vt:i4>
      </vt:variant>
    </vt:vector>
  </HeadingPairs>
  <TitlesOfParts>
    <vt:vector size="10" baseType="lpstr">
      <vt:lpstr>Arial</vt:lpstr>
      <vt:lpstr>Calibri</vt:lpstr>
      <vt:lpstr>perinteinen_Liikennevirasto</vt:lpstr>
      <vt:lpstr>Ratafoorumi 9.4.2018 </vt:lpstr>
      <vt:lpstr>Käynnissä olevat ratahankkeet SUHA</vt:lpstr>
      <vt:lpstr>Käynnissä olevat ratahankkeet</vt:lpstr>
      <vt:lpstr>Käynnissä olevat ratahankkeet</vt:lpstr>
      <vt:lpstr>Tulevien töiden esittely</vt:lpstr>
      <vt:lpstr>Tulevien töiden esittely</vt:lpstr>
      <vt:lpstr>Lisätietoa: Yksikön päällikkö Maria Torttila maria.torttila@liikennevirasto.fi  </vt:lpstr>
    </vt:vector>
  </TitlesOfParts>
  <Company>VR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Pitkänen Maija</dc:creator>
  <cp:lastModifiedBy>Torttila Maria</cp:lastModifiedBy>
  <cp:revision>122</cp:revision>
  <dcterms:created xsi:type="dcterms:W3CDTF">2015-01-13T06:35:12Z</dcterms:created>
  <dcterms:modified xsi:type="dcterms:W3CDTF">2018-04-09T05:56:03Z</dcterms:modified>
</cp:coreProperties>
</file>