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notesMasterIdLst>
    <p:notesMasterId r:id="rId19"/>
  </p:notesMasterIdLst>
  <p:sldIdLst>
    <p:sldId id="256" r:id="rId4"/>
    <p:sldId id="257" r:id="rId5"/>
    <p:sldId id="260" r:id="rId6"/>
    <p:sldId id="259" r:id="rId7"/>
    <p:sldId id="276" r:id="rId8"/>
    <p:sldId id="261" r:id="rId9"/>
    <p:sldId id="269" r:id="rId10"/>
    <p:sldId id="270" r:id="rId11"/>
    <p:sldId id="277" r:id="rId12"/>
    <p:sldId id="275" r:id="rId13"/>
    <p:sldId id="271" r:id="rId14"/>
    <p:sldId id="272" r:id="rId15"/>
    <p:sldId id="273" r:id="rId16"/>
    <p:sldId id="274" r:id="rId17"/>
    <p:sldId id="278" r:id="rId18"/>
  </p:sldIdLst>
  <p:sldSz cx="9144000" cy="5143500" type="screen16x9"/>
  <p:notesSz cx="6858000" cy="9144000"/>
  <p:defaultTextStyle>
    <a:defPPr>
      <a:defRPr lang="fi-FI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79" autoAdjust="0"/>
    <p:restoredTop sz="94673" autoAdjust="0"/>
  </p:normalViewPr>
  <p:slideViewPr>
    <p:cSldViewPr snapToGrid="0">
      <p:cViewPr varScale="1">
        <p:scale>
          <a:sx n="121" d="100"/>
          <a:sy n="121" d="100"/>
        </p:scale>
        <p:origin x="108" y="19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1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Tasoristeykset valtion rataverkolla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i-FI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Taul1!$C$4</c:f>
              <c:strCache>
                <c:ptCount val="1"/>
                <c:pt idx="0">
                  <c:v>Pääradat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Taul1!$B$5:$B$30</c:f>
              <c:numCache>
                <c:formatCode>General</c:formatCode>
                <c:ptCount val="26"/>
                <c:pt idx="0">
                  <c:v>1960</c:v>
                </c:pt>
                <c:pt idx="1">
                  <c:v>1965</c:v>
                </c:pt>
                <c:pt idx="2">
                  <c:v>1970</c:v>
                </c:pt>
                <c:pt idx="3">
                  <c:v>1975</c:v>
                </c:pt>
                <c:pt idx="4">
                  <c:v>1980</c:v>
                </c:pt>
                <c:pt idx="5">
                  <c:v>1985</c:v>
                </c:pt>
                <c:pt idx="6">
                  <c:v>1990</c:v>
                </c:pt>
                <c:pt idx="7">
                  <c:v>1995</c:v>
                </c:pt>
                <c:pt idx="8">
                  <c:v>2000</c:v>
                </c:pt>
                <c:pt idx="9">
                  <c:v>2001</c:v>
                </c:pt>
                <c:pt idx="10">
                  <c:v>2002</c:v>
                </c:pt>
                <c:pt idx="11">
                  <c:v>2003</c:v>
                </c:pt>
                <c:pt idx="12">
                  <c:v>2004</c:v>
                </c:pt>
                <c:pt idx="13">
                  <c:v>2005</c:v>
                </c:pt>
                <c:pt idx="14">
                  <c:v>2006</c:v>
                </c:pt>
                <c:pt idx="15">
                  <c:v>2007</c:v>
                </c:pt>
                <c:pt idx="16">
                  <c:v>2008</c:v>
                </c:pt>
                <c:pt idx="17">
                  <c:v>2009</c:v>
                </c:pt>
                <c:pt idx="18">
                  <c:v>2010</c:v>
                </c:pt>
                <c:pt idx="19">
                  <c:v>2011</c:v>
                </c:pt>
                <c:pt idx="20">
                  <c:v>2012</c:v>
                </c:pt>
                <c:pt idx="21">
                  <c:v>2013</c:v>
                </c:pt>
                <c:pt idx="22">
                  <c:v>2014</c:v>
                </c:pt>
                <c:pt idx="23">
                  <c:v>2015</c:v>
                </c:pt>
                <c:pt idx="24">
                  <c:v>2016</c:v>
                </c:pt>
                <c:pt idx="25">
                  <c:v>2017</c:v>
                </c:pt>
              </c:numCache>
            </c:numRef>
          </c:cat>
          <c:val>
            <c:numRef>
              <c:f>Taul1!$C$5:$C$30</c:f>
              <c:numCache>
                <c:formatCode>General</c:formatCode>
                <c:ptCount val="26"/>
                <c:pt idx="5">
                  <c:v>6300</c:v>
                </c:pt>
                <c:pt idx="6">
                  <c:v>4968</c:v>
                </c:pt>
                <c:pt idx="7">
                  <c:v>3831</c:v>
                </c:pt>
                <c:pt idx="8">
                  <c:v>3521</c:v>
                </c:pt>
                <c:pt idx="9">
                  <c:v>3496</c:v>
                </c:pt>
                <c:pt idx="10">
                  <c:v>3410</c:v>
                </c:pt>
                <c:pt idx="11">
                  <c:v>3370</c:v>
                </c:pt>
                <c:pt idx="12">
                  <c:v>3293</c:v>
                </c:pt>
                <c:pt idx="13">
                  <c:v>3260</c:v>
                </c:pt>
                <c:pt idx="14">
                  <c:v>3230</c:v>
                </c:pt>
                <c:pt idx="15">
                  <c:v>3095</c:v>
                </c:pt>
                <c:pt idx="16">
                  <c:v>2988</c:v>
                </c:pt>
                <c:pt idx="17">
                  <c:v>2929</c:v>
                </c:pt>
                <c:pt idx="18">
                  <c:v>2780</c:v>
                </c:pt>
                <c:pt idx="19">
                  <c:v>2727</c:v>
                </c:pt>
                <c:pt idx="20">
                  <c:v>2604</c:v>
                </c:pt>
                <c:pt idx="21">
                  <c:v>2567</c:v>
                </c:pt>
                <c:pt idx="22">
                  <c:v>2516</c:v>
                </c:pt>
                <c:pt idx="23">
                  <c:v>2463</c:v>
                </c:pt>
                <c:pt idx="24">
                  <c:v>2435</c:v>
                </c:pt>
                <c:pt idx="25">
                  <c:v>2413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84E-44AC-A08B-D096E3560BB9}"/>
            </c:ext>
          </c:extLst>
        </c:ser>
        <c:ser>
          <c:idx val="1"/>
          <c:order val="1"/>
          <c:tx>
            <c:strRef>
              <c:f>Taul1!$D$4</c:f>
              <c:strCache>
                <c:ptCount val="1"/>
                <c:pt idx="0">
                  <c:v>Sivuradat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Taul1!$B$5:$B$30</c:f>
              <c:numCache>
                <c:formatCode>General</c:formatCode>
                <c:ptCount val="26"/>
                <c:pt idx="0">
                  <c:v>1960</c:v>
                </c:pt>
                <c:pt idx="1">
                  <c:v>1965</c:v>
                </c:pt>
                <c:pt idx="2">
                  <c:v>1970</c:v>
                </c:pt>
                <c:pt idx="3">
                  <c:v>1975</c:v>
                </c:pt>
                <c:pt idx="4">
                  <c:v>1980</c:v>
                </c:pt>
                <c:pt idx="5">
                  <c:v>1985</c:v>
                </c:pt>
                <c:pt idx="6">
                  <c:v>1990</c:v>
                </c:pt>
                <c:pt idx="7">
                  <c:v>1995</c:v>
                </c:pt>
                <c:pt idx="8">
                  <c:v>2000</c:v>
                </c:pt>
                <c:pt idx="9">
                  <c:v>2001</c:v>
                </c:pt>
                <c:pt idx="10">
                  <c:v>2002</c:v>
                </c:pt>
                <c:pt idx="11">
                  <c:v>2003</c:v>
                </c:pt>
                <c:pt idx="12">
                  <c:v>2004</c:v>
                </c:pt>
                <c:pt idx="13">
                  <c:v>2005</c:v>
                </c:pt>
                <c:pt idx="14">
                  <c:v>2006</c:v>
                </c:pt>
                <c:pt idx="15">
                  <c:v>2007</c:v>
                </c:pt>
                <c:pt idx="16">
                  <c:v>2008</c:v>
                </c:pt>
                <c:pt idx="17">
                  <c:v>2009</c:v>
                </c:pt>
                <c:pt idx="18">
                  <c:v>2010</c:v>
                </c:pt>
                <c:pt idx="19">
                  <c:v>2011</c:v>
                </c:pt>
                <c:pt idx="20">
                  <c:v>2012</c:v>
                </c:pt>
                <c:pt idx="21">
                  <c:v>2013</c:v>
                </c:pt>
                <c:pt idx="22">
                  <c:v>2014</c:v>
                </c:pt>
                <c:pt idx="23">
                  <c:v>2015</c:v>
                </c:pt>
                <c:pt idx="24">
                  <c:v>2016</c:v>
                </c:pt>
                <c:pt idx="25">
                  <c:v>2017</c:v>
                </c:pt>
              </c:numCache>
            </c:numRef>
          </c:cat>
          <c:val>
            <c:numRef>
              <c:f>Taul1!$D$5:$D$30</c:f>
              <c:numCache>
                <c:formatCode>General</c:formatCode>
                <c:ptCount val="26"/>
                <c:pt idx="5">
                  <c:v>1256</c:v>
                </c:pt>
                <c:pt idx="6">
                  <c:v>768</c:v>
                </c:pt>
                <c:pt idx="7">
                  <c:v>821</c:v>
                </c:pt>
                <c:pt idx="8">
                  <c:v>706</c:v>
                </c:pt>
                <c:pt idx="9">
                  <c:v>696</c:v>
                </c:pt>
                <c:pt idx="10">
                  <c:v>676</c:v>
                </c:pt>
                <c:pt idx="11">
                  <c:v>651</c:v>
                </c:pt>
                <c:pt idx="12">
                  <c:v>542</c:v>
                </c:pt>
                <c:pt idx="13">
                  <c:v>500</c:v>
                </c:pt>
                <c:pt idx="14">
                  <c:v>485</c:v>
                </c:pt>
                <c:pt idx="15">
                  <c:v>539</c:v>
                </c:pt>
                <c:pt idx="16">
                  <c:v>527</c:v>
                </c:pt>
                <c:pt idx="17">
                  <c:v>447</c:v>
                </c:pt>
                <c:pt idx="18">
                  <c:v>392</c:v>
                </c:pt>
                <c:pt idx="19">
                  <c:v>389</c:v>
                </c:pt>
                <c:pt idx="20">
                  <c:v>380</c:v>
                </c:pt>
                <c:pt idx="21">
                  <c:v>378</c:v>
                </c:pt>
                <c:pt idx="22">
                  <c:v>363</c:v>
                </c:pt>
                <c:pt idx="23">
                  <c:v>345</c:v>
                </c:pt>
                <c:pt idx="24">
                  <c:v>343</c:v>
                </c:pt>
                <c:pt idx="25">
                  <c:v>335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84E-44AC-A08B-D096E3560BB9}"/>
            </c:ext>
          </c:extLst>
        </c:ser>
        <c:ser>
          <c:idx val="2"/>
          <c:order val="2"/>
          <c:tx>
            <c:strRef>
              <c:f>Taul1!$E$4</c:f>
              <c:strCache>
                <c:ptCount val="1"/>
                <c:pt idx="0">
                  <c:v>Yhteensä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Taul1!$B$5:$B$30</c:f>
              <c:numCache>
                <c:formatCode>General</c:formatCode>
                <c:ptCount val="26"/>
                <c:pt idx="0">
                  <c:v>1960</c:v>
                </c:pt>
                <c:pt idx="1">
                  <c:v>1965</c:v>
                </c:pt>
                <c:pt idx="2">
                  <c:v>1970</c:v>
                </c:pt>
                <c:pt idx="3">
                  <c:v>1975</c:v>
                </c:pt>
                <c:pt idx="4">
                  <c:v>1980</c:v>
                </c:pt>
                <c:pt idx="5">
                  <c:v>1985</c:v>
                </c:pt>
                <c:pt idx="6">
                  <c:v>1990</c:v>
                </c:pt>
                <c:pt idx="7">
                  <c:v>1995</c:v>
                </c:pt>
                <c:pt idx="8">
                  <c:v>2000</c:v>
                </c:pt>
                <c:pt idx="9">
                  <c:v>2001</c:v>
                </c:pt>
                <c:pt idx="10">
                  <c:v>2002</c:v>
                </c:pt>
                <c:pt idx="11">
                  <c:v>2003</c:v>
                </c:pt>
                <c:pt idx="12">
                  <c:v>2004</c:v>
                </c:pt>
                <c:pt idx="13">
                  <c:v>2005</c:v>
                </c:pt>
                <c:pt idx="14">
                  <c:v>2006</c:v>
                </c:pt>
                <c:pt idx="15">
                  <c:v>2007</c:v>
                </c:pt>
                <c:pt idx="16">
                  <c:v>2008</c:v>
                </c:pt>
                <c:pt idx="17">
                  <c:v>2009</c:v>
                </c:pt>
                <c:pt idx="18">
                  <c:v>2010</c:v>
                </c:pt>
                <c:pt idx="19">
                  <c:v>2011</c:v>
                </c:pt>
                <c:pt idx="20">
                  <c:v>2012</c:v>
                </c:pt>
                <c:pt idx="21">
                  <c:v>2013</c:v>
                </c:pt>
                <c:pt idx="22">
                  <c:v>2014</c:v>
                </c:pt>
                <c:pt idx="23">
                  <c:v>2015</c:v>
                </c:pt>
                <c:pt idx="24">
                  <c:v>2016</c:v>
                </c:pt>
                <c:pt idx="25">
                  <c:v>2017</c:v>
                </c:pt>
              </c:numCache>
            </c:numRef>
          </c:cat>
          <c:val>
            <c:numRef>
              <c:f>Taul1!$E$5:$E$30</c:f>
              <c:numCache>
                <c:formatCode>General</c:formatCode>
                <c:ptCount val="26"/>
                <c:pt idx="0">
                  <c:v>7583</c:v>
                </c:pt>
                <c:pt idx="1">
                  <c:v>7841</c:v>
                </c:pt>
                <c:pt idx="2">
                  <c:v>7851</c:v>
                </c:pt>
                <c:pt idx="3">
                  <c:v>7915</c:v>
                </c:pt>
                <c:pt idx="4">
                  <c:v>7092</c:v>
                </c:pt>
                <c:pt idx="5">
                  <c:v>7556</c:v>
                </c:pt>
                <c:pt idx="6">
                  <c:v>5736</c:v>
                </c:pt>
                <c:pt idx="7">
                  <c:v>4652</c:v>
                </c:pt>
                <c:pt idx="8">
                  <c:v>4227</c:v>
                </c:pt>
                <c:pt idx="9">
                  <c:v>4192</c:v>
                </c:pt>
                <c:pt idx="10">
                  <c:v>4086</c:v>
                </c:pt>
                <c:pt idx="11">
                  <c:v>4021</c:v>
                </c:pt>
                <c:pt idx="12">
                  <c:v>3835</c:v>
                </c:pt>
                <c:pt idx="13">
                  <c:v>3760</c:v>
                </c:pt>
                <c:pt idx="14">
                  <c:v>3715</c:v>
                </c:pt>
                <c:pt idx="15">
                  <c:v>3634</c:v>
                </c:pt>
                <c:pt idx="16">
                  <c:v>3515</c:v>
                </c:pt>
                <c:pt idx="17">
                  <c:v>3376</c:v>
                </c:pt>
                <c:pt idx="18">
                  <c:v>3172</c:v>
                </c:pt>
                <c:pt idx="19">
                  <c:v>3116</c:v>
                </c:pt>
                <c:pt idx="20">
                  <c:v>2984</c:v>
                </c:pt>
                <c:pt idx="21">
                  <c:v>2945</c:v>
                </c:pt>
                <c:pt idx="22">
                  <c:v>2879</c:v>
                </c:pt>
                <c:pt idx="23">
                  <c:v>2808</c:v>
                </c:pt>
                <c:pt idx="24">
                  <c:v>2778</c:v>
                </c:pt>
                <c:pt idx="25">
                  <c:v>2748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B84E-44AC-A08B-D096E3560B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92119984"/>
        <c:axId val="92101680"/>
      </c:lineChart>
      <c:catAx>
        <c:axId val="92119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92101680"/>
        <c:crosses val="autoZero"/>
        <c:auto val="1"/>
        <c:lblAlgn val="ctr"/>
        <c:lblOffset val="100"/>
        <c:noMultiLvlLbl val="0"/>
      </c:catAx>
      <c:valAx>
        <c:axId val="921016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921199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i-FI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i-FI" dirty="0" smtClean="0"/>
              <a:t>Tasoristeysonnettomuudet, kpl</a:t>
            </a:r>
            <a:endParaRPr lang="fi-FI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i-FI"/>
        </a:p>
      </c:txPr>
    </c:title>
    <c:autoTitleDeleted val="0"/>
    <c:plotArea>
      <c:layout/>
      <c:barChart>
        <c:barDir val="col"/>
        <c:grouping val="stacked"/>
        <c:varyColors val="0"/>
        <c:ser>
          <c:idx val="1"/>
          <c:order val="1"/>
          <c:tx>
            <c:strRef>
              <c:f>Taul1!$B$1</c:f>
              <c:strCache>
                <c:ptCount val="1"/>
                <c:pt idx="0">
                  <c:v>Valtion rataverkko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Taul1!$A$2:$A$20</c:f>
              <c:numCache>
                <c:formatCode>General</c:formatCode>
                <c:ptCount val="19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</c:numCache>
            </c:numRef>
          </c:cat>
          <c:val>
            <c:numRef>
              <c:f>Taul1!$B$2:$B$20</c:f>
              <c:numCache>
                <c:formatCode>General</c:formatCode>
                <c:ptCount val="19"/>
                <c:pt idx="0">
                  <c:v>40</c:v>
                </c:pt>
                <c:pt idx="1">
                  <c:v>44</c:v>
                </c:pt>
                <c:pt idx="2">
                  <c:v>27</c:v>
                </c:pt>
                <c:pt idx="3">
                  <c:v>41</c:v>
                </c:pt>
                <c:pt idx="4">
                  <c:v>36</c:v>
                </c:pt>
                <c:pt idx="5">
                  <c:v>45</c:v>
                </c:pt>
                <c:pt idx="6">
                  <c:v>42</c:v>
                </c:pt>
                <c:pt idx="7">
                  <c:v>37</c:v>
                </c:pt>
                <c:pt idx="8">
                  <c:v>39</c:v>
                </c:pt>
                <c:pt idx="9">
                  <c:v>31</c:v>
                </c:pt>
                <c:pt idx="10">
                  <c:v>29</c:v>
                </c:pt>
                <c:pt idx="11">
                  <c:v>15</c:v>
                </c:pt>
                <c:pt idx="12">
                  <c:v>37</c:v>
                </c:pt>
                <c:pt idx="13">
                  <c:v>27</c:v>
                </c:pt>
                <c:pt idx="14">
                  <c:v>28</c:v>
                </c:pt>
                <c:pt idx="15">
                  <c:v>32</c:v>
                </c:pt>
                <c:pt idx="16">
                  <c:v>26</c:v>
                </c:pt>
                <c:pt idx="17">
                  <c:v>20</c:v>
                </c:pt>
                <c:pt idx="18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F06-4CE5-A1F7-4565A3BD5547}"/>
            </c:ext>
          </c:extLst>
        </c:ser>
        <c:ser>
          <c:idx val="2"/>
          <c:order val="2"/>
          <c:tx>
            <c:strRef>
              <c:f>Taul1!$C$1</c:f>
              <c:strCache>
                <c:ptCount val="1"/>
                <c:pt idx="0">
                  <c:v>Yksityisraiteet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Taul1!$A$2:$A$20</c:f>
              <c:numCache>
                <c:formatCode>General</c:formatCode>
                <c:ptCount val="19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</c:numCache>
            </c:numRef>
          </c:cat>
          <c:val>
            <c:numRef>
              <c:f>Taul1!$C$2:$C$20</c:f>
              <c:numCache>
                <c:formatCode>General</c:formatCode>
                <c:ptCount val="19"/>
                <c:pt idx="0">
                  <c:v>12</c:v>
                </c:pt>
                <c:pt idx="1">
                  <c:v>16</c:v>
                </c:pt>
                <c:pt idx="2">
                  <c:v>15</c:v>
                </c:pt>
                <c:pt idx="3">
                  <c:v>11</c:v>
                </c:pt>
                <c:pt idx="4">
                  <c:v>16</c:v>
                </c:pt>
                <c:pt idx="5">
                  <c:v>19</c:v>
                </c:pt>
                <c:pt idx="6">
                  <c:v>18</c:v>
                </c:pt>
                <c:pt idx="7">
                  <c:v>11</c:v>
                </c:pt>
                <c:pt idx="8">
                  <c:v>19</c:v>
                </c:pt>
                <c:pt idx="9">
                  <c:v>3</c:v>
                </c:pt>
                <c:pt idx="10">
                  <c:v>4</c:v>
                </c:pt>
                <c:pt idx="11">
                  <c:v>10</c:v>
                </c:pt>
                <c:pt idx="12">
                  <c:v>14</c:v>
                </c:pt>
                <c:pt idx="13">
                  <c:v>8</c:v>
                </c:pt>
                <c:pt idx="14">
                  <c:v>4</c:v>
                </c:pt>
                <c:pt idx="15">
                  <c:v>3</c:v>
                </c:pt>
                <c:pt idx="16">
                  <c:v>4</c:v>
                </c:pt>
                <c:pt idx="17">
                  <c:v>5</c:v>
                </c:pt>
                <c:pt idx="18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F06-4CE5-A1F7-4565A3BD55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230342368"/>
        <c:axId val="1230336544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Taul1!$A$1</c15:sqref>
                        </c15:formulaRef>
                      </c:ext>
                    </c:extLst>
                    <c:strCache>
                      <c:ptCount val="1"/>
                      <c:pt idx="0">
                        <c:v>Vuosi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numRef>
                    <c:extLst>
                      <c:ext uri="{02D57815-91ED-43cb-92C2-25804820EDAC}">
                        <c15:formulaRef>
                          <c15:sqref>Taul1!$A$2:$A$20</c15:sqref>
                        </c15:formulaRef>
                      </c:ext>
                    </c:extLst>
                    <c:numCache>
                      <c:formatCode>General</c:formatCode>
                      <c:ptCount val="19"/>
                      <c:pt idx="0">
                        <c:v>2000</c:v>
                      </c:pt>
                      <c:pt idx="1">
                        <c:v>2001</c:v>
                      </c:pt>
                      <c:pt idx="2">
                        <c:v>2002</c:v>
                      </c:pt>
                      <c:pt idx="3">
                        <c:v>2003</c:v>
                      </c:pt>
                      <c:pt idx="4">
                        <c:v>2004</c:v>
                      </c:pt>
                      <c:pt idx="5">
                        <c:v>2005</c:v>
                      </c:pt>
                      <c:pt idx="6">
                        <c:v>2006</c:v>
                      </c:pt>
                      <c:pt idx="7">
                        <c:v>2007</c:v>
                      </c:pt>
                      <c:pt idx="8">
                        <c:v>2008</c:v>
                      </c:pt>
                      <c:pt idx="9">
                        <c:v>2009</c:v>
                      </c:pt>
                      <c:pt idx="10">
                        <c:v>2010</c:v>
                      </c:pt>
                      <c:pt idx="11">
                        <c:v>2011</c:v>
                      </c:pt>
                      <c:pt idx="12">
                        <c:v>2012</c:v>
                      </c:pt>
                      <c:pt idx="13">
                        <c:v>2013</c:v>
                      </c:pt>
                      <c:pt idx="14">
                        <c:v>2014</c:v>
                      </c:pt>
                      <c:pt idx="15">
                        <c:v>2015</c:v>
                      </c:pt>
                      <c:pt idx="16">
                        <c:v>2016</c:v>
                      </c:pt>
                      <c:pt idx="17">
                        <c:v>2017</c:v>
                      </c:pt>
                      <c:pt idx="18">
                        <c:v>2018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Taul1!$A$2:$A$20</c15:sqref>
                        </c15:formulaRef>
                      </c:ext>
                    </c:extLst>
                    <c:numCache>
                      <c:formatCode>General</c:formatCode>
                      <c:ptCount val="19"/>
                      <c:pt idx="0">
                        <c:v>2000</c:v>
                      </c:pt>
                      <c:pt idx="1">
                        <c:v>2001</c:v>
                      </c:pt>
                      <c:pt idx="2">
                        <c:v>2002</c:v>
                      </c:pt>
                      <c:pt idx="3">
                        <c:v>2003</c:v>
                      </c:pt>
                      <c:pt idx="4">
                        <c:v>2004</c:v>
                      </c:pt>
                      <c:pt idx="5">
                        <c:v>2005</c:v>
                      </c:pt>
                      <c:pt idx="6">
                        <c:v>2006</c:v>
                      </c:pt>
                      <c:pt idx="7">
                        <c:v>2007</c:v>
                      </c:pt>
                      <c:pt idx="8">
                        <c:v>2008</c:v>
                      </c:pt>
                      <c:pt idx="9">
                        <c:v>2009</c:v>
                      </c:pt>
                      <c:pt idx="10">
                        <c:v>2010</c:v>
                      </c:pt>
                      <c:pt idx="11">
                        <c:v>2011</c:v>
                      </c:pt>
                      <c:pt idx="12">
                        <c:v>2012</c:v>
                      </c:pt>
                      <c:pt idx="13">
                        <c:v>2013</c:v>
                      </c:pt>
                      <c:pt idx="14">
                        <c:v>2014</c:v>
                      </c:pt>
                      <c:pt idx="15">
                        <c:v>2015</c:v>
                      </c:pt>
                      <c:pt idx="16">
                        <c:v>2016</c:v>
                      </c:pt>
                      <c:pt idx="17">
                        <c:v>2017</c:v>
                      </c:pt>
                      <c:pt idx="18">
                        <c:v>2018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1F06-4CE5-A1F7-4565A3BD5547}"/>
                  </c:ext>
                </c:extLst>
              </c15:ser>
            </c15:filteredBarSeries>
          </c:ext>
        </c:extLst>
      </c:barChart>
      <c:catAx>
        <c:axId val="1230342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1230336544"/>
        <c:crosses val="autoZero"/>
        <c:auto val="1"/>
        <c:lblAlgn val="ctr"/>
        <c:lblOffset val="100"/>
        <c:noMultiLvlLbl val="0"/>
      </c:catAx>
      <c:valAx>
        <c:axId val="12303365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i-FI"/>
          </a:p>
        </c:txPr>
        <c:crossAx val="1230342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i-FI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0F46EF-3393-418A-87D5-D0FD0EDADC7C}" type="datetimeFigureOut">
              <a:rPr lang="fi-FI" smtClean="0"/>
              <a:t>10.4.2018</a:t>
            </a:fld>
            <a:endParaRPr lang="fi-F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69591A-E519-4A66-87CC-81D54FA79DB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38894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tsikkodia" type="title" preserve="1">
  <p:cSld name="title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7" descr="Pitkät_nuolet_cmyk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7" r="-1753"/>
          <a:stretch/>
        </p:blipFill>
        <p:spPr>
          <a:xfrm rot="10800000" flipH="1">
            <a:off x="0" y="770400"/>
            <a:ext cx="8928000" cy="325316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00" y="3290400"/>
            <a:ext cx="5018682" cy="730800"/>
          </a:xfrm>
        </p:spPr>
        <p:txBody>
          <a:bodyPr anchor="b">
            <a:noAutofit/>
          </a:bodyPr>
          <a:lstStyle>
            <a:lvl1pPr algn="l">
              <a:defRPr sz="2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00" y="4136400"/>
            <a:ext cx="6696000" cy="378000"/>
          </a:xfrm>
        </p:spPr>
        <p:txBody>
          <a:bodyPr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8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04579" y="4565139"/>
            <a:ext cx="2057400" cy="273844"/>
          </a:xfrm>
        </p:spPr>
        <p:txBody>
          <a:bodyPr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  <a:defRPr lang="fi-FI" sz="1200" b="0" kern="1200" baseline="0" smtClean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10.4.2018</a:t>
            </a:r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2" y="62753"/>
            <a:ext cx="2175461" cy="788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252000" y="122400"/>
            <a:ext cx="1009271" cy="108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90385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äliotsikko" preserve="1" userDrawn="1">
  <p:cSld name="section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Vastakkaisista kulmista pyöristetty suorakulmio 1"/>
          <p:cNvSpPr/>
          <p:nvPr userDrawn="1"/>
        </p:nvSpPr>
        <p:spPr>
          <a:xfrm flipH="1">
            <a:off x="1044000" y="1761691"/>
            <a:ext cx="7128792" cy="2160240"/>
          </a:xfrm>
          <a:prstGeom prst="round2DiagRect">
            <a:avLst>
              <a:gd name="adj1" fmla="val 25354"/>
              <a:gd name="adj2" fmla="val 0"/>
            </a:avLst>
          </a:prstGeom>
          <a:solidFill>
            <a:srgbClr val="00B0C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10.4.2018</a:t>
            </a:r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Jarmo Koistinen</a:t>
            </a:r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296396" y="2294965"/>
            <a:ext cx="6624000" cy="1201269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5119603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_and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134938" indent="-134938">
              <a:buSzPct val="120000"/>
              <a:buFont typeface="Arial" panose="020B0604020202020204" pitchFamily="34" charset="0"/>
              <a:buChar char="●"/>
              <a:defRPr/>
            </a:lvl1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10.4.2018</a:t>
            </a:r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Jarmo Koistinen</a:t>
            </a:r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7" name="eulogoplaceholder"/>
          <p:cNvSpPr txBox="1"/>
          <p:nvPr userDrawn="1"/>
        </p:nvSpPr>
        <p:spPr>
          <a:xfrm>
            <a:off x="7504324" y="546703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8" name="eulogotenplaceholder"/>
          <p:cNvSpPr txBox="1"/>
          <p:nvPr userDrawn="1"/>
        </p:nvSpPr>
        <p:spPr>
          <a:xfrm>
            <a:off x="486000" y="4680000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9" name="eukarelialogoplaceholder"/>
          <p:cNvSpPr txBox="1"/>
          <p:nvPr userDrawn="1"/>
        </p:nvSpPr>
        <p:spPr>
          <a:xfrm>
            <a:off x="7750174" y="534889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0" name="eufinancelogoplaceholder"/>
          <p:cNvSpPr txBox="1"/>
          <p:nvPr userDrawn="1"/>
        </p:nvSpPr>
        <p:spPr>
          <a:xfrm>
            <a:off x="450660" y="4680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320570157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itle_and_two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313200"/>
            <a:ext cx="6624000" cy="4572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2000" y="1274400"/>
            <a:ext cx="3868340" cy="43744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1751" y="1711842"/>
            <a:ext cx="3849596" cy="2930405"/>
          </a:xfrm>
        </p:spPr>
        <p:txBody>
          <a:bodyPr>
            <a:normAutofit/>
          </a:bodyPr>
          <a:lstStyle>
            <a:lvl1pPr marL="92075" indent="-92075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74400"/>
            <a:ext cx="3887391" cy="437442"/>
          </a:xfrm>
        </p:spPr>
        <p:txBody>
          <a:bodyPr anchor="t" anchorCtr="0">
            <a:normAutofit/>
          </a:bodyPr>
          <a:lstStyle>
            <a:lvl1pPr marL="0" indent="0">
              <a:buNone/>
              <a:defRPr lang="en-US" sz="1400" b="1" kern="1200" baseline="0" dirty="0" smtClean="0">
                <a:solidFill>
                  <a:srgbClr val="00B0CA"/>
                </a:solidFill>
                <a:latin typeface="Arial" charset="0"/>
                <a:ea typeface="+mn-ea"/>
                <a:cs typeface="Arial" panose="020B06040202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marL="0" lv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</a:pPr>
            <a:r>
              <a:rPr lang="fi-FI" smtClean="0"/>
              <a:t>Muokkaa tekstin perustyylejä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711842"/>
            <a:ext cx="3887391" cy="2930405"/>
          </a:xfrm>
        </p:spPr>
        <p:txBody>
          <a:bodyPr>
            <a:normAutofit/>
          </a:bodyPr>
          <a:lstStyle>
            <a:lvl1pPr marL="92075" indent="-92075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10.4.2018</a:t>
            </a:r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Jarmo Koistinen</a:t>
            </a:r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eulogoplaceholder"/>
          <p:cNvSpPr txBox="1"/>
          <p:nvPr userDrawn="1"/>
        </p:nvSpPr>
        <p:spPr>
          <a:xfrm>
            <a:off x="7504324" y="546702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2" name="eukarelialogoplaceholder"/>
          <p:cNvSpPr txBox="1"/>
          <p:nvPr userDrawn="1"/>
        </p:nvSpPr>
        <p:spPr>
          <a:xfrm>
            <a:off x="7750174" y="548858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3" name="eufinancelogoplaceholder"/>
          <p:cNvSpPr txBox="1"/>
          <p:nvPr userDrawn="1"/>
        </p:nvSpPr>
        <p:spPr>
          <a:xfrm>
            <a:off x="450660" y="4680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4" name="eulogotenplaceholder"/>
          <p:cNvSpPr txBox="1"/>
          <p:nvPr userDrawn="1"/>
        </p:nvSpPr>
        <p:spPr>
          <a:xfrm>
            <a:off x="486000" y="4680000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89270210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and_two_pictures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313200"/>
            <a:ext cx="6624000" cy="4572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2000" y="1338198"/>
            <a:ext cx="3618000" cy="43744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1751" y="1796903"/>
            <a:ext cx="3618000" cy="2818298"/>
          </a:xfrm>
        </p:spPr>
        <p:txBody>
          <a:bodyPr>
            <a:normAutofit/>
          </a:bodyPr>
          <a:lstStyle>
            <a:lvl1pPr marL="92075" indent="-92075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10.4.2018</a:t>
            </a:r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Jarmo Koistinen</a:t>
            </a:r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406400" y="1368000"/>
            <a:ext cx="4417200" cy="1544400"/>
          </a:xfrm>
        </p:spPr>
        <p:txBody>
          <a:bodyPr/>
          <a:lstStyle>
            <a:lvl1pPr marL="0" indent="0">
              <a:buNone/>
              <a:defRPr sz="2400" baseline="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i-FI" dirty="0" smtClean="0"/>
              <a:t>Lisää kuva </a:t>
            </a:r>
            <a:r>
              <a:rPr lang="fi-FI" dirty="0" err="1" smtClean="0"/>
              <a:t>Kameleonin</a:t>
            </a:r>
            <a:r>
              <a:rPr lang="fi-FI" dirty="0" smtClean="0"/>
              <a:t> Kuvagalleria kuvakkeella</a:t>
            </a:r>
            <a:endParaRPr lang="fi-FI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4406400" y="3056400"/>
            <a:ext cx="4417200" cy="15444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i-FI" dirty="0" smtClean="0"/>
              <a:t>Lisää kuva </a:t>
            </a:r>
            <a:r>
              <a:rPr lang="fi-FI" dirty="0" err="1" smtClean="0"/>
              <a:t>Kameleonin</a:t>
            </a:r>
            <a:r>
              <a:rPr lang="fi-FI" dirty="0" smtClean="0"/>
              <a:t> Kuvagalleria kuvakkeella</a:t>
            </a:r>
            <a:endParaRPr lang="fi-FI" dirty="0"/>
          </a:p>
        </p:txBody>
      </p:sp>
      <p:sp>
        <p:nvSpPr>
          <p:cNvPr id="12" name="eulogoplaceholder"/>
          <p:cNvSpPr txBox="1"/>
          <p:nvPr userDrawn="1"/>
        </p:nvSpPr>
        <p:spPr>
          <a:xfrm>
            <a:off x="7504324" y="532739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4" name="eukarelialogoplaceholder"/>
          <p:cNvSpPr txBox="1"/>
          <p:nvPr userDrawn="1"/>
        </p:nvSpPr>
        <p:spPr>
          <a:xfrm>
            <a:off x="7750174" y="534889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5" name="eufinancelogoplaceholder"/>
          <p:cNvSpPr txBox="1"/>
          <p:nvPr userDrawn="1"/>
        </p:nvSpPr>
        <p:spPr>
          <a:xfrm>
            <a:off x="450660" y="4680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6" name="eulogotenplaceholder"/>
          <p:cNvSpPr txBox="1"/>
          <p:nvPr userDrawn="1"/>
        </p:nvSpPr>
        <p:spPr>
          <a:xfrm>
            <a:off x="486000" y="4680000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12122251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only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10.4.2018</a:t>
            </a:r>
            <a:endParaRPr lang="fi-F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Jarmo Koistinen</a:t>
            </a:r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6" name="eulogoplaceholder"/>
          <p:cNvSpPr txBox="1"/>
          <p:nvPr userDrawn="1"/>
        </p:nvSpPr>
        <p:spPr>
          <a:xfrm>
            <a:off x="7504324" y="546701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8" name="eukarelialogoplaceholder"/>
          <p:cNvSpPr txBox="1"/>
          <p:nvPr userDrawn="1"/>
        </p:nvSpPr>
        <p:spPr>
          <a:xfrm>
            <a:off x="7750174" y="534890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9" name="eufinancelogoplaceholder"/>
          <p:cNvSpPr txBox="1"/>
          <p:nvPr userDrawn="1"/>
        </p:nvSpPr>
        <p:spPr>
          <a:xfrm>
            <a:off x="450660" y="4680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0" name="eulogotenplaceholder"/>
          <p:cNvSpPr txBox="1"/>
          <p:nvPr userDrawn="1"/>
        </p:nvSpPr>
        <p:spPr>
          <a:xfrm>
            <a:off x="486000" y="4680000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460993962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liv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10.4.2018</a:t>
            </a:r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Jarmo Koistinen</a:t>
            </a:r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5" name="eulogoplaceholder"/>
          <p:cNvSpPr txBox="1"/>
          <p:nvPr userDrawn="1"/>
        </p:nvSpPr>
        <p:spPr>
          <a:xfrm>
            <a:off x="7504324" y="536400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7" name="eukarelialogoplaceholder"/>
          <p:cNvSpPr txBox="1"/>
          <p:nvPr userDrawn="1"/>
        </p:nvSpPr>
        <p:spPr>
          <a:xfrm>
            <a:off x="7750174" y="536400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8" name="eufinancelogoplaceholder"/>
          <p:cNvSpPr txBox="1"/>
          <p:nvPr userDrawn="1"/>
        </p:nvSpPr>
        <p:spPr>
          <a:xfrm>
            <a:off x="450660" y="4680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9" name="eulogotenplaceholder"/>
          <p:cNvSpPr txBox="1"/>
          <p:nvPr userDrawn="1"/>
        </p:nvSpPr>
        <p:spPr>
          <a:xfrm>
            <a:off x="486000" y="4680000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930687494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nd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0000" y="2462400"/>
            <a:ext cx="4554000" cy="457200"/>
          </a:xfrm>
        </p:spPr>
        <p:txBody>
          <a:bodyPr anchor="b">
            <a:noAutofit/>
          </a:bodyPr>
          <a:lstStyle>
            <a:lvl1pPr algn="l">
              <a:defRPr sz="24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0000" y="3168000"/>
            <a:ext cx="4518000" cy="925200"/>
          </a:xfrm>
        </p:spPr>
        <p:txBody>
          <a:bodyPr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2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2" y="62753"/>
            <a:ext cx="2095948" cy="9868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252000" y="122400"/>
            <a:ext cx="1009271" cy="1087200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4851270" y="4389120"/>
            <a:ext cx="4266000" cy="75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1" name="Kuva 7" descr="Pitkät_nuolet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42" r="-1754"/>
          <a:stretch/>
        </p:blipFill>
        <p:spPr>
          <a:xfrm rot="16200000">
            <a:off x="4407853" y="658870"/>
            <a:ext cx="5152834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763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page_with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60000" y="2462400"/>
            <a:ext cx="4554000" cy="457200"/>
          </a:xfrm>
        </p:spPr>
        <p:txBody>
          <a:bodyPr anchor="b">
            <a:noAutofit/>
          </a:bodyPr>
          <a:lstStyle>
            <a:lvl1pPr algn="l">
              <a:defRPr sz="24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dirty="0" smtClean="0"/>
              <a:t>&lt;Kirjoita lopputervehdys&gt;</a:t>
            </a:r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2" y="62753"/>
            <a:ext cx="2095948" cy="9868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252000" y="122400"/>
            <a:ext cx="1009271" cy="1087200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4851270" y="4389120"/>
            <a:ext cx="4266000" cy="75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1" name="Kuva 7" descr="Pitkät_nuolet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42" r="-1754"/>
          <a:stretch/>
        </p:blipFill>
        <p:spPr>
          <a:xfrm rot="16200000">
            <a:off x="4407853" y="658870"/>
            <a:ext cx="5152834" cy="3816424"/>
          </a:xfrm>
          <a:prstGeom prst="rect">
            <a:avLst/>
          </a:prstGeom>
        </p:spPr>
      </p:pic>
      <p:sp>
        <p:nvSpPr>
          <p:cNvPr id="5" name="Tekstiruutu 4"/>
          <p:cNvSpPr txBox="1"/>
          <p:nvPr userDrawn="1"/>
        </p:nvSpPr>
        <p:spPr>
          <a:xfrm>
            <a:off x="360000" y="3168000"/>
            <a:ext cx="4547079" cy="925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indent="0">
              <a:lnSpc>
                <a:spcPct val="90000"/>
              </a:lnSpc>
              <a:spcBef>
                <a:spcPct val="0"/>
              </a:spcBef>
              <a:buClr>
                <a:srgbClr val="00B0CA"/>
              </a:buClr>
              <a:buSzPct val="120000"/>
              <a:buFont typeface="Arial" panose="020B0604020202020204" pitchFamily="34" charset="0"/>
              <a:buNone/>
              <a:defRPr lang="en-US" sz="1200" b="0" baseline="0" dirty="0" smtClean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None/>
              <a:defRPr sz="1500" b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indent="0" algn="ctr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None/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indent="0" algn="ctr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None/>
              <a:defRPr sz="1200" b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indent="0" algn="ctr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None/>
              <a:defRPr sz="1200" b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 indent="0" algn="ctr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/>
            </a:lvl6pPr>
            <a:lvl7pPr indent="0" algn="ctr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/>
            </a:lvl7pPr>
            <a:lvl8pPr indent="0" algn="ctr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/>
            </a:lvl8pPr>
            <a:lvl9pPr indent="0" algn="ctr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/>
            </a:lvl9pPr>
          </a:lstStyle>
          <a:p>
            <a:pPr lvl="0"/>
            <a:r>
              <a:rPr lang="fi-FI" dirty="0" smtClean="0"/>
              <a:t>liikennevirasto.fi</a:t>
            </a:r>
          </a:p>
          <a:p>
            <a:pPr lvl="0"/>
            <a:r>
              <a:rPr lang="fi-FI" dirty="0" smtClean="0"/>
              <a:t>twitter.com/liikennevirasto</a:t>
            </a:r>
          </a:p>
          <a:p>
            <a:pPr lvl="0"/>
            <a:r>
              <a:rPr lang="fi-FI" dirty="0" smtClean="0"/>
              <a:t>facebook.com/liikennevirasto</a:t>
            </a:r>
          </a:p>
          <a:p>
            <a:pPr lvl="0"/>
            <a:r>
              <a:rPr lang="fi-FI" dirty="0" smtClean="0"/>
              <a:t>youtube.com/liikennevirasto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3490902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96000" y="313200"/>
            <a:ext cx="66240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2000" y="1278000"/>
            <a:ext cx="7970400" cy="331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68703" y="4767263"/>
            <a:ext cx="82802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10.4.2018</a:t>
            </a:r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8042" y="4767263"/>
            <a:ext cx="291733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Jarmo Koistinen</a:t>
            </a:r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64525" y="4767263"/>
            <a:ext cx="37346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7F47F-A4DF-4926-BB4C-9F1DAEA89B92}" type="slidenum">
              <a:rPr lang="fi-FI" smtClean="0"/>
              <a:pPr/>
              <a:t>‹#›</a:t>
            </a:fld>
            <a:endParaRPr lang="fi-FI"/>
          </a:p>
        </p:txBody>
      </p:sp>
      <p:pic>
        <p:nvPicPr>
          <p:cNvPr id="7" name="Kuva 14" descr="UUSI_Liikennevirasto_Tapahtumat_vaaka_cmyk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194400"/>
            <a:ext cx="1767600" cy="866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097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0" r:id="rId3"/>
    <p:sldLayoutId id="2147483653" r:id="rId4"/>
    <p:sldLayoutId id="2147483663" r:id="rId5"/>
    <p:sldLayoutId id="2147483654" r:id="rId6"/>
    <p:sldLayoutId id="2147483665" r:id="rId7"/>
    <p:sldLayoutId id="2147483667" r:id="rId8"/>
    <p:sldLayoutId id="2147483668" r:id="rId9"/>
  </p:sldLayoutIdLst>
  <p:timing>
    <p:tnLst>
      <p:par>
        <p:cTn id="1" dur="indefinite" restart="never" nodeType="tmRoot"/>
      </p:par>
    </p:tnLst>
  </p:timing>
  <p:hf hdr="0"/>
  <p:txStyles>
    <p:titleStyle>
      <a:lvl1pPr marL="0" algn="l" defTabSz="685800" rtl="0" eaLnBrk="1" latinLnBrk="0" hangingPunct="1">
        <a:lnSpc>
          <a:spcPct val="90000"/>
        </a:lnSpc>
        <a:spcBef>
          <a:spcPct val="0"/>
        </a:spcBef>
        <a:buNone/>
        <a:defRPr lang="fi-FI" sz="2800" kern="1200" baseline="0" dirty="0">
          <a:solidFill>
            <a:srgbClr val="00B0CA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134938" indent="-134938" algn="l" defTabSz="685800" rtl="0" eaLnBrk="1" latinLnBrk="0" hangingPunct="1">
        <a:lnSpc>
          <a:spcPct val="90000"/>
        </a:lnSpc>
        <a:spcBef>
          <a:spcPts val="750"/>
        </a:spcBef>
        <a:buClr>
          <a:srgbClr val="00B0CA"/>
        </a:buClr>
        <a:buSzPct val="120000"/>
        <a:buFont typeface="Arial" panose="020B0604020202020204" pitchFamily="34" charset="0"/>
        <a:buChar char="●"/>
        <a:defRPr lang="en-US" sz="1600" b="0" kern="1200" dirty="0" smtClean="0">
          <a:solidFill>
            <a:srgbClr val="000000"/>
          </a:solidFill>
          <a:latin typeface="Arial" charset="0"/>
          <a:ea typeface="+mn-ea"/>
          <a:cs typeface="Arial" panose="020B0604020202020204" pitchFamily="34" charset="0"/>
        </a:defRPr>
      </a:lvl1pPr>
      <a:lvl2pPr marL="449263" indent="-90488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717550" indent="-109538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076325" indent="-133350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346200" indent="-131763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arcg.is/0vWqK1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 smtClean="0"/>
              <a:t>Tasoristeysturvallisuuden </a:t>
            </a:r>
            <a:r>
              <a:rPr lang="fi-FI" dirty="0" smtClean="0"/>
              <a:t>toimenpiteet ja ajankohtaista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smtClean="0"/>
              <a:t>Ratafoorumi 10.4.2018</a:t>
            </a: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10.4.2018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9382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”Tasoristeysten 65 – ohjelma”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fi-FI" sz="1800" dirty="0"/>
              <a:t>Kohteiden toimenpiteiden ja ratkaisumallien selvitystyö on käynnissä. Toteutuskohteiden suunnittelun tarkentuessa on muutettu toteutusratkaisuja, kokonaisuuden kustannukset </a:t>
            </a:r>
            <a:r>
              <a:rPr lang="fi-FI" sz="1800" dirty="0" smtClean="0"/>
              <a:t>kuitenkin </a:t>
            </a:r>
            <a:r>
              <a:rPr lang="fi-FI" sz="1800" dirty="0"/>
              <a:t>säilyneet. Ratasuunnitelmat käyntiin 65 –ohjelman puitteissa v. </a:t>
            </a:r>
            <a:r>
              <a:rPr lang="fi-FI" sz="1800" dirty="0" smtClean="0"/>
              <a:t>2018.</a:t>
            </a:r>
            <a:endParaRPr lang="fi-FI" sz="1800" dirty="0"/>
          </a:p>
          <a:p>
            <a:r>
              <a:rPr lang="fi-FI" dirty="0" smtClean="0"/>
              <a:t>Kohteita </a:t>
            </a:r>
            <a:r>
              <a:rPr lang="fi-FI" dirty="0"/>
              <a:t>on </a:t>
            </a:r>
            <a:r>
              <a:rPr lang="fi-FI" dirty="0" smtClean="0"/>
              <a:t>65. Tämän </a:t>
            </a:r>
            <a:r>
              <a:rPr lang="fi-FI" dirty="0"/>
              <a:t>hetken suunnitelman mukaan toimenpiteitä kohdistetaan seuraavasti:</a:t>
            </a:r>
          </a:p>
          <a:p>
            <a:pPr lvl="1"/>
            <a:r>
              <a:rPr lang="fi-FI" dirty="0"/>
              <a:t>2018: 23 tasoristeystä, rahoitustarve 3,9 M€, laskennallinen onnettomuusvähenemä 11,05 onnettomuutta 10 v. aikana.</a:t>
            </a:r>
          </a:p>
          <a:p>
            <a:pPr lvl="1"/>
            <a:r>
              <a:rPr lang="fi-FI" dirty="0"/>
              <a:t>2019: 17 tasoristeystä, rahoitustarve 9,2 M€, laskennallinen onnettomuusvähenemä   7,52 onnettomuutta 10 v. aikana. </a:t>
            </a:r>
          </a:p>
          <a:p>
            <a:pPr lvl="1"/>
            <a:r>
              <a:rPr lang="fi-FI" dirty="0"/>
              <a:t>2020: 13 tasoristeystä, rahoitustarve 8,1 M€, laskennallinen onnettomuusvähenemä   8,84 onnettomuutta 10 v. aikana.</a:t>
            </a:r>
          </a:p>
          <a:p>
            <a:pPr lvl="1"/>
            <a:r>
              <a:rPr lang="fi-FI" dirty="0"/>
              <a:t>2021: 12 tasoristeystä, rahoitustarve 7,1 M€, laskennallinen onnettomuusvähenemä   6,92 onnettomuutta 10 v. aikana.</a:t>
            </a:r>
          </a:p>
          <a:p>
            <a:r>
              <a:rPr lang="fi-FI" dirty="0"/>
              <a:t>Yhteensä </a:t>
            </a:r>
            <a:r>
              <a:rPr lang="fi-FI" dirty="0" smtClean="0"/>
              <a:t>2018 – 2021 n</a:t>
            </a:r>
            <a:r>
              <a:rPr lang="fi-FI" dirty="0"/>
              <a:t>. 28 </a:t>
            </a:r>
            <a:r>
              <a:rPr lang="fi-FI" dirty="0" smtClean="0"/>
              <a:t>M€</a:t>
            </a:r>
            <a:endParaRPr lang="fi-FI" dirty="0"/>
          </a:p>
          <a:p>
            <a:r>
              <a:rPr lang="fi-FI" dirty="0"/>
              <a:t>Rahoitustarve vuodelle 2018 yhteensä 8,0 M€ (Ei muutoksia):</a:t>
            </a:r>
          </a:p>
          <a:p>
            <a:pPr lvl="1"/>
            <a:r>
              <a:rPr lang="fi-FI" dirty="0"/>
              <a:t>Tasoristeysten sulkeminen ja </a:t>
            </a:r>
            <a:r>
              <a:rPr lang="fi-FI" dirty="0" smtClean="0"/>
              <a:t>parantaminen, </a:t>
            </a:r>
            <a:r>
              <a:rPr lang="fi-FI" dirty="0"/>
              <a:t>suunnittelu 1,1 M€</a:t>
            </a:r>
          </a:p>
          <a:p>
            <a:pPr lvl="1"/>
            <a:r>
              <a:rPr lang="fi-FI" dirty="0"/>
              <a:t>Tasoristeysten sulkeminen ja </a:t>
            </a:r>
            <a:r>
              <a:rPr lang="fi-FI" dirty="0" smtClean="0"/>
              <a:t>parantaminen, </a:t>
            </a:r>
            <a:r>
              <a:rPr lang="fi-FI" dirty="0"/>
              <a:t>suunnittelu 3,9 M€</a:t>
            </a:r>
          </a:p>
          <a:p>
            <a:pPr lvl="1"/>
            <a:r>
              <a:rPr lang="fi-FI" dirty="0"/>
              <a:t>Kevyet varoituslaitokset Lahti-Heinola (linjaus 2) 3,0 M€</a:t>
            </a:r>
          </a:p>
          <a:p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10.4.2018</a:t>
            </a:r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Jarmo Koistinen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10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56598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z="2400" dirty="0"/>
              <a:t>Tasoristeysturvallisuuden </a:t>
            </a:r>
            <a:r>
              <a:rPr lang="fi-FI" sz="2400" dirty="0" smtClean="0"/>
              <a:t>toimenpideohjelma</a:t>
            </a:r>
            <a:endParaRPr lang="fi-FI" sz="2400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i-FI" dirty="0" smtClean="0"/>
              <a:t>Aloitetaan </a:t>
            </a:r>
            <a:r>
              <a:rPr lang="fi-FI" dirty="0"/>
              <a:t>tasoristeysten </a:t>
            </a:r>
            <a:r>
              <a:rPr lang="fi-FI" dirty="0" smtClean="0"/>
              <a:t>maasto-ohjelma </a:t>
            </a:r>
            <a:r>
              <a:rPr lang="fi-FI" dirty="0"/>
              <a:t>välittömästi </a:t>
            </a:r>
            <a:r>
              <a:rPr lang="fi-FI" dirty="0" smtClean="0"/>
              <a:t>(pakollinen </a:t>
            </a:r>
            <a:r>
              <a:rPr lang="fi-FI" dirty="0"/>
              <a:t>pysäyttäminen-merkit, tolppien maalaus harmaiksi, tasoristeysmerkkien kuntoon saattaminen sekä nopeusrajoitukset</a:t>
            </a:r>
            <a:r>
              <a:rPr lang="fi-FI" dirty="0" smtClean="0"/>
              <a:t>)</a:t>
            </a:r>
          </a:p>
          <a:p>
            <a:r>
              <a:rPr lang="fi-FI" dirty="0" smtClean="0"/>
              <a:t>Selvitetään risteyskulmat (paikkatietoaineisto n. 1200 tasoristeyksen risteyskulmista)</a:t>
            </a:r>
            <a:endParaRPr lang="fi-FI" dirty="0"/>
          </a:p>
          <a:p>
            <a:r>
              <a:rPr lang="fi-FI" dirty="0"/>
              <a:t>Tietopohja pitää saattaa pikaisesti sille tasolle, että tasoristeysten määräystenmukaisuuden tarkistaminen on </a:t>
            </a:r>
            <a:r>
              <a:rPr lang="fi-FI" dirty="0" smtClean="0"/>
              <a:t>mahdollista</a:t>
            </a:r>
            <a:r>
              <a:rPr lang="fi-FI" dirty="0"/>
              <a:t> </a:t>
            </a:r>
            <a:r>
              <a:rPr lang="fi-FI" dirty="0" smtClean="0"/>
              <a:t>(pistepilviaineisto, uusi radantarkastusvaunu)</a:t>
            </a:r>
          </a:p>
          <a:p>
            <a:r>
              <a:rPr lang="fi-FI" dirty="0" smtClean="0"/>
              <a:t>Rautateiden turvallisuusarviointijärjestelmän (</a:t>
            </a:r>
            <a:r>
              <a:rPr lang="fi-FI" dirty="0" err="1" smtClean="0"/>
              <a:t>Tarva</a:t>
            </a:r>
            <a:r>
              <a:rPr lang="fi-FI" dirty="0" smtClean="0"/>
              <a:t> LC) päivitystarpeen selvittäminen. Esimerkiksi henkilöliikenteen vaikuttavuus, VAK-kuljetukset, risteyskulma</a:t>
            </a:r>
          </a:p>
          <a:p>
            <a:r>
              <a:rPr lang="fi-FI" dirty="0" smtClean="0"/>
              <a:t> Satelliittinavigointiin </a:t>
            </a:r>
            <a:r>
              <a:rPr lang="fi-FI" dirty="0"/>
              <a:t>perustuvan junien paikannuksen hyödyntämistä reaaliaikaisessa junista varoittamisessa </a:t>
            </a:r>
            <a:r>
              <a:rPr lang="fi-FI" dirty="0" smtClean="0"/>
              <a:t>tasoristeyksissä  - selvitys menossa</a:t>
            </a:r>
          </a:p>
          <a:p>
            <a:r>
              <a:rPr lang="fi-FI" dirty="0" smtClean="0"/>
              <a:t>Ohjeiden päivittäminen (ERIKU, RAMO 9 tasoristeykset, tien suunnittelu tasoristeyksissä)</a:t>
            </a:r>
          </a:p>
          <a:p>
            <a:r>
              <a:rPr lang="fi-FI" dirty="0" smtClean="0"/>
              <a:t>Turvallisuusviestinnän lisääminen</a:t>
            </a:r>
            <a:endParaRPr lang="fi-FI" dirty="0"/>
          </a:p>
          <a:p>
            <a:pPr marL="0" indent="0">
              <a:buNone/>
            </a:pP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6.4.2018</a:t>
            </a:r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Jarmo Koistinen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11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4723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OTKES tasoristeyssuositukset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522000" y="1277999"/>
            <a:ext cx="7970400" cy="34892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fi-FI" b="1" dirty="0" smtClean="0"/>
              <a:t>Tällä hetkellä kesken tai työn alla 11 suositusta</a:t>
            </a:r>
          </a:p>
          <a:p>
            <a:r>
              <a:rPr lang="fi-FI" dirty="0" smtClean="0"/>
              <a:t>Poistettavaksi suositeltuja tasoristeyksiä:</a:t>
            </a:r>
          </a:p>
          <a:p>
            <a:pPr lvl="1"/>
            <a:r>
              <a:rPr lang="fi-FI" dirty="0" smtClean="0"/>
              <a:t>Pahaoja (Iisalmi – Ylivieska , </a:t>
            </a:r>
            <a:r>
              <a:rPr lang="fi-FI" dirty="0" err="1" smtClean="0"/>
              <a:t>oml</a:t>
            </a:r>
            <a:r>
              <a:rPr lang="fi-FI" dirty="0" smtClean="0"/>
              <a:t> 7, stop-merkit) On 65 -listalla</a:t>
            </a:r>
          </a:p>
          <a:p>
            <a:pPr lvl="1"/>
            <a:r>
              <a:rPr lang="fi-FI" dirty="0" smtClean="0"/>
              <a:t>Pohja (Iisalmi-Ylivieska, </a:t>
            </a:r>
            <a:r>
              <a:rPr lang="fi-FI" dirty="0" err="1" smtClean="0"/>
              <a:t>oml</a:t>
            </a:r>
            <a:r>
              <a:rPr lang="fi-FI" dirty="0" smtClean="0"/>
              <a:t> 4)</a:t>
            </a:r>
          </a:p>
          <a:p>
            <a:pPr lvl="1"/>
            <a:r>
              <a:rPr lang="fi-FI" dirty="0" err="1" smtClean="0"/>
              <a:t>Sinkonen</a:t>
            </a:r>
            <a:r>
              <a:rPr lang="fi-FI" dirty="0" smtClean="0"/>
              <a:t>  </a:t>
            </a:r>
            <a:r>
              <a:rPr lang="fi-FI" dirty="0"/>
              <a:t>(Savonlinna </a:t>
            </a:r>
            <a:r>
              <a:rPr lang="fi-FI" dirty="0" smtClean="0"/>
              <a:t>– Parikkala, </a:t>
            </a:r>
            <a:r>
              <a:rPr lang="fi-FI" dirty="0" err="1" smtClean="0"/>
              <a:t>oml</a:t>
            </a:r>
            <a:r>
              <a:rPr lang="fi-FI" dirty="0" smtClean="0"/>
              <a:t> 6)</a:t>
            </a:r>
          </a:p>
          <a:p>
            <a:pPr lvl="1"/>
            <a:r>
              <a:rPr lang="fi-FI" strike="sngStrike" dirty="0"/>
              <a:t>Kauramaa</a:t>
            </a:r>
            <a:r>
              <a:rPr lang="fi-FI" dirty="0"/>
              <a:t> &gt; </a:t>
            </a:r>
            <a:r>
              <a:rPr lang="fi-FI" dirty="0" smtClean="0"/>
              <a:t>tasoristeyksen olosuhteita parannettu Äänekosken </a:t>
            </a:r>
            <a:r>
              <a:rPr lang="fi-FI" dirty="0"/>
              <a:t>biotuotetehtaan liikennehankkeen yhteydessä</a:t>
            </a:r>
            <a:r>
              <a:rPr lang="fi-FI" dirty="0" smtClean="0"/>
              <a:t>. Jyväskylä – Haapajärvi, </a:t>
            </a:r>
            <a:r>
              <a:rPr lang="fi-FI" dirty="0" err="1" smtClean="0"/>
              <a:t>oml</a:t>
            </a:r>
            <a:r>
              <a:rPr lang="fi-FI" dirty="0" smtClean="0"/>
              <a:t> 2)</a:t>
            </a:r>
          </a:p>
          <a:p>
            <a:pPr lvl="1"/>
            <a:r>
              <a:rPr lang="fi-FI" strike="sngStrike" dirty="0" err="1" smtClean="0"/>
              <a:t>Huikuri</a:t>
            </a:r>
            <a:r>
              <a:rPr lang="fi-FI" strike="sngStrike" dirty="0" smtClean="0"/>
              <a:t> - &gt; poistettu </a:t>
            </a:r>
            <a:r>
              <a:rPr lang="fi-FI" dirty="0" smtClean="0"/>
              <a:t>2016-2017</a:t>
            </a:r>
          </a:p>
          <a:p>
            <a:r>
              <a:rPr lang="fi-FI" dirty="0" smtClean="0"/>
              <a:t>Suositeltu puolipuomilaitosta</a:t>
            </a:r>
          </a:p>
          <a:p>
            <a:pPr lvl="1"/>
            <a:r>
              <a:rPr lang="fi-FI" dirty="0" smtClean="0"/>
              <a:t>Korven tasoristeys varustettava puolipuomilaitoksella &gt; parhaillaan SUHA tekee suunnittelupäätöstä Nurmijärven alueen tasoristeyksien ratasuunnitelmasta.</a:t>
            </a:r>
          </a:p>
          <a:p>
            <a:r>
              <a:rPr lang="fi-FI" dirty="0"/>
              <a:t>Suurisuon tasoristeyksen ja muidenkin vastaavanlaisten tasoristeysten, joissa on todettu auringon häikäisevän, puomien ja valoyksiköiden havaittavuuden parantamiseksi tasoristeyksen puomien ja valoyksiköiden punaiset vilkkuvat hehkulamput vaihdettaisiin vilkkuviin tai välähtäviin LED-valoihin. 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6.4.2018</a:t>
            </a:r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Jarmo Koistinen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12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05916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OTKES tasoristeyssuositukset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i-FI" dirty="0"/>
              <a:t>Tulisi laatia selkeät ohjeet tieliikenteen nopeusrajoituksista ja STOP-merkin käytöstä tasoristeyksissä</a:t>
            </a:r>
            <a:r>
              <a:rPr lang="fi-FI" dirty="0" smtClean="0"/>
              <a:t>.</a:t>
            </a:r>
          </a:p>
          <a:p>
            <a:r>
              <a:rPr lang="fi-FI" dirty="0"/>
              <a:t>Varoituslaitteettomien tasoristeysten havaittavuutta parantavat keinot sekä niiden käyttöolosuhteet ja tekniset ominaisuudet tulisi määritellä</a:t>
            </a:r>
            <a:r>
              <a:rPr lang="fi-FI" dirty="0" smtClean="0"/>
              <a:t>.</a:t>
            </a:r>
          </a:p>
          <a:p>
            <a:r>
              <a:rPr lang="fi-FI" dirty="0"/>
              <a:t>Eri toimijoiden tulisi kehittää järjestelmiä ja ottaa käyttöön laitteita, joiden avulla paikallistaminen helpottuisi</a:t>
            </a:r>
            <a:r>
              <a:rPr lang="fi-FI" dirty="0" smtClean="0"/>
              <a:t>.</a:t>
            </a:r>
          </a:p>
          <a:p>
            <a:r>
              <a:rPr lang="fi-FI" dirty="0"/>
              <a:t>Tasoristeyksiä sekä niiden olosuhteita koskevat tietokannat tulisi yhdistää ja tietokanta tulisi pitää ajan tasalla</a:t>
            </a:r>
            <a:r>
              <a:rPr lang="fi-FI" dirty="0" smtClean="0"/>
              <a:t>.</a:t>
            </a:r>
          </a:p>
          <a:p>
            <a:r>
              <a:rPr lang="fi-FI" dirty="0" smtClean="0"/>
              <a:t>Liikenneviraston </a:t>
            </a:r>
            <a:r>
              <a:rPr lang="fi-FI" dirty="0"/>
              <a:t>tulisi luoda järjestelmä ja menetelmät turvalaitteiden vikalokien analysointiin, joilla varmistetaan, että toistuvat turvallisuutta vaarantavat viat tulevat havaituiksi. </a:t>
            </a:r>
            <a:endParaRPr lang="fi-FI" dirty="0" smtClean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6.4.2018</a:t>
            </a:r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Jarmo Koistinen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13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879181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tsikk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”Tasoristeysryhmät”</a:t>
            </a:r>
            <a:endParaRPr lang="fi-FI" dirty="0"/>
          </a:p>
        </p:txBody>
      </p:sp>
      <p:sp>
        <p:nvSpPr>
          <p:cNvPr id="8" name="Sisällön paikkamerkki 7"/>
          <p:cNvSpPr>
            <a:spLocks noGrp="1"/>
          </p:cNvSpPr>
          <p:nvPr>
            <p:ph idx="1"/>
          </p:nvPr>
        </p:nvSpPr>
        <p:spPr>
          <a:xfrm>
            <a:off x="522000" y="1040236"/>
            <a:ext cx="8228968" cy="3884102"/>
          </a:xfrm>
        </p:spPr>
        <p:txBody>
          <a:bodyPr>
            <a:noAutofit/>
          </a:bodyPr>
          <a:lstStyle/>
          <a:p>
            <a:r>
              <a:rPr lang="fi-FI" sz="1200" b="1" dirty="0" smtClean="0"/>
              <a:t>Tasoristeysturvallisuuden koordinointiryhmä</a:t>
            </a:r>
            <a:endParaRPr lang="fi-FI" sz="1200" dirty="0" smtClean="0"/>
          </a:p>
          <a:p>
            <a:pPr lvl="1"/>
            <a:r>
              <a:rPr lang="fi-FI" sz="1200" dirty="0" smtClean="0"/>
              <a:t>Koordinoi kaikkia Liikenneviraston tasoristeysturvallisuuteen </a:t>
            </a:r>
            <a:r>
              <a:rPr lang="fi-FI" sz="1200" dirty="0"/>
              <a:t>liittyviä </a:t>
            </a:r>
            <a:r>
              <a:rPr lang="fi-FI" sz="1200" dirty="0" smtClean="0"/>
              <a:t>asioita -&gt; kunnossapito</a:t>
            </a:r>
            <a:r>
              <a:rPr lang="fi-FI" sz="1200" dirty="0"/>
              <a:t>, suunnittelu, tekniikka, tieto, yhteistyö eri toimijoiden kanssa sekä </a:t>
            </a:r>
            <a:r>
              <a:rPr lang="fi-FI" sz="1200" dirty="0" smtClean="0"/>
              <a:t>viestintä, päätehtävänä tiedon välitys ja tasoristeysturvallisuuden toimenpideohjelman valmistelu ja sen seuranta, ei erillismäärärahoja käytössä.</a:t>
            </a:r>
          </a:p>
          <a:p>
            <a:pPr lvl="1"/>
            <a:r>
              <a:rPr lang="fi-FI" sz="1200" dirty="0" smtClean="0"/>
              <a:t>Ryhmän jäsenet Liikennevirastosta, ELY-keskuksesta sekä Suomen tieyhdistyksestä</a:t>
            </a:r>
          </a:p>
          <a:p>
            <a:r>
              <a:rPr lang="fi-FI" sz="1200" b="1" dirty="0" smtClean="0"/>
              <a:t>Huomiolaitteet ohjausryhmä</a:t>
            </a:r>
            <a:endParaRPr lang="fi-FI" sz="1200" dirty="0"/>
          </a:p>
          <a:p>
            <a:pPr lvl="1"/>
            <a:r>
              <a:rPr lang="fi-FI" sz="1200" dirty="0" smtClean="0"/>
              <a:t>Ohjaa uudentyyppisten kustannustehokkaiden huomiovalolaitteiden pilotointia ja käyttöönottoa</a:t>
            </a:r>
          </a:p>
          <a:p>
            <a:pPr lvl="1"/>
            <a:r>
              <a:rPr lang="fi-FI" sz="1200" dirty="0" smtClean="0"/>
              <a:t>Ryhmän jäsenet Liikennevirastosta, </a:t>
            </a:r>
            <a:r>
              <a:rPr lang="fi-FI" sz="1200" dirty="0" err="1" smtClean="0"/>
              <a:t>Trafista</a:t>
            </a:r>
            <a:r>
              <a:rPr lang="fi-FI" sz="1200" dirty="0" smtClean="0"/>
              <a:t>, VR Oy:stä, toimittajalta sekä muita asiantuntijoita</a:t>
            </a:r>
          </a:p>
          <a:p>
            <a:r>
              <a:rPr lang="fi-FI" sz="1200" b="1" dirty="0" smtClean="0"/>
              <a:t>Tasoristeysturvallisuuden uudet innovatiiviset ratkaisut – ryhmä</a:t>
            </a:r>
          </a:p>
          <a:p>
            <a:pPr lvl="1"/>
            <a:r>
              <a:rPr lang="fi-FI" sz="1200" dirty="0" smtClean="0"/>
              <a:t>Ryhmä </a:t>
            </a:r>
            <a:r>
              <a:rPr lang="fi-FI" sz="1200" dirty="0"/>
              <a:t>kokoaa ja kerää </a:t>
            </a:r>
            <a:r>
              <a:rPr lang="fi-FI" sz="1200" dirty="0" smtClean="0"/>
              <a:t>erilaisia uusia ja innovatiivisia </a:t>
            </a:r>
            <a:r>
              <a:rPr lang="fi-FI" sz="1200" dirty="0"/>
              <a:t>ratkaisuvaihtoehtoja tasoristeysten turvallisuuden </a:t>
            </a:r>
            <a:r>
              <a:rPr lang="fi-FI" sz="1200" dirty="0" smtClean="0"/>
              <a:t>parantamiseksi. Toimii Lahti - Heinola huomiovalolaite ja –integraatiolaiteryhmän ohjausryhmänä.</a:t>
            </a:r>
          </a:p>
          <a:p>
            <a:r>
              <a:rPr lang="fi-FI" sz="1200" b="1" dirty="0" smtClean="0"/>
              <a:t>Toteutuskohteiden ohjelmointi –ryhmä</a:t>
            </a:r>
          </a:p>
          <a:p>
            <a:pPr lvl="1"/>
            <a:r>
              <a:rPr lang="fi-FI" sz="1200" dirty="0" smtClean="0"/>
              <a:t>Tehtävänä koota aluksi alueelliset prioriteettilistat tasoristeysten poistoista sekä parantamisista ja koostaa niistä sen jälkeen valtakunnallinen prioriteettilista huomioiden </a:t>
            </a:r>
            <a:r>
              <a:rPr lang="fi-FI" sz="1200" dirty="0" err="1" smtClean="0"/>
              <a:t>LVM:n</a:t>
            </a:r>
            <a:r>
              <a:rPr lang="fi-FI" sz="1200" dirty="0" smtClean="0"/>
              <a:t> 65 tasoristeyksen listan sekä yksittäisiä tasoristeyksiä koskevat OTKES suositukset. Lopputuloksena syntyy tasoristeysten poistojen ja parantamisten toteutuskohteiden ohjelmointi.</a:t>
            </a:r>
          </a:p>
          <a:p>
            <a:pPr lvl="1"/>
            <a:r>
              <a:rPr lang="fi-FI" sz="1200" dirty="0" smtClean="0"/>
              <a:t>Ryhmän koostuu Liikenneviraston projekti- ja aluepäälliköistä sekä alueisännöitsijöiden edustajista. </a:t>
            </a:r>
          </a:p>
          <a:p>
            <a:endParaRPr lang="fi-FI" sz="1200" dirty="0" smtClean="0"/>
          </a:p>
          <a:p>
            <a:endParaRPr lang="fi-FI" sz="1200" dirty="0"/>
          </a:p>
          <a:p>
            <a:pPr lvl="1"/>
            <a:endParaRPr lang="fi-FI" sz="1200" dirty="0" smtClean="0"/>
          </a:p>
        </p:txBody>
      </p:sp>
      <p:sp>
        <p:nvSpPr>
          <p:cNvPr id="9" name="Päivämäärän paikkamerkki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6.4.2018</a:t>
            </a:r>
            <a:endParaRPr lang="fi-FI"/>
          </a:p>
        </p:txBody>
      </p:sp>
      <p:sp>
        <p:nvSpPr>
          <p:cNvPr id="10" name="Alatunnisteen paikkamerkki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Jarmo Koistinen</a:t>
            </a:r>
            <a:endParaRPr lang="fi-FI"/>
          </a:p>
        </p:txBody>
      </p:sp>
      <p:sp>
        <p:nvSpPr>
          <p:cNvPr id="11" name="Dian numeron paikkamerkki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14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754301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 smtClean="0"/>
              <a:t>Kiitos! Kysymyksiä…?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8303946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10.4.2018</a:t>
            </a:r>
            <a:endParaRPr lang="fi-FI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Jarmo Koistinen</a:t>
            </a:r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2</a:t>
            </a:fld>
            <a:endParaRPr lang="fi-FI"/>
          </a:p>
        </p:txBody>
      </p:sp>
      <p:sp>
        <p:nvSpPr>
          <p:cNvPr id="5" name="Otsikk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Toimenpideohjelman taustaa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24224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z="2400" dirty="0" smtClean="0"/>
              <a:t>Tasoristeysten lukumäärä valtion rataverkolla</a:t>
            </a:r>
            <a:endParaRPr lang="fi-FI" sz="2400" dirty="0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10.4.2018</a:t>
            </a:r>
            <a:endParaRPr lang="fi-FI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Jarmo Koistinen</a:t>
            </a:r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3</a:t>
            </a:fld>
            <a:endParaRPr lang="fi-FI"/>
          </a:p>
        </p:txBody>
      </p:sp>
      <p:graphicFrame>
        <p:nvGraphicFramePr>
          <p:cNvPr id="11" name="Kaavio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3253076"/>
              </p:ext>
            </p:extLst>
          </p:nvPr>
        </p:nvGraphicFramePr>
        <p:xfrm>
          <a:off x="1597438" y="872796"/>
          <a:ext cx="6342529" cy="37920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73861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Tasoristeykset kartalla</a:t>
            </a:r>
            <a:endParaRPr lang="fi-FI" dirty="0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10.4.2018</a:t>
            </a:r>
            <a:endParaRPr lang="fi-FI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Jarmo Koistinen</a:t>
            </a:r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4</a:t>
            </a:fld>
            <a:endParaRPr lang="fi-FI"/>
          </a:p>
        </p:txBody>
      </p:sp>
      <p:pic>
        <p:nvPicPr>
          <p:cNvPr id="6" name="Kuva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809" y="979787"/>
            <a:ext cx="2548858" cy="3578088"/>
          </a:xfrm>
          <a:prstGeom prst="rect">
            <a:avLst/>
          </a:prstGeom>
        </p:spPr>
      </p:pic>
      <p:sp>
        <p:nvSpPr>
          <p:cNvPr id="8" name="Tekstiruutu 7"/>
          <p:cNvSpPr txBox="1"/>
          <p:nvPr/>
        </p:nvSpPr>
        <p:spPr>
          <a:xfrm>
            <a:off x="59961" y="1439056"/>
            <a:ext cx="1878783" cy="2146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200" dirty="0" smtClean="0"/>
              <a:t>Tasoristeysten lukumäärät:</a:t>
            </a:r>
          </a:p>
          <a:p>
            <a:r>
              <a:rPr lang="fi-FI" sz="1200" dirty="0" smtClean="0"/>
              <a:t>(Pää-/sivuraiteet)</a:t>
            </a:r>
          </a:p>
          <a:p>
            <a:endParaRPr lang="fi-FI" sz="1200" dirty="0" smtClean="0"/>
          </a:p>
          <a:p>
            <a:r>
              <a:rPr lang="fi-FI" sz="1200" dirty="0" smtClean="0"/>
              <a:t>Yhteensä 2435/343 = 2778</a:t>
            </a:r>
          </a:p>
          <a:p>
            <a:r>
              <a:rPr lang="fi-FI" sz="1200" dirty="0" smtClean="0"/>
              <a:t>Puomilaitos 544/65 = 609</a:t>
            </a:r>
          </a:p>
          <a:p>
            <a:r>
              <a:rPr lang="fi-FI" sz="1200" dirty="0" err="1" smtClean="0"/>
              <a:t>Valo-</a:t>
            </a:r>
            <a:r>
              <a:rPr lang="fi-FI" sz="1200" dirty="0" smtClean="0"/>
              <a:t> ja ääni 21/12 = 33</a:t>
            </a:r>
          </a:p>
          <a:p>
            <a:r>
              <a:rPr lang="fi-FI" sz="1200" dirty="0" smtClean="0"/>
              <a:t>Huomiovalo 32/2 = 34</a:t>
            </a:r>
          </a:p>
          <a:p>
            <a:r>
              <a:rPr lang="fi-FI" sz="1200" dirty="0" smtClean="0"/>
              <a:t>Ei tievaroituslaitosta</a:t>
            </a:r>
          </a:p>
          <a:p>
            <a:r>
              <a:rPr lang="fi-FI" sz="1200" dirty="0" smtClean="0"/>
              <a:t>1838/264 = 2102</a:t>
            </a:r>
            <a:endParaRPr lang="fi-FI" sz="1200" dirty="0"/>
          </a:p>
          <a:p>
            <a:endParaRPr lang="fi-FI" sz="1200" dirty="0" smtClean="0"/>
          </a:p>
          <a:p>
            <a:endParaRPr lang="fi-FI" dirty="0"/>
          </a:p>
        </p:txBody>
      </p:sp>
      <p:pic>
        <p:nvPicPr>
          <p:cNvPr id="9" name="Kuva 8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0803" y="979788"/>
            <a:ext cx="1971758" cy="3346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64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Tasoristeysonnettomuudet 2000 - 2017</a:t>
            </a:r>
            <a:endParaRPr lang="fi-FI" dirty="0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10.4.2018</a:t>
            </a:r>
            <a:endParaRPr lang="fi-FI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Jarmo Koistinen</a:t>
            </a:r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5</a:t>
            </a:fld>
            <a:endParaRPr lang="fi-FI"/>
          </a:p>
        </p:txBody>
      </p:sp>
      <p:graphicFrame>
        <p:nvGraphicFramePr>
          <p:cNvPr id="7" name="Sisällön paikkamerkki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2390885"/>
              </p:ext>
            </p:extLst>
          </p:nvPr>
        </p:nvGraphicFramePr>
        <p:xfrm>
          <a:off x="522288" y="1277938"/>
          <a:ext cx="7970837" cy="3311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434549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Turvallisuuden arviointijärjestelmä </a:t>
            </a:r>
            <a:r>
              <a:rPr lang="fi-FI" dirty="0" err="1" smtClean="0"/>
              <a:t>Tarva</a:t>
            </a:r>
            <a:r>
              <a:rPr lang="fi-FI" dirty="0" smtClean="0"/>
              <a:t> LC</a:t>
            </a:r>
            <a:endParaRPr lang="fi-FI" dirty="0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10.4.2018</a:t>
            </a:r>
            <a:endParaRPr lang="fi-FI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Jarmo Koistinen</a:t>
            </a:r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6</a:t>
            </a:fld>
            <a:endParaRPr lang="fi-FI"/>
          </a:p>
        </p:txBody>
      </p:sp>
      <p:pic>
        <p:nvPicPr>
          <p:cNvPr id="6" name="Kuva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1557" y="1047734"/>
            <a:ext cx="5667774" cy="3993373"/>
          </a:xfrm>
          <a:prstGeom prst="rect">
            <a:avLst/>
          </a:prstGeom>
        </p:spPr>
      </p:pic>
      <p:sp>
        <p:nvSpPr>
          <p:cNvPr id="7" name="Tekstiruutu 6"/>
          <p:cNvSpPr txBox="1"/>
          <p:nvPr/>
        </p:nvSpPr>
        <p:spPr>
          <a:xfrm>
            <a:off x="307299" y="1686393"/>
            <a:ext cx="15042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3200" dirty="0" smtClean="0"/>
              <a:t>42 % !!</a:t>
            </a:r>
            <a:endParaRPr lang="fi-FI" sz="3200" dirty="0"/>
          </a:p>
        </p:txBody>
      </p:sp>
      <p:sp>
        <p:nvSpPr>
          <p:cNvPr id="8" name="Ellipsi 7"/>
          <p:cNvSpPr/>
          <p:nvPr/>
        </p:nvSpPr>
        <p:spPr>
          <a:xfrm>
            <a:off x="352636" y="1457378"/>
            <a:ext cx="1254683" cy="10428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28643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6.4.2018</a:t>
            </a:r>
            <a:endParaRPr lang="fi-FI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 smtClean="0"/>
              <a:t>Jarmo Koistinen</a:t>
            </a:r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7</a:t>
            </a:fld>
            <a:endParaRPr lang="fi-FI"/>
          </a:p>
        </p:txBody>
      </p:sp>
      <p:sp>
        <p:nvSpPr>
          <p:cNvPr id="5" name="Otsikk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LVM:n</a:t>
            </a:r>
            <a:r>
              <a:rPr lang="fi-FI" dirty="0" smtClean="0"/>
              <a:t> tasoristeysturvallisuuden parantamisohjelma ja Liikenneviraston ohjelma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003492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z="2400" dirty="0"/>
              <a:t>Tasoristeysturvallisuuden </a:t>
            </a:r>
            <a:r>
              <a:rPr lang="fi-FI" sz="2400" dirty="0" smtClean="0"/>
              <a:t>parantamisohjelma (LVM)</a:t>
            </a:r>
            <a:endParaRPr lang="fi-FI" sz="2400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fi-FI" dirty="0" smtClean="0"/>
              <a:t>LVM </a:t>
            </a:r>
            <a:r>
              <a:rPr lang="fi-FI" dirty="0"/>
              <a:t>on </a:t>
            </a:r>
            <a:r>
              <a:rPr lang="fi-FI" dirty="0" smtClean="0"/>
              <a:t>23.11.2017 lähettänyt </a:t>
            </a:r>
            <a:r>
              <a:rPr lang="fi-FI" dirty="0"/>
              <a:t>Liikennevirastolle ja </a:t>
            </a:r>
            <a:r>
              <a:rPr lang="fi-FI" dirty="0" err="1"/>
              <a:t>Trafille</a:t>
            </a:r>
            <a:r>
              <a:rPr lang="fi-FI" dirty="0"/>
              <a:t> tasoristeysten </a:t>
            </a:r>
            <a:r>
              <a:rPr lang="fi-FI" dirty="0" smtClean="0"/>
              <a:t>turvallisuuden </a:t>
            </a:r>
            <a:r>
              <a:rPr lang="fi-FI" dirty="0"/>
              <a:t>parantamisohjelman </a:t>
            </a:r>
            <a:r>
              <a:rPr lang="fi-FI" dirty="0" smtClean="0"/>
              <a:t>toimenpiteitä varten: </a:t>
            </a:r>
            <a:endParaRPr lang="fi-FI" dirty="0"/>
          </a:p>
          <a:p>
            <a:pPr marL="0" indent="0">
              <a:buNone/>
            </a:pPr>
            <a:r>
              <a:rPr lang="fi-FI" dirty="0"/>
              <a:t>1</a:t>
            </a:r>
            <a:r>
              <a:rPr lang="fi-FI" dirty="0" smtClean="0"/>
              <a:t>. Tasoristeysten </a:t>
            </a:r>
            <a:r>
              <a:rPr lang="fi-FI" dirty="0"/>
              <a:t>sulkeminen ja mahdollisesti tarvittavien korvaavien tiejärjestelyjen sekä </a:t>
            </a:r>
            <a:r>
              <a:rPr lang="fi-FI" dirty="0" smtClean="0"/>
              <a:t>varoituslaitosten toteutus. Listalla 65 tasoristeystä. Ohjelma toteutuksessa. Mikko Heiskanen projektipäällikkönä.</a:t>
            </a:r>
            <a:endParaRPr lang="fi-FI" dirty="0"/>
          </a:p>
          <a:p>
            <a:pPr marL="0" indent="0">
              <a:buNone/>
            </a:pPr>
            <a:r>
              <a:rPr lang="fi-FI" dirty="0"/>
              <a:t>2</a:t>
            </a:r>
            <a:r>
              <a:rPr lang="fi-FI" dirty="0" smtClean="0"/>
              <a:t>. Kevyisiin varoituslaitteisiin </a:t>
            </a:r>
            <a:r>
              <a:rPr lang="fi-FI" dirty="0"/>
              <a:t>perustuvan järjestelmän </a:t>
            </a:r>
            <a:r>
              <a:rPr lang="fi-FI" dirty="0" smtClean="0"/>
              <a:t>suunnittelu</a:t>
            </a:r>
            <a:r>
              <a:rPr lang="fi-FI" dirty="0"/>
              <a:t>, valmistelu ja toteutus </a:t>
            </a:r>
            <a:r>
              <a:rPr lang="fi-FI" dirty="0" smtClean="0"/>
              <a:t>rataosalle Lahti-Heinola. Projektipäällikkö Jouni Vauhkonen</a:t>
            </a:r>
            <a:endParaRPr lang="fi-FI" dirty="0"/>
          </a:p>
          <a:p>
            <a:pPr marL="0" indent="0">
              <a:buNone/>
            </a:pPr>
            <a:r>
              <a:rPr lang="fi-FI" dirty="0"/>
              <a:t>3</a:t>
            </a:r>
            <a:r>
              <a:rPr lang="fi-FI" dirty="0" smtClean="0"/>
              <a:t>. </a:t>
            </a:r>
            <a:r>
              <a:rPr lang="fi-FI" dirty="0" err="1" smtClean="0"/>
              <a:t>Trafi</a:t>
            </a:r>
            <a:r>
              <a:rPr lang="fi-FI" dirty="0" smtClean="0"/>
              <a:t> </a:t>
            </a:r>
            <a:r>
              <a:rPr lang="fi-FI" dirty="0"/>
              <a:t>määrittelee vuoden 2017 aikana kriteerit </a:t>
            </a:r>
            <a:r>
              <a:rPr lang="fi-FI" dirty="0" smtClean="0"/>
              <a:t>tasoristeyksille</a:t>
            </a:r>
            <a:r>
              <a:rPr lang="fi-FI" dirty="0"/>
              <a:t>, joissa stop-merkin käytöllä voidaan tehokkaimmin vähentää </a:t>
            </a:r>
            <a:r>
              <a:rPr lang="fi-FI" dirty="0" smtClean="0"/>
              <a:t>onnettomuusennustetta. -&gt; kriteerit saatu helmikuussa 2018</a:t>
            </a:r>
          </a:p>
          <a:p>
            <a:pPr marL="0" indent="0">
              <a:buNone/>
            </a:pPr>
            <a:r>
              <a:rPr lang="fi-FI" dirty="0" smtClean="0"/>
              <a:t>4. Liikennevirasto selvittää satelliittinavigointiin perustuvan junien paikannuksen hyödyntämistä reaaliaikaisessa junista varoittamisessa tasoristeyksissä.</a:t>
            </a:r>
          </a:p>
          <a:p>
            <a:pPr marL="0" indent="0">
              <a:buNone/>
            </a:pPr>
            <a:r>
              <a:rPr lang="fi-FI" dirty="0"/>
              <a:t>5. Tällä hetkellä kesken tai työn alla on 13 </a:t>
            </a:r>
            <a:r>
              <a:rPr lang="fi-FI" dirty="0" err="1"/>
              <a:t>OTKESin</a:t>
            </a:r>
            <a:r>
              <a:rPr lang="fi-FI" dirty="0"/>
              <a:t> tasoristeyksiin liittyvää suositusta. </a:t>
            </a:r>
            <a:r>
              <a:rPr lang="fi-FI" dirty="0" smtClean="0"/>
              <a:t> </a:t>
            </a:r>
          </a:p>
          <a:p>
            <a:pPr marL="0" indent="0">
              <a:buNone/>
            </a:pPr>
            <a:r>
              <a:rPr lang="fi-FI" dirty="0" smtClean="0"/>
              <a:t>6. </a:t>
            </a:r>
            <a:r>
              <a:rPr lang="fi-FI" dirty="0"/>
              <a:t>Rahoitus: ohjelman aloitukseen hallitus esittää vuoden 2018 talousarvioesityksen täydentämisen yhteydessä 2M€ määrärahaa. Lisäksi </a:t>
            </a:r>
            <a:r>
              <a:rPr lang="fi-FI" dirty="0" smtClean="0"/>
              <a:t>on </a:t>
            </a:r>
            <a:r>
              <a:rPr lang="fi-FI" dirty="0"/>
              <a:t>varattu </a:t>
            </a:r>
            <a:r>
              <a:rPr lang="fi-FI" dirty="0" smtClean="0"/>
              <a:t>tälle vuodelle 6 M€. Tuleville vuosille esitetään 8-10 M€ rahoitusta ohjelman loppuunsaattamiseksi.</a:t>
            </a:r>
            <a:endParaRPr lang="fi-FI" dirty="0"/>
          </a:p>
          <a:p>
            <a:pPr marL="0" indent="0">
              <a:buNone/>
            </a:pPr>
            <a:endParaRPr lang="fi-FI" dirty="0" smtClean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6.4.2018</a:t>
            </a:r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Jarmo Koistinen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8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8914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LVM 65 kohdelista on julkaistu</a:t>
            </a: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9</a:t>
            </a:fld>
            <a:endParaRPr lang="fi-FI"/>
          </a:p>
        </p:txBody>
      </p:sp>
      <p:pic>
        <p:nvPicPr>
          <p:cNvPr id="7" name="Kuva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922" y="1045029"/>
            <a:ext cx="3673703" cy="3845987"/>
          </a:xfrm>
          <a:prstGeom prst="rect">
            <a:avLst/>
          </a:prstGeom>
        </p:spPr>
      </p:pic>
      <p:pic>
        <p:nvPicPr>
          <p:cNvPr id="8" name="Kuva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810" y="751294"/>
            <a:ext cx="2749720" cy="4015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905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_livi">
  <a:themeElements>
    <a:clrScheme name="Liikennevirast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46AF"/>
      </a:accent1>
      <a:accent2>
        <a:srgbClr val="0088CE"/>
      </a:accent2>
      <a:accent3>
        <a:srgbClr val="3DB7E4"/>
      </a:accent3>
      <a:accent4>
        <a:srgbClr val="EA8A00"/>
      </a:accent4>
      <a:accent5>
        <a:srgbClr val="84CAC6"/>
      </a:accent5>
      <a:accent6>
        <a:srgbClr val="BCBC7E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sityspohja tapahtumailmeellä.potx" id="{2373636E-F0F1-4C12-BBEA-53F020C71C79}" vid="{B0FDEB64-063F-4354-AF6F-D97D90FA77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livi_kameleon xmlns="" xmlns:xsi="http://www.w3.org/2001/XMLSchema-instance">
  <tyyppi>Esitys</tyyppi>
  <title>Tasoristeysturvallisuuden toimenpiteet</title>
  <author>Jarmo Koistinen</author>
  <paivays>10.4.2018</paivays>
</livi_kameleon>
</file>

<file path=customXml/item2.xml><?xml version="1.0" encoding="utf-8"?>
<xml_kameleon>
  <subtitle>Ratafoorumi 10.4.2018</subtitle>
</xml_kameleon>
</file>

<file path=customXml/itemProps1.xml><?xml version="1.0" encoding="utf-8"?>
<ds:datastoreItem xmlns:ds="http://schemas.openxmlformats.org/officeDocument/2006/customXml" ds:itemID="{045CC467-A79D-4C9D-A36D-183F70C15D77}">
  <ds:schemaRefs>
    <ds:schemaRef ds:uri=""/>
  </ds:schemaRefs>
</ds:datastoreItem>
</file>

<file path=customXml/itemProps2.xml><?xml version="1.0" encoding="utf-8"?>
<ds:datastoreItem xmlns:ds="http://schemas.openxmlformats.org/officeDocument/2006/customXml" ds:itemID="{2FE58BFF-343C-492E-8973-851B715CC23F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esityspohja tapahtumailmeellä</Template>
  <TotalTime>1212</TotalTime>
  <Words>883</Words>
  <Application>Microsoft Office PowerPoint</Application>
  <PresentationFormat>Näytössä katseltava esitys (16:9)</PresentationFormat>
  <Paragraphs>118</Paragraphs>
  <Slides>15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3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15</vt:i4>
      </vt:variant>
    </vt:vector>
  </HeadingPairs>
  <TitlesOfParts>
    <vt:vector size="19" baseType="lpstr">
      <vt:lpstr>Arial</vt:lpstr>
      <vt:lpstr>Calibri</vt:lpstr>
      <vt:lpstr>Felbridge Pro</vt:lpstr>
      <vt:lpstr>pp_livi</vt:lpstr>
      <vt:lpstr>Tasoristeysturvallisuuden toimenpiteet ja ajankohtaista</vt:lpstr>
      <vt:lpstr>Toimenpideohjelman taustaa</vt:lpstr>
      <vt:lpstr>Tasoristeysten lukumäärä valtion rataverkolla</vt:lpstr>
      <vt:lpstr>Tasoristeykset kartalla</vt:lpstr>
      <vt:lpstr>Tasoristeysonnettomuudet 2000 - 2017</vt:lpstr>
      <vt:lpstr>Turvallisuuden arviointijärjestelmä Tarva LC</vt:lpstr>
      <vt:lpstr>LVM:n tasoristeysturvallisuuden parantamisohjelma ja Liikenneviraston ohjelma</vt:lpstr>
      <vt:lpstr>Tasoristeysturvallisuuden parantamisohjelma (LVM)</vt:lpstr>
      <vt:lpstr>LVM 65 kohdelista on julkaistu</vt:lpstr>
      <vt:lpstr>”Tasoristeysten 65 – ohjelma”</vt:lpstr>
      <vt:lpstr>Tasoristeysturvallisuuden toimenpideohjelma</vt:lpstr>
      <vt:lpstr>OTKES tasoristeyssuositukset</vt:lpstr>
      <vt:lpstr>OTKES tasoristeyssuositukset</vt:lpstr>
      <vt:lpstr>”Tasoristeysryhmät”</vt:lpstr>
      <vt:lpstr>Kiitos! Kysymyksiä…?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Tasoristeysturvallisuuden toimenpiteet</dc:title>
  <dc:creator>Jarmo Koistinen</dc:creator>
  <cp:keywords>Esitys</cp:keywords>
  <cp:lastModifiedBy>Koistinen Jarmo</cp:lastModifiedBy>
  <cp:revision>33</cp:revision>
  <dcterms:created xsi:type="dcterms:W3CDTF">2018-01-15T08:51:11Z</dcterms:created>
  <dcterms:modified xsi:type="dcterms:W3CDTF">2018-04-10T05:45:14Z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vKameleonVerID">
    <vt:lpwstr>473.983.02.003</vt:lpwstr>
  </property>
  <property fmtid="{D5CDD505-2E9C-101B-9397-08002B2CF9AE}" pid="3" name="dvSaved">
    <vt:lpwstr>1</vt:lpwstr>
  </property>
  <property fmtid="{D5CDD505-2E9C-101B-9397-08002B2CF9AE}" pid="4" name="dvLanguage">
    <vt:lpwstr>1035</vt:lpwstr>
  </property>
  <property fmtid="{D5CDD505-2E9C-101B-9397-08002B2CF9AE}" pid="5" name="dvTemplate">
    <vt:lpwstr>esityspohja tapahtumailmeellä.potx</vt:lpwstr>
  </property>
  <property fmtid="{D5CDD505-2E9C-101B-9397-08002B2CF9AE}" pid="6" name="dvDefinition">
    <vt:lpwstr>76 (dd_default.xml)</vt:lpwstr>
  </property>
  <property fmtid="{D5CDD505-2E9C-101B-9397-08002B2CF9AE}" pid="7" name="dvDefinitionID">
    <vt:lpwstr>76</vt:lpwstr>
  </property>
  <property fmtid="{D5CDD505-2E9C-101B-9397-08002B2CF9AE}" pid="8" name="dvContentFile">
    <vt:lpwstr>dd_default.xml</vt:lpwstr>
  </property>
  <property fmtid="{D5CDD505-2E9C-101B-9397-08002B2CF9AE}" pid="9" name="dvGlobalVerID">
    <vt:lpwstr>473.85.02.013</vt:lpwstr>
  </property>
  <property fmtid="{D5CDD505-2E9C-101B-9397-08002B2CF9AE}" pid="10" name="dvDefinitionVersion">
    <vt:lpwstr>02.004 / 4.5.2017</vt:lpwstr>
  </property>
  <property fmtid="{D5CDD505-2E9C-101B-9397-08002B2CF9AE}" pid="11" name="filename">
    <vt:lpwstr>false</vt:lpwstr>
  </property>
  <property fmtid="{D5CDD505-2E9C-101B-9397-08002B2CF9AE}" pid="12" name="filenameandpath">
    <vt:lpwstr>false</vt:lpwstr>
  </property>
  <property fmtid="{D5CDD505-2E9C-101B-9397-08002B2CF9AE}" pid="13" name="dvPagenumberExist">
    <vt:lpwstr>1</vt:lpwstr>
  </property>
  <property fmtid="{D5CDD505-2E9C-101B-9397-08002B2CF9AE}" pid="14" name="dvAuthorExist">
    <vt:lpwstr>1</vt:lpwstr>
  </property>
  <property fmtid="{D5CDD505-2E9C-101B-9397-08002B2CF9AE}" pid="15" name="dvDateExist">
    <vt:lpwstr>-1</vt:lpwstr>
  </property>
  <property fmtid="{D5CDD505-2E9C-101B-9397-08002B2CF9AE}" pid="16" name="dvCategory">
    <vt:lpwstr>2</vt:lpwstr>
  </property>
  <property fmtid="{D5CDD505-2E9C-101B-9397-08002B2CF9AE}" pid="17" name="dvCategory_2">
    <vt:lpwstr>0</vt:lpwstr>
  </property>
  <property fmtid="{D5CDD505-2E9C-101B-9397-08002B2CF9AE}" pid="18" name="dvSavepath">
    <vt:lpwstr/>
  </property>
  <property fmtid="{D5CDD505-2E9C-101B-9397-08002B2CF9AE}" pid="19" name="dvUsed">
    <vt:lpwstr>1</vt:lpwstr>
  </property>
  <property fmtid="{D5CDD505-2E9C-101B-9397-08002B2CF9AE}" pid="20" name="dvCompany">
    <vt:lpwstr>LIVI</vt:lpwstr>
  </property>
  <property fmtid="{D5CDD505-2E9C-101B-9397-08002B2CF9AE}" pid="21" name="dvSite">
    <vt:lpwstr>Helsinki</vt:lpwstr>
  </property>
  <property fmtid="{D5CDD505-2E9C-101B-9397-08002B2CF9AE}" pid="22" name="dvNumbering">
    <vt:lpwstr>0</vt:lpwstr>
  </property>
  <property fmtid="{D5CDD505-2E9C-101B-9397-08002B2CF9AE}" pid="23" name="dvDUname">
    <vt:lpwstr>Jarmo Koistinen</vt:lpwstr>
  </property>
  <property fmtid="{D5CDD505-2E9C-101B-9397-08002B2CF9AE}" pid="24" name="dvDUFname">
    <vt:lpwstr>Jarmo</vt:lpwstr>
  </property>
  <property fmtid="{D5CDD505-2E9C-101B-9397-08002B2CF9AE}" pid="25" name="dvDULname">
    <vt:lpwstr>Koistinen</vt:lpwstr>
  </property>
  <property fmtid="{D5CDD505-2E9C-101B-9397-08002B2CF9AE}" pid="26" name="dvDUBusinessarea">
    <vt:lpwstr>Väylänpito</vt:lpwstr>
  </property>
  <property fmtid="{D5CDD505-2E9C-101B-9397-08002B2CF9AE}" pid="27" name="dvDUdepartment">
    <vt:lpwstr>Tekniikka ja ympäristö</vt:lpwstr>
  </property>
  <property fmtid="{D5CDD505-2E9C-101B-9397-08002B2CF9AE}" pid="28" name="dvLogoExist">
    <vt:lpwstr>0</vt:lpwstr>
  </property>
  <property fmtid="{D5CDD505-2E9C-101B-9397-08002B2CF9AE}" pid="29" name="dvCurrentlogo">
    <vt:lpwstr>LIVI_fi.jpg</vt:lpwstr>
  </property>
  <property fmtid="{D5CDD505-2E9C-101B-9397-08002B2CF9AE}" pid="30" name="dvEULogoExist">
    <vt:lpwstr>0</vt:lpwstr>
  </property>
  <property fmtid="{D5CDD505-2E9C-101B-9397-08002B2CF9AE}" pid="31" name="dvCurrentEUListLogo">
    <vt:lpwstr/>
  </property>
  <property fmtid="{D5CDD505-2E9C-101B-9397-08002B2CF9AE}" pid="32" name="dvCurrentEUlogo">
    <vt:lpwstr/>
  </property>
  <property fmtid="{D5CDD505-2E9C-101B-9397-08002B2CF9AE}" pid="33" name="tyyppi">
    <vt:lpwstr>Esitys</vt:lpwstr>
  </property>
  <property fmtid="{D5CDD505-2E9C-101B-9397-08002B2CF9AE}" pid="34" name="title">
    <vt:lpwstr>Tasoristeysturvallisuuden toimenpiteet</vt:lpwstr>
  </property>
  <property fmtid="{D5CDD505-2E9C-101B-9397-08002B2CF9AE}" pid="35" name="author">
    <vt:lpwstr>Jarmo Koistinen</vt:lpwstr>
  </property>
  <property fmtid="{D5CDD505-2E9C-101B-9397-08002B2CF9AE}" pid="36" name="subtitle">
    <vt:lpwstr>Ratafoorumi 10.4.2018</vt:lpwstr>
  </property>
  <property fmtid="{D5CDD505-2E9C-101B-9397-08002B2CF9AE}" pid="37" name="paivays">
    <vt:filetime>2018-01-14T22:00:00Z</vt:filetime>
  </property>
</Properties>
</file>