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4"/>
  </p:notesMasterIdLst>
  <p:sldIdLst>
    <p:sldId id="286" r:id="rId4"/>
    <p:sldId id="287" r:id="rId5"/>
    <p:sldId id="273" r:id="rId6"/>
    <p:sldId id="282" r:id="rId7"/>
    <p:sldId id="288" r:id="rId8"/>
    <p:sldId id="283" r:id="rId9"/>
    <p:sldId id="284" r:id="rId10"/>
    <p:sldId id="285" r:id="rId11"/>
    <p:sldId id="289" r:id="rId12"/>
    <p:sldId id="290" r:id="rId13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73" autoAdjust="0"/>
  </p:normalViewPr>
  <p:slideViewPr>
    <p:cSldViewPr snapToGrid="0">
      <p:cViewPr varScale="1">
        <p:scale>
          <a:sx n="156" d="100"/>
          <a:sy n="156" d="100"/>
        </p:scale>
        <p:origin x="296" y="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9.4.2018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10.4.2018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1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i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6" name="eulogotenplaceholder"/>
          <p:cNvSpPr txBox="1"/>
          <p:nvPr userDrawn="1"/>
        </p:nvSpPr>
        <p:spPr>
          <a:xfrm>
            <a:off x="204295" y="4650906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page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 smtClean="0"/>
              <a:t>Kiitos!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5" name="Tekstiruutu 4"/>
          <p:cNvSpPr txBox="1"/>
          <p:nvPr userDrawn="1"/>
        </p:nvSpPr>
        <p:spPr>
          <a:xfrm>
            <a:off x="360000" y="3168000"/>
            <a:ext cx="4547079" cy="9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200" b="0" baseline="0" dirty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lvl="0"/>
            <a:r>
              <a:rPr lang="fi-FI" dirty="0" smtClean="0"/>
              <a:t>liikennevirasto.fi</a:t>
            </a:r>
          </a:p>
          <a:p>
            <a:pPr lvl="0"/>
            <a:r>
              <a:rPr lang="fi-FI" dirty="0" smtClean="0"/>
              <a:t>twitter.com/liikennevirasto</a:t>
            </a:r>
          </a:p>
          <a:p>
            <a:pPr lvl="0"/>
            <a:r>
              <a:rPr lang="fi-FI" dirty="0" smtClean="0"/>
              <a:t>facebook.com/liikennevirasto</a:t>
            </a:r>
          </a:p>
          <a:p>
            <a:pPr lvl="0"/>
            <a:r>
              <a:rPr lang="fi-FI" dirty="0" smtClean="0"/>
              <a:t>youtube.com/liikennevirasto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909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10.4.2018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Jouni Hytönen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tsikko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Uusien tiedontuotannon menetelmien kokeilut</a:t>
            </a:r>
            <a:endParaRPr lang="fi-FI" dirty="0"/>
          </a:p>
        </p:txBody>
      </p:sp>
      <p:sp>
        <p:nvSpPr>
          <p:cNvPr id="8" name="Alaotsikko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Jouni Hytönen, Liikennevirasto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4294967295"/>
          </p:nvPr>
        </p:nvSpPr>
        <p:spPr>
          <a:xfrm>
            <a:off x="6226175" y="4767263"/>
            <a:ext cx="2917825" cy="274637"/>
          </a:xfrm>
        </p:spPr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294967295"/>
          </p:nvPr>
        </p:nvSpPr>
        <p:spPr>
          <a:xfrm>
            <a:off x="8770938" y="4767263"/>
            <a:ext cx="373062" cy="274637"/>
          </a:xfrm>
        </p:spPr>
        <p:txBody>
          <a:bodyPr/>
          <a:lstStyle/>
          <a:p>
            <a:fld id="{CD67F47F-A4DF-4926-BB4C-9F1DAEA89B92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1098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Seuraavat askeleet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Loppuraportit asetetaan näkyville Liikenneviraston verkkosivuille sitä mukaa kuin kokeiluja valmistuu (lähiaikoina)</a:t>
            </a:r>
          </a:p>
          <a:p>
            <a:r>
              <a:rPr lang="fi-FI" dirty="0" smtClean="0"/>
              <a:t>Käynnissä olevien kokeilujen vienti loppuun</a:t>
            </a:r>
          </a:p>
          <a:p>
            <a:r>
              <a:rPr lang="fi-FI" dirty="0" smtClean="0"/>
              <a:t>Johtopäätökset kokeiluista</a:t>
            </a:r>
          </a:p>
          <a:p>
            <a:r>
              <a:rPr lang="fi-FI" dirty="0" smtClean="0"/>
              <a:t>Esittelytilaisuus tuloksista kesän jälkeen </a:t>
            </a:r>
            <a:r>
              <a:rPr lang="fi-FI" smtClean="0"/>
              <a:t>(elokuu?)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22931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tsikko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Kokeilujen aikataulu</a:t>
            </a:r>
            <a:endParaRPr lang="fi-FI" dirty="0"/>
          </a:p>
        </p:txBody>
      </p:sp>
      <p:sp>
        <p:nvSpPr>
          <p:cNvPr id="11" name="Sisällön paikkamerkki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Avoin hankintailmoitus julkaistiin keväällä 2016, pyydettiin kentältä tarjoutumisia uusista tiedontuotannon menetelmistä, joita voitaisiin kokeilla</a:t>
            </a:r>
          </a:p>
          <a:p>
            <a:r>
              <a:rPr lang="fi-FI" dirty="0" smtClean="0"/>
              <a:t>Saatiin yli 200 tarjoutumista osahankkeille 1 (liikenne- ja liikkumistiedot), 3 (tieverkon kunnossapito) ja 4 (rataverkon kunnossapito) yhteensä</a:t>
            </a:r>
          </a:p>
          <a:p>
            <a:r>
              <a:rPr lang="fi-FI" dirty="0" smtClean="0"/>
              <a:t>Rataverkon kunnossapitoon liittyen 64 tarjoutumista, joista valittiin 12 tarjoutumista jatkoon -&gt; hankintapäätös 10.10.2016</a:t>
            </a:r>
          </a:p>
          <a:p>
            <a:r>
              <a:rPr lang="fi-FI" dirty="0" smtClean="0"/>
              <a:t>Kokeilut käynnistyivät vuoden 2017 puolella, osa jatkuu vuoden 2018 loppuun</a:t>
            </a:r>
          </a:p>
          <a:p>
            <a:r>
              <a:rPr lang="fi-FI" dirty="0" smtClean="0"/>
              <a:t>Rinnalla edistetty kuutta muuta kokeilua, joilla on haettu vastauksia Liikennevirastossa havaittuihin tiedontuotannon ongelmiin (tehty erillisinä hankintoina)</a:t>
            </a:r>
            <a:endParaRPr lang="fi-FI" dirty="0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23352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Kokeilujen tilanne </a:t>
            </a:r>
            <a:r>
              <a:rPr lang="fi-FI" dirty="0" smtClean="0"/>
              <a:t>10.4.2018</a:t>
            </a:r>
            <a:endParaRPr lang="fi-FI" dirty="0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02000" y="1096529"/>
            <a:ext cx="3868340" cy="437442"/>
          </a:xfrm>
        </p:spPr>
        <p:txBody>
          <a:bodyPr>
            <a:normAutofit/>
          </a:bodyPr>
          <a:lstStyle/>
          <a:p>
            <a:r>
              <a:rPr lang="fi-FI" dirty="0" smtClean="0"/>
              <a:t>Työt käynnissä (8 kpl)</a:t>
            </a:r>
            <a:endParaRPr lang="fi-FI" dirty="0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702000" y="1402065"/>
            <a:ext cx="3849596" cy="1885588"/>
          </a:xfrm>
        </p:spPr>
        <p:txBody>
          <a:bodyPr>
            <a:normAutofit/>
          </a:bodyPr>
          <a:lstStyle/>
          <a:p>
            <a:r>
              <a:rPr lang="fi-FI" sz="800" dirty="0" err="1" smtClean="0"/>
              <a:t>Finmeas</a:t>
            </a:r>
            <a:r>
              <a:rPr lang="fi-FI" sz="800" dirty="0" smtClean="0"/>
              <a:t> </a:t>
            </a:r>
            <a:r>
              <a:rPr lang="fi-FI" sz="800" dirty="0"/>
              <a:t>Oy, Rataverkon automaattinen routaseuranta</a:t>
            </a:r>
            <a:endParaRPr lang="fi-FI" sz="800" dirty="0" smtClean="0"/>
          </a:p>
          <a:p>
            <a:r>
              <a:rPr lang="fi-FI" sz="800" dirty="0" smtClean="0"/>
              <a:t>Inspecta Oy, Taitorakenteiden monitorointidatan liittäminen Taitorakennerekisteriin ja hyödyntäminen elinkaaren arviointiin</a:t>
            </a:r>
          </a:p>
          <a:p>
            <a:r>
              <a:rPr lang="fi-FI" sz="800" dirty="0" err="1" smtClean="0"/>
              <a:t>Roadscanners</a:t>
            </a:r>
            <a:r>
              <a:rPr lang="fi-FI" sz="800" dirty="0" smtClean="0"/>
              <a:t> Oy, </a:t>
            </a:r>
            <a:r>
              <a:rPr lang="fi-FI" sz="800" dirty="0" err="1" smtClean="0"/>
              <a:t>Rail</a:t>
            </a:r>
            <a:r>
              <a:rPr lang="fi-FI" sz="800" dirty="0" smtClean="0"/>
              <a:t> </a:t>
            </a:r>
            <a:r>
              <a:rPr lang="fi-FI" sz="800" dirty="0" err="1" smtClean="0"/>
              <a:t>Doctor</a:t>
            </a:r>
            <a:r>
              <a:rPr lang="fi-FI" sz="800" dirty="0" smtClean="0"/>
              <a:t> </a:t>
            </a:r>
            <a:r>
              <a:rPr lang="fi-FI" sz="800" dirty="0" err="1" smtClean="0"/>
              <a:t>Maintenance</a:t>
            </a:r>
            <a:r>
              <a:rPr lang="fi-FI" sz="800" dirty="0" smtClean="0"/>
              <a:t> Controller</a:t>
            </a:r>
          </a:p>
          <a:p>
            <a:r>
              <a:rPr lang="fi-FI" sz="800" dirty="0"/>
              <a:t>Siemens </a:t>
            </a:r>
            <a:r>
              <a:rPr lang="fi-FI" sz="800" dirty="0" err="1"/>
              <a:t>Mobility</a:t>
            </a:r>
            <a:r>
              <a:rPr lang="fi-FI" sz="800" dirty="0"/>
              <a:t>, Turun </a:t>
            </a:r>
            <a:r>
              <a:rPr lang="fi-FI" sz="800" dirty="0" err="1"/>
              <a:t>Simis</a:t>
            </a:r>
            <a:r>
              <a:rPr lang="fi-FI" sz="800" dirty="0"/>
              <a:t> C </a:t>
            </a:r>
            <a:r>
              <a:rPr lang="fi-FI" sz="800" dirty="0" smtClean="0"/>
              <a:t>-pilotti </a:t>
            </a:r>
            <a:r>
              <a:rPr lang="fi-FI" sz="800" dirty="0"/>
              <a:t>(uusi)</a:t>
            </a:r>
            <a:endParaRPr lang="fi-FI" sz="800" dirty="0" smtClean="0"/>
          </a:p>
          <a:p>
            <a:r>
              <a:rPr lang="fi-FI" sz="800" dirty="0" err="1"/>
              <a:t>Trafix</a:t>
            </a:r>
            <a:r>
              <a:rPr lang="fi-FI" sz="800" dirty="0"/>
              <a:t> Oy, Radalla olevien esteiden, esineiden, eläimien ja luvattomien radanylittäjien automaattinen tunnistaminen videovalvonnan </a:t>
            </a:r>
            <a:r>
              <a:rPr lang="fi-FI" sz="800" dirty="0" smtClean="0"/>
              <a:t>avulla</a:t>
            </a:r>
          </a:p>
          <a:p>
            <a:r>
              <a:rPr lang="fi-FI" sz="800" dirty="0" smtClean="0"/>
              <a:t>VR </a:t>
            </a:r>
            <a:r>
              <a:rPr lang="fi-FI" sz="800" dirty="0" err="1" smtClean="0"/>
              <a:t>Track</a:t>
            </a:r>
            <a:r>
              <a:rPr lang="fi-FI" sz="800" dirty="0" smtClean="0"/>
              <a:t> Oy, Ratapenkereen monitorointi</a:t>
            </a:r>
          </a:p>
          <a:p>
            <a:r>
              <a:rPr lang="fi-FI" sz="800" dirty="0" smtClean="0"/>
              <a:t>VR </a:t>
            </a:r>
            <a:r>
              <a:rPr lang="fi-FI" sz="800" dirty="0" err="1" smtClean="0"/>
              <a:t>Track</a:t>
            </a:r>
            <a:r>
              <a:rPr lang="fi-FI" sz="800" dirty="0" smtClean="0"/>
              <a:t> Oy, Vaihteen ristikon anturointi ja kunnonhallinnan mittausjärjestelmä</a:t>
            </a:r>
          </a:p>
          <a:p>
            <a:endParaRPr lang="fi-FI" dirty="0" smtClean="0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59399" y="2617156"/>
            <a:ext cx="3887391" cy="324285"/>
          </a:xfrm>
        </p:spPr>
        <p:txBody>
          <a:bodyPr/>
          <a:lstStyle/>
          <a:p>
            <a:r>
              <a:rPr lang="fi-FI" dirty="0" smtClean="0"/>
              <a:t>Työ valmistumassa (3 kpl)</a:t>
            </a:r>
            <a:endParaRPr lang="fi-FI" dirty="0"/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59399" y="2960440"/>
            <a:ext cx="3887391" cy="736649"/>
          </a:xfrm>
        </p:spPr>
        <p:txBody>
          <a:bodyPr>
            <a:normAutofit/>
          </a:bodyPr>
          <a:lstStyle/>
          <a:p>
            <a:r>
              <a:rPr lang="fi-FI" sz="800" dirty="0" smtClean="0"/>
              <a:t>CTS </a:t>
            </a:r>
            <a:r>
              <a:rPr lang="fi-FI" sz="800" dirty="0" err="1" smtClean="0"/>
              <a:t>Engtec</a:t>
            </a:r>
            <a:r>
              <a:rPr lang="fi-FI" sz="800" dirty="0" smtClean="0"/>
              <a:t> Oy, Johtojen sijainti- ja syvyystietojen selvitys rata-alueella</a:t>
            </a:r>
          </a:p>
          <a:p>
            <a:r>
              <a:rPr lang="fi-FI" sz="800" dirty="0" smtClean="0"/>
              <a:t>Destia </a:t>
            </a:r>
            <a:r>
              <a:rPr lang="fi-FI" sz="800" dirty="0"/>
              <a:t>Oy, Mobiililaserkeilauksella radan kunnossapidon lähtötietomalli</a:t>
            </a:r>
            <a:endParaRPr lang="fi-FI" sz="800" dirty="0" smtClean="0"/>
          </a:p>
          <a:p>
            <a:r>
              <a:rPr lang="fi-FI" sz="800" dirty="0" smtClean="0"/>
              <a:t>VR </a:t>
            </a:r>
            <a:r>
              <a:rPr lang="fi-FI" sz="800" dirty="0" err="1"/>
              <a:t>Track</a:t>
            </a:r>
            <a:r>
              <a:rPr lang="fi-FI" sz="800" dirty="0"/>
              <a:t> Oy, Konenäön hyödyntäminen radan merkkien tunnistamiseen ja kunnon </a:t>
            </a:r>
            <a:r>
              <a:rPr lang="fi-FI" sz="800" dirty="0" smtClean="0"/>
              <a:t>arviointiin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 dirty="0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4AF14-48A4-44E7-8ADD-BB071DF0E8F6}" type="slidenum">
              <a:rPr lang="fi-FI" smtClean="0"/>
              <a:t>3</a:t>
            </a:fld>
            <a:endParaRPr lang="fi-FI"/>
          </a:p>
        </p:txBody>
      </p:sp>
      <p:sp>
        <p:nvSpPr>
          <p:cNvPr id="10" name="Tekstin paikkamerkki 2"/>
          <p:cNvSpPr txBox="1">
            <a:spLocks/>
          </p:cNvSpPr>
          <p:nvPr/>
        </p:nvSpPr>
        <p:spPr>
          <a:xfrm>
            <a:off x="4630835" y="1099232"/>
            <a:ext cx="3384376" cy="43744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400" b="1" i="0" kern="1200" baseline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Ei </a:t>
            </a:r>
            <a:r>
              <a:rPr lang="fi-FI" dirty="0" smtClean="0"/>
              <a:t>lähtenyt liikkeelle </a:t>
            </a:r>
            <a:r>
              <a:rPr lang="fi-FI" dirty="0" smtClean="0"/>
              <a:t>(3 kpl)</a:t>
            </a:r>
            <a:endParaRPr lang="fi-FI" dirty="0"/>
          </a:p>
        </p:txBody>
      </p:sp>
      <p:sp>
        <p:nvSpPr>
          <p:cNvPr id="12" name="Sisällön paikkamerkki 3"/>
          <p:cNvSpPr txBox="1">
            <a:spLocks/>
          </p:cNvSpPr>
          <p:nvPr/>
        </p:nvSpPr>
        <p:spPr>
          <a:xfrm>
            <a:off x="4659401" y="1402066"/>
            <a:ext cx="3855980" cy="1196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2075" indent="-9207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2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800" dirty="0" smtClean="0"/>
              <a:t>Poutapilvi </a:t>
            </a:r>
            <a:r>
              <a:rPr lang="fi-FI" sz="800" dirty="0" err="1" smtClean="0"/>
              <a:t>web</a:t>
            </a:r>
            <a:r>
              <a:rPr lang="fi-FI" sz="800" dirty="0" smtClean="0"/>
              <a:t> design Oy, tasoristeyskuvien paikannustietojen hyödyntäminen (uusi, ei kiireellinen) </a:t>
            </a:r>
            <a:br>
              <a:rPr lang="fi-FI" sz="800" dirty="0" smtClean="0"/>
            </a:br>
            <a:r>
              <a:rPr lang="fi-FI" sz="800" dirty="0" smtClean="0">
                <a:solidFill>
                  <a:srgbClr val="FF0000"/>
                </a:solidFill>
              </a:rPr>
              <a:t>– ei edistettäne (aika- ja resurssipula, RAIKU?)</a:t>
            </a:r>
            <a:endParaRPr lang="fi-FI" sz="800" dirty="0">
              <a:solidFill>
                <a:srgbClr val="FF0000"/>
              </a:solidFill>
            </a:endParaRPr>
          </a:p>
          <a:p>
            <a:r>
              <a:rPr lang="fi-FI" sz="800" dirty="0" smtClean="0"/>
              <a:t>Proxion CC, </a:t>
            </a:r>
            <a:r>
              <a:rPr lang="fi-FI" sz="800" dirty="0" err="1" smtClean="0"/>
              <a:t>OmniBallast</a:t>
            </a:r>
            <a:r>
              <a:rPr lang="fi-FI" sz="800" dirty="0" smtClean="0"/>
              <a:t> sepelin määrän tunnistamiseen </a:t>
            </a:r>
            <a:r>
              <a:rPr lang="fi-FI" sz="800" dirty="0" smtClean="0">
                <a:solidFill>
                  <a:srgbClr val="FF0000"/>
                </a:solidFill>
              </a:rPr>
              <a:t>– sovittu toimittajan kanssa että luovutaan</a:t>
            </a:r>
          </a:p>
          <a:p>
            <a:r>
              <a:rPr lang="fi-FI" sz="800" dirty="0" smtClean="0"/>
              <a:t>Proxion CC, </a:t>
            </a:r>
            <a:r>
              <a:rPr lang="fi-FI" sz="800" dirty="0" err="1" smtClean="0"/>
              <a:t>Omnicom</a:t>
            </a:r>
            <a:r>
              <a:rPr lang="fi-FI" sz="800" dirty="0" smtClean="0"/>
              <a:t> Engineering </a:t>
            </a:r>
            <a:r>
              <a:rPr lang="fi-FI" sz="800" dirty="0" err="1" smtClean="0"/>
              <a:t>Ride</a:t>
            </a:r>
            <a:r>
              <a:rPr lang="fi-FI" sz="800" dirty="0" smtClean="0"/>
              <a:t> </a:t>
            </a:r>
            <a:r>
              <a:rPr lang="fi-FI" sz="800" dirty="0" err="1" smtClean="0"/>
              <a:t>Quality</a:t>
            </a:r>
            <a:r>
              <a:rPr lang="fi-FI" sz="800" dirty="0" smtClean="0"/>
              <a:t> –sovellus, radan heittojen tunnistus paikkatietoineen </a:t>
            </a:r>
            <a:br>
              <a:rPr lang="fi-FI" sz="800" dirty="0" smtClean="0"/>
            </a:br>
            <a:r>
              <a:rPr lang="fi-FI" sz="800" dirty="0" smtClean="0">
                <a:solidFill>
                  <a:srgbClr val="FF0000"/>
                </a:solidFill>
              </a:rPr>
              <a:t>– sovittu toimittajan kanssa, että luovutaan</a:t>
            </a:r>
          </a:p>
        </p:txBody>
      </p:sp>
      <p:sp>
        <p:nvSpPr>
          <p:cNvPr id="13" name="Tekstin paikkamerkki 4"/>
          <p:cNvSpPr txBox="1">
            <a:spLocks/>
          </p:cNvSpPr>
          <p:nvPr/>
        </p:nvSpPr>
        <p:spPr>
          <a:xfrm>
            <a:off x="664205" y="3195346"/>
            <a:ext cx="3887391" cy="32428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Työ valmistunut (4 kpl)</a:t>
            </a:r>
            <a:endParaRPr lang="fi-FI" dirty="0"/>
          </a:p>
        </p:txBody>
      </p:sp>
      <p:sp>
        <p:nvSpPr>
          <p:cNvPr id="14" name="Sisällön paikkamerkki 5"/>
          <p:cNvSpPr txBox="1">
            <a:spLocks/>
          </p:cNvSpPr>
          <p:nvPr/>
        </p:nvSpPr>
        <p:spPr>
          <a:xfrm>
            <a:off x="662890" y="3519631"/>
            <a:ext cx="3887391" cy="1247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2075" indent="-9207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2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800" dirty="0" smtClean="0"/>
              <a:t>Global Virtual </a:t>
            </a:r>
            <a:r>
              <a:rPr lang="fi-FI" sz="800" dirty="0" err="1" smtClean="0"/>
              <a:t>Platform</a:t>
            </a:r>
            <a:r>
              <a:rPr lang="fi-FI" sz="800" dirty="0" smtClean="0"/>
              <a:t> GVP Oy, Rautatiekasvillisuuden hallinta laserkeilauksen avulla</a:t>
            </a:r>
          </a:p>
          <a:p>
            <a:r>
              <a:rPr lang="fi-FI" sz="800" dirty="0" err="1" smtClean="0"/>
              <a:t>Vionice</a:t>
            </a:r>
            <a:r>
              <a:rPr lang="fi-FI" sz="800" dirty="0" smtClean="0"/>
              <a:t> Oy, Kunnossapidon videoraportointi (uusi)</a:t>
            </a:r>
          </a:p>
          <a:p>
            <a:r>
              <a:rPr lang="fi-FI" sz="800" dirty="0" err="1" smtClean="0"/>
              <a:t>Vionice</a:t>
            </a:r>
            <a:r>
              <a:rPr lang="fi-FI" sz="800" dirty="0" smtClean="0"/>
              <a:t> Oy, Turvalaitteettomien raiteiden käytön seuranta kuvantunnistuksen keinoin (uusi)</a:t>
            </a:r>
          </a:p>
          <a:p>
            <a:r>
              <a:rPr lang="fi-FI" sz="800" dirty="0" smtClean="0"/>
              <a:t>VR </a:t>
            </a:r>
            <a:r>
              <a:rPr lang="fi-FI" sz="800" dirty="0" err="1" smtClean="0"/>
              <a:t>Track</a:t>
            </a:r>
            <a:r>
              <a:rPr lang="fi-FI" sz="800" dirty="0" smtClean="0"/>
              <a:t> Oy, Tasoristeysten inventointitietojen ja </a:t>
            </a:r>
            <a:r>
              <a:rPr lang="fi-FI" sz="800" dirty="0" err="1" smtClean="0"/>
              <a:t>Trafin</a:t>
            </a:r>
            <a:r>
              <a:rPr lang="fi-FI" sz="800" dirty="0" smtClean="0"/>
              <a:t> määräyksenmukaisuuden selvittäminen pistepilviaineistosta (uusi)</a:t>
            </a:r>
          </a:p>
        </p:txBody>
      </p:sp>
      <p:sp>
        <p:nvSpPr>
          <p:cNvPr id="15" name="Tekstin paikkamerkki 4"/>
          <p:cNvSpPr txBox="1">
            <a:spLocks/>
          </p:cNvSpPr>
          <p:nvPr/>
        </p:nvSpPr>
        <p:spPr>
          <a:xfrm>
            <a:off x="4677134" y="3687330"/>
            <a:ext cx="3887391" cy="32428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35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dirty="0" smtClean="0"/>
              <a:t>Valmisteilla </a:t>
            </a:r>
            <a:r>
              <a:rPr lang="fi-FI" dirty="0" smtClean="0"/>
              <a:t>(2 </a:t>
            </a:r>
            <a:r>
              <a:rPr lang="fi-FI" dirty="0" smtClean="0"/>
              <a:t>kpl)</a:t>
            </a:r>
            <a:endParaRPr lang="fi-FI" dirty="0"/>
          </a:p>
        </p:txBody>
      </p:sp>
      <p:sp>
        <p:nvSpPr>
          <p:cNvPr id="16" name="Sisällön paikkamerkki 5"/>
          <p:cNvSpPr txBox="1">
            <a:spLocks/>
          </p:cNvSpPr>
          <p:nvPr/>
        </p:nvSpPr>
        <p:spPr>
          <a:xfrm>
            <a:off x="4694869" y="4001856"/>
            <a:ext cx="3887391" cy="7366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2075" indent="-92075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Char char="●"/>
              <a:defRPr lang="en-US" sz="1200" b="0" kern="1200">
                <a:solidFill>
                  <a:srgbClr val="000000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449263" indent="-9048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717550" indent="-10953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076325" indent="-1333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346200" indent="-131763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Char char="•"/>
              <a:defRPr sz="12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i-FI" sz="800" dirty="0" err="1" smtClean="0"/>
              <a:t>Mipro</a:t>
            </a:r>
            <a:r>
              <a:rPr lang="fi-FI" sz="800" dirty="0" smtClean="0"/>
              <a:t> Oy, pilotti asetinlaitteesta saatavista tiedoista (uusi</a:t>
            </a:r>
            <a:r>
              <a:rPr lang="fi-FI" sz="800" dirty="0" smtClean="0"/>
              <a:t>)</a:t>
            </a:r>
          </a:p>
          <a:p>
            <a:r>
              <a:rPr lang="fi-FI" sz="800" dirty="0" smtClean="0"/>
              <a:t>Solita Oy, rataverkon liikenne- ja kuormitustietojen tuottaminen (uusi)</a:t>
            </a:r>
            <a:endParaRPr lang="fi-FI" sz="800" dirty="0" smtClean="0"/>
          </a:p>
        </p:txBody>
      </p:sp>
    </p:spTree>
    <p:extLst>
      <p:ext uri="{BB962C8B-B14F-4D97-AF65-F5344CB8AC3E}">
        <p14:creationId xmlns:p14="http://schemas.microsoft.com/office/powerpoint/2010/main" val="329625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Valmistuvien kokeilujen arviointia </a:t>
            </a:r>
            <a:r>
              <a:rPr lang="fi-FI" dirty="0" smtClean="0"/>
              <a:t>1/3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22000" y="1277999"/>
            <a:ext cx="7970400" cy="3439043"/>
          </a:xfrm>
        </p:spPr>
        <p:txBody>
          <a:bodyPr>
            <a:normAutofit lnSpcReduction="10000"/>
          </a:bodyPr>
          <a:lstStyle/>
          <a:p>
            <a:r>
              <a:rPr lang="fi-FI" sz="1200" b="1" dirty="0" smtClean="0"/>
              <a:t>CTS </a:t>
            </a:r>
            <a:r>
              <a:rPr lang="fi-FI" sz="1200" b="1" dirty="0" err="1"/>
              <a:t>Engtec</a:t>
            </a:r>
            <a:r>
              <a:rPr lang="fi-FI" sz="1200" b="1" dirty="0"/>
              <a:t> Oy, Johtojen sijainti- ja syvyystietojen selvitys </a:t>
            </a:r>
            <a:r>
              <a:rPr lang="fi-FI" sz="1200" b="1" dirty="0" smtClean="0"/>
              <a:t>rata-alueella</a:t>
            </a:r>
          </a:p>
          <a:p>
            <a:pPr lvl="1"/>
            <a:r>
              <a:rPr lang="fi-FI" sz="1200" dirty="0" smtClean="0"/>
              <a:t>Kokeilussa tuotettiin kaapeleiden sijaintitietomalli Pyhäsalmen rautatieliikennepaikan alueelta (sis. Pyhäkumpu)</a:t>
            </a:r>
          </a:p>
          <a:p>
            <a:pPr lvl="1"/>
            <a:r>
              <a:rPr lang="fi-FI" sz="1200" dirty="0" smtClean="0"/>
              <a:t>Kaapeleiden sijainnit näytettiin ja merkittiin maastoon ja tämän jälkeen kuvattiin ilmasta käsin </a:t>
            </a:r>
            <a:endParaRPr lang="fi-FI" sz="1200" dirty="0" smtClean="0"/>
          </a:p>
          <a:p>
            <a:pPr lvl="1"/>
            <a:r>
              <a:rPr lang="fi-FI" sz="1200" dirty="0" smtClean="0"/>
              <a:t>Tässä </a:t>
            </a:r>
            <a:r>
              <a:rPr lang="fi-FI" sz="1200" dirty="0" smtClean="0"/>
              <a:t>vaiheessa vaikuttaa siltä, ettei tällä menetelmällä saavuteta merkittäviä </a:t>
            </a:r>
            <a:r>
              <a:rPr lang="fi-FI" sz="1200" dirty="0" smtClean="0"/>
              <a:t>lisähyötyjä verrattuna muihin menetelmiin. Keskitytään ottamaan aluksi haltuun tuoreet kaapelitiedot esimerkiksi Riihimäki-Tampere-turvalaiteprojektilta</a:t>
            </a:r>
            <a:endParaRPr lang="fi-FI" sz="1200" dirty="0" smtClean="0"/>
          </a:p>
          <a:p>
            <a:r>
              <a:rPr lang="fi-FI" sz="1200" b="1" dirty="0" smtClean="0"/>
              <a:t>Global </a:t>
            </a:r>
            <a:r>
              <a:rPr lang="fi-FI" sz="1200" b="1" dirty="0"/>
              <a:t>Virtual </a:t>
            </a:r>
            <a:r>
              <a:rPr lang="fi-FI" sz="1200" b="1" dirty="0" err="1"/>
              <a:t>Platform</a:t>
            </a:r>
            <a:r>
              <a:rPr lang="fi-FI" sz="1200" b="1" dirty="0"/>
              <a:t> GVP Oy, Rautatiekasvillisuuden hallinta laserkeilauksen </a:t>
            </a:r>
            <a:r>
              <a:rPr lang="fi-FI" sz="1200" b="1" dirty="0" smtClean="0"/>
              <a:t>avulla</a:t>
            </a:r>
          </a:p>
          <a:p>
            <a:pPr lvl="1"/>
            <a:r>
              <a:rPr lang="fi-FI" sz="1200" dirty="0" smtClean="0"/>
              <a:t>Pilottialueena Lahti-Heinola, kuvattiin pistepilviaineisto miehittämättömästä ilma-aluksesta käsin</a:t>
            </a:r>
          </a:p>
          <a:p>
            <a:pPr lvl="1"/>
            <a:r>
              <a:rPr lang="fi-FI" sz="1200" dirty="0" smtClean="0"/>
              <a:t>Kokeilussa </a:t>
            </a:r>
            <a:r>
              <a:rPr lang="fi-FI" sz="1200" dirty="0" smtClean="0"/>
              <a:t>tuotettiin tiedot riskipuista ja tasoristeysnäkemistä, tämän lisäksi mallinnettiin myös rumpujen valuma-alueita ja ojien profiileja -&gt; tietoa kuivatuksen toiminnasta</a:t>
            </a:r>
          </a:p>
          <a:p>
            <a:pPr lvl="1"/>
            <a:r>
              <a:rPr lang="fi-FI" sz="1200" dirty="0" smtClean="0"/>
              <a:t>Keskusteltu, että tehtäisiin toinen kokeilu Heinävaaran ja Ilomantsin välillä -&gt; lähtötietoa tulossa olevaan parannusprojektiin</a:t>
            </a:r>
          </a:p>
          <a:p>
            <a:r>
              <a:rPr lang="fi-FI" sz="1200" b="1" dirty="0"/>
              <a:t>Destia Oy, Mobiililaserkeilauksella radan kunnossapidon </a:t>
            </a:r>
            <a:r>
              <a:rPr lang="fi-FI" sz="1200" b="1" dirty="0" smtClean="0"/>
              <a:t>lähtötietomalli</a:t>
            </a:r>
          </a:p>
          <a:p>
            <a:pPr lvl="1"/>
            <a:r>
              <a:rPr lang="fi-FI" sz="1200" dirty="0" smtClean="0"/>
              <a:t>Tuomioja-Raahe-Rautaruukki-rataosalta </a:t>
            </a:r>
            <a:r>
              <a:rPr lang="fi-FI" sz="1200" dirty="0" smtClean="0"/>
              <a:t>tuotettiin pistepilviaineisto ratakuorma-autosta käsin</a:t>
            </a:r>
          </a:p>
          <a:p>
            <a:pPr lvl="1"/>
            <a:r>
              <a:rPr lang="fi-FI" sz="1200" dirty="0" smtClean="0"/>
              <a:t>Tuotettiin tiedot riskipuista ja tasoristeysnäkemistä sekä l</a:t>
            </a:r>
            <a:r>
              <a:rPr lang="fi-FI" sz="1200" dirty="0" smtClean="0"/>
              <a:t>ähtötietoa </a:t>
            </a:r>
            <a:r>
              <a:rPr lang="fi-FI" sz="1200" dirty="0" smtClean="0"/>
              <a:t>sähkö- ja turvalaitteiden sijainneista RAIKU-järjestelmän </a:t>
            </a:r>
            <a:r>
              <a:rPr lang="fi-FI" sz="1200" dirty="0" smtClean="0"/>
              <a:t>kehitykseen</a:t>
            </a:r>
            <a:endParaRPr lang="fi-FI" sz="1200" dirty="0" smtClean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18906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Valmistuvien kokeilujen arviointia </a:t>
            </a:r>
            <a:r>
              <a:rPr lang="fi-FI" dirty="0"/>
              <a:t>2</a:t>
            </a:r>
            <a:r>
              <a:rPr lang="fi-FI" dirty="0" smtClean="0"/>
              <a:t>/3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22000" y="1277999"/>
            <a:ext cx="7970400" cy="3439043"/>
          </a:xfrm>
        </p:spPr>
        <p:txBody>
          <a:bodyPr>
            <a:normAutofit/>
          </a:bodyPr>
          <a:lstStyle/>
          <a:p>
            <a:r>
              <a:rPr lang="fi-FI" sz="1200" b="1" dirty="0" err="1" smtClean="0"/>
              <a:t>Vionice</a:t>
            </a:r>
            <a:r>
              <a:rPr lang="fi-FI" sz="1200" b="1" dirty="0" smtClean="0"/>
              <a:t> </a:t>
            </a:r>
            <a:r>
              <a:rPr lang="fi-FI" sz="1200" b="1" dirty="0" smtClean="0"/>
              <a:t>Oy, Kunnossapidon videoraportointi</a:t>
            </a:r>
          </a:p>
          <a:p>
            <a:pPr lvl="1"/>
            <a:r>
              <a:rPr lang="fi-FI" sz="1200" dirty="0" smtClean="0"/>
              <a:t>Pilottialueena kunnossapitoalue 7 Karjalan rata (VR Track)</a:t>
            </a:r>
          </a:p>
          <a:p>
            <a:pPr lvl="1"/>
            <a:r>
              <a:rPr lang="fi-FI" sz="1200" dirty="0" smtClean="0"/>
              <a:t>Videoraportointia kokeiltiin kesän ja syksyn 2017 aikana, osapuolina kunnossapitäjä, rataisännöinti ja Liikenneviraston asiantuntijat</a:t>
            </a:r>
            <a:endParaRPr lang="fi-FI" sz="1200" dirty="0" smtClean="0"/>
          </a:p>
          <a:p>
            <a:pPr lvl="1"/>
            <a:r>
              <a:rPr lang="fi-FI" sz="1200" dirty="0" smtClean="0"/>
              <a:t>Tunnistettavissa </a:t>
            </a:r>
            <a:r>
              <a:rPr lang="fi-FI" sz="1200" dirty="0" smtClean="0"/>
              <a:t>potentiaalisia hyötyjä esimerkiksi kunnossapidon kilpailutuksissa, kaikille tarjoajille voidaan tarjota tasavertaiset videotiedot kilpailutuksen kohteena olevasta alueesta</a:t>
            </a:r>
          </a:p>
          <a:p>
            <a:pPr lvl="1"/>
            <a:r>
              <a:rPr lang="fi-FI" sz="1200" dirty="0" smtClean="0"/>
              <a:t>Yksi paikka, jonne kaikki lataisivat kuvaamansa kuvat ja videot maastokatselmuksilta, aineisto annettavissa tasapuolisesti kaikkien käyttöön</a:t>
            </a:r>
          </a:p>
          <a:p>
            <a:pPr lvl="1"/>
            <a:r>
              <a:rPr lang="fi-FI" sz="1200" dirty="0" smtClean="0"/>
              <a:t>Vaatisi </a:t>
            </a:r>
            <a:r>
              <a:rPr lang="fi-FI" sz="1200" dirty="0" smtClean="0"/>
              <a:t>systemaattisemman lanseerauksen, kuten VR Track on sisäisesti tehnyt</a:t>
            </a:r>
          </a:p>
          <a:p>
            <a:pPr lvl="1"/>
            <a:r>
              <a:rPr lang="fi-FI" sz="1200" dirty="0" smtClean="0"/>
              <a:t>Mahdollisuus teettää erilaisia konenäköanalyysejä palveluun kertyvistä videoista</a:t>
            </a:r>
          </a:p>
          <a:p>
            <a:pPr lvl="1"/>
            <a:r>
              <a:rPr lang="fi-FI" sz="1200" dirty="0" smtClean="0"/>
              <a:t>Vuoden 2018 aikana tarkoitus </a:t>
            </a:r>
            <a:r>
              <a:rPr lang="fi-FI" sz="1200" dirty="0" err="1" smtClean="0"/>
              <a:t>pilotoida</a:t>
            </a:r>
            <a:r>
              <a:rPr lang="fi-FI" sz="1200" dirty="0" smtClean="0"/>
              <a:t> vielä videoportaalia muutamassa käytännön käyttötapauksessa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7002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Valmistuvien kokeilujen arviointia </a:t>
            </a:r>
            <a:r>
              <a:rPr lang="fi-FI" dirty="0" smtClean="0"/>
              <a:t>3/3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r>
              <a:rPr lang="fi-FI" b="1" dirty="0"/>
              <a:t>VR </a:t>
            </a:r>
            <a:r>
              <a:rPr lang="fi-FI" b="1" dirty="0" err="1"/>
              <a:t>Track</a:t>
            </a:r>
            <a:r>
              <a:rPr lang="fi-FI" b="1" dirty="0"/>
              <a:t> Oy, Konenäön hyödyntäminen radan merkkien tunnistamiseen ja kunnon </a:t>
            </a:r>
            <a:r>
              <a:rPr lang="fi-FI" b="1" dirty="0" smtClean="0"/>
              <a:t>arviointiin</a:t>
            </a:r>
          </a:p>
          <a:p>
            <a:pPr lvl="1"/>
            <a:r>
              <a:rPr lang="fi-FI" dirty="0" smtClean="0"/>
              <a:t>Lähtöaineistona ohjaamovideoita eri puolilta rataverkkoa</a:t>
            </a:r>
          </a:p>
          <a:p>
            <a:pPr lvl="1"/>
            <a:r>
              <a:rPr lang="fi-FI" dirty="0" smtClean="0"/>
              <a:t>Työstä saatiin </a:t>
            </a:r>
            <a:r>
              <a:rPr lang="fi-FI" dirty="0" smtClean="0"/>
              <a:t>lopputuloksena </a:t>
            </a:r>
            <a:r>
              <a:rPr lang="fi-FI" dirty="0" smtClean="0"/>
              <a:t>kattava käsitys siitä, mitkä radan merkit kyetään tunnistamaan konenäön keinoin</a:t>
            </a:r>
            <a:endParaRPr lang="fi-FI" dirty="0" smtClean="0"/>
          </a:p>
          <a:p>
            <a:pPr lvl="1"/>
            <a:endParaRPr lang="fi-FI" dirty="0" smtClean="0"/>
          </a:p>
          <a:p>
            <a:r>
              <a:rPr lang="fi-FI" b="1" dirty="0"/>
              <a:t>VR </a:t>
            </a:r>
            <a:r>
              <a:rPr lang="fi-FI" b="1" dirty="0" err="1"/>
              <a:t>Track</a:t>
            </a:r>
            <a:r>
              <a:rPr lang="fi-FI" b="1" dirty="0"/>
              <a:t> Oy, Tasoristeysten inventointitietojen ja </a:t>
            </a:r>
            <a:r>
              <a:rPr lang="fi-FI" b="1" dirty="0" err="1"/>
              <a:t>Trafin</a:t>
            </a:r>
            <a:r>
              <a:rPr lang="fi-FI" b="1" dirty="0"/>
              <a:t> määräyksenmukaisuuden selvittäminen pistepilviaineistosta (uusi</a:t>
            </a:r>
            <a:r>
              <a:rPr lang="fi-FI" b="1" dirty="0" smtClean="0"/>
              <a:t>)</a:t>
            </a:r>
          </a:p>
          <a:p>
            <a:pPr lvl="1"/>
            <a:r>
              <a:rPr lang="fi-FI" dirty="0" smtClean="0"/>
              <a:t>Työssä tuotettiin pilottiaineisto </a:t>
            </a:r>
            <a:r>
              <a:rPr lang="fi-FI" dirty="0" err="1" smtClean="0"/>
              <a:t>Trafin</a:t>
            </a:r>
            <a:r>
              <a:rPr lang="fi-FI" dirty="0" smtClean="0"/>
              <a:t> määräysten täyttymisestä valitulla rataosalla -&gt; hyvä pohja jatkokeskusteluille talon sisällä ja </a:t>
            </a:r>
            <a:r>
              <a:rPr lang="fi-FI" dirty="0" err="1" smtClean="0"/>
              <a:t>Trafin</a:t>
            </a:r>
            <a:r>
              <a:rPr lang="fi-FI" dirty="0" smtClean="0"/>
              <a:t> kanssa</a:t>
            </a:r>
          </a:p>
          <a:p>
            <a:pPr lvl="1"/>
            <a:r>
              <a:rPr lang="fi-FI" dirty="0" smtClean="0"/>
              <a:t>Käsitys siitä, mitkä tiedot ovat tuotettavissa pistepilviaineistosta tarkemmin kuin maastokatselmuksilla (+ ei tarvitse tehdä manuaalisesti ratatyönä</a:t>
            </a:r>
            <a:r>
              <a:rPr lang="fi-FI" dirty="0" smtClean="0"/>
              <a:t>)</a:t>
            </a:r>
            <a:endParaRPr lang="fi-FI" dirty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31089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Vuonna </a:t>
            </a:r>
            <a:r>
              <a:rPr lang="fi-FI" dirty="0" smtClean="0"/>
              <a:t>2018 jatkuvat kokeilut 1/2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b="1" dirty="0" err="1"/>
              <a:t>Finmeas</a:t>
            </a:r>
            <a:r>
              <a:rPr lang="fi-FI" sz="1400" b="1" dirty="0"/>
              <a:t> Oy, Rataverkon automaattinen routaseuranta + </a:t>
            </a:r>
            <a:r>
              <a:rPr lang="fi-FI" sz="1400" b="1" dirty="0" smtClean="0"/>
              <a:t>VR </a:t>
            </a:r>
            <a:r>
              <a:rPr lang="fi-FI" sz="1400" b="1" dirty="0" err="1"/>
              <a:t>Track</a:t>
            </a:r>
            <a:r>
              <a:rPr lang="fi-FI" sz="1400" b="1" dirty="0"/>
              <a:t> Oy, Ratapenkereen </a:t>
            </a:r>
            <a:r>
              <a:rPr lang="fi-FI" sz="1400" b="1" dirty="0" smtClean="0"/>
              <a:t>monitorointi</a:t>
            </a:r>
          </a:p>
          <a:p>
            <a:pPr lvl="1"/>
            <a:r>
              <a:rPr lang="fi-FI" sz="1400" dirty="0" smtClean="0"/>
              <a:t>Kaksi kokeilua samassa kohteessa Siilinjärven ja Iisalmen välillä km 535</a:t>
            </a:r>
          </a:p>
          <a:p>
            <a:pPr lvl="1"/>
            <a:r>
              <a:rPr lang="fi-FI" sz="1400" dirty="0" smtClean="0"/>
              <a:t>Tarkoitus seurata paitsi roudan kehittymistä, myös kesän lämpökertymän vaikutusta (ei tehty aiemmin</a:t>
            </a:r>
            <a:r>
              <a:rPr lang="fi-FI" sz="1400" dirty="0" smtClean="0"/>
              <a:t>)</a:t>
            </a:r>
          </a:p>
          <a:p>
            <a:pPr lvl="1"/>
            <a:r>
              <a:rPr lang="fi-FI" sz="1400" dirty="0" smtClean="0"/>
              <a:t>Routa on juuri alkamassa sulaa koekohteessa</a:t>
            </a:r>
            <a:endParaRPr lang="fi-FI" sz="1400" dirty="0" smtClean="0"/>
          </a:p>
          <a:p>
            <a:r>
              <a:rPr lang="fi-FI" sz="1400" b="1" dirty="0"/>
              <a:t>Inspecta Oy, Taitorakenteiden monitorointidatan liittäminen Taitorakennerekisteriin ja hyödyntäminen elinkaaren </a:t>
            </a:r>
            <a:r>
              <a:rPr lang="fi-FI" sz="1400" b="1" dirty="0" smtClean="0"/>
              <a:t>arviointiin</a:t>
            </a:r>
          </a:p>
          <a:p>
            <a:pPr lvl="1"/>
            <a:r>
              <a:rPr lang="fi-FI" sz="1400" dirty="0" smtClean="0"/>
              <a:t>Etenee yhden pilottisillan monitorointidatan haltuunotolla</a:t>
            </a:r>
          </a:p>
          <a:p>
            <a:r>
              <a:rPr lang="fi-FI" sz="1400" b="1" dirty="0" err="1"/>
              <a:t>Roadscanners</a:t>
            </a:r>
            <a:r>
              <a:rPr lang="fi-FI" sz="1400" b="1" dirty="0"/>
              <a:t> Oy, </a:t>
            </a:r>
            <a:r>
              <a:rPr lang="fi-FI" sz="1400" b="1" dirty="0" err="1"/>
              <a:t>Rail</a:t>
            </a:r>
            <a:r>
              <a:rPr lang="fi-FI" sz="1400" b="1" dirty="0"/>
              <a:t> </a:t>
            </a:r>
            <a:r>
              <a:rPr lang="fi-FI" sz="1400" b="1" dirty="0" err="1"/>
              <a:t>Doctor</a:t>
            </a:r>
            <a:r>
              <a:rPr lang="fi-FI" sz="1400" b="1" dirty="0"/>
              <a:t> </a:t>
            </a:r>
            <a:r>
              <a:rPr lang="fi-FI" sz="1400" b="1" dirty="0" err="1"/>
              <a:t>Maintenance</a:t>
            </a:r>
            <a:r>
              <a:rPr lang="fi-FI" sz="1400" b="1" dirty="0"/>
              <a:t> Controller</a:t>
            </a:r>
          </a:p>
          <a:p>
            <a:pPr lvl="1"/>
            <a:r>
              <a:rPr lang="fi-FI" sz="1400" dirty="0" smtClean="0"/>
              <a:t>Käynnistyi joulukuussa 2017, </a:t>
            </a:r>
            <a:r>
              <a:rPr lang="fi-FI" sz="1400" dirty="0" smtClean="0"/>
              <a:t>ensimmäinen kokeilu toistuvasta mittauksesta</a:t>
            </a:r>
          </a:p>
          <a:p>
            <a:pPr lvl="1"/>
            <a:r>
              <a:rPr lang="fi-FI" sz="1400" dirty="0" smtClean="0"/>
              <a:t>Laitteet asennettu </a:t>
            </a:r>
            <a:r>
              <a:rPr lang="fi-FI" sz="1400" dirty="0" err="1" smtClean="0"/>
              <a:t>Fenniarailin</a:t>
            </a:r>
            <a:r>
              <a:rPr lang="fi-FI" sz="1400" dirty="0" smtClean="0"/>
              <a:t> veturiin, mitataan </a:t>
            </a:r>
            <a:r>
              <a:rPr lang="fi-FI" sz="1400" dirty="0" err="1" smtClean="0"/>
              <a:t>Mussalon</a:t>
            </a:r>
            <a:r>
              <a:rPr lang="fi-FI" sz="1400" dirty="0" smtClean="0"/>
              <a:t> ja Patokankaan välillä</a:t>
            </a:r>
          </a:p>
          <a:p>
            <a:endParaRPr lang="fi-FI" dirty="0" smtClean="0"/>
          </a:p>
          <a:p>
            <a:endParaRPr lang="fi-FI" dirty="0" smtClean="0"/>
          </a:p>
          <a:p>
            <a:endParaRPr lang="fi-FI" dirty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449189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Vuonna </a:t>
            </a:r>
            <a:r>
              <a:rPr lang="fi-FI" dirty="0" smtClean="0"/>
              <a:t>2018 jatkuvat kokeilut 2/2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i-FI" sz="1400" b="1" dirty="0"/>
              <a:t>Siemens </a:t>
            </a:r>
            <a:r>
              <a:rPr lang="fi-FI" sz="1400" b="1" dirty="0" err="1"/>
              <a:t>Mobility</a:t>
            </a:r>
            <a:r>
              <a:rPr lang="fi-FI" sz="1400" b="1" dirty="0"/>
              <a:t>, Turun </a:t>
            </a:r>
            <a:r>
              <a:rPr lang="fi-FI" sz="1400" b="1" dirty="0" err="1"/>
              <a:t>Simis</a:t>
            </a:r>
            <a:r>
              <a:rPr lang="fi-FI" sz="1400" b="1" dirty="0"/>
              <a:t> C -pilotti (uusi)</a:t>
            </a:r>
          </a:p>
          <a:p>
            <a:pPr lvl="1"/>
            <a:r>
              <a:rPr lang="fi-FI" sz="1400" dirty="0" smtClean="0"/>
              <a:t>Selvitetään, millaisia tietoja asetinlaitteesta saataisiin tuotettua kunnossapidon tueksi</a:t>
            </a:r>
          </a:p>
          <a:p>
            <a:pPr lvl="1"/>
            <a:r>
              <a:rPr lang="fi-FI" sz="1400" dirty="0" smtClean="0"/>
              <a:t>Käynnistyi </a:t>
            </a:r>
            <a:r>
              <a:rPr lang="fi-FI" sz="1400" dirty="0"/>
              <a:t>joulukuussa 2017 työpajalla, laitteet asennettu</a:t>
            </a:r>
          </a:p>
          <a:p>
            <a:r>
              <a:rPr lang="fi-FI" sz="1400" b="1" dirty="0" err="1" smtClean="0"/>
              <a:t>Trafix</a:t>
            </a:r>
            <a:r>
              <a:rPr lang="fi-FI" sz="1400" b="1" dirty="0" smtClean="0"/>
              <a:t> </a:t>
            </a:r>
            <a:r>
              <a:rPr lang="fi-FI" sz="1400" b="1" dirty="0"/>
              <a:t>Oy, Radalla olevien esteiden, esineiden, eläimien ja luvattomien radanylittäjien automaattinen tunnistaminen videovalvonnan avulla</a:t>
            </a:r>
          </a:p>
          <a:p>
            <a:pPr lvl="1"/>
            <a:r>
              <a:rPr lang="fi-FI" sz="1400" dirty="0" smtClean="0"/>
              <a:t>Työssä hyödynnettiin pääkaupunkiseudun valmiita valvontakameroita</a:t>
            </a:r>
          </a:p>
          <a:p>
            <a:pPr lvl="1"/>
            <a:r>
              <a:rPr lang="fi-FI" sz="1400" dirty="0" smtClean="0"/>
              <a:t>Työssä </a:t>
            </a:r>
            <a:r>
              <a:rPr lang="fi-FI" sz="1400" dirty="0" smtClean="0"/>
              <a:t>ei ole saatu aivan niitä hyötyjä joita ajateltiin. Saatu lisätietoja menetelmän haasteista. Kokeilu jatkuu huhtikuulle 2018.</a:t>
            </a:r>
          </a:p>
          <a:p>
            <a:r>
              <a:rPr lang="fi-FI" sz="1400" b="1" dirty="0" err="1"/>
              <a:t>Vionice</a:t>
            </a:r>
            <a:r>
              <a:rPr lang="fi-FI" sz="1400" b="1" dirty="0"/>
              <a:t> Oy, Turvalaitteettomien raiteiden käytön seuranta kuvantunnistuksen keinoin (uusi)</a:t>
            </a:r>
          </a:p>
          <a:p>
            <a:pPr lvl="1"/>
            <a:r>
              <a:rPr lang="fi-FI" sz="1400" dirty="0" smtClean="0"/>
              <a:t>Pilottina </a:t>
            </a:r>
            <a:r>
              <a:rPr lang="fi-FI" sz="1400" dirty="0" err="1" smtClean="0"/>
              <a:t>Imatrankosken</a:t>
            </a:r>
            <a:r>
              <a:rPr lang="fi-FI" sz="1400" dirty="0" smtClean="0"/>
              <a:t> ratapiha, ajatuksena kokeilla, miten saataisiin tuotettua raiteiden käyttömäärätietoja raiteilta, joilla ei ole turvalaitteita</a:t>
            </a:r>
            <a:endParaRPr lang="fi-FI" sz="1400" dirty="0" smtClean="0"/>
          </a:p>
          <a:p>
            <a:r>
              <a:rPr lang="fi-FI" sz="1400" b="1" dirty="0"/>
              <a:t>VR </a:t>
            </a:r>
            <a:r>
              <a:rPr lang="fi-FI" sz="1400" b="1" dirty="0" err="1"/>
              <a:t>Track</a:t>
            </a:r>
            <a:r>
              <a:rPr lang="fi-FI" sz="1400" b="1" dirty="0"/>
              <a:t> Oy, Vaihteen ristikon anturointi ja kunnonhallinnan mittausjärjestelmä</a:t>
            </a:r>
          </a:p>
          <a:p>
            <a:pPr lvl="1"/>
            <a:r>
              <a:rPr lang="fi-FI" sz="1400" dirty="0" smtClean="0"/>
              <a:t>Tavoitteena monitoroida vaihteiden ristikappaleiden kulumista raskaan malmiliikenteen alla Oulun ja </a:t>
            </a:r>
            <a:r>
              <a:rPr lang="fi-FI" sz="1400" dirty="0" err="1" smtClean="0"/>
              <a:t>Vartiuksen</a:t>
            </a:r>
            <a:r>
              <a:rPr lang="fi-FI" sz="1400" dirty="0" smtClean="0"/>
              <a:t> välisellä rataosuudella</a:t>
            </a:r>
          </a:p>
          <a:p>
            <a:pPr lvl="1"/>
            <a:r>
              <a:rPr lang="fi-FI" sz="1400" dirty="0" smtClean="0"/>
              <a:t>Laitteet </a:t>
            </a:r>
            <a:r>
              <a:rPr lang="fi-FI" sz="1400" dirty="0" smtClean="0"/>
              <a:t>asennettu maastoon kahteen koekohteeseen, tuloksia ei ole vielä saatu</a:t>
            </a:r>
          </a:p>
          <a:p>
            <a:pPr lvl="1"/>
            <a:r>
              <a:rPr lang="fi-FI" sz="1400" dirty="0" smtClean="0"/>
              <a:t>Päätettiin laajentaa kokeilua kahdella vertailukohteella</a:t>
            </a:r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68868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Valmisteilla olevat kokeilut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1400" b="1" dirty="0" err="1" smtClean="0"/>
              <a:t>Mipro</a:t>
            </a:r>
            <a:r>
              <a:rPr lang="fi-FI" sz="1400" b="1" dirty="0" smtClean="0"/>
              <a:t> Oy, Asetinlaitteesta saatavat tiedot </a:t>
            </a:r>
            <a:r>
              <a:rPr lang="fi-FI" sz="1400" b="1" dirty="0"/>
              <a:t>-pilotti (uusi)</a:t>
            </a:r>
          </a:p>
          <a:p>
            <a:pPr lvl="1"/>
            <a:r>
              <a:rPr lang="fi-FI" sz="1400" dirty="0" smtClean="0"/>
              <a:t>Selvitetään, millaisia tietoja asetinlaitteesta saataisiin tuotettua kunnossapidon tueksi</a:t>
            </a:r>
            <a:endParaRPr lang="fi-FI" sz="1400" dirty="0"/>
          </a:p>
          <a:p>
            <a:r>
              <a:rPr lang="fi-FI" sz="1400" b="1" dirty="0" smtClean="0"/>
              <a:t>Solita </a:t>
            </a:r>
            <a:r>
              <a:rPr lang="fi-FI" sz="1400" b="1" dirty="0"/>
              <a:t>Oy, </a:t>
            </a:r>
            <a:r>
              <a:rPr lang="fi-FI" sz="1400" b="1" dirty="0" smtClean="0"/>
              <a:t>Rataverkon liikenne- ja kuormitustietojen tuottaminen</a:t>
            </a:r>
            <a:endParaRPr lang="fi-FI" sz="1400" b="1" dirty="0"/>
          </a:p>
          <a:p>
            <a:pPr lvl="1"/>
            <a:r>
              <a:rPr lang="fi-FI" sz="1400" dirty="0" smtClean="0"/>
              <a:t>Työssä on tarkoituksena yhdistää junien kulku- ja kuormitustietoja siten, että pystytään tuottamaan liikennemäärä- ja kuormitustietoja raidekohtaisesti</a:t>
            </a:r>
          </a:p>
          <a:p>
            <a:pPr lvl="1"/>
            <a:r>
              <a:rPr lang="fi-FI" sz="1400" dirty="0" smtClean="0"/>
              <a:t>Tavoitteena on, että saadaan määriteltyä rajapinta, joista tietoja voidaan jatkossa tarjota kunnossapidon sovellusten käyttöön</a:t>
            </a:r>
            <a:endParaRPr lang="fi-FI" dirty="0" smtClean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Jouni Hytönen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9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52891765"/>
      </p:ext>
    </p:extLst>
  </p:cSld>
  <p:clrMapOvr>
    <a:masterClrMapping/>
  </p:clrMapOvr>
</p:sld>
</file>

<file path=ppt/theme/theme1.xml><?xml version="1.0" encoding="utf-8"?>
<a:theme xmlns:a="http://schemas.openxmlformats.org/drawingml/2006/main" name="1_uusi_pohja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4BD13CDD-4E25-448A-9DD2-DAEE2BB59CD7}" vid="{38E294CC-9AD3-49E3-860A-87BD3B9A18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author>Jouni Hytönen</author>
  <title>Avoimen haun kokeilut DL4</title>
  <paivays>27.04.2017</paivays>
</livi_kameleon>
</file>

<file path=customXml/item2.xml><?xml version="1.0" encoding="utf-8"?>
<xml_kameleon>
  <subtitle>Tavoitteet ja tilanne</subtitle>
</xml_kameleon>
</file>

<file path=customXml/itemProps1.xml><?xml version="1.0" encoding="utf-8"?>
<ds:datastoreItem xmlns:ds="http://schemas.openxmlformats.org/officeDocument/2006/customXml" ds:itemID="{3F8FBD16-D5CF-497E-A985-B0732693A6E4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4FA77112-55D2-4BC2-A83C-57157C41BFD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2601</TotalTime>
  <Words>986</Words>
  <Application>Microsoft Office PowerPoint</Application>
  <PresentationFormat>Näytössä katseltava esitys (16:9)</PresentationFormat>
  <Paragraphs>128</Paragraphs>
  <Slides>10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10</vt:i4>
      </vt:variant>
    </vt:vector>
  </HeadingPairs>
  <TitlesOfParts>
    <vt:vector size="14" baseType="lpstr">
      <vt:lpstr>Arial</vt:lpstr>
      <vt:lpstr>Calibri</vt:lpstr>
      <vt:lpstr>Felbridge Pro</vt:lpstr>
      <vt:lpstr>1_uusi_pohja</vt:lpstr>
      <vt:lpstr>Uusien tiedontuotannon menetelmien kokeilut</vt:lpstr>
      <vt:lpstr>Kokeilujen aikataulu</vt:lpstr>
      <vt:lpstr>Kokeilujen tilanne 10.4.2018</vt:lpstr>
      <vt:lpstr>Valmistuvien kokeilujen arviointia 1/3</vt:lpstr>
      <vt:lpstr>Valmistuvien kokeilujen arviointia 2/3</vt:lpstr>
      <vt:lpstr>Valmistuvien kokeilujen arviointia 3/3</vt:lpstr>
      <vt:lpstr>Vuonna 2018 jatkuvat kokeilut 1/2</vt:lpstr>
      <vt:lpstr>Vuonna 2018 jatkuvat kokeilut 2/2</vt:lpstr>
      <vt:lpstr>Valmisteilla olevat kokeilut</vt:lpstr>
      <vt:lpstr>Seuraavat askeleet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Avoimen haun kokeilut DL4</dc:title>
  <dc:creator>Jouni Hytönen</dc:creator>
  <cp:keywords>Esitys</cp:keywords>
  <cp:lastModifiedBy>Hytönen Jouni</cp:lastModifiedBy>
  <cp:revision>206</cp:revision>
  <dcterms:created xsi:type="dcterms:W3CDTF">2017-04-27T09:55:23Z</dcterms:created>
  <dcterms:modified xsi:type="dcterms:W3CDTF">2018-04-09T13:20:12Z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473.983.02.003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473.85.02.005</vt:lpwstr>
  </property>
  <property fmtid="{D5CDD505-2E9C-101B-9397-08002B2CF9AE}" pid="10" name="dvDefinitionVersion">
    <vt:lpwstr>02.003 / 15.11.2016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LIVI</vt:lpwstr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>Jouni Hytönen</vt:lpwstr>
  </property>
  <property fmtid="{D5CDD505-2E9C-101B-9397-08002B2CF9AE}" pid="24" name="dvDUFname">
    <vt:lpwstr>Jouni</vt:lpwstr>
  </property>
  <property fmtid="{D5CDD505-2E9C-101B-9397-08002B2CF9AE}" pid="25" name="dvDULname">
    <vt:lpwstr>Hytönen</vt:lpwstr>
  </property>
  <property fmtid="{D5CDD505-2E9C-101B-9397-08002B2CF9AE}" pid="26" name="dvDUBusinessarea">
    <vt:lpwstr>Väylänpito</vt:lpwstr>
  </property>
  <property fmtid="{D5CDD505-2E9C-101B-9397-08002B2CF9AE}" pid="27" name="dvDUdepartment">
    <vt:lpwstr>Kunnossapito</vt:lpwstr>
  </property>
  <property fmtid="{D5CDD505-2E9C-101B-9397-08002B2CF9AE}" pid="28" name="dvLogoExist">
    <vt:lpwstr>0</vt:lpwstr>
  </property>
  <property fmtid="{D5CDD505-2E9C-101B-9397-08002B2CF9AE}" pid="29" name="dvCurrentlogo">
    <vt:lpwstr>LIVI_fi.jpg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tyyppi">
    <vt:lpwstr>Esitys</vt:lpwstr>
  </property>
  <property fmtid="{D5CDD505-2E9C-101B-9397-08002B2CF9AE}" pid="33" name="author">
    <vt:lpwstr>Jouni Hytönen</vt:lpwstr>
  </property>
  <property fmtid="{D5CDD505-2E9C-101B-9397-08002B2CF9AE}" pid="34" name="title">
    <vt:lpwstr>Avoimen haun kokeilut DL4</vt:lpwstr>
  </property>
  <property fmtid="{D5CDD505-2E9C-101B-9397-08002B2CF9AE}" pid="35" name="subtitle">
    <vt:lpwstr>Tavoitteet ja tilanne</vt:lpwstr>
  </property>
  <property fmtid="{D5CDD505-2E9C-101B-9397-08002B2CF9AE}" pid="36" name="paivays">
    <vt:filetime>2017-04-26T21:00:00Z</vt:filetime>
  </property>
</Properties>
</file>