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75" r:id="rId2"/>
    <p:sldId id="276" r:id="rId3"/>
  </p:sldIdLst>
  <p:sldSz cx="9144000" cy="6858000" type="screen4x3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61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116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9.4.2018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000" y="4723200"/>
            <a:ext cx="5029050" cy="9144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4000" y="5639025"/>
            <a:ext cx="502905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7429" y="6163052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25.11.2014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83674"/>
            <a:ext cx="2175461" cy="1050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1" name="Kuva 1" descr="Pitkät_nuolet_cmyk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0" r="-1620"/>
          <a:stretch>
            <a:fillRect/>
          </a:stretch>
        </p:blipFill>
        <p:spPr bwMode="auto">
          <a:xfrm>
            <a:off x="0" y="493200"/>
            <a:ext cx="9145675" cy="416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Kuva 7" descr="UUSI_Liikennevirasto_Tapahtumat_vaaka_cmyk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>
            <a:fillRect/>
          </a:stretch>
        </p:blipFill>
        <p:spPr bwMode="auto">
          <a:xfrm>
            <a:off x="324000" y="190800"/>
            <a:ext cx="1203882" cy="12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iito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851271" y="5852160"/>
            <a:ext cx="4266000" cy="100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3" name="Kuva 1" descr="Pitkät_nuolet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r="-1755"/>
          <a:stretch>
            <a:fillRect/>
          </a:stretch>
        </p:blipFill>
        <p:spPr bwMode="auto">
          <a:xfrm rot="16200000">
            <a:off x="3130551" y="1095375"/>
            <a:ext cx="6742112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3283200"/>
            <a:ext cx="4095042" cy="6096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4224000"/>
            <a:ext cx="3750038" cy="12336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4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21200" y="1684800"/>
            <a:ext cx="3801600" cy="4352400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4"/>
          </p:nvPr>
        </p:nvSpPr>
        <p:spPr>
          <a:xfrm>
            <a:off x="4597200" y="1684800"/>
            <a:ext cx="3801600" cy="4352400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57073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ityksen blan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ksti">
  <p:cSld name="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422976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533400" y="1268760"/>
            <a:ext cx="7422976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US" dirty="0" smtClean="0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en-GB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Arto MUUKKONEN</a:t>
            </a:r>
            <a:endParaRPr lang="en-GB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E07F1D-2A0D-428B-AA13-FEADB04A77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2142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29" r="-1753"/>
          <a:stretch/>
        </p:blipFill>
        <p:spPr>
          <a:xfrm rot="10800000">
            <a:off x="2685398" y="416941"/>
            <a:ext cx="6458603" cy="41495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4387200"/>
            <a:ext cx="5018400" cy="9744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5387604"/>
            <a:ext cx="501840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5927358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25.11.2014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49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1" descr="Pitkät_nuolet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r="-1755"/>
          <a:stretch>
            <a:fillRect/>
          </a:stretch>
        </p:blipFill>
        <p:spPr bwMode="auto">
          <a:xfrm rot="16200000">
            <a:off x="3130551" y="1095375"/>
            <a:ext cx="6742112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2257200"/>
            <a:ext cx="4608000" cy="8856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3200625"/>
            <a:ext cx="460800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3724652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25.11.2014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2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sityksen peru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7" indent="-134937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Esityksen kaksipalstainen per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97200" y="1784264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marL="0" lvl="0" indent="0" algn="l" defTabSz="685791" rtl="0" eaLnBrk="1" latinLnBrk="0" hangingPunct="1">
              <a:lnSpc>
                <a:spcPct val="90000"/>
              </a:lnSpc>
              <a:spcBef>
                <a:spcPts val="751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7200" y="2378157"/>
            <a:ext cx="3801600" cy="3809994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yhdellä 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644000" y="1800000"/>
            <a:ext cx="4118400" cy="45360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40477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vaaka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640323" y="1800000"/>
            <a:ext cx="4118400" cy="22032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644000" y="4129200"/>
            <a:ext cx="4118400" cy="22032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pysty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392000" y="1795200"/>
            <a:ext cx="2124000" cy="4456744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6696000" y="1795200"/>
            <a:ext cx="2124000" cy="4456744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82042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väliotsi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288000" y="2348921"/>
            <a:ext cx="8604000" cy="288032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25.11.2014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Arto MUUKKONEN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3059957"/>
            <a:ext cx="6624000" cy="1601692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7970400" cy="441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6356351"/>
            <a:ext cx="8280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25.11.2014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5" y="6356351"/>
            <a:ext cx="29173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Arto MUUKKONEN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6" y="6356351"/>
            <a:ext cx="3734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259199"/>
            <a:ext cx="1774131" cy="8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3" r:id="rId5"/>
    <p:sldLayoutId id="2147483662" r:id="rId6"/>
    <p:sldLayoutId id="2147483663" r:id="rId7"/>
    <p:sldLayoutId id="2147483664" r:id="rId8"/>
    <p:sldLayoutId id="2147483655" r:id="rId9"/>
    <p:sldLayoutId id="2147483667" r:id="rId10"/>
    <p:sldLayoutId id="2147483652" r:id="rId11"/>
    <p:sldLayoutId id="2147483654" r:id="rId12"/>
    <p:sldLayoutId id="2147483665" r:id="rId13"/>
    <p:sldLayoutId id="2147483672" r:id="rId14"/>
  </p:sldLayoutIdLst>
  <p:hf sldNum="0" hdr="0" dt="0"/>
  <p:txStyles>
    <p:titleStyle>
      <a:lvl1pPr marL="0" algn="l" defTabSz="685791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7" indent="-134937" algn="l" defTabSz="685791" rtl="0" eaLnBrk="1" latinLnBrk="0" hangingPunct="1">
        <a:lnSpc>
          <a:spcPct val="90000"/>
        </a:lnSpc>
        <a:spcBef>
          <a:spcPts val="751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57" indent="-90487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42" indent="-109537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12" indent="-133349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184" indent="-131761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28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823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718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614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5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91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88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83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78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74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71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66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586740" y="1188720"/>
            <a:ext cx="7422976" cy="609600"/>
          </a:xfrm>
        </p:spPr>
        <p:txBody>
          <a:bodyPr/>
          <a:lstStyle/>
          <a:p>
            <a:r>
              <a:rPr lang="fi-FI" sz="1800" b="1" dirty="0"/>
              <a:t>INFRA ry &amp; Liikennevirasto </a:t>
            </a:r>
            <a:r>
              <a:rPr lang="fi-FI" sz="1800" b="1" dirty="0" smtClean="0"/>
              <a:t>- Yhteistyö </a:t>
            </a:r>
            <a:r>
              <a:rPr lang="fi-FI" sz="1800" b="1" dirty="0"/>
              <a:t>Radan </a:t>
            </a:r>
            <a:r>
              <a:rPr lang="fi-FI" sz="1800" b="1" dirty="0" smtClean="0"/>
              <a:t>Kunnossapito-urakoiden Kilpailutus </a:t>
            </a:r>
            <a:r>
              <a:rPr lang="fi-FI" sz="1800" b="1" dirty="0"/>
              <a:t>H</a:t>
            </a:r>
            <a:r>
              <a:rPr lang="fi-FI" sz="1800" b="1" dirty="0" smtClean="0"/>
              <a:t>ankinta-asiakirjojen Kehittämisessä</a:t>
            </a:r>
            <a:endParaRPr lang="fi-FI" sz="1800" b="1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79120" y="2023140"/>
            <a:ext cx="7422976" cy="5040560"/>
          </a:xfrm>
        </p:spPr>
        <p:txBody>
          <a:bodyPr>
            <a:normAutofit/>
          </a:bodyPr>
          <a:lstStyle/>
          <a:p>
            <a:pPr lvl="0"/>
            <a:r>
              <a:rPr lang="fi-FI" dirty="0" smtClean="0"/>
              <a:t> Yhteistyö- ja </a:t>
            </a:r>
            <a:r>
              <a:rPr lang="fi-FI" dirty="0"/>
              <a:t>k</a:t>
            </a:r>
            <a:r>
              <a:rPr lang="fi-FI" dirty="0" smtClean="0"/>
              <a:t>ehittämisryhmä</a:t>
            </a:r>
            <a:r>
              <a:rPr lang="fi-FI" dirty="0"/>
              <a:t>, joka kokoontuu </a:t>
            </a:r>
            <a:r>
              <a:rPr lang="fi-FI" dirty="0" smtClean="0"/>
              <a:t>1-2 kk:n välein Liikenneviraston tiloissa, 22.1.2015 alkaen työryhmä on kokoontunut 10 kertaa.</a:t>
            </a:r>
            <a:endParaRPr lang="fi-FI" dirty="0"/>
          </a:p>
          <a:p>
            <a:pPr>
              <a:spcAft>
                <a:spcPts val="0"/>
              </a:spcAft>
            </a:pPr>
            <a:r>
              <a:rPr lang="fi-FI" dirty="0" smtClean="0"/>
              <a:t> INFRA ry:n </a:t>
            </a:r>
            <a:r>
              <a:rPr lang="fi-FI" dirty="0"/>
              <a:t>edustajina toimivat </a:t>
            </a:r>
            <a:r>
              <a:rPr lang="fi-FI" dirty="0" smtClean="0"/>
              <a:t>kunnossapitojaostosta </a:t>
            </a:r>
            <a:r>
              <a:rPr lang="fi-FI" dirty="0"/>
              <a:t>vastaava Ari Kähkönen &amp;</a:t>
            </a:r>
            <a:r>
              <a:rPr lang="fi-FI" dirty="0" smtClean="0"/>
              <a:t> </a:t>
            </a:r>
            <a:r>
              <a:rPr lang="fi-FI" dirty="0"/>
              <a:t>lakimies Kimmo </a:t>
            </a:r>
            <a:r>
              <a:rPr lang="fi-FI" dirty="0" smtClean="0"/>
              <a:t>Laukkanen ja lisäksi INFRA ry:n nimeämät urakoitsijoiden edustajat</a:t>
            </a:r>
            <a:r>
              <a:rPr lang="fi-FI" dirty="0"/>
              <a:t>.</a:t>
            </a:r>
            <a:endParaRPr lang="fi-FI" dirty="0">
              <a:latin typeface="Arial" panose="020B0604020202020204" pitchFamily="34" charset="0"/>
              <a:ea typeface="Arial"/>
            </a:endParaRPr>
          </a:p>
          <a:p>
            <a:pPr lvl="0"/>
            <a:r>
              <a:rPr lang="fi-FI" dirty="0" smtClean="0"/>
              <a:t> Liikenneviraston edustajina toimivat hankinnan asiantuntija Veijo Valtonen, joka toimii ryhmän puheenjohtajana, radan kunnossapitoyksikön päällikkö Jukka P. Valjakka sekä </a:t>
            </a:r>
            <a:r>
              <a:rPr lang="fi-FI" dirty="0"/>
              <a:t>r</a:t>
            </a:r>
            <a:r>
              <a:rPr lang="fi-FI" dirty="0" smtClean="0"/>
              <a:t>adan kunnossapidon aluepäälliköt Eero Liehu &amp; V-M Hirvonen.</a:t>
            </a:r>
            <a:endParaRPr lang="fi-FI" dirty="0"/>
          </a:p>
          <a:p>
            <a:pPr lvl="0"/>
            <a:r>
              <a:rPr lang="fi-FI" dirty="0" smtClean="0"/>
              <a:t> INFRA ry </a:t>
            </a:r>
            <a:r>
              <a:rPr lang="fi-FI" dirty="0"/>
              <a:t>varmistaa </a:t>
            </a:r>
            <a:r>
              <a:rPr lang="fi-FI" dirty="0" smtClean="0"/>
              <a:t>työn </a:t>
            </a:r>
            <a:r>
              <a:rPr lang="fi-FI" dirty="0"/>
              <a:t>avoimuuden ja koko alan mukana olemisen tiedottamalla ja pyytämällä kommentteja työn aikana alan urakoitsijoilta eri </a:t>
            </a:r>
            <a:r>
              <a:rPr lang="fi-FI" dirty="0" smtClean="0"/>
              <a:t>työryhmien - kunnossapitojaosto</a:t>
            </a:r>
            <a:r>
              <a:rPr lang="fi-FI" dirty="0"/>
              <a:t>, edunvalvonta ja kehittämisvaliokunta, </a:t>
            </a:r>
            <a:r>
              <a:rPr lang="fi-FI" dirty="0" smtClean="0"/>
              <a:t>yrittäjävaliokunta - ja </a:t>
            </a:r>
            <a:r>
              <a:rPr lang="fi-FI" dirty="0"/>
              <a:t>INFRA’n  ratakunnossapitotöitä tekevien jäsenien kautta. </a:t>
            </a:r>
          </a:p>
          <a:p>
            <a:pPr marL="0" lvl="0" indent="0">
              <a:buNone/>
            </a:pPr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VVA </a:t>
            </a:r>
            <a:r>
              <a:rPr lang="en-GB" dirty="0" smtClean="0"/>
              <a:t>10</a:t>
            </a:r>
            <a:r>
              <a:rPr lang="en-GB" dirty="0" smtClean="0"/>
              <a:t>.4.2018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5441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586740" y="1188720"/>
            <a:ext cx="7422976" cy="609600"/>
          </a:xfrm>
        </p:spPr>
        <p:txBody>
          <a:bodyPr/>
          <a:lstStyle/>
          <a:p>
            <a:r>
              <a:rPr lang="fi-FI" sz="1800" b="1" dirty="0"/>
              <a:t>INFRA ry </a:t>
            </a:r>
            <a:r>
              <a:rPr lang="fi-FI" sz="1800" b="1" dirty="0" smtClean="0"/>
              <a:t>&amp; Liikennevirasto - Yhteistyö Radan Kunnossapito-urakoiden Kilpailutus Hankinta-asiakirjojen Kehittämisessä</a:t>
            </a:r>
            <a:endParaRPr lang="fi-FI" sz="1800" b="1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579120" y="2023140"/>
            <a:ext cx="7422976" cy="504056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i-FI" b="1" dirty="0" smtClean="0"/>
              <a:t>Työryhmässä sovittu, </a:t>
            </a:r>
            <a:r>
              <a:rPr lang="fi-FI" b="1" dirty="0"/>
              <a:t>että kehitettävät kokonaisuudet ovat</a:t>
            </a:r>
            <a:r>
              <a:rPr lang="fi-FI" dirty="0"/>
              <a:t>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i-FI" dirty="0"/>
              <a:t>	</a:t>
            </a:r>
            <a:r>
              <a:rPr lang="fi-FI" dirty="0" smtClean="0"/>
              <a:t>- </a:t>
            </a:r>
            <a:r>
              <a:rPr lang="fi-FI" b="1" dirty="0" smtClean="0"/>
              <a:t>urakoiden koko / laajuus</a:t>
            </a:r>
            <a:endParaRPr lang="fi-FI" b="1" dirty="0"/>
          </a:p>
          <a:p>
            <a:pPr marL="0" indent="0">
              <a:lnSpc>
                <a:spcPct val="100000"/>
              </a:lnSpc>
              <a:buNone/>
            </a:pPr>
            <a:r>
              <a:rPr lang="fi-FI" b="1" dirty="0"/>
              <a:t>	</a:t>
            </a:r>
            <a:r>
              <a:rPr lang="fi-FI" dirty="0" smtClean="0"/>
              <a:t>- </a:t>
            </a:r>
            <a:r>
              <a:rPr lang="fi-FI" b="1" dirty="0" smtClean="0"/>
              <a:t>tarjousten </a:t>
            </a:r>
            <a:r>
              <a:rPr lang="fi-FI" b="1" dirty="0"/>
              <a:t>arviointi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i-FI" dirty="0"/>
              <a:t>	</a:t>
            </a:r>
            <a:r>
              <a:rPr lang="fi-FI" dirty="0" smtClean="0"/>
              <a:t>- </a:t>
            </a:r>
            <a:r>
              <a:rPr lang="fi-FI" b="1" dirty="0" smtClean="0"/>
              <a:t>riskien </a:t>
            </a:r>
            <a:r>
              <a:rPr lang="fi-FI" b="1" dirty="0"/>
              <a:t>jako ja </a:t>
            </a:r>
            <a:r>
              <a:rPr lang="fi-FI" b="1" dirty="0" smtClean="0"/>
              <a:t>hallinta</a:t>
            </a:r>
            <a:endParaRPr lang="fi-FI" dirty="0"/>
          </a:p>
          <a:p>
            <a:pPr marL="0" lvl="0" indent="0">
              <a:lnSpc>
                <a:spcPct val="150000"/>
              </a:lnSpc>
              <a:buNone/>
            </a:pPr>
            <a:r>
              <a:rPr lang="fi-FI" b="1" dirty="0" smtClean="0"/>
              <a:t>Kokous I/2018 helmikuu</a:t>
            </a:r>
            <a:endParaRPr lang="fi-FI" b="1" dirty="0" smtClean="0"/>
          </a:p>
          <a:p>
            <a:pPr marL="0" lvl="0" indent="0">
              <a:lnSpc>
                <a:spcPct val="100000"/>
              </a:lnSpc>
              <a:buNone/>
            </a:pPr>
            <a:r>
              <a:rPr lang="fi-FI" dirty="0" smtClean="0"/>
              <a:t>	- </a:t>
            </a:r>
            <a:r>
              <a:rPr lang="fi-FI" dirty="0" smtClean="0"/>
              <a:t>valmistautumisjakso / ”kapulanvaihto”</a:t>
            </a:r>
            <a:endParaRPr lang="fi-FI" b="1" dirty="0"/>
          </a:p>
          <a:p>
            <a:pPr marL="0" lvl="0" indent="0">
              <a:lnSpc>
                <a:spcPct val="100000"/>
              </a:lnSpc>
              <a:buNone/>
            </a:pPr>
            <a:r>
              <a:rPr lang="fi-FI" dirty="0" smtClean="0"/>
              <a:t>	- </a:t>
            </a:r>
            <a:r>
              <a:rPr lang="fi-FI" dirty="0" smtClean="0"/>
              <a:t>asiakirjojen keskeiset muutokset Kpa4 hankinnassa</a:t>
            </a:r>
            <a:endParaRPr lang="fi-FI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fi-FI" b="1" dirty="0"/>
              <a:t>Kokous </a:t>
            </a:r>
            <a:r>
              <a:rPr lang="fi-FI" b="1" dirty="0" smtClean="0"/>
              <a:t>II/2018 kesäkuu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i-FI" b="1" dirty="0"/>
              <a:t>	</a:t>
            </a:r>
            <a:r>
              <a:rPr lang="fi-FI" dirty="0" smtClean="0"/>
              <a:t>- tien kunnossapidon ”uudet” hankinta-asiakirjat vs. radan kp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i-FI" dirty="0"/>
              <a:t>	</a:t>
            </a:r>
            <a:r>
              <a:rPr lang="fi-FI" dirty="0" smtClean="0"/>
              <a:t>- Allianssin parhaat kokemukset –&gt; hyödyntäminen jatkossa</a:t>
            </a:r>
            <a:r>
              <a:rPr lang="fi-FI" dirty="0"/>
              <a:t>	</a:t>
            </a:r>
            <a:endParaRPr lang="fi-FI" dirty="0"/>
          </a:p>
          <a:p>
            <a:pPr marL="0" indent="0">
              <a:lnSpc>
                <a:spcPct val="100000"/>
              </a:lnSpc>
              <a:buNone/>
            </a:pPr>
            <a:r>
              <a:rPr lang="fi-FI" dirty="0" smtClean="0"/>
              <a:t>	</a:t>
            </a:r>
            <a:r>
              <a:rPr lang="fi-FI" dirty="0"/>
              <a:t>-</a:t>
            </a:r>
            <a:r>
              <a:rPr lang="fi-FI" dirty="0" smtClean="0"/>
              <a:t> </a:t>
            </a:r>
            <a:r>
              <a:rPr lang="fi-FI" dirty="0" smtClean="0"/>
              <a:t>työskentelytavat ja työryhmän </a:t>
            </a:r>
            <a:r>
              <a:rPr lang="fi-FI" dirty="0" smtClean="0"/>
              <a:t>toiminta</a:t>
            </a:r>
            <a:endParaRPr lang="fi-FI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fi-FI" dirty="0" smtClean="0"/>
              <a:t>	</a:t>
            </a:r>
            <a:r>
              <a:rPr lang="fi-FI" b="1" dirty="0" smtClean="0"/>
              <a:t>KYSYMYKSIÄ tai KOMMENTTEJA?</a:t>
            </a:r>
            <a:r>
              <a:rPr lang="fi-FI" dirty="0" smtClean="0"/>
              <a:t> </a:t>
            </a:r>
            <a:endParaRPr lang="fi-FI" dirty="0"/>
          </a:p>
          <a:p>
            <a:pPr marL="0" indent="0">
              <a:buNone/>
            </a:pPr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VVA </a:t>
            </a:r>
            <a:r>
              <a:rPr lang="en-GB" dirty="0" smtClean="0"/>
              <a:t>10</a:t>
            </a:r>
            <a:r>
              <a:rPr lang="en-GB" dirty="0" smtClean="0"/>
              <a:t>.4.2018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014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rinteinen_Liikennevirasto[1]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iikennevirasto.potx" id="{428FB34F-A2ED-491B-A1EF-BD2E998703E0}" vid="{0A2EBF1A-E8C2-49E2-9B8E-159A1BC2A1F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perinteinen_Liikennevirasto[1]</Template>
  <TotalTime>3591</TotalTime>
  <Words>144</Words>
  <Application>Microsoft Office PowerPoint</Application>
  <PresentationFormat>Näytössä katseltava diaesitys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2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2</vt:i4>
      </vt:variant>
    </vt:vector>
  </HeadingPairs>
  <TitlesOfParts>
    <vt:vector size="5" baseType="lpstr">
      <vt:lpstr>Arial</vt:lpstr>
      <vt:lpstr>Calibri</vt:lpstr>
      <vt:lpstr>perinteinen_Liikennevirasto[1]</vt:lpstr>
      <vt:lpstr>INFRA ry &amp; Liikennevirasto - Yhteistyö Radan Kunnossapito-urakoiden Kilpailutus Hankinta-asiakirjojen Kehittämisessä</vt:lpstr>
      <vt:lpstr>INFRA ry &amp; Liikennevirasto - Yhteistyö Radan Kunnossapito-urakoiden Kilpailutus Hankinta-asiakirjojen Kehittämisessä</vt:lpstr>
    </vt:vector>
  </TitlesOfParts>
  <Company>Liikennevirasto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Valmistautuminen juna-aseman käyttöönottoon lentoasemalla</dc:title>
  <dc:creator>Muukkonen Arto</dc:creator>
  <cp:lastModifiedBy>Valtonen Veijo</cp:lastModifiedBy>
  <cp:revision>57</cp:revision>
  <dcterms:created xsi:type="dcterms:W3CDTF">2014-11-14T10:30:01Z</dcterms:created>
  <dcterms:modified xsi:type="dcterms:W3CDTF">2018-04-09T12:57:00Z</dcterms:modified>
</cp:coreProperties>
</file>