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0" r:id="rId2"/>
  </p:sldMasterIdLst>
  <p:notesMasterIdLst>
    <p:notesMasterId r:id="rId21"/>
  </p:notesMasterIdLst>
  <p:handoutMasterIdLst>
    <p:handoutMasterId r:id="rId22"/>
  </p:handoutMasterIdLst>
  <p:sldIdLst>
    <p:sldId id="549" r:id="rId3"/>
    <p:sldId id="568" r:id="rId4"/>
    <p:sldId id="572" r:id="rId5"/>
    <p:sldId id="547" r:id="rId6"/>
    <p:sldId id="569" r:id="rId7"/>
    <p:sldId id="571" r:id="rId8"/>
    <p:sldId id="550" r:id="rId9"/>
    <p:sldId id="559" r:id="rId10"/>
    <p:sldId id="551" r:id="rId11"/>
    <p:sldId id="556" r:id="rId12"/>
    <p:sldId id="557" r:id="rId13"/>
    <p:sldId id="558" r:id="rId14"/>
    <p:sldId id="564" r:id="rId15"/>
    <p:sldId id="570" r:id="rId16"/>
    <p:sldId id="565" r:id="rId17"/>
    <p:sldId id="562" r:id="rId18"/>
    <p:sldId id="566" r:id="rId19"/>
    <p:sldId id="567" r:id="rId20"/>
  </p:sldIdLst>
  <p:sldSz cx="9144000" cy="5143500" type="screen16x9"/>
  <p:notesSz cx="6797675" cy="9926638"/>
  <p:defaultTextStyle>
    <a:defPPr>
      <a:defRPr lang="fi-FI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letusosa" id="{07F57CF6-1001-4DC8-BF22-A5F929B2CFF3}">
          <p14:sldIdLst>
            <p14:sldId id="549"/>
            <p14:sldId id="568"/>
            <p14:sldId id="572"/>
            <p14:sldId id="547"/>
            <p14:sldId id="569"/>
            <p14:sldId id="571"/>
            <p14:sldId id="550"/>
            <p14:sldId id="559"/>
            <p14:sldId id="551"/>
            <p14:sldId id="556"/>
            <p14:sldId id="557"/>
            <p14:sldId id="558"/>
            <p14:sldId id="564"/>
            <p14:sldId id="570"/>
            <p14:sldId id="565"/>
            <p14:sldId id="562"/>
            <p14:sldId id="566"/>
            <p14:sldId id="567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FFF"/>
    <a:srgbClr val="02EED8"/>
    <a:srgbClr val="51EC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97" autoAdjust="0"/>
    <p:restoredTop sz="94660"/>
  </p:normalViewPr>
  <p:slideViewPr>
    <p:cSldViewPr snapToGrid="0">
      <p:cViewPr>
        <p:scale>
          <a:sx n="90" d="100"/>
          <a:sy n="90" d="100"/>
        </p:scale>
        <p:origin x="-816" y="-2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7609773043075497"/>
          <c:y val="0.16070312098283135"/>
          <c:w val="0.59805943436509157"/>
          <c:h val="0.68598235224756632"/>
        </c:manualLayout>
      </c:layout>
      <c:lineChart>
        <c:grouping val="standard"/>
        <c:varyColors val="0"/>
        <c:ser>
          <c:idx val="0"/>
          <c:order val="0"/>
          <c:tx>
            <c:strRef>
              <c:f>Taul1!$C$1</c:f>
              <c:strCache>
                <c:ptCount val="1"/>
                <c:pt idx="0">
                  <c:v>nykyrahoitus</c:v>
                </c:pt>
              </c:strCache>
            </c:strRef>
          </c:tx>
          <c:marker>
            <c:symbol val="none"/>
          </c:marker>
          <c:cat>
            <c:numRef>
              <c:f>Taul1!$B$2:$B$18</c:f>
              <c:numCache>
                <c:formatCode>General</c:formatCode>
                <c:ptCount val="1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</c:numCache>
            </c:numRef>
          </c:cat>
          <c:val>
            <c:numRef>
              <c:f>Taul1!$C$2:$C$18</c:f>
              <c:numCache>
                <c:formatCode>General</c:formatCode>
                <c:ptCount val="17"/>
                <c:pt idx="0">
                  <c:v>2100</c:v>
                </c:pt>
                <c:pt idx="1">
                  <c:v>2200</c:v>
                </c:pt>
                <c:pt idx="2">
                  <c:v>2300</c:v>
                </c:pt>
                <c:pt idx="3">
                  <c:v>2400</c:v>
                </c:pt>
                <c:pt idx="4">
                  <c:v>2500</c:v>
                </c:pt>
                <c:pt idx="5">
                  <c:v>2600</c:v>
                </c:pt>
                <c:pt idx="6">
                  <c:v>2700</c:v>
                </c:pt>
                <c:pt idx="7">
                  <c:v>2800</c:v>
                </c:pt>
                <c:pt idx="8">
                  <c:v>2900</c:v>
                </c:pt>
                <c:pt idx="9">
                  <c:v>3000</c:v>
                </c:pt>
                <c:pt idx="10">
                  <c:v>3100</c:v>
                </c:pt>
                <c:pt idx="11">
                  <c:v>3200</c:v>
                </c:pt>
                <c:pt idx="12">
                  <c:v>3300</c:v>
                </c:pt>
                <c:pt idx="13">
                  <c:v>3400</c:v>
                </c:pt>
                <c:pt idx="14">
                  <c:v>3500</c:v>
                </c:pt>
                <c:pt idx="15">
                  <c:v>3600</c:v>
                </c:pt>
                <c:pt idx="16">
                  <c:v>3700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Taul1!$D$1</c:f>
              <c:strCache>
                <c:ptCount val="1"/>
                <c:pt idx="0">
                  <c:v>+100M/vuosi</c:v>
                </c:pt>
              </c:strCache>
            </c:strRef>
          </c:tx>
          <c:marker>
            <c:symbol val="none"/>
          </c:marker>
          <c:cat>
            <c:numRef>
              <c:f>Taul1!$B$2:$B$18</c:f>
              <c:numCache>
                <c:formatCode>General</c:formatCode>
                <c:ptCount val="1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</c:numCache>
            </c:numRef>
          </c:cat>
          <c:val>
            <c:numRef>
              <c:f>Taul1!$D$2:$D$18</c:f>
              <c:numCache>
                <c:formatCode>General</c:formatCode>
                <c:ptCount val="17"/>
                <c:pt idx="4">
                  <c:v>2500</c:v>
                </c:pt>
                <c:pt idx="5">
                  <c:v>2500</c:v>
                </c:pt>
                <c:pt idx="6">
                  <c:v>2500</c:v>
                </c:pt>
                <c:pt idx="7">
                  <c:v>2500</c:v>
                </c:pt>
                <c:pt idx="8">
                  <c:v>2500</c:v>
                </c:pt>
                <c:pt idx="9">
                  <c:v>2500</c:v>
                </c:pt>
                <c:pt idx="10">
                  <c:v>2500</c:v>
                </c:pt>
                <c:pt idx="11">
                  <c:v>2500</c:v>
                </c:pt>
                <c:pt idx="12">
                  <c:v>2500</c:v>
                </c:pt>
                <c:pt idx="13">
                  <c:v>2500</c:v>
                </c:pt>
                <c:pt idx="14">
                  <c:v>2500</c:v>
                </c:pt>
                <c:pt idx="15">
                  <c:v>2500</c:v>
                </c:pt>
                <c:pt idx="16">
                  <c:v>2500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Taul1!$E$1</c:f>
              <c:strCache>
                <c:ptCount val="1"/>
                <c:pt idx="0">
                  <c:v>+150M/vuosi</c:v>
                </c:pt>
              </c:strCache>
            </c:strRef>
          </c:tx>
          <c:marker>
            <c:symbol val="none"/>
          </c:marker>
          <c:cat>
            <c:numRef>
              <c:f>Taul1!$B$2:$B$18</c:f>
              <c:numCache>
                <c:formatCode>General</c:formatCode>
                <c:ptCount val="1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</c:numCache>
            </c:numRef>
          </c:cat>
          <c:val>
            <c:numRef>
              <c:f>Taul1!$E$2:$E$18</c:f>
              <c:numCache>
                <c:formatCode>General</c:formatCode>
                <c:ptCount val="17"/>
                <c:pt idx="4">
                  <c:v>2500</c:v>
                </c:pt>
                <c:pt idx="5">
                  <c:v>2450</c:v>
                </c:pt>
                <c:pt idx="6">
                  <c:v>2400</c:v>
                </c:pt>
                <c:pt idx="7">
                  <c:v>2350</c:v>
                </c:pt>
                <c:pt idx="8">
                  <c:v>2300</c:v>
                </c:pt>
                <c:pt idx="9">
                  <c:v>2250</c:v>
                </c:pt>
                <c:pt idx="10">
                  <c:v>2200</c:v>
                </c:pt>
                <c:pt idx="11">
                  <c:v>2150</c:v>
                </c:pt>
                <c:pt idx="12">
                  <c:v>2100</c:v>
                </c:pt>
                <c:pt idx="13">
                  <c:v>2050</c:v>
                </c:pt>
                <c:pt idx="14">
                  <c:v>2000</c:v>
                </c:pt>
                <c:pt idx="15">
                  <c:v>1950</c:v>
                </c:pt>
                <c:pt idx="16">
                  <c:v>1900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Taul1!$F$1</c:f>
              <c:strCache>
                <c:ptCount val="1"/>
                <c:pt idx="0">
                  <c:v>+200</c:v>
                </c:pt>
              </c:strCache>
            </c:strRef>
          </c:tx>
          <c:marker>
            <c:symbol val="none"/>
          </c:marker>
          <c:cat>
            <c:numRef>
              <c:f>Taul1!$B$2:$B$18</c:f>
              <c:numCache>
                <c:formatCode>General</c:formatCode>
                <c:ptCount val="1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</c:numCache>
            </c:numRef>
          </c:cat>
          <c:val>
            <c:numRef>
              <c:f>Taul1!$F$2:$F$18</c:f>
              <c:numCache>
                <c:formatCode>General</c:formatCode>
                <c:ptCount val="17"/>
                <c:pt idx="4">
                  <c:v>2500</c:v>
                </c:pt>
                <c:pt idx="5">
                  <c:v>2400</c:v>
                </c:pt>
                <c:pt idx="6">
                  <c:v>2300</c:v>
                </c:pt>
                <c:pt idx="7">
                  <c:v>2200</c:v>
                </c:pt>
                <c:pt idx="8">
                  <c:v>2100</c:v>
                </c:pt>
                <c:pt idx="9">
                  <c:v>2000</c:v>
                </c:pt>
                <c:pt idx="10">
                  <c:v>1900</c:v>
                </c:pt>
                <c:pt idx="11">
                  <c:v>1800</c:v>
                </c:pt>
                <c:pt idx="12">
                  <c:v>1700</c:v>
                </c:pt>
                <c:pt idx="13">
                  <c:v>1600</c:v>
                </c:pt>
                <c:pt idx="14">
                  <c:v>1500</c:v>
                </c:pt>
                <c:pt idx="15">
                  <c:v>1400</c:v>
                </c:pt>
                <c:pt idx="16">
                  <c:v>1300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Taul1!$G$1</c:f>
              <c:strCache>
                <c:ptCount val="1"/>
                <c:pt idx="0">
                  <c:v>+250</c:v>
                </c:pt>
              </c:strCache>
            </c:strRef>
          </c:tx>
          <c:marker>
            <c:symbol val="none"/>
          </c:marker>
          <c:cat>
            <c:numRef>
              <c:f>Taul1!$B$2:$B$18</c:f>
              <c:numCache>
                <c:formatCode>General</c:formatCode>
                <c:ptCount val="1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</c:numCache>
            </c:numRef>
          </c:cat>
          <c:val>
            <c:numRef>
              <c:f>Taul1!$G$2:$G$18</c:f>
              <c:numCache>
                <c:formatCode>General</c:formatCode>
                <c:ptCount val="17"/>
                <c:pt idx="4">
                  <c:v>2500</c:v>
                </c:pt>
                <c:pt idx="5">
                  <c:v>2350</c:v>
                </c:pt>
                <c:pt idx="6">
                  <c:v>2200</c:v>
                </c:pt>
                <c:pt idx="7">
                  <c:v>2050</c:v>
                </c:pt>
                <c:pt idx="8">
                  <c:v>1900</c:v>
                </c:pt>
                <c:pt idx="9">
                  <c:v>1750</c:v>
                </c:pt>
                <c:pt idx="10">
                  <c:v>1600</c:v>
                </c:pt>
                <c:pt idx="11">
                  <c:v>1450</c:v>
                </c:pt>
                <c:pt idx="12">
                  <c:v>1300</c:v>
                </c:pt>
                <c:pt idx="13">
                  <c:v>1150</c:v>
                </c:pt>
                <c:pt idx="14">
                  <c:v>1000</c:v>
                </c:pt>
                <c:pt idx="15">
                  <c:v>850</c:v>
                </c:pt>
                <c:pt idx="16">
                  <c:v>700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Taul1!$H$1</c:f>
              <c:strCache>
                <c:ptCount val="1"/>
                <c:pt idx="0">
                  <c:v>+300</c:v>
                </c:pt>
              </c:strCache>
            </c:strRef>
          </c:tx>
          <c:marker>
            <c:symbol val="none"/>
          </c:marker>
          <c:cat>
            <c:numRef>
              <c:f>Taul1!$B$2:$B$18</c:f>
              <c:numCache>
                <c:formatCode>General</c:formatCode>
                <c:ptCount val="1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</c:numCache>
            </c:numRef>
          </c:cat>
          <c:val>
            <c:numRef>
              <c:f>Taul1!$H$2:$H$18</c:f>
              <c:numCache>
                <c:formatCode>General</c:formatCode>
                <c:ptCount val="17"/>
                <c:pt idx="4">
                  <c:v>2500</c:v>
                </c:pt>
                <c:pt idx="5">
                  <c:v>2300</c:v>
                </c:pt>
                <c:pt idx="6">
                  <c:v>2100</c:v>
                </c:pt>
                <c:pt idx="7">
                  <c:v>1900</c:v>
                </c:pt>
                <c:pt idx="8">
                  <c:v>1700</c:v>
                </c:pt>
                <c:pt idx="9">
                  <c:v>1500</c:v>
                </c:pt>
                <c:pt idx="10">
                  <c:v>1300</c:v>
                </c:pt>
                <c:pt idx="11">
                  <c:v>1100</c:v>
                </c:pt>
                <c:pt idx="12">
                  <c:v>900</c:v>
                </c:pt>
                <c:pt idx="13">
                  <c:v>700</c:v>
                </c:pt>
                <c:pt idx="14">
                  <c:v>500</c:v>
                </c:pt>
                <c:pt idx="15">
                  <c:v>300</c:v>
                </c:pt>
                <c:pt idx="16">
                  <c:v>100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130048"/>
        <c:axId val="82131584"/>
      </c:lineChart>
      <c:catAx>
        <c:axId val="82130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2131584"/>
        <c:crosses val="autoZero"/>
        <c:auto val="1"/>
        <c:lblAlgn val="ctr"/>
        <c:lblOffset val="100"/>
        <c:noMultiLvlLbl val="0"/>
      </c:catAx>
      <c:valAx>
        <c:axId val="821315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21300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0.04271</cdr:x>
      <cdr:y>0.46875</cdr:y>
    </cdr:from>
    <cdr:to>
      <cdr:x>0.24271</cdr:x>
      <cdr:y>0.80208</cdr:y>
    </cdr:to>
    <cdr:sp macro="" textlink="">
      <cdr:nvSpPr>
        <cdr:cNvPr id="2" name="Tekstiruutu 1"/>
        <cdr:cNvSpPr txBox="1"/>
      </cdr:nvSpPr>
      <cdr:spPr>
        <a:xfrm xmlns:a="http://schemas.openxmlformats.org/drawingml/2006/main">
          <a:off x="195263" y="12858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none" rtlCol="0"/>
        <a:lstStyle xmlns:a="http://schemas.openxmlformats.org/drawingml/2006/main"/>
        <a:p xmlns:a="http://schemas.openxmlformats.org/drawingml/2006/main">
          <a:r>
            <a:rPr lang="fi-FI" sz="1100"/>
            <a:t>korjausvelka</a:t>
          </a:r>
          <a:r>
            <a:rPr lang="fi-FI" sz="1100" baseline="0"/>
            <a:t> M€</a:t>
          </a:r>
          <a:endParaRPr lang="fi-FI" sz="110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59B967-A56C-4469-B309-838922CACEA5}" type="datetimeFigureOut">
              <a:rPr lang="fi-FI" smtClean="0"/>
              <a:t>6.10.2015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4258F6-8231-43A5-A8DC-9D3C9484EC8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30994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8056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8056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pPr/>
              <a:t>6.10.2015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2108" tIns="46054" rIns="92108" bIns="4605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60" cy="498055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2" y="9428584"/>
            <a:ext cx="2945660" cy="498055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0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F172A025-89C5-40D3-BA29-CB2FF2948AEB}" type="datetime1">
              <a:rPr lang="fi-FI" smtClean="0"/>
              <a:pPr/>
              <a:t>6.10.2015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iito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>
            <a:normAutofit/>
          </a:bodyPr>
          <a:lstStyle>
            <a:lvl1pPr>
              <a:buSzPct val="120000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>
            <a:normAutofit/>
          </a:bodyPr>
          <a:lstStyle>
            <a:lvl1pPr>
              <a:buSzPct val="120000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87658-F603-4B98-BF67-AB42E46A18E8}" type="datetime1">
              <a:rPr lang="fi-FI" smtClean="0"/>
              <a:pPr/>
              <a:t>6.10.2015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57073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3730-B0C1-4182-A013-9358270D9F92}" type="datetime1">
              <a:rPr lang="fi-FI" smtClean="0"/>
              <a:pPr/>
              <a:t>6.10.2015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ityksen blan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5CDA4-988F-4E9E-BDF5-125070DB1B35}" type="datetime1">
              <a:rPr lang="fi-FI" smtClean="0"/>
              <a:pPr/>
              <a:t>6.10.2015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2"/>
                </a:solidFill>
                <a:latin typeface="Verdana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  <a:latin typeface="Verdana"/>
              </a:defRPr>
            </a:lvl1pPr>
          </a:lstStyle>
          <a:p>
            <a:fld id="{C8648DF2-0A65-C244-A371-3414CE40D37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3600" y="4767263"/>
            <a:ext cx="2016125" cy="272700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900"/>
            </a:lvl1pPr>
          </a:lstStyle>
          <a:p>
            <a:pPr lvl="0" eaLnBrk="1" hangingPunct="1"/>
            <a:r>
              <a:rPr lang="fi-FI" smtClean="0">
                <a:latin typeface="Verdana" charset="0"/>
              </a:rPr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39020327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" userDrawn="1">
  <p:cSld name="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533400" y="951570"/>
            <a:ext cx="7422976" cy="378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en-US" dirty="0" smtClean="0"/>
          </a:p>
        </p:txBody>
      </p:sp>
      <p:sp>
        <p:nvSpPr>
          <p:cNvPr id="6" name="Päivämäärän paikkamerkki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1.9.2015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10F3-FD64-40FE-8C9F-33FC3099131A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Otsikko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97490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kautettu asette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2"/>
                </a:solidFill>
                <a:latin typeface="Verdana"/>
              </a:defRPr>
            </a:lvl1pPr>
          </a:lstStyle>
          <a:p>
            <a:r>
              <a:rPr lang="en-US" dirty="0" err="1" smtClean="0"/>
              <a:t>lvm.fi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  <a:latin typeface="Verdana"/>
              </a:defRPr>
            </a:lvl1pPr>
          </a:lstStyle>
          <a:p>
            <a:fld id="{C8648DF2-0A65-C244-A371-3414CE40D37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3600" y="4767263"/>
            <a:ext cx="2016125" cy="272700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900"/>
            </a:lvl1pPr>
          </a:lstStyle>
          <a:p>
            <a:pPr lvl="0" eaLnBrk="1" hangingPunct="1"/>
            <a:r>
              <a:rPr lang="fi-FI" smtClean="0">
                <a:latin typeface="Verdana" charset="0"/>
              </a:rPr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25860342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/>
          <p:cNvSpPr/>
          <p:nvPr/>
        </p:nvSpPr>
        <p:spPr>
          <a:xfrm>
            <a:off x="0" y="735806"/>
            <a:ext cx="9144000" cy="44076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fi-FI" sz="1800">
              <a:solidFill>
                <a:srgbClr val="FFFFFF"/>
              </a:solidFill>
            </a:endParaRPr>
          </a:p>
        </p:txBody>
      </p:sp>
      <p:pic>
        <p:nvPicPr>
          <p:cNvPr id="11" name="Bildobjekt 9" descr="logon_sipuli2_vit.png"/>
          <p:cNvPicPr>
            <a:picLocks noChangeAspect="1"/>
          </p:cNvPicPr>
          <p:nvPr/>
        </p:nvPicPr>
        <p:blipFill>
          <a:blip r:embed="rId2" cstate="print"/>
          <a:srcRect l="504" r="57983"/>
          <a:stretch>
            <a:fillRect/>
          </a:stretch>
        </p:blipFill>
        <p:spPr bwMode="auto">
          <a:xfrm>
            <a:off x="7292718" y="1167594"/>
            <a:ext cx="1851282" cy="3545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tsikko 6"/>
          <p:cNvSpPr>
            <a:spLocks noGrp="1"/>
          </p:cNvSpPr>
          <p:nvPr>
            <p:ph type="title"/>
          </p:nvPr>
        </p:nvSpPr>
        <p:spPr>
          <a:xfrm>
            <a:off x="899592" y="2193708"/>
            <a:ext cx="5976664" cy="1242138"/>
          </a:xfrm>
          <a:prstGeom prst="rect">
            <a:avLst/>
          </a:prstGeom>
        </p:spPr>
        <p:txBody>
          <a:bodyPr/>
          <a:lstStyle>
            <a:lvl1pPr algn="ctr"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fi-FI" noProof="0" smtClean="0"/>
              <a:t>Muokkaa perustyyl. napsautt.</a:t>
            </a:r>
            <a:endParaRPr lang="fi-FI" noProof="0"/>
          </a:p>
        </p:txBody>
      </p:sp>
      <p:sp>
        <p:nvSpPr>
          <p:cNvPr id="8" name="Platshållare för datum 3"/>
          <p:cNvSpPr>
            <a:spLocks noGrp="1"/>
          </p:cNvSpPr>
          <p:nvPr>
            <p:ph type="dt" sz="half" idx="13"/>
          </p:nvPr>
        </p:nvSpPr>
        <p:spPr>
          <a:xfrm>
            <a:off x="3419872" y="4785996"/>
            <a:ext cx="936104" cy="27003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i-FI" smtClean="0">
                <a:solidFill>
                  <a:srgbClr val="FFFFFF"/>
                </a:solidFill>
              </a:rPr>
              <a:t>19.1.2015</a:t>
            </a:r>
            <a:endParaRPr lang="fi-FI">
              <a:solidFill>
                <a:srgbClr val="FFFFFF"/>
              </a:solidFill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00000" y="3437100"/>
            <a:ext cx="5976000" cy="10800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14" name="Alatunnisteen paikkamerkki 13"/>
          <p:cNvSpPr>
            <a:spLocks noGrp="1"/>
          </p:cNvSpPr>
          <p:nvPr>
            <p:ph type="ftr" sz="quarter" idx="15"/>
          </p:nvPr>
        </p:nvSpPr>
        <p:spPr>
          <a:xfrm>
            <a:off x="1512000" y="4509000"/>
            <a:ext cx="4714908" cy="27384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i-FI" smtClean="0">
                <a:solidFill>
                  <a:srgbClr val="FFFFFF"/>
                </a:solidFill>
              </a:rPr>
              <a:t> </a:t>
            </a:r>
            <a:endParaRPr lang="fi-FI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74105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sisältö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6"/>
          <p:cNvSpPr>
            <a:spLocks noGrp="1"/>
          </p:cNvSpPr>
          <p:nvPr>
            <p:ph type="title"/>
          </p:nvPr>
        </p:nvSpPr>
        <p:spPr>
          <a:xfrm>
            <a:off x="827584" y="951570"/>
            <a:ext cx="7776864" cy="482207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4" name="Dian numeron paikkamerkki 9"/>
          <p:cNvSpPr>
            <a:spLocks noGrp="1"/>
          </p:cNvSpPr>
          <p:nvPr>
            <p:ph type="sldNum" sz="quarter" idx="11"/>
          </p:nvPr>
        </p:nvSpPr>
        <p:spPr>
          <a:xfrm>
            <a:off x="7740352" y="4767263"/>
            <a:ext cx="400050" cy="273844"/>
          </a:xfrm>
        </p:spPr>
        <p:txBody>
          <a:bodyPr/>
          <a:lstStyle>
            <a:lvl1pPr>
              <a:defRPr/>
            </a:lvl1pPr>
          </a:lstStyle>
          <a:p>
            <a:fld id="{E91FDDE9-F4C0-42B3-99CF-B7F7B9DF724E}" type="slidenum">
              <a:rPr lang="fi-FI" smtClean="0">
                <a:solidFill>
                  <a:prstClr val="black"/>
                </a:solidFill>
              </a:rPr>
              <a:pPr/>
              <a:t>‹#›</a:t>
            </a:fld>
            <a:endParaRPr lang="fi-FI">
              <a:solidFill>
                <a:prstClr val="black"/>
              </a:solidFill>
            </a:endParaRPr>
          </a:p>
        </p:txBody>
      </p:sp>
      <p:sp>
        <p:nvSpPr>
          <p:cNvPr id="8" name="Alatunnisteen paikkamerkki 5"/>
          <p:cNvSpPr>
            <a:spLocks noGrp="1"/>
          </p:cNvSpPr>
          <p:nvPr>
            <p:ph type="ftr" sz="quarter" idx="3"/>
          </p:nvPr>
        </p:nvSpPr>
        <p:spPr>
          <a:xfrm>
            <a:off x="4788000" y="4768454"/>
            <a:ext cx="1857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 smtClean="0">
                <a:solidFill>
                  <a:schemeClr val="tx1"/>
                </a:solidFill>
                <a:cs typeface="+mn-cs"/>
              </a:defRPr>
            </a:lvl1pPr>
          </a:lstStyle>
          <a:p>
            <a:r>
              <a:rPr lang="fi-FI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828000" y="1563300"/>
            <a:ext cx="7783200" cy="295380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defRPr sz="2200"/>
            </a:lvl2pPr>
            <a:lvl3pPr>
              <a:buClr>
                <a:schemeClr val="accent6"/>
              </a:buClr>
              <a:defRPr sz="1800"/>
            </a:lvl3pPr>
            <a:lvl4pPr>
              <a:defRPr sz="18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</p:spTree>
    <p:extLst>
      <p:ext uri="{BB962C8B-B14F-4D97-AF65-F5344CB8AC3E}">
        <p14:creationId xmlns:p14="http://schemas.microsoft.com/office/powerpoint/2010/main" val="594694612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type="title" preserve="1">
  <p:cSld name="Väli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827584" y="1491630"/>
            <a:ext cx="7344816" cy="1102519"/>
          </a:xfrm>
          <a:prstGeom prst="rect">
            <a:avLst/>
          </a:prstGeom>
        </p:spPr>
        <p:txBody>
          <a:bodyPr/>
          <a:lstStyle>
            <a:lvl1pPr algn="ctr">
              <a:defRPr sz="300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827584" y="2914650"/>
            <a:ext cx="734481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>
          <a:xfrm>
            <a:off x="7740352" y="4785996"/>
            <a:ext cx="400050" cy="270030"/>
          </a:xfrm>
        </p:spPr>
        <p:txBody>
          <a:bodyPr/>
          <a:lstStyle/>
          <a:p>
            <a:fld id="{E91FDDE9-F4C0-42B3-99CF-B7F7B9DF724E}" type="slidenum">
              <a:rPr lang="fi-FI">
                <a:solidFill>
                  <a:prstClr val="black"/>
                </a:solidFill>
              </a:rPr>
              <a:pPr/>
              <a:t>‹#›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385004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29" r="-1753"/>
          <a:stretch/>
        </p:blipFill>
        <p:spPr>
          <a:xfrm rot="10800000">
            <a:off x="3203848" y="267495"/>
            <a:ext cx="5940152" cy="38164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400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15E0F579-B3D4-4918-8CA6-833932277D15}" type="datetime1">
              <a:rPr lang="fi-FI" smtClean="0"/>
              <a:pPr/>
              <a:t>6.10.2015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499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, sisältö ja iso elementti" preserve="1">
  <p:cSld name="Otsikko, sisältö ja iso element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/>
          <p:cNvSpPr/>
          <p:nvPr/>
        </p:nvSpPr>
        <p:spPr>
          <a:xfrm>
            <a:off x="8100392" y="0"/>
            <a:ext cx="1043608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fi-FI" sz="1800">
              <a:solidFill>
                <a:srgbClr val="FFFFFF"/>
              </a:solidFill>
            </a:endParaRPr>
          </a:p>
        </p:txBody>
      </p:sp>
      <p:pic>
        <p:nvPicPr>
          <p:cNvPr id="12" name="Bildobjekt 5" descr="logon_sipuli2_vit.png"/>
          <p:cNvPicPr>
            <a:picLocks noChangeAspect="1"/>
          </p:cNvPicPr>
          <p:nvPr/>
        </p:nvPicPr>
        <p:blipFill>
          <a:blip r:embed="rId2" cstate="print"/>
          <a:srcRect l="33112" r="34585"/>
          <a:stretch>
            <a:fillRect/>
          </a:stretch>
        </p:blipFill>
        <p:spPr bwMode="auto">
          <a:xfrm>
            <a:off x="8100392" y="2489597"/>
            <a:ext cx="1043608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tsikko 6"/>
          <p:cNvSpPr>
            <a:spLocks noGrp="1"/>
          </p:cNvSpPr>
          <p:nvPr>
            <p:ph type="title"/>
          </p:nvPr>
        </p:nvSpPr>
        <p:spPr>
          <a:xfrm>
            <a:off x="827584" y="951570"/>
            <a:ext cx="6624736" cy="486054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>
            <p:ph type="body" sz="quarter" idx="10"/>
          </p:nvPr>
        </p:nvSpPr>
        <p:spPr>
          <a:xfrm>
            <a:off x="827584" y="1563178"/>
            <a:ext cx="6624736" cy="2952788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9"/>
          <p:cNvSpPr>
            <a:spLocks noGrp="1"/>
          </p:cNvSpPr>
          <p:nvPr>
            <p:ph type="sldNum" sz="quarter" idx="11"/>
          </p:nvPr>
        </p:nvSpPr>
        <p:spPr>
          <a:xfrm>
            <a:off x="7700342" y="4785996"/>
            <a:ext cx="400050" cy="270030"/>
          </a:xfrm>
        </p:spPr>
        <p:txBody>
          <a:bodyPr/>
          <a:lstStyle>
            <a:lvl1pPr>
              <a:defRPr/>
            </a:lvl1pPr>
          </a:lstStyle>
          <a:p>
            <a:fld id="{E91FDDE9-F4C0-42B3-99CF-B7F7B9DF724E}" type="slidenum">
              <a:rPr lang="fi-FI" smtClean="0">
                <a:solidFill>
                  <a:prstClr val="black"/>
                </a:solidFill>
              </a:rPr>
              <a:pPr/>
              <a:t>‹#›</a:t>
            </a:fld>
            <a:endParaRPr lang="fi-FI">
              <a:solidFill>
                <a:prstClr val="black"/>
              </a:solidFill>
            </a:endParaRPr>
          </a:p>
        </p:txBody>
      </p:sp>
      <p:sp>
        <p:nvSpPr>
          <p:cNvPr id="8" name="Alatunnisteen paikkamerkki 5"/>
          <p:cNvSpPr>
            <a:spLocks noGrp="1"/>
          </p:cNvSpPr>
          <p:nvPr>
            <p:ph type="ftr" sz="quarter" idx="3"/>
          </p:nvPr>
        </p:nvSpPr>
        <p:spPr>
          <a:xfrm>
            <a:off x="4788000" y="4768454"/>
            <a:ext cx="1857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 smtClean="0">
                <a:solidFill>
                  <a:schemeClr val="tx1"/>
                </a:solidFill>
                <a:cs typeface="+mn-cs"/>
              </a:defRPr>
            </a:lvl1pPr>
          </a:lstStyle>
          <a:p>
            <a:r>
              <a:rPr lang="fi-FI">
                <a:solidFill>
                  <a:prstClr val="black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4319161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, sisältö ja pieni elementti" preserve="1">
  <p:cSld name="Otsikko, sisältö ja pieni element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6"/>
          <p:cNvSpPr>
            <a:spLocks noGrp="1"/>
          </p:cNvSpPr>
          <p:nvPr>
            <p:ph type="title"/>
          </p:nvPr>
        </p:nvSpPr>
        <p:spPr>
          <a:xfrm>
            <a:off x="827584" y="951570"/>
            <a:ext cx="6264696" cy="486054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>
            <p:ph type="body" sz="quarter" idx="10"/>
          </p:nvPr>
        </p:nvSpPr>
        <p:spPr>
          <a:xfrm>
            <a:off x="827584" y="1563178"/>
            <a:ext cx="6264696" cy="2952788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9"/>
          <p:cNvSpPr>
            <a:spLocks noGrp="1"/>
          </p:cNvSpPr>
          <p:nvPr>
            <p:ph type="sldNum" sz="quarter" idx="11"/>
          </p:nvPr>
        </p:nvSpPr>
        <p:spPr>
          <a:xfrm>
            <a:off x="7740352" y="4785996"/>
            <a:ext cx="400050" cy="270030"/>
          </a:xfrm>
        </p:spPr>
        <p:txBody>
          <a:bodyPr/>
          <a:lstStyle>
            <a:lvl1pPr>
              <a:defRPr/>
            </a:lvl1pPr>
          </a:lstStyle>
          <a:p>
            <a:fld id="{E91FDDE9-F4C0-42B3-99CF-B7F7B9DF724E}" type="slidenum">
              <a:rPr lang="fi-FI" smtClean="0">
                <a:solidFill>
                  <a:prstClr val="black"/>
                </a:solidFill>
              </a:rPr>
              <a:pPr/>
              <a:t>‹#›</a:t>
            </a:fld>
            <a:endParaRPr lang="fi-FI">
              <a:solidFill>
                <a:prstClr val="black"/>
              </a:solidFill>
            </a:endParaRPr>
          </a:p>
        </p:txBody>
      </p:sp>
      <p:pic>
        <p:nvPicPr>
          <p:cNvPr id="8" name="Kuva 7" descr="sipuli_blue_os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3360" y="2949792"/>
            <a:ext cx="1290641" cy="2193708"/>
          </a:xfrm>
          <a:prstGeom prst="rect">
            <a:avLst/>
          </a:prstGeom>
        </p:spPr>
      </p:pic>
      <p:sp>
        <p:nvSpPr>
          <p:cNvPr id="10" name="Alatunnisteen paikkamerkki 5"/>
          <p:cNvSpPr>
            <a:spLocks noGrp="1"/>
          </p:cNvSpPr>
          <p:nvPr>
            <p:ph type="ftr" sz="quarter" idx="3"/>
          </p:nvPr>
        </p:nvSpPr>
        <p:spPr>
          <a:xfrm>
            <a:off x="4788000" y="4768454"/>
            <a:ext cx="1857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 smtClean="0">
                <a:solidFill>
                  <a:schemeClr val="tx1"/>
                </a:solidFill>
                <a:cs typeface="+mn-cs"/>
              </a:defRPr>
            </a:lvl1pPr>
          </a:lstStyle>
          <a:p>
            <a:r>
              <a:rPr lang="fi-FI">
                <a:solidFill>
                  <a:prstClr val="black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97088677"/>
      </p:ext>
    </p:extLst>
  </p:cSld>
  <p:clrMapOvr>
    <a:masterClrMapping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ä ja kuva" preserve="1">
  <p:cSld name="Tekstiä ja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6"/>
          <p:cNvSpPr>
            <a:spLocks noGrp="1"/>
          </p:cNvSpPr>
          <p:nvPr>
            <p:ph type="title"/>
          </p:nvPr>
        </p:nvSpPr>
        <p:spPr>
          <a:xfrm>
            <a:off x="827584" y="951570"/>
            <a:ext cx="5904656" cy="486054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Tekstin paikkamerkki 16"/>
          <p:cNvSpPr>
            <a:spLocks noGrp="1"/>
          </p:cNvSpPr>
          <p:nvPr>
            <p:ph type="body" sz="quarter" idx="10"/>
          </p:nvPr>
        </p:nvSpPr>
        <p:spPr>
          <a:xfrm>
            <a:off x="827584" y="1563178"/>
            <a:ext cx="5904656" cy="2952788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Dian numeron paikkamerkki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1FDDE9-F4C0-42B3-99CF-B7F7B9DF724E}" type="slidenum">
              <a:rPr lang="fi-FI" smtClean="0">
                <a:solidFill>
                  <a:prstClr val="black"/>
                </a:solidFill>
              </a:rPr>
              <a:pPr/>
              <a:t>‹#›</a:t>
            </a:fld>
            <a:endParaRPr lang="fi-FI">
              <a:solidFill>
                <a:prstClr val="black"/>
              </a:solidFill>
            </a:endParaRPr>
          </a:p>
        </p:txBody>
      </p:sp>
      <p:sp>
        <p:nvSpPr>
          <p:cNvPr id="11" name="Platshållare för bild 2"/>
          <p:cNvSpPr>
            <a:spLocks noGrp="1"/>
          </p:cNvSpPr>
          <p:nvPr>
            <p:ph type="pic" idx="1"/>
          </p:nvPr>
        </p:nvSpPr>
        <p:spPr>
          <a:xfrm>
            <a:off x="7056784" y="0"/>
            <a:ext cx="205172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8" name="Alatunnisteen paikkamerkki 5"/>
          <p:cNvSpPr>
            <a:spLocks noGrp="1"/>
          </p:cNvSpPr>
          <p:nvPr>
            <p:ph type="ftr" sz="quarter" idx="3"/>
          </p:nvPr>
        </p:nvSpPr>
        <p:spPr>
          <a:xfrm>
            <a:off x="4788000" y="4768454"/>
            <a:ext cx="1857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 smtClean="0">
                <a:solidFill>
                  <a:schemeClr val="tx1"/>
                </a:solidFill>
                <a:cs typeface="+mn-cs"/>
              </a:defRPr>
            </a:lvl1pPr>
          </a:lstStyle>
          <a:p>
            <a:r>
              <a:rPr lang="fi-FI">
                <a:solidFill>
                  <a:prstClr val="black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68368996"/>
      </p:ext>
    </p:extLst>
  </p:cSld>
  <p:clrMapOvr>
    <a:masterClrMapping/>
  </p:clrMapOvr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pieni kuva" type="picTx" preserve="1">
  <p:cSld name="Otsikko ja pieni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971600" y="3710284"/>
            <a:ext cx="6480720" cy="373634"/>
          </a:xfrm>
          <a:prstGeom prst="rect">
            <a:avLst/>
          </a:prstGeom>
        </p:spPr>
        <p:txBody>
          <a:bodyPr anchor="b"/>
          <a:lstStyle>
            <a:lvl1pPr algn="l">
              <a:defRPr sz="2200" b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971600" y="951570"/>
            <a:ext cx="6480720" cy="2700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971600" y="4133515"/>
            <a:ext cx="6480720" cy="3824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7740352" y="4785996"/>
            <a:ext cx="400050" cy="270030"/>
          </a:xfrm>
        </p:spPr>
        <p:txBody>
          <a:bodyPr/>
          <a:lstStyle/>
          <a:p>
            <a:fld id="{E91FDDE9-F4C0-42B3-99CF-B7F7B9DF724E}" type="slidenum">
              <a:rPr lang="fi-FI">
                <a:solidFill>
                  <a:prstClr val="black"/>
                </a:solidFill>
              </a:rPr>
              <a:pPr/>
              <a:t>‹#›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530641"/>
      </p:ext>
    </p:extLst>
  </p:cSld>
  <p:clrMapOvr>
    <a:masterClrMapping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 ja iso kuva" preserve="1">
  <p:cSld name="Otsikko ja iso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>
                <a:solidFill>
                  <a:prstClr val="black"/>
                </a:solidFill>
              </a:rPr>
              <a:t>19.1.2015</a:t>
            </a:r>
            <a:endParaRPr lang="fi-FI">
              <a:solidFill>
                <a:prstClr val="black"/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FDDE9-F4C0-42B3-99CF-B7F7B9DF724E}" type="slidenum">
              <a:rPr lang="fi-FI">
                <a:solidFill>
                  <a:prstClr val="black"/>
                </a:solidFill>
              </a:rPr>
              <a:pPr/>
              <a:t>‹#›</a:t>
            </a:fld>
            <a:endParaRPr lang="fi-FI">
              <a:solidFill>
                <a:prstClr val="black"/>
              </a:solidFill>
            </a:endParaRPr>
          </a:p>
        </p:txBody>
      </p:sp>
      <p:sp>
        <p:nvSpPr>
          <p:cNvPr id="6" name="Platshållare för bild 2"/>
          <p:cNvSpPr>
            <a:spLocks noGrp="1"/>
          </p:cNvSpPr>
          <p:nvPr>
            <p:ph type="pic" idx="1"/>
          </p:nvPr>
        </p:nvSpPr>
        <p:spPr>
          <a:xfrm>
            <a:off x="251520" y="195486"/>
            <a:ext cx="8640960" cy="3996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7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251520" y="4245936"/>
            <a:ext cx="8640960" cy="3824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8" name="ToimipaikkaPlaceholder"/>
          <p:cNvSpPr txBox="1">
            <a:spLocks noChangeArrowheads="1"/>
          </p:cNvSpPr>
          <p:nvPr/>
        </p:nvSpPr>
        <p:spPr bwMode="auto">
          <a:xfrm>
            <a:off x="807868" y="4833334"/>
            <a:ext cx="390700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fi-FI" sz="1000" dirty="0" smtClean="0">
                <a:solidFill>
                  <a:prstClr val="black"/>
                </a:solidFill>
              </a:rPr>
              <a:t>Osasto</a:t>
            </a:r>
            <a:endParaRPr lang="fi-FI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635323"/>
      </p:ext>
    </p:extLst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kaksi sisältökohdetta" type="twoObj" preserve="1">
  <p:cSld name="Otsikko ja 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51520" y="735546"/>
            <a:ext cx="8568952" cy="756084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251520" y="1491631"/>
            <a:ext cx="4254624" cy="324036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buFont typeface="Wingdings" pitchFamily="2" charset="2"/>
              <a:buChar char="§"/>
              <a:defRPr sz="2200"/>
            </a:lvl1pPr>
            <a:lvl2pPr>
              <a:defRPr sz="2200"/>
            </a:lvl2pPr>
            <a:lvl3pPr>
              <a:buClr>
                <a:schemeClr val="accent6"/>
              </a:buCl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0" y="1491631"/>
            <a:ext cx="4248472" cy="324036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defRPr sz="2200"/>
            </a:lvl2pPr>
            <a:lvl3pPr>
              <a:buClr>
                <a:schemeClr val="accent6"/>
              </a:buCl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sv-SE" dirty="0" smtClean="0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7772350" y="4785996"/>
            <a:ext cx="400050" cy="270030"/>
          </a:xfrm>
        </p:spPr>
        <p:txBody>
          <a:bodyPr/>
          <a:lstStyle/>
          <a:p>
            <a:fld id="{E91FDDE9-F4C0-42B3-99CF-B7F7B9DF724E}" type="slidenum">
              <a:rPr lang="fi-FI">
                <a:solidFill>
                  <a:prstClr val="black"/>
                </a:solidFill>
              </a:rPr>
              <a:pPr/>
              <a:t>‹#›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830535"/>
      </p:ext>
    </p:extLst>
  </p:cSld>
  <p:clrMapOvr>
    <a:masterClrMapping/>
  </p:clrMapOvr>
  <p:hf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5_ Otsikko ja kaksi erikokoista  sisältölokero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51520" y="951570"/>
            <a:ext cx="4032448" cy="594066"/>
          </a:xfrm>
          <a:prstGeom prst="rect">
            <a:avLst/>
          </a:prstGeom>
        </p:spPr>
        <p:txBody>
          <a:bodyPr anchor="b"/>
          <a:lstStyle>
            <a:lvl1pPr algn="l">
              <a:defRPr sz="2200" b="0">
                <a:solidFill>
                  <a:schemeClr val="tx1"/>
                </a:solidFill>
              </a:defRPr>
            </a:lvl1pPr>
          </a:lstStyle>
          <a:p>
            <a:r>
              <a:rPr lang="fi-FI" noProof="0" smtClean="0"/>
              <a:t>Muokkaa perustyyl. napsautt.</a:t>
            </a:r>
            <a:endParaRPr lang="fi-FI" noProof="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0" y="303499"/>
            <a:ext cx="4320480" cy="432048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defRPr sz="2200"/>
            </a:lvl2pPr>
            <a:lvl3pPr>
              <a:buClr>
                <a:schemeClr val="accent6"/>
              </a:buClr>
              <a:defRPr sz="1800"/>
            </a:lvl3pPr>
            <a:lvl4pPr>
              <a:defRPr sz="18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251520" y="1653648"/>
            <a:ext cx="4032448" cy="29703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7772350" y="4785996"/>
            <a:ext cx="400050" cy="270030"/>
          </a:xfrm>
        </p:spPr>
        <p:txBody>
          <a:bodyPr/>
          <a:lstStyle/>
          <a:p>
            <a:fld id="{E91FDDE9-F4C0-42B3-99CF-B7F7B9DF724E}" type="slidenum">
              <a:rPr lang="fi-FI">
                <a:solidFill>
                  <a:prstClr val="black"/>
                </a:solidFill>
              </a:rPr>
              <a:pPr/>
              <a:t>‹#›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417104"/>
      </p:ext>
    </p:extLst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hjä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>
          <a:xfrm>
            <a:off x="7772350" y="4785996"/>
            <a:ext cx="400050" cy="270030"/>
          </a:xfrm>
        </p:spPr>
        <p:txBody>
          <a:bodyPr/>
          <a:lstStyle/>
          <a:p>
            <a:fld id="{E91FDDE9-F4C0-42B3-99CF-B7F7B9DF724E}" type="slidenum">
              <a:rPr lang="fi-FI">
                <a:solidFill>
                  <a:prstClr val="black"/>
                </a:solidFill>
              </a:rPr>
              <a:pPr/>
              <a:t>‹#›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543173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4608000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5696456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B00837AC-C620-4510-8656-64237BE94755}" type="datetime1">
              <a:rPr lang="fi-FI" smtClean="0"/>
              <a:pPr/>
              <a:t>6.10.2015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2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sityksen per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pPr/>
              <a:t>6.10.2015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Esityksen kaksipalstainen per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2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1842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487D-F777-4327-A1AC-2CDAF483B9F0}" type="datetime1">
              <a:rPr lang="fi-FI" smtClean="0"/>
              <a:pPr/>
              <a:t>6.10.2015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yhdellä 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3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036-A15B-4656-B98C-60E0FA0410EE}" type="datetime1">
              <a:rPr lang="fi-FI" smtClean="0"/>
              <a:pPr/>
              <a:t>6.10.2015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406400" y="1368000"/>
            <a:ext cx="4413600" cy="32472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4047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vaaka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3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ADB43-D2A9-4424-993D-D6674AB0983D}" type="datetime1">
              <a:rPr lang="fi-FI" smtClean="0"/>
              <a:pPr/>
              <a:t>6.10.2015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pysty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3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46F42-3436-4084-92D9-1CE69D60D2E3}" type="datetime1">
              <a:rPr lang="fi-FI" smtClean="0"/>
              <a:pPr/>
              <a:t>6.10.2015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392000" y="1346400"/>
            <a:ext cx="2124000" cy="325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6696000" y="1346400"/>
            <a:ext cx="2124000" cy="3268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82042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väliotsi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2E18-0544-4F85-8DE4-31B75E8D1625}" type="datetime1">
              <a:rPr lang="fi-FI" smtClean="0"/>
              <a:pPr/>
              <a:t>6.10.2015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5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3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BA41475-2BDD-4A76-9050-E99E1560EB0E}" type="datetime1">
              <a:rPr lang="fi-FI" smtClean="0"/>
              <a:pPr/>
              <a:t>6.10.2015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3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5" y="4767263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3" r:id="rId5"/>
    <p:sldLayoutId id="2147483662" r:id="rId6"/>
    <p:sldLayoutId id="2147483663" r:id="rId7"/>
    <p:sldLayoutId id="2147483664" r:id="rId8"/>
    <p:sldLayoutId id="2147483655" r:id="rId9"/>
    <p:sldLayoutId id="2147483667" r:id="rId10"/>
    <p:sldLayoutId id="2147483652" r:id="rId11"/>
    <p:sldLayoutId id="2147483654" r:id="rId12"/>
    <p:sldLayoutId id="2147483665" r:id="rId13"/>
    <p:sldLayoutId id="2147483682" r:id="rId14"/>
    <p:sldLayoutId id="2147483683" r:id="rId15"/>
    <p:sldLayoutId id="2147483684" r:id="rId16"/>
  </p:sldLayoutIdLst>
  <p:hf hd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äivämäärän paikkamerkki 4"/>
          <p:cNvSpPr>
            <a:spLocks noGrp="1"/>
          </p:cNvSpPr>
          <p:nvPr>
            <p:ph type="dt" sz="half" idx="2"/>
          </p:nvPr>
        </p:nvSpPr>
        <p:spPr>
          <a:xfrm>
            <a:off x="6713538" y="4768454"/>
            <a:ext cx="8107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 dirty="0">
                <a:solidFill>
                  <a:schemeClr val="tx1"/>
                </a:solidFill>
                <a:cs typeface="+mn-cs"/>
              </a:defRPr>
            </a:lvl1pPr>
          </a:lstStyle>
          <a:p>
            <a:pPr defTabSz="914400"/>
            <a:r>
              <a:rPr lang="fi-FI" smtClean="0">
                <a:solidFill>
                  <a:prstClr val="black"/>
                </a:solidFill>
              </a:rPr>
              <a:t>19.1.2015</a:t>
            </a:r>
            <a:endParaRPr lang="fi-FI">
              <a:solidFill>
                <a:prstClr val="black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3"/>
          </p:nvPr>
        </p:nvSpPr>
        <p:spPr>
          <a:xfrm>
            <a:off x="4788000" y="4768454"/>
            <a:ext cx="1857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 smtClean="0">
                <a:solidFill>
                  <a:schemeClr val="tx1"/>
                </a:solidFill>
                <a:cs typeface="+mn-cs"/>
              </a:defRPr>
            </a:lvl1pPr>
          </a:lstStyle>
          <a:p>
            <a:pPr defTabSz="914400"/>
            <a:r>
              <a:rPr lang="fi-FI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4"/>
          </p:nvPr>
        </p:nvSpPr>
        <p:spPr>
          <a:xfrm>
            <a:off x="7740352" y="4785996"/>
            <a:ext cx="400050" cy="2700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 smtClean="0">
                <a:solidFill>
                  <a:schemeClr val="tx1"/>
                </a:solidFill>
                <a:cs typeface="+mn-cs"/>
              </a:defRPr>
            </a:lvl1pPr>
          </a:lstStyle>
          <a:p>
            <a:pPr defTabSz="914400"/>
            <a:fld id="{E91FDDE9-F4C0-42B3-99CF-B7F7B9DF724E}" type="slidenum">
              <a:rPr lang="fi-FI">
                <a:solidFill>
                  <a:prstClr val="black"/>
                </a:solidFill>
              </a:rPr>
              <a:pPr defTabSz="914400"/>
              <a:t>‹#›</a:t>
            </a:fld>
            <a:endParaRPr lang="fi-FI">
              <a:solidFill>
                <a:prstClr val="black"/>
              </a:solidFill>
            </a:endParaRPr>
          </a:p>
        </p:txBody>
      </p:sp>
      <p:pic>
        <p:nvPicPr>
          <p:cNvPr id="8" name="Kuva 7" descr="ELY_LB01_FiSvEn_3L_B3___RGB_tresprak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79512" y="87474"/>
            <a:ext cx="4055487" cy="648072"/>
          </a:xfrm>
          <a:prstGeom prst="rect">
            <a:avLst/>
          </a:prstGeom>
        </p:spPr>
      </p:pic>
      <p:sp>
        <p:nvSpPr>
          <p:cNvPr id="9" name="ToimipaikkaPlaceholder"/>
          <p:cNvSpPr txBox="1">
            <a:spLocks noChangeArrowheads="1"/>
          </p:cNvSpPr>
          <p:nvPr/>
        </p:nvSpPr>
        <p:spPr bwMode="auto">
          <a:xfrm>
            <a:off x="807868" y="4833334"/>
            <a:ext cx="390700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endParaRPr lang="fi-FI" sz="1000" dirty="0">
              <a:solidFill>
                <a:prstClr val="black"/>
              </a:solidFill>
            </a:endParaRPr>
          </a:p>
        </p:txBody>
      </p:sp>
      <p:sp>
        <p:nvSpPr>
          <p:cNvPr id="15" name="eulogomaaseutuplaceholder" hidden="1"/>
          <p:cNvSpPr/>
          <p:nvPr/>
        </p:nvSpPr>
        <p:spPr>
          <a:xfrm>
            <a:off x="6501600" y="288900"/>
            <a:ext cx="968400" cy="19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i-FI" sz="1800">
              <a:solidFill>
                <a:srgbClr val="FFFFFF"/>
              </a:solidFill>
            </a:endParaRPr>
          </a:p>
        </p:txBody>
      </p:sp>
      <p:sp>
        <p:nvSpPr>
          <p:cNvPr id="16" name="eulogoplaceholder" hidden="1"/>
          <p:cNvSpPr/>
          <p:nvPr/>
        </p:nvSpPr>
        <p:spPr>
          <a:xfrm>
            <a:off x="7459200" y="299700"/>
            <a:ext cx="968400" cy="19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i-FI" sz="1800">
              <a:solidFill>
                <a:srgbClr val="FFFFFF"/>
              </a:solidFill>
            </a:endParaRPr>
          </a:p>
        </p:txBody>
      </p:sp>
      <p:sp>
        <p:nvSpPr>
          <p:cNvPr id="17" name="eulogososiaaliplaceholder" hidden="1"/>
          <p:cNvSpPr/>
          <p:nvPr/>
        </p:nvSpPr>
        <p:spPr>
          <a:xfrm>
            <a:off x="6645600" y="299700"/>
            <a:ext cx="968400" cy="19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fi-FI" sz="1800">
              <a:solidFill>
                <a:srgbClr val="FFFFFF"/>
              </a:solidFill>
            </a:endParaRPr>
          </a:p>
        </p:txBody>
      </p:sp>
      <p:pic>
        <p:nvPicPr>
          <p:cNvPr id="10" name="eulogokareliaplaceholder" hidden="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00" y="216001"/>
            <a:ext cx="969386" cy="194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599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50000"/>
        <a:buFont typeface="Wingdings" pitchFamily="2" charset="2"/>
        <a:buChar char="§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150000"/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96000" y="3747619"/>
            <a:ext cx="6111126" cy="730800"/>
          </a:xfrm>
        </p:spPr>
        <p:txBody>
          <a:bodyPr/>
          <a:lstStyle/>
          <a:p>
            <a:r>
              <a:rPr lang="fi-FI" dirty="0" smtClean="0"/>
              <a:t>Hallitusohjelma ja liikenneväylien korjausvelan </a:t>
            </a:r>
            <a:r>
              <a:rPr lang="fi-FI" dirty="0" smtClean="0"/>
              <a:t>vähentäminen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415211" y="4565138"/>
            <a:ext cx="3455040" cy="273844"/>
          </a:xfrm>
        </p:spPr>
        <p:txBody>
          <a:bodyPr/>
          <a:lstStyle/>
          <a:p>
            <a:r>
              <a:rPr lang="fi-FI" sz="1600" dirty="0" smtClean="0"/>
              <a:t>Rautatiefoorumi 8.10.2015</a:t>
            </a:r>
            <a:endParaRPr lang="fi-FI" sz="1600" dirty="0"/>
          </a:p>
        </p:txBody>
      </p:sp>
    </p:spTree>
    <p:extLst>
      <p:ext uri="{BB962C8B-B14F-4D97-AF65-F5344CB8AC3E}">
        <p14:creationId xmlns:p14="http://schemas.microsoft.com/office/powerpoint/2010/main" val="243470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036504" y="153704"/>
            <a:ext cx="7213818" cy="856381"/>
          </a:xfrm>
        </p:spPr>
        <p:txBody>
          <a:bodyPr>
            <a:noAutofit/>
          </a:bodyPr>
          <a:lstStyle/>
          <a:p>
            <a:r>
              <a:rPr lang="fi-FI" dirty="0" smtClean="0">
                <a:ea typeface="Verdana" pitchFamily="34" charset="0"/>
                <a:cs typeface="Arial" panose="020B0604020202020204" pitchFamily="34" charset="0"/>
              </a:rPr>
              <a:t>Perusväylänpidon </a:t>
            </a:r>
            <a:r>
              <a:rPr lang="fi-FI" dirty="0">
                <a:ea typeface="Verdana" pitchFamily="34" charset="0"/>
                <a:cs typeface="Arial" panose="020B0604020202020204" pitchFamily="34" charset="0"/>
              </a:rPr>
              <a:t>lisärahan kohdentaminen korjausvelan </a:t>
            </a:r>
            <a:r>
              <a:rPr lang="fi-FI" dirty="0" smtClean="0">
                <a:ea typeface="Verdana" pitchFamily="34" charset="0"/>
                <a:cs typeface="Arial" panose="020B0604020202020204" pitchFamily="34" charset="0"/>
              </a:rPr>
              <a:t>vähentämiseksi 1/3</a:t>
            </a:r>
            <a:endParaRPr lang="fi-FI" dirty="0"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457199" y="1116394"/>
            <a:ext cx="8488909" cy="1648071"/>
          </a:xfrm>
        </p:spPr>
        <p:txBody>
          <a:bodyPr>
            <a:normAutofit/>
          </a:bodyPr>
          <a:lstStyle/>
          <a:p>
            <a:pPr>
              <a:buClr>
                <a:schemeClr val="accent2"/>
              </a:buClr>
            </a:pPr>
            <a:r>
              <a:rPr lang="fi-FI" sz="2000" dirty="0"/>
              <a:t>Liikenneinfraa tulee kehittää </a:t>
            </a:r>
            <a:r>
              <a:rPr lang="fi-FI" sz="2000" b="1" dirty="0">
                <a:solidFill>
                  <a:srgbClr val="FF0000"/>
                </a:solidFill>
              </a:rPr>
              <a:t>asiakastarpeet </a:t>
            </a:r>
            <a:r>
              <a:rPr lang="fi-FI" sz="2000" dirty="0" smtClean="0"/>
              <a:t>edellä, ja huomioon tulee ottaa niin elinkeinoelämän </a:t>
            </a:r>
            <a:r>
              <a:rPr lang="fi-FI" sz="2000" dirty="0"/>
              <a:t>kuin asukkaidenkin tarpeet</a:t>
            </a:r>
            <a:r>
              <a:rPr lang="fi-FI" sz="2000" dirty="0" smtClean="0"/>
              <a:t>.</a:t>
            </a:r>
          </a:p>
          <a:p>
            <a:pPr>
              <a:buClr>
                <a:schemeClr val="accent2"/>
              </a:buClr>
            </a:pPr>
            <a:r>
              <a:rPr lang="fi-FI" sz="2000" b="1" dirty="0">
                <a:solidFill>
                  <a:srgbClr val="FF0000"/>
                </a:solidFill>
              </a:rPr>
              <a:t>Elinkeinoelämän kilpailukyky</a:t>
            </a:r>
            <a:r>
              <a:rPr lang="fi-FI" sz="2000" dirty="0">
                <a:solidFill>
                  <a:srgbClr val="585757"/>
                </a:solidFill>
              </a:rPr>
              <a:t> </a:t>
            </a:r>
            <a:r>
              <a:rPr lang="fi-FI" sz="2000" dirty="0">
                <a:solidFill>
                  <a:schemeClr val="tx1"/>
                </a:solidFill>
              </a:rPr>
              <a:t>ja investoinnit biotalouteen edellyttävät toimivaa </a:t>
            </a:r>
            <a:r>
              <a:rPr lang="fi-FI" sz="2000" dirty="0" smtClean="0">
                <a:solidFill>
                  <a:schemeClr val="tx1"/>
                </a:solidFill>
              </a:rPr>
              <a:t>liikennejärjestelmää </a:t>
            </a:r>
            <a:r>
              <a:rPr lang="fi-FI" sz="2000" dirty="0">
                <a:solidFill>
                  <a:schemeClr val="tx1"/>
                </a:solidFill>
              </a:rPr>
              <a:t>ja laadukasta infrastruktuuria koko Suomessa. </a:t>
            </a:r>
          </a:p>
          <a:p>
            <a:endParaRPr lang="fi-FI" dirty="0" smtClean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lvm.fi</a:t>
            </a:r>
            <a:endParaRPr lang="en-US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648DF2-0A65-C244-A371-3414CE40D37C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1"/>
          </p:nvPr>
        </p:nvSpPr>
        <p:spPr>
          <a:xfrm>
            <a:off x="648602" y="4735364"/>
            <a:ext cx="3434316" cy="272700"/>
          </a:xfrm>
        </p:spPr>
        <p:txBody>
          <a:bodyPr/>
          <a:lstStyle/>
          <a:p>
            <a:r>
              <a:rPr lang="fi-FI" dirty="0" smtClean="0"/>
              <a:t>Lähde LVM: Miksi perusväylänpitoon on tarpeellista panostaa, ppt-esitys 9/2015</a:t>
            </a:r>
            <a:endParaRPr lang="fi-FI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710" y="2574083"/>
            <a:ext cx="3262904" cy="202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isällön paikkamerkki 2"/>
          <p:cNvSpPr txBox="1">
            <a:spLocks/>
          </p:cNvSpPr>
          <p:nvPr/>
        </p:nvSpPr>
        <p:spPr>
          <a:xfrm>
            <a:off x="457200" y="2608509"/>
            <a:ext cx="5226005" cy="27644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34938" indent="-134938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 dirty="0" smtClean="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2"/>
              </a:buClr>
            </a:pPr>
            <a:r>
              <a:rPr lang="fi-FI" sz="2000" dirty="0" smtClean="0">
                <a:solidFill>
                  <a:schemeClr val="tx1"/>
                </a:solidFill>
              </a:rPr>
              <a:t>On tärkeää, että liikenneinfra on niin hyvässä kunnossa, että teollisuuden käyttämät raskaat kuljetukset onnistuvat mahdollisimman sujuvasti ilman tien huonosta kunnosta johtuvia paino- ja nopeusrajoituksia.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6359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478465" y="1137482"/>
            <a:ext cx="8229600" cy="4144247"/>
          </a:xfrm>
        </p:spPr>
        <p:txBody>
          <a:bodyPr>
            <a:normAutofit/>
          </a:bodyPr>
          <a:lstStyle/>
          <a:p>
            <a:r>
              <a:rPr lang="fi-FI" sz="1800" b="1" dirty="0" smtClean="0">
                <a:solidFill>
                  <a:srgbClr val="FF0000"/>
                </a:solidFill>
              </a:rPr>
              <a:t>Väyläomaisuutta</a:t>
            </a:r>
            <a:r>
              <a:rPr lang="fi-FI" sz="1800" dirty="0" smtClean="0"/>
              <a:t> </a:t>
            </a:r>
            <a:r>
              <a:rPr lang="fi-FI" sz="1800" dirty="0"/>
              <a:t>on kuitenkin </a:t>
            </a:r>
            <a:r>
              <a:rPr lang="fi-FI" sz="1800" b="1" dirty="0">
                <a:solidFill>
                  <a:srgbClr val="FF0000"/>
                </a:solidFill>
              </a:rPr>
              <a:t>hallittava kestävästi </a:t>
            </a:r>
            <a:r>
              <a:rPr lang="fi-FI" sz="1800" dirty="0"/>
              <a:t>myös omistajan näkökulmasta. Pelkkä </a:t>
            </a:r>
            <a:r>
              <a:rPr lang="fi-FI" sz="1800" dirty="0" smtClean="0"/>
              <a:t>teiden reikien </a:t>
            </a:r>
            <a:r>
              <a:rPr lang="fi-FI" sz="1800" dirty="0"/>
              <a:t>paikkailu voi johtaa myöhemmin rakenteen hajoamiseen, jolloin väylän palvelutaso romahtaa ja korjaamisen kustannukset ovat moninkertaiset. </a:t>
            </a:r>
          </a:p>
          <a:p>
            <a:r>
              <a:rPr lang="fi-FI" sz="1800" dirty="0"/>
              <a:t>Tarvitaan </a:t>
            </a:r>
            <a:r>
              <a:rPr lang="fi-FI" sz="1800" b="1" dirty="0">
                <a:solidFill>
                  <a:srgbClr val="FF0000"/>
                </a:solidFill>
              </a:rPr>
              <a:t>uudenlaisia ajattelutapoja ja toimintamalleja</a:t>
            </a:r>
            <a:r>
              <a:rPr lang="fi-FI" sz="1800" dirty="0"/>
              <a:t>. Tehokkaampia keinoja ongelmien ratkaisemiseksi mm. innovaatioita ja uutta teknologiaa hyödyntämällä sekä rakenteellisia uudistuksia, jotka estävät jatkossa korjausvelan kasvun.</a:t>
            </a:r>
          </a:p>
          <a:p>
            <a:endParaRPr lang="fi-FI" sz="1800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3"/>
          </p:nvPr>
        </p:nvSpPr>
        <p:spPr>
          <a:xfrm>
            <a:off x="5527162" y="4792377"/>
            <a:ext cx="2895600" cy="273844"/>
          </a:xfrm>
        </p:spPr>
        <p:txBody>
          <a:bodyPr/>
          <a:lstStyle/>
          <a:p>
            <a:r>
              <a:rPr lang="en-US" dirty="0" err="1" smtClean="0"/>
              <a:t>Kuvat</a:t>
            </a:r>
            <a:r>
              <a:rPr lang="en-US" dirty="0" smtClean="0"/>
              <a:t>: </a:t>
            </a:r>
            <a:r>
              <a:rPr lang="en-US" dirty="0" err="1" smtClean="0"/>
              <a:t>Roadscanners</a:t>
            </a:r>
            <a:endParaRPr lang="en-US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648DF2-0A65-C244-A371-3414CE40D37C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8" name="Tekstin paikkamerkki 5"/>
          <p:cNvSpPr>
            <a:spLocks noGrp="1"/>
          </p:cNvSpPr>
          <p:nvPr>
            <p:ph type="body" sz="quarter" idx="11"/>
          </p:nvPr>
        </p:nvSpPr>
        <p:spPr>
          <a:xfrm>
            <a:off x="363600" y="4767263"/>
            <a:ext cx="2581619" cy="272700"/>
          </a:xfrm>
        </p:spPr>
        <p:txBody>
          <a:bodyPr/>
          <a:lstStyle/>
          <a:p>
            <a:r>
              <a:rPr lang="fi-FI" dirty="0" smtClean="0"/>
              <a:t>Mukaellen LVM: Miksi perusväylänpitoon on tarpeellista panostaa, ppt-esitys 9/2015</a:t>
            </a:r>
            <a:endParaRPr lang="fi-FI" dirty="0"/>
          </a:p>
        </p:txBody>
      </p:sp>
      <p:sp>
        <p:nvSpPr>
          <p:cNvPr id="9" name="Otsikko 1"/>
          <p:cNvSpPr>
            <a:spLocks noGrp="1"/>
          </p:cNvSpPr>
          <p:nvPr>
            <p:ph type="title"/>
          </p:nvPr>
        </p:nvSpPr>
        <p:spPr>
          <a:xfrm>
            <a:off x="2132201" y="153704"/>
            <a:ext cx="6750109" cy="856381"/>
          </a:xfrm>
        </p:spPr>
        <p:txBody>
          <a:bodyPr>
            <a:normAutofit/>
          </a:bodyPr>
          <a:lstStyle/>
          <a:p>
            <a:r>
              <a:rPr lang="fi-FI" dirty="0" smtClean="0">
                <a:ea typeface="Verdana" pitchFamily="34" charset="0"/>
                <a:cs typeface="Arial" panose="020B0604020202020204" pitchFamily="34" charset="0"/>
              </a:rPr>
              <a:t>2/3</a:t>
            </a:r>
            <a:endParaRPr lang="fi-FI" dirty="0"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3136635"/>
            <a:ext cx="5158563" cy="167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688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20995" y="1364157"/>
            <a:ext cx="4465674" cy="2963300"/>
          </a:xfrm>
        </p:spPr>
        <p:txBody>
          <a:bodyPr>
            <a:normAutofit/>
          </a:bodyPr>
          <a:lstStyle/>
          <a:p>
            <a:r>
              <a:rPr lang="fi-FI" sz="2000" b="1" dirty="0" smtClean="0">
                <a:solidFill>
                  <a:srgbClr val="FF0000"/>
                </a:solidFill>
              </a:rPr>
              <a:t>Digitalisaatio</a:t>
            </a:r>
            <a:r>
              <a:rPr lang="fi-FI" sz="2000" dirty="0" smtClean="0"/>
              <a:t> ja </a:t>
            </a:r>
            <a:r>
              <a:rPr lang="fi-FI" sz="2000" b="1" dirty="0" smtClean="0">
                <a:solidFill>
                  <a:srgbClr val="FF0000"/>
                </a:solidFill>
              </a:rPr>
              <a:t>automatisaatio</a:t>
            </a:r>
            <a:r>
              <a:rPr lang="fi-FI" sz="2000" dirty="0" smtClean="0"/>
              <a:t> tulevat muuttamaan infran vaatimuksia. On välttämätöntä, että väyläverkkomme on digitalisaation ja automatisaation edellyttämässä hyvässä kunnossa ja olemassa oleva infra sopii liikenteen älykkäille palveluille</a:t>
            </a:r>
            <a:endParaRPr lang="fi-FI" sz="2000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8648DF2-0A65-C244-A371-3414CE40D37C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Otsikko 1"/>
          <p:cNvSpPr>
            <a:spLocks noGrp="1"/>
          </p:cNvSpPr>
          <p:nvPr>
            <p:ph type="title"/>
          </p:nvPr>
        </p:nvSpPr>
        <p:spPr>
          <a:xfrm>
            <a:off x="2132201" y="153704"/>
            <a:ext cx="6750109" cy="856381"/>
          </a:xfrm>
        </p:spPr>
        <p:txBody>
          <a:bodyPr>
            <a:normAutofit/>
          </a:bodyPr>
          <a:lstStyle/>
          <a:p>
            <a:r>
              <a:rPr lang="fi-FI" dirty="0" smtClean="0">
                <a:ea typeface="Verdana" pitchFamily="34" charset="0"/>
                <a:cs typeface="Arial" panose="020B0604020202020204" pitchFamily="34" charset="0"/>
              </a:rPr>
              <a:t>3/3</a:t>
            </a:r>
            <a:endParaRPr lang="fi-FI" dirty="0"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9" name="Tekstin paikkamerkki 5"/>
          <p:cNvSpPr>
            <a:spLocks noGrp="1"/>
          </p:cNvSpPr>
          <p:nvPr>
            <p:ph type="body" sz="quarter" idx="11"/>
          </p:nvPr>
        </p:nvSpPr>
        <p:spPr>
          <a:xfrm>
            <a:off x="682596" y="4716539"/>
            <a:ext cx="2900595" cy="272700"/>
          </a:xfrm>
        </p:spPr>
        <p:txBody>
          <a:bodyPr/>
          <a:lstStyle/>
          <a:p>
            <a:r>
              <a:rPr lang="fi-FI" dirty="0" smtClean="0"/>
              <a:t>Lähde: LVM: Miksi perusväylänpitoon on tarpeellista panostaa, ppt-esitys 9/2015</a:t>
            </a:r>
            <a:endParaRPr lang="fi-FI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996" y="414652"/>
            <a:ext cx="4144046" cy="36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kstin paikkamerkki 5"/>
          <p:cNvSpPr txBox="1">
            <a:spLocks/>
          </p:cNvSpPr>
          <p:nvPr/>
        </p:nvSpPr>
        <p:spPr>
          <a:xfrm>
            <a:off x="5258135" y="4053535"/>
            <a:ext cx="2900595" cy="2727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Tx/>
              <a:buNone/>
              <a:defRPr lang="en-US" sz="9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 smtClean="0"/>
              <a:t>Kuva: NordicWay, Coop-hanke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3610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Dian numeron paikkamerkki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1000"/>
              </a:spcBef>
              <a:buClr>
                <a:srgbClr val="BCA4CB"/>
              </a:buClr>
              <a:buSzPct val="140000"/>
              <a:buFont typeface="Arial" pitchFamily="34" charset="0"/>
              <a:buChar char="●"/>
              <a:defRPr sz="1600">
                <a:solidFill>
                  <a:srgbClr val="000000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42950" indent="-285750" eaLnBrk="0" hangingPunct="0">
              <a:lnSpc>
                <a:spcPts val="1925"/>
              </a:lnSpc>
              <a:spcBef>
                <a:spcPts val="600"/>
              </a:spcBef>
              <a:buClr>
                <a:srgbClr val="A59D95"/>
              </a:buClr>
              <a:buSzPct val="100000"/>
              <a:buFont typeface="Arial" pitchFamily="34" charset="0"/>
              <a:buChar char="●"/>
              <a:defRPr sz="1600">
                <a:solidFill>
                  <a:srgbClr val="000000"/>
                </a:solidFill>
                <a:latin typeface="Arial" pitchFamily="34" charset="0"/>
                <a:ea typeface="ヒラギノ角ゴ Pro W3"/>
                <a:cs typeface="Felbridge Pro" pitchFamily="50" charset="0"/>
              </a:defRPr>
            </a:lvl2pPr>
            <a:lvl3pPr marL="1143000" indent="-228600" eaLnBrk="0" hangingPunct="0">
              <a:lnSpc>
                <a:spcPts val="1925"/>
              </a:lnSpc>
              <a:spcBef>
                <a:spcPts val="600"/>
              </a:spcBef>
              <a:buClr>
                <a:srgbClr val="A59D95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ea typeface="ヒラギノ角ゴ Pro W3"/>
                <a:cs typeface="Felbridge Pro" pitchFamily="50" charset="0"/>
              </a:defRPr>
            </a:lvl3pPr>
            <a:lvl4pPr marL="1600200" indent="-228600" eaLnBrk="0" hangingPunct="0">
              <a:lnSpc>
                <a:spcPts val="1925"/>
              </a:lnSpc>
              <a:spcBef>
                <a:spcPts val="600"/>
              </a:spcBef>
              <a:buClr>
                <a:srgbClr val="A59D95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ea typeface="ヒラギノ角ゴ Pro W3"/>
                <a:cs typeface="Felbridge Pro" pitchFamily="50" charset="0"/>
              </a:defRPr>
            </a:lvl4pPr>
            <a:lvl5pPr marL="2057400" indent="-228600" eaLnBrk="0" hangingPunct="0">
              <a:lnSpc>
                <a:spcPts val="1925"/>
              </a:lnSpc>
              <a:spcBef>
                <a:spcPts val="600"/>
              </a:spcBef>
              <a:buClr>
                <a:srgbClr val="A59D95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ea typeface="ヒラギノ角ゴ Pro W3"/>
                <a:cs typeface="Felbridge Pro" pitchFamily="50" charset="0"/>
              </a:defRPr>
            </a:lvl5pPr>
            <a:lvl6pPr marL="2514600" indent="-228600" eaLnBrk="0" fontAlgn="base" hangingPunct="0">
              <a:lnSpc>
                <a:spcPts val="1925"/>
              </a:lnSpc>
              <a:spcBef>
                <a:spcPts val="600"/>
              </a:spcBef>
              <a:spcAft>
                <a:spcPct val="0"/>
              </a:spcAft>
              <a:buClr>
                <a:srgbClr val="A59D95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ea typeface="ヒラギノ角ゴ Pro W3"/>
                <a:cs typeface="Felbridge Pro" pitchFamily="50" charset="0"/>
              </a:defRPr>
            </a:lvl6pPr>
            <a:lvl7pPr marL="2971800" indent="-228600" eaLnBrk="0" fontAlgn="base" hangingPunct="0">
              <a:lnSpc>
                <a:spcPts val="1925"/>
              </a:lnSpc>
              <a:spcBef>
                <a:spcPts val="600"/>
              </a:spcBef>
              <a:spcAft>
                <a:spcPct val="0"/>
              </a:spcAft>
              <a:buClr>
                <a:srgbClr val="A59D95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ea typeface="ヒラギノ角ゴ Pro W3"/>
                <a:cs typeface="Felbridge Pro" pitchFamily="50" charset="0"/>
              </a:defRPr>
            </a:lvl7pPr>
            <a:lvl8pPr marL="3429000" indent="-228600" eaLnBrk="0" fontAlgn="base" hangingPunct="0">
              <a:lnSpc>
                <a:spcPts val="1925"/>
              </a:lnSpc>
              <a:spcBef>
                <a:spcPts val="600"/>
              </a:spcBef>
              <a:spcAft>
                <a:spcPct val="0"/>
              </a:spcAft>
              <a:buClr>
                <a:srgbClr val="A59D95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ea typeface="ヒラギノ角ゴ Pro W3"/>
                <a:cs typeface="Felbridge Pro" pitchFamily="50" charset="0"/>
              </a:defRPr>
            </a:lvl8pPr>
            <a:lvl9pPr marL="3886200" indent="-228600" eaLnBrk="0" fontAlgn="base" hangingPunct="0">
              <a:lnSpc>
                <a:spcPts val="1925"/>
              </a:lnSpc>
              <a:spcBef>
                <a:spcPts val="600"/>
              </a:spcBef>
              <a:spcAft>
                <a:spcPct val="0"/>
              </a:spcAft>
              <a:buClr>
                <a:srgbClr val="A59D95"/>
              </a:buClr>
              <a:buFont typeface="Arial" pitchFamily="34" charset="0"/>
              <a:buChar char="•"/>
              <a:defRPr sz="1400">
                <a:solidFill>
                  <a:srgbClr val="000000"/>
                </a:solidFill>
                <a:latin typeface="Arial" pitchFamily="34" charset="0"/>
                <a:ea typeface="ヒラギノ角ゴ Pro W3"/>
                <a:cs typeface="Felbridge Pro" pitchFamily="50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112713FA-3922-4FF5-BE82-095E7D762499}" type="slidenum">
              <a:rPr lang="fi-FI" altLang="fi-FI" sz="900" smtClean="0">
                <a:solidFill>
                  <a:srgbClr val="766A62"/>
                </a:solidFill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t>13</a:t>
            </a:fld>
            <a:endParaRPr lang="fi-FI" altLang="fi-FI" sz="900" dirty="0" smtClean="0">
              <a:solidFill>
                <a:srgbClr val="766A62"/>
              </a:solidFill>
              <a:cs typeface="Arial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96000" y="-7"/>
            <a:ext cx="6639656" cy="935664"/>
          </a:xfrm>
        </p:spPr>
        <p:txBody>
          <a:bodyPr>
            <a:normAutofit/>
          </a:bodyPr>
          <a:lstStyle/>
          <a:p>
            <a:r>
              <a:rPr lang="fi-FI" sz="2400" dirty="0" smtClean="0">
                <a:solidFill>
                  <a:schemeClr val="accent3"/>
                </a:solidFill>
              </a:rPr>
              <a:t>Esimerkki: </a:t>
            </a:r>
            <a:r>
              <a:rPr lang="fi-FI" sz="2400" dirty="0">
                <a:solidFill>
                  <a:schemeClr val="accent3"/>
                </a:solidFill>
              </a:rPr>
              <a:t>P</a:t>
            </a:r>
            <a:r>
              <a:rPr lang="fi-FI" sz="2400" dirty="0" smtClean="0">
                <a:solidFill>
                  <a:schemeClr val="accent3"/>
                </a:solidFill>
              </a:rPr>
              <a:t>äällystetyn tieverkon kunnon kehittymisarvio viime vuosien rahoitustasolla</a:t>
            </a:r>
            <a:endParaRPr lang="fi-FI" sz="2400" dirty="0">
              <a:solidFill>
                <a:schemeClr val="accent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2502" y="4540110"/>
            <a:ext cx="7942521" cy="49938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i-FI" dirty="0" smtClean="0"/>
              <a:t>Rahoitusvaje näkyy eniten vähäliikenteisellä verkolla ja kevyen liikenteen väylillä</a:t>
            </a:r>
          </a:p>
          <a:p>
            <a:pPr>
              <a:spcBef>
                <a:spcPts val="0"/>
              </a:spcBef>
            </a:pPr>
            <a:r>
              <a:rPr lang="fi-FI" dirty="0" smtClean="0"/>
              <a:t>Myös vilkkaiden teiden kunto heikkenee, joskin hitaammin</a:t>
            </a:r>
            <a:endParaRPr lang="fi-FI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323" y="886630"/>
            <a:ext cx="5774098" cy="3657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932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10F3-FD64-40FE-8C9F-33FC3099131A}" type="slidenum">
              <a:rPr lang="fi-FI" smtClean="0"/>
              <a:t>14</a:t>
            </a:fld>
            <a:endParaRPr lang="fi-FI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>
          <a:xfrm>
            <a:off x="2032939" y="137987"/>
            <a:ext cx="6621963" cy="835116"/>
          </a:xfrm>
        </p:spPr>
        <p:txBody>
          <a:bodyPr/>
          <a:lstStyle/>
          <a:p>
            <a:r>
              <a:rPr lang="fi-FI" sz="2400" dirty="0" smtClean="0"/>
              <a:t>Esimerkki: Rautatiesiltojen päällysrakenteiden korjaustarpeen hallinta</a:t>
            </a:r>
            <a:endParaRPr lang="fi-FI" sz="2400" dirty="0"/>
          </a:p>
        </p:txBody>
      </p:sp>
      <p:sp>
        <p:nvSpPr>
          <p:cNvPr id="7" name="Tekstin paikkamerkki 5"/>
          <p:cNvSpPr txBox="1">
            <a:spLocks/>
          </p:cNvSpPr>
          <p:nvPr/>
        </p:nvSpPr>
        <p:spPr>
          <a:xfrm>
            <a:off x="1882961" y="4704500"/>
            <a:ext cx="6653866" cy="301092"/>
          </a:xfrm>
          <a:prstGeom prst="rect">
            <a:avLst/>
          </a:prstGeom>
        </p:spPr>
        <p:txBody>
          <a:bodyPr/>
          <a:lstStyle>
            <a:lvl1pPr marL="134938" indent="-134938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 dirty="0" smtClean="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i-FI" sz="1000" dirty="0" smtClean="0"/>
              <a:t>Lähde: Taitorakenteiden ylläpidon toimintalinjat, Liikenneviraston selvityksiä 26/2015,  julkaisematon luonnos</a:t>
            </a:r>
            <a:endParaRPr lang="fi-FI" sz="1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951" y="1080202"/>
            <a:ext cx="6877050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90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10F3-FD64-40FE-8C9F-33FC3099131A}" type="slidenum">
              <a:rPr lang="fi-FI" smtClean="0"/>
              <a:t>15</a:t>
            </a:fld>
            <a:endParaRPr lang="fi-FI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>
          <a:xfrm>
            <a:off x="2196000" y="366365"/>
            <a:ext cx="6624000" cy="457200"/>
          </a:xfrm>
        </p:spPr>
        <p:txBody>
          <a:bodyPr/>
          <a:lstStyle/>
          <a:p>
            <a:r>
              <a:rPr lang="fi-FI" sz="2400" dirty="0" smtClean="0"/>
              <a:t>Esimerkki: Huonokuntoiset merenkulun turvalaitteet kauppamerenkulun väylillä</a:t>
            </a:r>
            <a:endParaRPr lang="fi-FI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232" y="1233160"/>
            <a:ext cx="483870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037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10F3-FD64-40FE-8C9F-33FC3099131A}" type="slidenum">
              <a:rPr lang="fi-FI" smtClean="0"/>
              <a:t>16</a:t>
            </a:fld>
            <a:endParaRPr lang="fi-FI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>
          <a:xfrm>
            <a:off x="2128623" y="265577"/>
            <a:ext cx="6547543" cy="835116"/>
          </a:xfrm>
        </p:spPr>
        <p:txBody>
          <a:bodyPr/>
          <a:lstStyle/>
          <a:p>
            <a:r>
              <a:rPr lang="fi-FI" dirty="0" smtClean="0"/>
              <a:t>Asiakasvuoropuhelu</a:t>
            </a:r>
            <a:endParaRPr lang="fi-FI" dirty="0"/>
          </a:p>
        </p:txBody>
      </p:sp>
      <p:sp>
        <p:nvSpPr>
          <p:cNvPr id="2" name="Tekstiruutu 1"/>
          <p:cNvSpPr txBox="1"/>
          <p:nvPr/>
        </p:nvSpPr>
        <p:spPr>
          <a:xfrm>
            <a:off x="350875" y="1137679"/>
            <a:ext cx="58798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Elinkeinoelämän kanssa käytävä vuoropuhelu (Liikennevirasto, ELY-keskukset, keskeisenä rahdinantajat, kuljetusyritykset) tarpeista ja kohdekohtaisista hyödyistä; infran pullonkaulat</a:t>
            </a:r>
            <a:endParaRPr lang="fi-FI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\\ahpvsafs001.ahp.root\vanhattiedostot\ELY Uusimaa\Tiepiiri\V\_Prosessit\Hankinta\Kunnossapito\Valokuvat\Huonokuntoiset_tiet\MT13610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137" y="2338008"/>
            <a:ext cx="3019640" cy="2048179"/>
          </a:xfrm>
          <a:prstGeom prst="rect">
            <a:avLst/>
          </a:prstGeom>
          <a:noFill/>
        </p:spPr>
      </p:pic>
      <p:pic>
        <p:nvPicPr>
          <p:cNvPr id="9" name="Kuva 8" descr="C:\Users\KELAAN\Desktop\Paavon kuvat Hpj puunkuormausraiteelta 15042015\Haapajärvi_kuva_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682" y="2942062"/>
            <a:ext cx="3286293" cy="2048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266" y="410902"/>
            <a:ext cx="2482924" cy="4392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155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865" y="651052"/>
            <a:ext cx="2753833" cy="4403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10F3-FD64-40FE-8C9F-33FC3099131A}" type="slidenum">
              <a:rPr lang="fi-FI" smtClean="0"/>
              <a:t>17</a:t>
            </a:fld>
            <a:endParaRPr lang="fi-FI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>
          <a:xfrm>
            <a:off x="2128623" y="265577"/>
            <a:ext cx="6547543" cy="835116"/>
          </a:xfrm>
        </p:spPr>
        <p:txBody>
          <a:bodyPr/>
          <a:lstStyle/>
          <a:p>
            <a:r>
              <a:rPr lang="fi-FI" dirty="0" smtClean="0"/>
              <a:t>Tarpeiden ja korjauskohteiden  julkistaminen internetissä</a:t>
            </a:r>
            <a:endParaRPr lang="fi-FI" dirty="0"/>
          </a:p>
        </p:txBody>
      </p:sp>
      <p:sp>
        <p:nvSpPr>
          <p:cNvPr id="2" name="Tekstiruutu 1"/>
          <p:cNvSpPr txBox="1"/>
          <p:nvPr/>
        </p:nvSpPr>
        <p:spPr>
          <a:xfrm>
            <a:off x="350875" y="1360972"/>
            <a:ext cx="587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Tärkeä osa prosessia lähikuukausina</a:t>
            </a:r>
            <a:endParaRPr lang="fi-FI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kstiruutu 2"/>
          <p:cNvSpPr txBox="1"/>
          <p:nvPr/>
        </p:nvSpPr>
        <p:spPr>
          <a:xfrm>
            <a:off x="212652" y="4235449"/>
            <a:ext cx="562462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/>
              <a:t>Kuvaesimerkki: Painorajoitetut sillat ja alikulkujen rajoitukset: </a:t>
            </a:r>
          </a:p>
          <a:p>
            <a:r>
              <a:rPr lang="fi-FI" dirty="0"/>
              <a:t>http://portal.liikennevirasto.fi/sivu/www/f/liikenneverkko/tiet/siltarajoitukset</a:t>
            </a:r>
            <a:endParaRPr lang="fi-FI" dirty="0" smtClean="0"/>
          </a:p>
        </p:txBody>
      </p:sp>
    </p:spTree>
    <p:extLst>
      <p:ext uri="{BB962C8B-B14F-4D97-AF65-F5344CB8AC3E}">
        <p14:creationId xmlns:p14="http://schemas.microsoft.com/office/powerpoint/2010/main" val="186159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10F3-FD64-40FE-8C9F-33FC3099131A}" type="slidenum">
              <a:rPr lang="fi-FI" smtClean="0"/>
              <a:t>18</a:t>
            </a:fld>
            <a:endParaRPr lang="fi-FI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>
          <a:xfrm>
            <a:off x="2128623" y="265577"/>
            <a:ext cx="6547543" cy="835116"/>
          </a:xfrm>
        </p:spPr>
        <p:txBody>
          <a:bodyPr/>
          <a:lstStyle/>
          <a:p>
            <a:r>
              <a:rPr lang="fi-FI" dirty="0" smtClean="0"/>
              <a:t>Porina</a:t>
            </a:r>
            <a:endParaRPr lang="fi-FI" dirty="0"/>
          </a:p>
        </p:txBody>
      </p:sp>
      <p:sp>
        <p:nvSpPr>
          <p:cNvPr id="2" name="Tekstiruutu 1"/>
          <p:cNvSpPr txBox="1"/>
          <p:nvPr/>
        </p:nvSpPr>
        <p:spPr>
          <a:xfrm>
            <a:off x="350874" y="1360972"/>
            <a:ext cx="77723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800" dirty="0"/>
              <a:t>Miten rataverkon korjausvelka </a:t>
            </a:r>
            <a:r>
              <a:rPr lang="fi-FI" sz="2800" dirty="0" smtClean="0"/>
              <a:t>näkyy?</a:t>
            </a:r>
            <a:endParaRPr lang="fi-FI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800" dirty="0"/>
              <a:t>Mitä pidät kiireellisimpinä ja vaikuttavimpina korjauskohteina?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sz="2800" dirty="0"/>
              <a:t>Miten </a:t>
            </a:r>
            <a:r>
              <a:rPr lang="fi-FI" sz="2800" dirty="0" err="1"/>
              <a:t>digitalisaatio</a:t>
            </a:r>
            <a:r>
              <a:rPr lang="fi-FI" sz="2800" dirty="0"/>
              <a:t> voi auttaa radanpitoa yleensä/korjausvelan vähentämistä?</a:t>
            </a:r>
          </a:p>
        </p:txBody>
      </p:sp>
    </p:spTree>
    <p:extLst>
      <p:ext uri="{BB962C8B-B14F-4D97-AF65-F5344CB8AC3E}">
        <p14:creationId xmlns:p14="http://schemas.microsoft.com/office/powerpoint/2010/main" val="248274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llipsi 10"/>
          <p:cNvSpPr/>
          <p:nvPr/>
        </p:nvSpPr>
        <p:spPr>
          <a:xfrm rot="1385773">
            <a:off x="3370255" y="3186318"/>
            <a:ext cx="2175213" cy="160551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Ellipsi 9"/>
          <p:cNvSpPr/>
          <p:nvPr/>
        </p:nvSpPr>
        <p:spPr>
          <a:xfrm rot="20553804">
            <a:off x="1704417" y="1824605"/>
            <a:ext cx="2365962" cy="1765357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Ellipsi 8"/>
          <p:cNvSpPr/>
          <p:nvPr/>
        </p:nvSpPr>
        <p:spPr>
          <a:xfrm rot="20041970">
            <a:off x="5219315" y="3185998"/>
            <a:ext cx="2497675" cy="155969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5" name="Ellipsi 4"/>
          <p:cNvSpPr/>
          <p:nvPr/>
        </p:nvSpPr>
        <p:spPr>
          <a:xfrm rot="551816">
            <a:off x="4082515" y="1254130"/>
            <a:ext cx="3208951" cy="226033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168044" y="227234"/>
            <a:ext cx="6221049" cy="889178"/>
          </a:xfrm>
        </p:spPr>
        <p:txBody>
          <a:bodyPr>
            <a:noAutofit/>
          </a:bodyPr>
          <a:lstStyle/>
          <a:p>
            <a:r>
              <a:rPr lang="fi-FI" dirty="0" smtClean="0"/>
              <a:t>Ajankohtaista, uuden hallituksen avainsanoja</a:t>
            </a:r>
            <a:endParaRPr lang="fi-FI" sz="2800" dirty="0"/>
          </a:p>
        </p:txBody>
      </p:sp>
      <p:sp>
        <p:nvSpPr>
          <p:cNvPr id="4" name="Tekstiruutu 3"/>
          <p:cNvSpPr txBox="1"/>
          <p:nvPr/>
        </p:nvSpPr>
        <p:spPr>
          <a:xfrm rot="1223630">
            <a:off x="3614279" y="3467525"/>
            <a:ext cx="16311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dirty="0" smtClean="0"/>
              <a:t>Kokeilu-</a:t>
            </a:r>
          </a:p>
          <a:p>
            <a:r>
              <a:rPr lang="fi-FI" sz="2800" dirty="0" smtClean="0"/>
              <a:t>kulttuuri</a:t>
            </a:r>
            <a:endParaRPr lang="fi-FI" sz="2800" dirty="0"/>
          </a:p>
        </p:txBody>
      </p:sp>
      <p:sp>
        <p:nvSpPr>
          <p:cNvPr id="6" name="Tekstiruutu 5"/>
          <p:cNvSpPr txBox="1"/>
          <p:nvPr/>
        </p:nvSpPr>
        <p:spPr>
          <a:xfrm rot="19827056">
            <a:off x="5367837" y="3563909"/>
            <a:ext cx="2430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dirty="0" smtClean="0"/>
              <a:t>Digitalisaatio</a:t>
            </a:r>
            <a:endParaRPr lang="fi-FI" sz="2800" dirty="0"/>
          </a:p>
        </p:txBody>
      </p:sp>
      <p:sp>
        <p:nvSpPr>
          <p:cNvPr id="7" name="Tekstiruutu 6"/>
          <p:cNvSpPr txBox="1"/>
          <p:nvPr/>
        </p:nvSpPr>
        <p:spPr>
          <a:xfrm rot="20608728">
            <a:off x="2147060" y="2106827"/>
            <a:ext cx="2039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dirty="0" smtClean="0"/>
              <a:t>Normien purku</a:t>
            </a:r>
            <a:endParaRPr lang="fi-FI" sz="2800" dirty="0"/>
          </a:p>
        </p:txBody>
      </p:sp>
      <p:sp>
        <p:nvSpPr>
          <p:cNvPr id="8" name="Tekstiruutu 7"/>
          <p:cNvSpPr txBox="1"/>
          <p:nvPr/>
        </p:nvSpPr>
        <p:spPr>
          <a:xfrm rot="742001">
            <a:off x="4477132" y="1708895"/>
            <a:ext cx="31202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dirty="0" smtClean="0"/>
              <a:t>Liikenneväylien korjausvelan vähentäminen</a:t>
            </a:r>
            <a:endParaRPr lang="fi-FI" sz="2800" dirty="0"/>
          </a:p>
        </p:txBody>
      </p:sp>
    </p:spTree>
    <p:extLst>
      <p:ext uri="{BB962C8B-B14F-4D97-AF65-F5344CB8AC3E}">
        <p14:creationId xmlns:p14="http://schemas.microsoft.com/office/powerpoint/2010/main" val="307864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061714" y="397362"/>
            <a:ext cx="7082286" cy="544520"/>
          </a:xfrm>
        </p:spPr>
        <p:txBody>
          <a:bodyPr>
            <a:noAutofit/>
          </a:bodyPr>
          <a:lstStyle/>
          <a:p>
            <a:r>
              <a:rPr lang="fi-FI" dirty="0" smtClean="0"/>
              <a:t>Korjausvelka</a:t>
            </a:r>
            <a:endParaRPr lang="fi-FI" sz="2800" dirty="0"/>
          </a:p>
        </p:txBody>
      </p:sp>
      <p:sp>
        <p:nvSpPr>
          <p:cNvPr id="3" name="Tekstiruutu 2"/>
          <p:cNvSpPr txBox="1"/>
          <p:nvPr/>
        </p:nvSpPr>
        <p:spPr>
          <a:xfrm>
            <a:off x="606055" y="4464141"/>
            <a:ext cx="8229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200" dirty="0"/>
              <a:t>L</a:t>
            </a:r>
            <a:r>
              <a:rPr lang="fi-FI" sz="1200" dirty="0" smtClean="0"/>
              <a:t>ähde: Liikenneväylien korjausvelan vähentäminen ja uusien rahoitusmallien käyttö. Parlamentaarisen työryhmän ehdotus, LVM julkaisuja 35/2014</a:t>
            </a:r>
            <a:endParaRPr lang="fi-FI" sz="12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55" y="1467259"/>
            <a:ext cx="7966555" cy="10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02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061714" y="397362"/>
            <a:ext cx="7082286" cy="544520"/>
          </a:xfrm>
        </p:spPr>
        <p:txBody>
          <a:bodyPr>
            <a:noAutofit/>
          </a:bodyPr>
          <a:lstStyle/>
          <a:p>
            <a:r>
              <a:rPr lang="fi-FI" dirty="0" smtClean="0"/>
              <a:t>Väylien k</a:t>
            </a:r>
            <a:r>
              <a:rPr lang="fi-FI" sz="2800" dirty="0" smtClean="0"/>
              <a:t>orjausvelan kehittyminen eri rahoitustasoilla</a:t>
            </a:r>
            <a:endParaRPr lang="fi-FI" sz="2800" dirty="0"/>
          </a:p>
        </p:txBody>
      </p:sp>
      <p:graphicFrame>
        <p:nvGraphicFramePr>
          <p:cNvPr id="7" name="Kaavio 6"/>
          <p:cNvGraphicFramePr/>
          <p:nvPr>
            <p:extLst>
              <p:ext uri="{D42A27DB-BD31-4B8C-83A1-F6EECF244321}">
                <p14:modId xmlns:p14="http://schemas.microsoft.com/office/powerpoint/2010/main" val="993677113"/>
              </p:ext>
            </p:extLst>
          </p:nvPr>
        </p:nvGraphicFramePr>
        <p:xfrm>
          <a:off x="1325057" y="986170"/>
          <a:ext cx="6702524" cy="340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kstiruutu 2"/>
          <p:cNvSpPr txBox="1"/>
          <p:nvPr/>
        </p:nvSpPr>
        <p:spPr>
          <a:xfrm>
            <a:off x="1722474" y="4538572"/>
            <a:ext cx="7113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200" dirty="0"/>
              <a:t>L</a:t>
            </a:r>
            <a:r>
              <a:rPr lang="fi-FI" sz="1200" dirty="0" smtClean="0"/>
              <a:t>ähde: Liikenneväylien korjausvelan vähentäminen ja uusien rahoitusmallien käyttö. Parlamentaarisen työryhmän ehdotus, LVM julkaisuja 35/2014</a:t>
            </a:r>
            <a:endParaRPr lang="fi-FI" sz="1200" dirty="0"/>
          </a:p>
        </p:txBody>
      </p:sp>
    </p:spTree>
    <p:extLst>
      <p:ext uri="{BB962C8B-B14F-4D97-AF65-F5344CB8AC3E}">
        <p14:creationId xmlns:p14="http://schemas.microsoft.com/office/powerpoint/2010/main" val="331400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061714" y="397362"/>
            <a:ext cx="7082286" cy="544520"/>
          </a:xfrm>
        </p:spPr>
        <p:txBody>
          <a:bodyPr>
            <a:noAutofit/>
          </a:bodyPr>
          <a:lstStyle/>
          <a:p>
            <a:r>
              <a:rPr lang="fi-FI" dirty="0" smtClean="0"/>
              <a:t>Sipilän hallituksen linjaukset 2015</a:t>
            </a:r>
            <a:endParaRPr lang="fi-FI" sz="2800" dirty="0"/>
          </a:p>
        </p:txBody>
      </p:sp>
      <p:sp>
        <p:nvSpPr>
          <p:cNvPr id="5" name="Sisällön paikkamerkki 2"/>
          <p:cNvSpPr>
            <a:spLocks noGrp="1"/>
          </p:cNvSpPr>
          <p:nvPr>
            <p:ph idx="1"/>
          </p:nvPr>
        </p:nvSpPr>
        <p:spPr>
          <a:xfrm>
            <a:off x="520994" y="1364157"/>
            <a:ext cx="7825563" cy="2963300"/>
          </a:xfrm>
        </p:spPr>
        <p:txBody>
          <a:bodyPr>
            <a:normAutofit/>
          </a:bodyPr>
          <a:lstStyle/>
          <a:p>
            <a:r>
              <a:rPr lang="fi-FI" sz="2000" dirty="0" smtClean="0">
                <a:solidFill>
                  <a:schemeClr val="tx1"/>
                </a:solidFill>
              </a:rPr>
              <a:t>Liikenneväylien korjausvelan vähentämiseen käytetään 600 milj. eur 2016-2018, josta 100 milj. eur v. 2016.</a:t>
            </a:r>
          </a:p>
          <a:p>
            <a:r>
              <a:rPr lang="fi-FI" sz="2000" dirty="0" smtClean="0">
                <a:solidFill>
                  <a:schemeClr val="tx1"/>
                </a:solidFill>
              </a:rPr>
              <a:t>Lisäksi siirretään uusien väylähankkeiden rahoitusta perusväylänpitoon ja yksityisteiden peruskorjauksiin vuosittain n. 100 milj. eur 2017-2020.</a:t>
            </a:r>
          </a:p>
          <a:p>
            <a:endParaRPr lang="fi-FI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61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948000" cy="457200"/>
          </a:xfrm>
        </p:spPr>
        <p:txBody>
          <a:bodyPr/>
          <a:lstStyle/>
          <a:p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Talousarviomäärärahat 2015, </a:t>
            </a:r>
            <a:r>
              <a:rPr lang="fi-FI" b="1" dirty="0" smtClean="0"/>
              <a:t>1787 M€ </a:t>
            </a:r>
            <a:r>
              <a:rPr lang="fi-FI" dirty="0"/>
              <a:t>(muutos </a:t>
            </a:r>
            <a:r>
              <a:rPr lang="fi-FI" dirty="0" smtClean="0"/>
              <a:t>2014 verrattuna %)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3730-B0C1-4182-A013-9358270D9F92}" type="datetime1">
              <a:rPr lang="fi-FI" smtClean="0"/>
              <a:t>6.10.2015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Liikennevirasto</a:t>
            </a:r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6</a:t>
            </a:fld>
            <a:endParaRPr lang="fi-FI" dirty="0"/>
          </a:p>
        </p:txBody>
      </p:sp>
      <p:sp>
        <p:nvSpPr>
          <p:cNvPr id="19" name="Tekstiruutu 18"/>
          <p:cNvSpPr txBox="1"/>
          <p:nvPr/>
        </p:nvSpPr>
        <p:spPr>
          <a:xfrm>
            <a:off x="4964696" y="1086502"/>
            <a:ext cx="41016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200000"/>
              </a:lnSpc>
            </a:pPr>
            <a:r>
              <a:rPr lang="fi-FI" sz="1200" dirty="0" smtClean="0"/>
              <a:t>Perusväylänpito </a:t>
            </a:r>
            <a:r>
              <a:rPr lang="fi-FI" sz="1200" b="1" dirty="0" smtClean="0"/>
              <a:t>(-6 %)</a:t>
            </a:r>
            <a:endParaRPr lang="fi-FI" sz="1200" b="1" dirty="0"/>
          </a:p>
          <a:p>
            <a:pPr fontAlgn="ctr">
              <a:lnSpc>
                <a:spcPct val="200000"/>
              </a:lnSpc>
            </a:pPr>
            <a:r>
              <a:rPr lang="fi-FI" sz="1200" dirty="0"/>
              <a:t>Kehittämishankkeet ja Länsimetron </a:t>
            </a:r>
            <a:r>
              <a:rPr lang="fi-FI" sz="1200" dirty="0" smtClean="0"/>
              <a:t>valtionavustus </a:t>
            </a:r>
            <a:r>
              <a:rPr lang="fi-FI" sz="1200" b="1" dirty="0" smtClean="0"/>
              <a:t>(+1 %)</a:t>
            </a:r>
            <a:endParaRPr lang="fi-FI" sz="1200" dirty="0"/>
          </a:p>
          <a:p>
            <a:pPr fontAlgn="ctr">
              <a:lnSpc>
                <a:spcPct val="200000"/>
              </a:lnSpc>
            </a:pPr>
            <a:r>
              <a:rPr lang="fi-FI" sz="1200" dirty="0" smtClean="0"/>
              <a:t>Meriliikenteen kilpailukyky </a:t>
            </a:r>
            <a:r>
              <a:rPr lang="fi-FI" sz="1200" b="1" dirty="0" smtClean="0"/>
              <a:t>(+1 %)</a:t>
            </a:r>
            <a:endParaRPr lang="fi-FI" sz="1200" dirty="0" smtClean="0"/>
          </a:p>
          <a:p>
            <a:pPr fontAlgn="ctr">
              <a:lnSpc>
                <a:spcPct val="200000"/>
              </a:lnSpc>
            </a:pPr>
            <a:r>
              <a:rPr lang="fi-FI" sz="1200" dirty="0" smtClean="0"/>
              <a:t>Joukkoliikenteen </a:t>
            </a:r>
            <a:r>
              <a:rPr lang="fi-FI" sz="1200" dirty="0"/>
              <a:t>ostot</a:t>
            </a:r>
            <a:r>
              <a:rPr lang="fi-FI" sz="1200" dirty="0" smtClean="0"/>
              <a:t>* </a:t>
            </a:r>
            <a:r>
              <a:rPr lang="fi-FI" sz="1200" b="1" dirty="0" smtClean="0"/>
              <a:t>(+2 %)</a:t>
            </a:r>
            <a:endParaRPr lang="fi-FI" sz="1200" dirty="0"/>
          </a:p>
          <a:p>
            <a:pPr fontAlgn="ctr">
              <a:lnSpc>
                <a:spcPct val="200000"/>
              </a:lnSpc>
            </a:pPr>
            <a:r>
              <a:rPr lang="fi-FI" sz="1200" dirty="0" smtClean="0"/>
              <a:t>Jäänmurtajahankinta </a:t>
            </a:r>
            <a:r>
              <a:rPr lang="fi-FI" sz="1200" b="1" dirty="0" smtClean="0"/>
              <a:t>(+20 %)</a:t>
            </a:r>
            <a:endParaRPr lang="fi-FI" sz="1200" dirty="0" smtClean="0"/>
          </a:p>
          <a:p>
            <a:pPr fontAlgn="ctr">
              <a:lnSpc>
                <a:spcPct val="200000"/>
              </a:lnSpc>
            </a:pPr>
            <a:r>
              <a:rPr lang="fi-FI" sz="1200" dirty="0" smtClean="0"/>
              <a:t>Maanhankinta </a:t>
            </a:r>
            <a:r>
              <a:rPr lang="fi-FI" sz="1200" b="1" dirty="0" smtClean="0"/>
              <a:t>(0 %)</a:t>
            </a:r>
            <a:endParaRPr lang="fi-FI" sz="1200" dirty="0"/>
          </a:p>
          <a:p>
            <a:pPr fontAlgn="ctr">
              <a:lnSpc>
                <a:spcPct val="200000"/>
              </a:lnSpc>
            </a:pPr>
            <a:r>
              <a:rPr lang="fi-FI" sz="1200" dirty="0"/>
              <a:t>Saariston </a:t>
            </a:r>
            <a:r>
              <a:rPr lang="fi-FI" sz="1200" dirty="0" smtClean="0"/>
              <a:t>yhteysaluspalvelut </a:t>
            </a:r>
            <a:r>
              <a:rPr lang="fi-FI" sz="1200" b="1" dirty="0" smtClean="0"/>
              <a:t>(+9 %)</a:t>
            </a:r>
            <a:endParaRPr lang="fi-FI" sz="1200" dirty="0"/>
          </a:p>
          <a:p>
            <a:pPr fontAlgn="ctr">
              <a:lnSpc>
                <a:spcPct val="200000"/>
              </a:lnSpc>
            </a:pPr>
            <a:r>
              <a:rPr lang="fi-FI" sz="1200" dirty="0" smtClean="0"/>
              <a:t>Yksityistieavustukset </a:t>
            </a:r>
            <a:r>
              <a:rPr lang="fi-FI" sz="1200" b="1" dirty="0" smtClean="0"/>
              <a:t>(-38 %)</a:t>
            </a:r>
            <a:endParaRPr lang="fi-FI" sz="1200" dirty="0"/>
          </a:p>
          <a:p>
            <a:pPr fontAlgn="ctr">
              <a:lnSpc>
                <a:spcPct val="200000"/>
              </a:lnSpc>
            </a:pPr>
            <a:r>
              <a:rPr lang="fi-FI" sz="1200" dirty="0" smtClean="0"/>
              <a:t>Liikenneviraston toimintamenot </a:t>
            </a:r>
            <a:r>
              <a:rPr lang="fi-FI" sz="1200" b="1" dirty="0" smtClean="0"/>
              <a:t>(-6 %)</a:t>
            </a:r>
            <a:endParaRPr lang="fi-FI" sz="1200" dirty="0"/>
          </a:p>
        </p:txBody>
      </p:sp>
      <p:sp>
        <p:nvSpPr>
          <p:cNvPr id="20" name="Suorakulmio 19"/>
          <p:cNvSpPr/>
          <p:nvPr/>
        </p:nvSpPr>
        <p:spPr>
          <a:xfrm>
            <a:off x="4712319" y="1698119"/>
            <a:ext cx="168892" cy="16093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1" name="Suorakulmio 20"/>
          <p:cNvSpPr/>
          <p:nvPr/>
        </p:nvSpPr>
        <p:spPr>
          <a:xfrm>
            <a:off x="4712319" y="2059805"/>
            <a:ext cx="168892" cy="16093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solidFill>
                <a:schemeClr val="bg1"/>
              </a:solidFill>
            </a:endParaRPr>
          </a:p>
        </p:txBody>
      </p:sp>
      <p:sp>
        <p:nvSpPr>
          <p:cNvPr id="22" name="Suorakulmio 21"/>
          <p:cNvSpPr/>
          <p:nvPr/>
        </p:nvSpPr>
        <p:spPr>
          <a:xfrm>
            <a:off x="4712319" y="2783177"/>
            <a:ext cx="168892" cy="16093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solidFill>
                <a:schemeClr val="bg1"/>
              </a:solidFill>
            </a:endParaRPr>
          </a:p>
        </p:txBody>
      </p:sp>
      <p:sp>
        <p:nvSpPr>
          <p:cNvPr id="23" name="Suorakulmio 22"/>
          <p:cNvSpPr/>
          <p:nvPr/>
        </p:nvSpPr>
        <p:spPr>
          <a:xfrm>
            <a:off x="4712319" y="2421491"/>
            <a:ext cx="168892" cy="16093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solidFill>
                <a:schemeClr val="bg1"/>
              </a:solidFill>
            </a:endParaRPr>
          </a:p>
        </p:txBody>
      </p:sp>
      <p:sp>
        <p:nvSpPr>
          <p:cNvPr id="24" name="Suorakulmio 23"/>
          <p:cNvSpPr/>
          <p:nvPr/>
        </p:nvSpPr>
        <p:spPr>
          <a:xfrm>
            <a:off x="4712319" y="3144863"/>
            <a:ext cx="168892" cy="16093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solidFill>
                <a:schemeClr val="bg1"/>
              </a:solidFill>
            </a:endParaRPr>
          </a:p>
        </p:txBody>
      </p:sp>
      <p:sp>
        <p:nvSpPr>
          <p:cNvPr id="25" name="Suorakulmio 24"/>
          <p:cNvSpPr/>
          <p:nvPr/>
        </p:nvSpPr>
        <p:spPr>
          <a:xfrm>
            <a:off x="4712319" y="3506549"/>
            <a:ext cx="168892" cy="16093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solidFill>
                <a:schemeClr val="bg1"/>
              </a:solidFill>
            </a:endParaRPr>
          </a:p>
        </p:txBody>
      </p:sp>
      <p:sp>
        <p:nvSpPr>
          <p:cNvPr id="26" name="Suorakulmio 25"/>
          <p:cNvSpPr/>
          <p:nvPr/>
        </p:nvSpPr>
        <p:spPr>
          <a:xfrm>
            <a:off x="4712319" y="3868235"/>
            <a:ext cx="168892" cy="16093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solidFill>
                <a:schemeClr val="bg1"/>
              </a:solidFill>
            </a:endParaRPr>
          </a:p>
        </p:txBody>
      </p:sp>
      <p:sp>
        <p:nvSpPr>
          <p:cNvPr id="27" name="Suorakulmio 26"/>
          <p:cNvSpPr/>
          <p:nvPr/>
        </p:nvSpPr>
        <p:spPr>
          <a:xfrm>
            <a:off x="4712319" y="1336433"/>
            <a:ext cx="168892" cy="16093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8" name="Suorakulmio 27"/>
          <p:cNvSpPr/>
          <p:nvPr/>
        </p:nvSpPr>
        <p:spPr>
          <a:xfrm>
            <a:off x="4712319" y="4229921"/>
            <a:ext cx="168892" cy="160934"/>
          </a:xfrm>
          <a:prstGeom prst="rect">
            <a:avLst/>
          </a:prstGeom>
          <a:solidFill>
            <a:srgbClr val="AF8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>
              <a:solidFill>
                <a:schemeClr val="bg1"/>
              </a:solidFill>
            </a:endParaRPr>
          </a:p>
        </p:txBody>
      </p:sp>
      <p:cxnSp>
        <p:nvCxnSpPr>
          <p:cNvPr id="8" name="Suora yhdysviiva 7"/>
          <p:cNvCxnSpPr/>
          <p:nvPr/>
        </p:nvCxnSpPr>
        <p:spPr>
          <a:xfrm>
            <a:off x="11153955" y="3868235"/>
            <a:ext cx="258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Kuva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00" y="892331"/>
            <a:ext cx="5584238" cy="4146158"/>
          </a:xfrm>
          <a:prstGeom prst="rect">
            <a:avLst/>
          </a:prstGeom>
        </p:spPr>
      </p:pic>
      <p:sp>
        <p:nvSpPr>
          <p:cNvPr id="30" name="Tekstiruutu 29"/>
          <p:cNvSpPr txBox="1"/>
          <p:nvPr/>
        </p:nvSpPr>
        <p:spPr>
          <a:xfrm>
            <a:off x="270509" y="4615816"/>
            <a:ext cx="6810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i-FI"/>
            </a:defPPr>
            <a:lvl1pPr marL="180975" indent="-180975">
              <a:defRPr sz="900"/>
            </a:lvl1pPr>
          </a:lstStyle>
          <a:p>
            <a:r>
              <a:rPr lang="fi-FI" dirty="0"/>
              <a:t>Liikennevirastolle ja ELY-keskuksille myönnetyt talousarviomäärärahat ilman </a:t>
            </a:r>
            <a:r>
              <a:rPr lang="fi-FI" dirty="0" smtClean="0"/>
              <a:t>lisätalousarvioita</a:t>
            </a:r>
          </a:p>
          <a:p>
            <a:r>
              <a:rPr lang="fi-FI" dirty="0" smtClean="0"/>
              <a:t>* Valtion </a:t>
            </a:r>
            <a:r>
              <a:rPr lang="fi-FI" dirty="0"/>
              <a:t>joukkoliikennerahoituksesta n. 48 M€ menee LVM:n budjetista</a:t>
            </a:r>
          </a:p>
        </p:txBody>
      </p:sp>
    </p:spTree>
    <p:extLst>
      <p:ext uri="{BB962C8B-B14F-4D97-AF65-F5344CB8AC3E}">
        <p14:creationId xmlns:p14="http://schemas.microsoft.com/office/powerpoint/2010/main" val="331422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061714" y="269766"/>
            <a:ext cx="7082286" cy="544520"/>
          </a:xfrm>
        </p:spPr>
        <p:txBody>
          <a:bodyPr>
            <a:noAutofit/>
          </a:bodyPr>
          <a:lstStyle/>
          <a:p>
            <a:r>
              <a:rPr lang="fi-FI" sz="2800" dirty="0" smtClean="0"/>
              <a:t>Pääongelmat</a:t>
            </a:r>
            <a:endParaRPr lang="fi-FI" sz="2800" dirty="0"/>
          </a:p>
        </p:txBody>
      </p:sp>
      <p:sp>
        <p:nvSpPr>
          <p:cNvPr id="4" name="Sisällön paikkamerkki 2"/>
          <p:cNvSpPr>
            <a:spLocks noGrp="1"/>
          </p:cNvSpPr>
          <p:nvPr>
            <p:ph idx="1"/>
          </p:nvPr>
        </p:nvSpPr>
        <p:spPr>
          <a:xfrm>
            <a:off x="903766" y="1212110"/>
            <a:ext cx="7953155" cy="1669311"/>
          </a:xfrm>
          <a:noFill/>
        </p:spPr>
        <p:txBody>
          <a:bodyPr>
            <a:normAutofit/>
          </a:bodyPr>
          <a:lstStyle/>
          <a:p>
            <a:r>
              <a:rPr lang="fi-FI" altLang="fi-FI" sz="1900" dirty="0" smtClean="0">
                <a:latin typeface="Arial" pitchFamily="34" charset="0"/>
                <a:ea typeface="ヒラギノ角ゴ Pro W3"/>
                <a:cs typeface="ヒラギノ角ゴ Pro W3"/>
              </a:rPr>
              <a:t>Maantiet: </a:t>
            </a:r>
            <a:r>
              <a:rPr lang="fi-FI" altLang="fi-FI" sz="1900" dirty="0" smtClean="0">
                <a:ea typeface="ヒラギノ角ゴ Pro W3"/>
                <a:cs typeface="Felbridge Pro" pitchFamily="50" charset="0"/>
              </a:rPr>
              <a:t>päällysteiden ja siltojen kunto huononee, tierakenteiden, varusteiden tai laitteiden kuntoon ei ole pystytty investoimaan riittävästi</a:t>
            </a:r>
          </a:p>
          <a:p>
            <a:r>
              <a:rPr lang="fi-FI" altLang="fi-FI" sz="1900" dirty="0" smtClean="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rPr>
              <a:t>Rautatiet: </a:t>
            </a:r>
            <a:r>
              <a:rPr lang="fi-FI" altLang="fi-FI" sz="1900" dirty="0" smtClean="0">
                <a:ea typeface="ヒラギノ角ゴ Pro W3"/>
                <a:cs typeface="Felbridge Pro" pitchFamily="50" charset="0"/>
              </a:rPr>
              <a:t>ratapihat, sillat, routavauriot sekä sähkö- ja turvalaitteiden </a:t>
            </a:r>
            <a:r>
              <a:rPr lang="fi-FI" altLang="fi-FI" sz="1900" dirty="0">
                <a:ea typeface="ヒラギノ角ゴ Pro W3"/>
                <a:cs typeface="Felbridge Pro" pitchFamily="50" charset="0"/>
              </a:rPr>
              <a:t>vanheneminen, vähäliikenteisten ratojen kunto </a:t>
            </a:r>
            <a:endParaRPr lang="fi-FI" altLang="fi-FI" sz="1900" dirty="0" smtClean="0">
              <a:ea typeface="ヒラギノ角ゴ Pro W3"/>
              <a:cs typeface="Felbridge Pro" pitchFamily="50" charset="0"/>
            </a:endParaRPr>
          </a:p>
          <a:p>
            <a:r>
              <a:rPr lang="fi-FI" altLang="fi-FI" sz="1900" dirty="0" smtClean="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rPr>
              <a:t>Vesiväylät: </a:t>
            </a:r>
            <a:r>
              <a:rPr lang="fi-FI" altLang="fi-FI" sz="1900" dirty="0" smtClean="0">
                <a:ea typeface="ヒラギノ角ゴ Pro W3"/>
                <a:cs typeface="Felbridge Pro" pitchFamily="50" charset="0"/>
              </a:rPr>
              <a:t>kanavien tekniikka ja turvalaitteiden vanheneminen</a:t>
            </a:r>
            <a:endParaRPr lang="fi-FI" altLang="fi-FI" sz="1900" dirty="0" smtClean="0">
              <a:ea typeface="ヒラギノ角ゴ Pro W3"/>
              <a:cs typeface="ヒラギノ角ゴ Pro W3"/>
            </a:endParaRPr>
          </a:p>
          <a:p>
            <a:endParaRPr lang="fi-FI" altLang="fi-FI" sz="1800" dirty="0" smtClean="0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126" y="2894834"/>
            <a:ext cx="3381993" cy="204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446" y="2908242"/>
            <a:ext cx="2733223" cy="2026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20" y="2908242"/>
            <a:ext cx="2710440" cy="202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68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i 5"/>
          <p:cNvSpPr/>
          <p:nvPr/>
        </p:nvSpPr>
        <p:spPr>
          <a:xfrm>
            <a:off x="1137355" y="2065090"/>
            <a:ext cx="1712173" cy="16059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60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061714" y="269766"/>
            <a:ext cx="7082286" cy="544520"/>
          </a:xfrm>
        </p:spPr>
        <p:txBody>
          <a:bodyPr>
            <a:noAutofit/>
          </a:bodyPr>
          <a:lstStyle/>
          <a:p>
            <a:r>
              <a:rPr lang="fi-FI" sz="2800" dirty="0" smtClean="0"/>
              <a:t>Mitä väylien korjausvelasta seuraa?</a:t>
            </a:r>
            <a:endParaRPr lang="fi-FI" sz="2800" dirty="0"/>
          </a:p>
        </p:txBody>
      </p:sp>
      <p:sp>
        <p:nvSpPr>
          <p:cNvPr id="5" name="Tekstiruutu 4"/>
          <p:cNvSpPr txBox="1"/>
          <p:nvPr/>
        </p:nvSpPr>
        <p:spPr>
          <a:xfrm>
            <a:off x="1350336" y="2606434"/>
            <a:ext cx="1392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b="1" dirty="0" smtClean="0">
                <a:solidFill>
                  <a:schemeClr val="bg1"/>
                </a:solidFill>
              </a:rPr>
              <a:t>Asiakas</a:t>
            </a:r>
            <a:endParaRPr lang="fi-FI" sz="2800" b="1" dirty="0">
              <a:solidFill>
                <a:schemeClr val="bg1"/>
              </a:solidFill>
            </a:endParaRPr>
          </a:p>
        </p:txBody>
      </p:sp>
      <p:sp>
        <p:nvSpPr>
          <p:cNvPr id="10" name="Ellipsi 9"/>
          <p:cNvSpPr/>
          <p:nvPr/>
        </p:nvSpPr>
        <p:spPr>
          <a:xfrm>
            <a:off x="5266330" y="2075723"/>
            <a:ext cx="1712173" cy="16059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600"/>
          </a:p>
        </p:txBody>
      </p:sp>
      <p:sp>
        <p:nvSpPr>
          <p:cNvPr id="11" name="Tekstiruutu 10"/>
          <p:cNvSpPr txBox="1"/>
          <p:nvPr/>
        </p:nvSpPr>
        <p:spPr>
          <a:xfrm>
            <a:off x="5479311" y="2383141"/>
            <a:ext cx="13928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b="1" dirty="0" smtClean="0">
                <a:solidFill>
                  <a:schemeClr val="bg1"/>
                </a:solidFill>
              </a:rPr>
              <a:t>Väylän-pitäjä</a:t>
            </a:r>
            <a:endParaRPr lang="fi-FI" sz="2800" b="1" dirty="0">
              <a:solidFill>
                <a:schemeClr val="bg1"/>
              </a:solidFill>
            </a:endParaRPr>
          </a:p>
        </p:txBody>
      </p:sp>
      <p:sp>
        <p:nvSpPr>
          <p:cNvPr id="7" name="Tekstiruutu 6"/>
          <p:cNvSpPr txBox="1"/>
          <p:nvPr/>
        </p:nvSpPr>
        <p:spPr>
          <a:xfrm>
            <a:off x="1244997" y="1179381"/>
            <a:ext cx="1603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smtClean="0"/>
              <a:t>Matka- ja kuljetusajat pitenevät</a:t>
            </a:r>
            <a:endParaRPr lang="fi-FI" sz="1600" dirty="0"/>
          </a:p>
        </p:txBody>
      </p:sp>
      <p:sp>
        <p:nvSpPr>
          <p:cNvPr id="12" name="Tekstiruutu 11"/>
          <p:cNvSpPr txBox="1"/>
          <p:nvPr/>
        </p:nvSpPr>
        <p:spPr>
          <a:xfrm>
            <a:off x="2556839" y="3692264"/>
            <a:ext cx="1586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smtClean="0"/>
              <a:t>Polttoaineen kulutus lisääntyy</a:t>
            </a:r>
            <a:endParaRPr lang="fi-FI" sz="1600" dirty="0"/>
          </a:p>
        </p:txBody>
      </p:sp>
      <p:sp>
        <p:nvSpPr>
          <p:cNvPr id="13" name="Tekstiruutu 12"/>
          <p:cNvSpPr txBox="1"/>
          <p:nvPr/>
        </p:nvSpPr>
        <p:spPr>
          <a:xfrm>
            <a:off x="988827" y="3992097"/>
            <a:ext cx="1884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smtClean="0"/>
              <a:t>Ajoneuvojen korjauskustannukset kasvavat</a:t>
            </a:r>
            <a:endParaRPr lang="fi-FI" sz="1600" dirty="0"/>
          </a:p>
        </p:txBody>
      </p:sp>
      <p:sp>
        <p:nvSpPr>
          <p:cNvPr id="14" name="Tekstiruutu 13"/>
          <p:cNvSpPr txBox="1"/>
          <p:nvPr/>
        </p:nvSpPr>
        <p:spPr>
          <a:xfrm>
            <a:off x="2905287" y="2388863"/>
            <a:ext cx="22722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600" dirty="0" smtClean="0"/>
              <a:t>Onnettomuusriski kasvaa</a:t>
            </a:r>
            <a:endParaRPr lang="fi-FI" sz="1600" dirty="0"/>
          </a:p>
        </p:txBody>
      </p:sp>
      <p:sp>
        <p:nvSpPr>
          <p:cNvPr id="15" name="Tekstiruutu 14"/>
          <p:cNvSpPr txBox="1"/>
          <p:nvPr/>
        </p:nvSpPr>
        <p:spPr>
          <a:xfrm>
            <a:off x="159488" y="1804875"/>
            <a:ext cx="1190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smtClean="0"/>
              <a:t>Tärinä- ja meluhaitat lisääntyvät</a:t>
            </a:r>
            <a:endParaRPr lang="fi-FI" sz="1600" dirty="0"/>
          </a:p>
        </p:txBody>
      </p:sp>
      <p:sp>
        <p:nvSpPr>
          <p:cNvPr id="16" name="Tekstiruutu 15"/>
          <p:cNvSpPr txBox="1"/>
          <p:nvPr/>
        </p:nvSpPr>
        <p:spPr>
          <a:xfrm>
            <a:off x="127589" y="3392636"/>
            <a:ext cx="1381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smtClean="0"/>
              <a:t>Ajomukavuus heikkenee</a:t>
            </a:r>
            <a:endParaRPr lang="fi-FI" sz="1600" dirty="0"/>
          </a:p>
        </p:txBody>
      </p:sp>
      <p:sp>
        <p:nvSpPr>
          <p:cNvPr id="17" name="Tekstiruutu 16"/>
          <p:cNvSpPr txBox="1"/>
          <p:nvPr/>
        </p:nvSpPr>
        <p:spPr>
          <a:xfrm>
            <a:off x="2915920" y="2822573"/>
            <a:ext cx="2073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smtClean="0"/>
              <a:t>Painorajoitukset alentavat kuljetusten tehokkuutta</a:t>
            </a:r>
          </a:p>
        </p:txBody>
      </p:sp>
      <p:sp>
        <p:nvSpPr>
          <p:cNvPr id="18" name="Tekstiruutu 17"/>
          <p:cNvSpPr txBox="1"/>
          <p:nvPr/>
        </p:nvSpPr>
        <p:spPr>
          <a:xfrm>
            <a:off x="2599371" y="1486799"/>
            <a:ext cx="17491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smtClean="0"/>
              <a:t>Liikenteen täsmällisyys heikkenee</a:t>
            </a:r>
            <a:endParaRPr lang="fi-FI" sz="1600" dirty="0"/>
          </a:p>
        </p:txBody>
      </p:sp>
      <p:sp>
        <p:nvSpPr>
          <p:cNvPr id="19" name="Tekstiruutu 18"/>
          <p:cNvSpPr txBox="1"/>
          <p:nvPr/>
        </p:nvSpPr>
        <p:spPr>
          <a:xfrm>
            <a:off x="4782690" y="3831423"/>
            <a:ext cx="2022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smtClean="0"/>
              <a:t>Teiden talvihoito vaikeutuu ja taso laskee</a:t>
            </a:r>
            <a:endParaRPr lang="fi-FI" sz="1600" dirty="0"/>
          </a:p>
        </p:txBody>
      </p:sp>
      <p:sp>
        <p:nvSpPr>
          <p:cNvPr id="20" name="Tekstiruutu 19"/>
          <p:cNvSpPr txBox="1"/>
          <p:nvPr/>
        </p:nvSpPr>
        <p:spPr>
          <a:xfrm>
            <a:off x="4728734" y="1262431"/>
            <a:ext cx="2756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smtClean="0"/>
              <a:t>Väylän tulevat korjauskustannukset nousevat</a:t>
            </a:r>
            <a:endParaRPr lang="fi-FI" sz="1600" dirty="0"/>
          </a:p>
        </p:txBody>
      </p:sp>
      <p:sp>
        <p:nvSpPr>
          <p:cNvPr id="21" name="Tekstiruutu 20"/>
          <p:cNvSpPr txBox="1"/>
          <p:nvPr/>
        </p:nvSpPr>
        <p:spPr>
          <a:xfrm>
            <a:off x="7010402" y="1786717"/>
            <a:ext cx="202211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smtClean="0"/>
              <a:t>Tehostetun kunnon seurannan tarve kasvaa</a:t>
            </a:r>
          </a:p>
          <a:p>
            <a:endParaRPr lang="fi-FI" sz="1600" dirty="0" smtClean="0"/>
          </a:p>
          <a:p>
            <a:r>
              <a:rPr lang="fi-FI" sz="1600" dirty="0" smtClean="0"/>
              <a:t>Akuuttien, äkillisten korjausten määrä kasvaa</a:t>
            </a:r>
            <a:endParaRPr lang="fi-FI" sz="1600" dirty="0"/>
          </a:p>
        </p:txBody>
      </p:sp>
      <p:sp>
        <p:nvSpPr>
          <p:cNvPr id="3" name="Tekstiruutu 2"/>
          <p:cNvSpPr txBox="1"/>
          <p:nvPr/>
        </p:nvSpPr>
        <p:spPr>
          <a:xfrm>
            <a:off x="6719785" y="3591966"/>
            <a:ext cx="18606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smtClean="0"/>
              <a:t>Vahingonkorvaukset lisääntyvät</a:t>
            </a:r>
            <a:endParaRPr lang="fi-FI" sz="1600" dirty="0"/>
          </a:p>
        </p:txBody>
      </p:sp>
      <p:sp>
        <p:nvSpPr>
          <p:cNvPr id="22" name="Tekstiruutu 21"/>
          <p:cNvSpPr txBox="1"/>
          <p:nvPr/>
        </p:nvSpPr>
        <p:spPr>
          <a:xfrm>
            <a:off x="6319287" y="4231612"/>
            <a:ext cx="18606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600" dirty="0" smtClean="0"/>
              <a:t>Mainehaitta</a:t>
            </a:r>
            <a:endParaRPr lang="fi-FI" sz="1600" dirty="0"/>
          </a:p>
        </p:txBody>
      </p:sp>
    </p:spTree>
    <p:extLst>
      <p:ext uri="{BB962C8B-B14F-4D97-AF65-F5344CB8AC3E}">
        <p14:creationId xmlns:p14="http://schemas.microsoft.com/office/powerpoint/2010/main" val="421700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2" y="1566701"/>
            <a:ext cx="5072744" cy="337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061713" y="312298"/>
            <a:ext cx="4934509" cy="544520"/>
          </a:xfrm>
        </p:spPr>
        <p:txBody>
          <a:bodyPr>
            <a:noAutofit/>
          </a:bodyPr>
          <a:lstStyle/>
          <a:p>
            <a:r>
              <a:rPr lang="fi-FI" sz="2800" dirty="0" smtClean="0"/>
              <a:t>Näkökulmia, kriteereitä korjauskohteiden valintaan</a:t>
            </a:r>
            <a:endParaRPr lang="fi-FI" sz="280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4849445" y="1059220"/>
            <a:ext cx="4368977" cy="1736664"/>
          </a:xfrm>
        </p:spPr>
        <p:txBody>
          <a:bodyPr/>
          <a:lstStyle/>
          <a:p>
            <a:pPr marL="358775" lvl="1" indent="0">
              <a:buNone/>
            </a:pPr>
            <a:r>
              <a:rPr lang="fi-FI" altLang="fi-FI" sz="1900" dirty="0">
                <a:ea typeface="ヒラギノ角ゴ Pro W3"/>
                <a:cs typeface="ヒラギノ角ゴ Pro W3"/>
              </a:rPr>
              <a:t>Asiakkaiden tarpeet</a:t>
            </a:r>
          </a:p>
          <a:p>
            <a:pPr marL="358775" lvl="1" indent="0">
              <a:buNone/>
            </a:pPr>
            <a:r>
              <a:rPr lang="fi-FI" altLang="fi-FI" sz="1900" dirty="0">
                <a:ea typeface="ヒラギノ角ゴ Pro W3"/>
                <a:cs typeface="ヒラギノ角ゴ Pro W3"/>
              </a:rPr>
              <a:t>Korjausvelan hallinta</a:t>
            </a:r>
          </a:p>
          <a:p>
            <a:pPr marL="358775" lvl="1" indent="0">
              <a:buNone/>
            </a:pPr>
            <a:r>
              <a:rPr lang="fi-FI" altLang="fi-FI" sz="1900" dirty="0">
                <a:ea typeface="ヒラギノ角ゴ Pro W3"/>
                <a:cs typeface="ヒラギノ角ゴ Pro W3"/>
              </a:rPr>
              <a:t>Digitalisaatio/uudet palvelut</a:t>
            </a:r>
          </a:p>
          <a:p>
            <a:pPr marL="358775" lvl="1" indent="0">
              <a:buNone/>
            </a:pPr>
            <a:r>
              <a:rPr lang="fi-FI" altLang="fi-FI" sz="1900" dirty="0" smtClean="0">
                <a:ea typeface="ヒラギノ角ゴ Pro W3"/>
                <a:cs typeface="ヒラギノ角ゴ Pro W3"/>
              </a:rPr>
              <a:t>Liikenneturvallisuus </a:t>
            </a:r>
            <a:r>
              <a:rPr lang="fi-FI" altLang="fi-FI" sz="1900" dirty="0">
                <a:ea typeface="ヒラギノ角ゴ Pro W3"/>
                <a:cs typeface="ヒラギノ角ゴ Pro W3"/>
              </a:rPr>
              <a:t>ja ympäristö</a:t>
            </a:r>
          </a:p>
          <a:p>
            <a:endParaRPr lang="fi-FI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470" y="2541182"/>
            <a:ext cx="1599864" cy="2200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13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ajakuva_Liikennevirasto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Laajakuva_Liikennevirasto.potx" id="{0143C127-69F1-4019-A783-DCE95FA98011}" vid="{BC132C1A-C7CF-40D1-855E-3389885240FB}"/>
    </a:ext>
  </a:extLst>
</a:theme>
</file>

<file path=ppt/theme/theme2.xml><?xml version="1.0" encoding="utf-8"?>
<a:theme xmlns:a="http://schemas.openxmlformats.org/drawingml/2006/main" name="ELY_PowerPoint_malli_prov2">
  <a:themeElements>
    <a:clrScheme name="ELY-värit">
      <a:dk1>
        <a:sysClr val="windowText" lastClr="000000"/>
      </a:dk1>
      <a:lt1>
        <a:srgbClr val="FFFFFF"/>
      </a:lt1>
      <a:dk2>
        <a:srgbClr val="58585A"/>
      </a:dk2>
      <a:lt2>
        <a:srgbClr val="D8D8D8"/>
      </a:lt2>
      <a:accent1>
        <a:srgbClr val="003883"/>
      </a:accent1>
      <a:accent2>
        <a:srgbClr val="779346"/>
      </a:accent2>
      <a:accent3>
        <a:srgbClr val="D9640C"/>
      </a:accent3>
      <a:accent4>
        <a:srgbClr val="4460A5"/>
      </a:accent4>
      <a:accent5>
        <a:srgbClr val="58585A"/>
      </a:accent5>
      <a:accent6>
        <a:srgbClr val="FDD078"/>
      </a:accent6>
      <a:hlink>
        <a:srgbClr val="D9640C"/>
      </a:hlink>
      <a:folHlink>
        <a:srgbClr val="D9640C"/>
      </a:folHlink>
    </a:clrScheme>
    <a:fontScheme name="ELY_fonti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-teema 1">
        <a:dk1>
          <a:srgbClr val="59595B"/>
        </a:dk1>
        <a:lt1>
          <a:srgbClr val="FFFFFF"/>
        </a:lt1>
        <a:dk2>
          <a:srgbClr val="0081CC"/>
        </a:dk2>
        <a:lt2>
          <a:srgbClr val="A7A8AB"/>
        </a:lt2>
        <a:accent1>
          <a:srgbClr val="859FCB"/>
        </a:accent1>
        <a:accent2>
          <a:srgbClr val="D87F82"/>
        </a:accent2>
        <a:accent3>
          <a:srgbClr val="FFFFFF"/>
        </a:accent3>
        <a:accent4>
          <a:srgbClr val="4B4B4C"/>
        </a:accent4>
        <a:accent5>
          <a:srgbClr val="C2CDE2"/>
        </a:accent5>
        <a:accent6>
          <a:srgbClr val="C47275"/>
        </a:accent6>
        <a:hlink>
          <a:srgbClr val="7FD1ED"/>
        </a:hlink>
        <a:folHlink>
          <a:srgbClr val="F7BC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Laajakuva_Liikennevirasto</Template>
  <TotalTime>14895</TotalTime>
  <Words>597</Words>
  <Application>Microsoft Office PowerPoint</Application>
  <PresentationFormat>Näytössä katseltava esitys (16:9)</PresentationFormat>
  <Paragraphs>98</Paragraphs>
  <Slides>18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2</vt:i4>
      </vt:variant>
      <vt:variant>
        <vt:lpstr>Dian otsikot</vt:lpstr>
      </vt:variant>
      <vt:variant>
        <vt:i4>18</vt:i4>
      </vt:variant>
    </vt:vector>
  </HeadingPairs>
  <TitlesOfParts>
    <vt:vector size="20" baseType="lpstr">
      <vt:lpstr>Laajakuva_Liikennevirasto</vt:lpstr>
      <vt:lpstr>ELY_PowerPoint_malli_prov2</vt:lpstr>
      <vt:lpstr>Hallitusohjelma ja liikenneväylien korjausvelan vähentäminen</vt:lpstr>
      <vt:lpstr>Ajankohtaista, uuden hallituksen avainsanoja</vt:lpstr>
      <vt:lpstr>Korjausvelka</vt:lpstr>
      <vt:lpstr>Väylien korjausvelan kehittyminen eri rahoitustasoilla</vt:lpstr>
      <vt:lpstr>Sipilän hallituksen linjaukset 2015</vt:lpstr>
      <vt:lpstr> Talousarviomäärärahat 2015, 1787 M€ (muutos 2014 verrattuna %)</vt:lpstr>
      <vt:lpstr>Pääongelmat</vt:lpstr>
      <vt:lpstr>Mitä väylien korjausvelasta seuraa?</vt:lpstr>
      <vt:lpstr>Näkökulmia, kriteereitä korjauskohteiden valintaan</vt:lpstr>
      <vt:lpstr>Perusväylänpidon lisärahan kohdentaminen korjausvelan vähentämiseksi 1/3</vt:lpstr>
      <vt:lpstr>2/3</vt:lpstr>
      <vt:lpstr>3/3</vt:lpstr>
      <vt:lpstr>Esimerkki: Päällystetyn tieverkon kunnon kehittymisarvio viime vuosien rahoitustasolla</vt:lpstr>
      <vt:lpstr>Esimerkki: Rautatiesiltojen päällysrakenteiden korjaustarpeen hallinta</vt:lpstr>
      <vt:lpstr>Esimerkki: Huonokuntoiset merenkulun turvalaitteet kauppamerenkulun väylillä</vt:lpstr>
      <vt:lpstr>Asiakasvuoropuhelu</vt:lpstr>
      <vt:lpstr>Tarpeiden ja korjauskohteiden  julkistaminen internetissä</vt:lpstr>
      <vt:lpstr>Porina</vt:lpstr>
    </vt:vector>
  </TitlesOfParts>
  <Company>Liikennevirasto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Kiljunen-Ruotsalainen Rauha</dc:creator>
  <cp:lastModifiedBy>Noukka Mirja</cp:lastModifiedBy>
  <cp:revision>1175</cp:revision>
  <cp:lastPrinted>2015-03-23T14:47:31Z</cp:lastPrinted>
  <dcterms:created xsi:type="dcterms:W3CDTF">2014-06-25T10:47:37Z</dcterms:created>
  <dcterms:modified xsi:type="dcterms:W3CDTF">2015-10-06T18:44:11Z</dcterms:modified>
</cp:coreProperties>
</file>