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handoutMasterIdLst>
    <p:handoutMasterId r:id="rId18"/>
  </p:handoutMasterIdLst>
  <p:sldIdLst>
    <p:sldId id="273" r:id="rId2"/>
    <p:sldId id="295" r:id="rId3"/>
    <p:sldId id="282" r:id="rId4"/>
    <p:sldId id="277" r:id="rId5"/>
    <p:sldId id="303" r:id="rId6"/>
    <p:sldId id="296" r:id="rId7"/>
    <p:sldId id="297" r:id="rId8"/>
    <p:sldId id="298" r:id="rId9"/>
    <p:sldId id="302" r:id="rId10"/>
    <p:sldId id="301" r:id="rId11"/>
    <p:sldId id="299" r:id="rId12"/>
    <p:sldId id="325" r:id="rId13"/>
    <p:sldId id="323" r:id="rId14"/>
    <p:sldId id="322" r:id="rId15"/>
    <p:sldId id="324" r:id="rId16"/>
  </p:sldIdLst>
  <p:sldSz cx="9144000" cy="6858000" type="screen4x3"/>
  <p:notesSz cx="6735763" cy="9866313"/>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elander Markus" initials="MM"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FE3E9"/>
    <a:srgbClr val="CFD5DF"/>
    <a:srgbClr val="E8EB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Normaali tyyli 2 - Korostu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076" autoAdjust="0"/>
  </p:normalViewPr>
  <p:slideViewPr>
    <p:cSldViewPr>
      <p:cViewPr>
        <p:scale>
          <a:sx n="100" d="100"/>
          <a:sy n="100" d="100"/>
        </p:scale>
        <p:origin x="-726" y="15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5-06-10T11:36:22.623" idx="1">
    <p:pos x="10" y="-169"/>
    <p:text>Ratapuolen 
Tierekisteri
+ vesiväyläpuolelta älyväylä (itsenäinen)</p:text>
  </p:cm>
  <p:cm authorId="0" dt="2015-09-30T09:18:28.725" idx="2">
    <p:pos x="222" y="2706"/>
    <p:text>Vertikaalit kattaa myös liikennetiedot.</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Ylätunnisteen paikkamerkki 1"/>
          <p:cNvSpPr>
            <a:spLocks noGrp="1"/>
          </p:cNvSpPr>
          <p:nvPr>
            <p:ph type="hdr" sz="quarter"/>
          </p:nvPr>
        </p:nvSpPr>
        <p:spPr>
          <a:xfrm>
            <a:off x="0" y="0"/>
            <a:ext cx="2919413" cy="493713"/>
          </a:xfrm>
          <a:prstGeom prst="rect">
            <a:avLst/>
          </a:prstGeom>
        </p:spPr>
        <p:txBody>
          <a:bodyPr vert="horz" lIns="91440" tIns="45720" rIns="91440" bIns="45720" rtlCol="0"/>
          <a:lstStyle>
            <a:lvl1pPr algn="l">
              <a:defRPr sz="1200"/>
            </a:lvl1pPr>
          </a:lstStyle>
          <a:p>
            <a:endParaRPr lang="fi-FI"/>
          </a:p>
        </p:txBody>
      </p:sp>
      <p:sp>
        <p:nvSpPr>
          <p:cNvPr id="3" name="Päivämäärän paikkamerkki 2"/>
          <p:cNvSpPr>
            <a:spLocks noGrp="1"/>
          </p:cNvSpPr>
          <p:nvPr>
            <p:ph type="dt" sz="quarter" idx="1"/>
          </p:nvPr>
        </p:nvSpPr>
        <p:spPr>
          <a:xfrm>
            <a:off x="3814763" y="0"/>
            <a:ext cx="2919412" cy="493713"/>
          </a:xfrm>
          <a:prstGeom prst="rect">
            <a:avLst/>
          </a:prstGeom>
        </p:spPr>
        <p:txBody>
          <a:bodyPr vert="horz" lIns="91440" tIns="45720" rIns="91440" bIns="45720" rtlCol="0"/>
          <a:lstStyle>
            <a:lvl1pPr algn="r">
              <a:defRPr sz="1200"/>
            </a:lvl1pPr>
          </a:lstStyle>
          <a:p>
            <a:fld id="{C4394A9E-ACA1-4105-9A37-4A148B10D981}" type="datetimeFigureOut">
              <a:rPr lang="fi-FI" smtClean="0"/>
              <a:t>8.10.2015</a:t>
            </a:fld>
            <a:endParaRPr lang="fi-FI"/>
          </a:p>
        </p:txBody>
      </p:sp>
      <p:sp>
        <p:nvSpPr>
          <p:cNvPr id="4" name="Alatunnisteen paikkamerkki 3"/>
          <p:cNvSpPr>
            <a:spLocks noGrp="1"/>
          </p:cNvSpPr>
          <p:nvPr>
            <p:ph type="ftr" sz="quarter" idx="2"/>
          </p:nvPr>
        </p:nvSpPr>
        <p:spPr>
          <a:xfrm>
            <a:off x="0" y="9371013"/>
            <a:ext cx="2919413" cy="493712"/>
          </a:xfrm>
          <a:prstGeom prst="rect">
            <a:avLst/>
          </a:prstGeom>
        </p:spPr>
        <p:txBody>
          <a:bodyPr vert="horz" lIns="91440" tIns="45720" rIns="91440" bIns="45720" rtlCol="0" anchor="b"/>
          <a:lstStyle>
            <a:lvl1pPr algn="l">
              <a:defRPr sz="1200"/>
            </a:lvl1pPr>
          </a:lstStyle>
          <a:p>
            <a:endParaRPr lang="fi-FI"/>
          </a:p>
        </p:txBody>
      </p:sp>
      <p:sp>
        <p:nvSpPr>
          <p:cNvPr id="5" name="Dian numeron paikkamerkki 4"/>
          <p:cNvSpPr>
            <a:spLocks noGrp="1"/>
          </p:cNvSpPr>
          <p:nvPr>
            <p:ph type="sldNum" sz="quarter" idx="3"/>
          </p:nvPr>
        </p:nvSpPr>
        <p:spPr>
          <a:xfrm>
            <a:off x="3814763" y="9371013"/>
            <a:ext cx="2919412" cy="493712"/>
          </a:xfrm>
          <a:prstGeom prst="rect">
            <a:avLst/>
          </a:prstGeom>
        </p:spPr>
        <p:txBody>
          <a:bodyPr vert="horz" lIns="91440" tIns="45720" rIns="91440" bIns="45720" rtlCol="0" anchor="b"/>
          <a:lstStyle>
            <a:lvl1pPr algn="r">
              <a:defRPr sz="1200"/>
            </a:lvl1pPr>
          </a:lstStyle>
          <a:p>
            <a:fld id="{1F6D450B-659A-42CB-B2CE-C3F9DA040741}" type="slidenum">
              <a:rPr lang="fi-FI" smtClean="0"/>
              <a:t>‹#›</a:t>
            </a:fld>
            <a:endParaRPr lang="fi-FI"/>
          </a:p>
        </p:txBody>
      </p:sp>
    </p:spTree>
    <p:extLst>
      <p:ext uri="{BB962C8B-B14F-4D97-AF65-F5344CB8AC3E}">
        <p14:creationId xmlns:p14="http://schemas.microsoft.com/office/powerpoint/2010/main" val="41724323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Ylätunnisteen paikkamerkki 1"/>
          <p:cNvSpPr>
            <a:spLocks noGrp="1"/>
          </p:cNvSpPr>
          <p:nvPr>
            <p:ph type="hdr" sz="quarter"/>
          </p:nvPr>
        </p:nvSpPr>
        <p:spPr>
          <a:xfrm>
            <a:off x="0" y="0"/>
            <a:ext cx="2919413" cy="493713"/>
          </a:xfrm>
          <a:prstGeom prst="rect">
            <a:avLst/>
          </a:prstGeom>
        </p:spPr>
        <p:txBody>
          <a:bodyPr vert="horz" lIns="91440" tIns="45720" rIns="91440" bIns="45720" rtlCol="0"/>
          <a:lstStyle>
            <a:lvl1pPr algn="l">
              <a:defRPr sz="1200"/>
            </a:lvl1pPr>
          </a:lstStyle>
          <a:p>
            <a:endParaRPr lang="fi-FI"/>
          </a:p>
        </p:txBody>
      </p:sp>
      <p:sp>
        <p:nvSpPr>
          <p:cNvPr id="3" name="Päivämäärän paikkamerkki 2"/>
          <p:cNvSpPr>
            <a:spLocks noGrp="1"/>
          </p:cNvSpPr>
          <p:nvPr>
            <p:ph type="dt" idx="1"/>
          </p:nvPr>
        </p:nvSpPr>
        <p:spPr>
          <a:xfrm>
            <a:off x="3814763" y="0"/>
            <a:ext cx="2919412" cy="493713"/>
          </a:xfrm>
          <a:prstGeom prst="rect">
            <a:avLst/>
          </a:prstGeom>
        </p:spPr>
        <p:txBody>
          <a:bodyPr vert="horz" lIns="91440" tIns="45720" rIns="91440" bIns="45720" rtlCol="0"/>
          <a:lstStyle>
            <a:lvl1pPr algn="r">
              <a:defRPr sz="1200"/>
            </a:lvl1pPr>
          </a:lstStyle>
          <a:p>
            <a:fld id="{A88D4614-866E-4024-9843-F75AAC36ED10}" type="datetimeFigureOut">
              <a:rPr lang="fi-FI" smtClean="0"/>
              <a:t>8.10.2015</a:t>
            </a:fld>
            <a:endParaRPr lang="fi-FI"/>
          </a:p>
        </p:txBody>
      </p:sp>
      <p:sp>
        <p:nvSpPr>
          <p:cNvPr id="4" name="Dian kuvan paikkamerkki 3"/>
          <p:cNvSpPr>
            <a:spLocks noGrp="1" noRot="1" noChangeAspect="1"/>
          </p:cNvSpPr>
          <p:nvPr>
            <p:ph type="sldImg" idx="2"/>
          </p:nvPr>
        </p:nvSpPr>
        <p:spPr>
          <a:xfrm>
            <a:off x="900113" y="739775"/>
            <a:ext cx="4935537" cy="3700463"/>
          </a:xfrm>
          <a:prstGeom prst="rect">
            <a:avLst/>
          </a:prstGeom>
          <a:noFill/>
          <a:ln w="12700">
            <a:solidFill>
              <a:prstClr val="black"/>
            </a:solidFill>
          </a:ln>
        </p:spPr>
        <p:txBody>
          <a:bodyPr vert="horz" lIns="91440" tIns="45720" rIns="91440" bIns="45720" rtlCol="0" anchor="ctr"/>
          <a:lstStyle/>
          <a:p>
            <a:endParaRPr lang="fi-FI"/>
          </a:p>
        </p:txBody>
      </p:sp>
      <p:sp>
        <p:nvSpPr>
          <p:cNvPr id="5" name="Huomautusten paikkamerkki 4"/>
          <p:cNvSpPr>
            <a:spLocks noGrp="1"/>
          </p:cNvSpPr>
          <p:nvPr>
            <p:ph type="body" sz="quarter" idx="3"/>
          </p:nvPr>
        </p:nvSpPr>
        <p:spPr>
          <a:xfrm>
            <a:off x="673100" y="4686300"/>
            <a:ext cx="5389563" cy="4440238"/>
          </a:xfrm>
          <a:prstGeom prst="rect">
            <a:avLst/>
          </a:prstGeom>
        </p:spPr>
        <p:txBody>
          <a:bodyPr vert="horz" lIns="91440" tIns="45720" rIns="91440" bIns="45720" rtlCol="0"/>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6" name="Alatunnisteen paikkamerkki 5"/>
          <p:cNvSpPr>
            <a:spLocks noGrp="1"/>
          </p:cNvSpPr>
          <p:nvPr>
            <p:ph type="ftr" sz="quarter" idx="4"/>
          </p:nvPr>
        </p:nvSpPr>
        <p:spPr>
          <a:xfrm>
            <a:off x="0" y="9371013"/>
            <a:ext cx="2919413" cy="493712"/>
          </a:xfrm>
          <a:prstGeom prst="rect">
            <a:avLst/>
          </a:prstGeom>
        </p:spPr>
        <p:txBody>
          <a:bodyPr vert="horz" lIns="91440" tIns="45720" rIns="91440" bIns="45720" rtlCol="0" anchor="b"/>
          <a:lstStyle>
            <a:lvl1pPr algn="l">
              <a:defRPr sz="1200"/>
            </a:lvl1pPr>
          </a:lstStyle>
          <a:p>
            <a:endParaRPr lang="fi-FI"/>
          </a:p>
        </p:txBody>
      </p:sp>
      <p:sp>
        <p:nvSpPr>
          <p:cNvPr id="7" name="Dian numeron paikkamerkki 6"/>
          <p:cNvSpPr>
            <a:spLocks noGrp="1"/>
          </p:cNvSpPr>
          <p:nvPr>
            <p:ph type="sldNum" sz="quarter" idx="5"/>
          </p:nvPr>
        </p:nvSpPr>
        <p:spPr>
          <a:xfrm>
            <a:off x="3814763" y="9371013"/>
            <a:ext cx="2919412" cy="493712"/>
          </a:xfrm>
          <a:prstGeom prst="rect">
            <a:avLst/>
          </a:prstGeom>
        </p:spPr>
        <p:txBody>
          <a:bodyPr vert="horz" lIns="91440" tIns="45720" rIns="91440" bIns="45720" rtlCol="0" anchor="b"/>
          <a:lstStyle>
            <a:lvl1pPr algn="r">
              <a:defRPr sz="1200"/>
            </a:lvl1pPr>
          </a:lstStyle>
          <a:p>
            <a:fld id="{3D498679-A4BD-4F20-BC5F-FD28783ECDF5}" type="slidenum">
              <a:rPr lang="fi-FI" smtClean="0"/>
              <a:t>‹#›</a:t>
            </a:fld>
            <a:endParaRPr lang="fi-FI"/>
          </a:p>
        </p:txBody>
      </p:sp>
    </p:spTree>
    <p:extLst>
      <p:ext uri="{BB962C8B-B14F-4D97-AF65-F5344CB8AC3E}">
        <p14:creationId xmlns:p14="http://schemas.microsoft.com/office/powerpoint/2010/main" val="34636424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a:p>
        </p:txBody>
      </p:sp>
      <p:sp>
        <p:nvSpPr>
          <p:cNvPr id="4" name="Dian numeron paikkamerkki 3"/>
          <p:cNvSpPr>
            <a:spLocks noGrp="1"/>
          </p:cNvSpPr>
          <p:nvPr>
            <p:ph type="sldNum" sz="quarter" idx="10"/>
          </p:nvPr>
        </p:nvSpPr>
        <p:spPr/>
        <p:txBody>
          <a:bodyPr/>
          <a:lstStyle/>
          <a:p>
            <a:fld id="{3D498679-A4BD-4F20-BC5F-FD28783ECDF5}" type="slidenum">
              <a:rPr lang="fi-FI" smtClean="0"/>
              <a:t>1</a:t>
            </a:fld>
            <a:endParaRPr lang="fi-FI"/>
          </a:p>
        </p:txBody>
      </p:sp>
    </p:spTree>
    <p:extLst>
      <p:ext uri="{BB962C8B-B14F-4D97-AF65-F5344CB8AC3E}">
        <p14:creationId xmlns:p14="http://schemas.microsoft.com/office/powerpoint/2010/main" val="23094362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i-FI" sz="1200" kern="1200" dirty="0" smtClean="0">
                <a:solidFill>
                  <a:schemeClr val="tx1"/>
                </a:solidFill>
                <a:effectLst/>
                <a:latin typeface="+mn-lt"/>
                <a:ea typeface="+mn-ea"/>
                <a:cs typeface="+mn-cs"/>
              </a:rPr>
              <a:t>Pilottiaihioita: 1a) Dynaaminen reittitieto ajoneuvojen sijainnista tarjolla asiakkaille junista ja linja-autoista avoimena datana. Tietoa hyödynnetään myös Liikennevirasto </a:t>
            </a:r>
            <a:r>
              <a:rPr lang="fi-FI" sz="1200" kern="1200" dirty="0" err="1" smtClean="0">
                <a:solidFill>
                  <a:schemeClr val="tx1"/>
                </a:solidFill>
                <a:effectLst/>
                <a:latin typeface="+mn-lt"/>
                <a:ea typeface="+mn-ea"/>
                <a:cs typeface="+mn-cs"/>
              </a:rPr>
              <a:t>Apps:ssa</a:t>
            </a:r>
            <a:r>
              <a:rPr lang="fi-FI" sz="1200" kern="1200" dirty="0" smtClean="0">
                <a:solidFill>
                  <a:schemeClr val="tx1"/>
                </a:solidFill>
                <a:effectLst/>
                <a:latin typeface="+mn-lt"/>
                <a:ea typeface="+mn-ea"/>
                <a:cs typeface="+mn-cs"/>
              </a:rPr>
              <a:t>, 1b) Liikennevirasto-applikaatio tuottamaan joitakin näistä tiedoista, jossa kuluttajille sekä ammattiautoilijoille tarjotaan kaksisuuntaista yhteydenpitomahdollisuutta tieliikenteen informaation välittämisestä. 1c) rautatieinfrastruktuurista tuotetaan jatkuvana palveluna tiettyjä ominaisuustietoja (</a:t>
            </a:r>
            <a:r>
              <a:rPr lang="fi-FI" sz="1200" kern="1200" dirty="0" err="1" smtClean="0">
                <a:solidFill>
                  <a:schemeClr val="tx1"/>
                </a:solidFill>
                <a:effectLst/>
                <a:latin typeface="+mn-lt"/>
                <a:ea typeface="+mn-ea"/>
                <a:cs typeface="+mn-cs"/>
              </a:rPr>
              <a:t>varusteet-</a:t>
            </a:r>
            <a:r>
              <a:rPr lang="fi-FI" sz="1200" kern="1200" dirty="0" smtClean="0">
                <a:solidFill>
                  <a:schemeClr val="tx1"/>
                </a:solidFill>
                <a:effectLst/>
                <a:latin typeface="+mn-lt"/>
                <a:ea typeface="+mn-ea"/>
                <a:cs typeface="+mn-cs"/>
              </a:rPr>
              <a:t> ja laitteet tai kiskoviasta indikoivaa kiihtyvyys/ ääni tietoa)</a:t>
            </a:r>
          </a:p>
          <a:p>
            <a:endParaRPr lang="fi-FI" dirty="0"/>
          </a:p>
        </p:txBody>
      </p:sp>
      <p:sp>
        <p:nvSpPr>
          <p:cNvPr id="4" name="Dian numeron paikkamerkki 3"/>
          <p:cNvSpPr>
            <a:spLocks noGrp="1"/>
          </p:cNvSpPr>
          <p:nvPr>
            <p:ph type="sldNum" sz="quarter" idx="10"/>
          </p:nvPr>
        </p:nvSpPr>
        <p:spPr/>
        <p:txBody>
          <a:bodyPr/>
          <a:lstStyle/>
          <a:p>
            <a:fld id="{3D498679-A4BD-4F20-BC5F-FD28783ECDF5}" type="slidenum">
              <a:rPr lang="fi-FI" smtClean="0"/>
              <a:t>6</a:t>
            </a:fld>
            <a:endParaRPr lang="fi-FI"/>
          </a:p>
        </p:txBody>
      </p:sp>
    </p:spTree>
    <p:extLst>
      <p:ext uri="{BB962C8B-B14F-4D97-AF65-F5344CB8AC3E}">
        <p14:creationId xmlns:p14="http://schemas.microsoft.com/office/powerpoint/2010/main" val="42525136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sz="1200" kern="1200" dirty="0" smtClean="0">
                <a:solidFill>
                  <a:schemeClr val="tx1"/>
                </a:solidFill>
                <a:effectLst/>
                <a:latin typeface="+mn-lt"/>
                <a:ea typeface="+mn-ea"/>
                <a:cs typeface="+mn-cs"/>
              </a:rPr>
              <a:t>Pilottiaihioita:</a:t>
            </a:r>
          </a:p>
          <a:p>
            <a:r>
              <a:rPr lang="fi-FI" sz="1200" kern="1200" dirty="0" smtClean="0">
                <a:solidFill>
                  <a:schemeClr val="tx1"/>
                </a:solidFill>
                <a:effectLst/>
                <a:latin typeface="+mn-lt"/>
                <a:ea typeface="+mn-ea"/>
                <a:cs typeface="+mn-cs"/>
              </a:rPr>
              <a:t> </a:t>
            </a:r>
          </a:p>
          <a:p>
            <a:r>
              <a:rPr lang="fi-FI" sz="1200" kern="1200" dirty="0" smtClean="0">
                <a:solidFill>
                  <a:schemeClr val="tx1"/>
                </a:solidFill>
                <a:effectLst/>
                <a:latin typeface="+mn-lt"/>
                <a:ea typeface="+mn-ea"/>
                <a:cs typeface="+mn-cs"/>
              </a:rPr>
              <a:t>2a) junien liikkumista ennustavan järjestelmän kehittäminen rataverkon käytön tehostamiseksi. Järjestelmä palvelee mm. rataverkon käytön suunnittelua ja kapasiteetin jakoa sekä liikenteen ohjausta osana ennakoivaa häiriönhallintaa, </a:t>
            </a:r>
          </a:p>
          <a:p>
            <a:r>
              <a:rPr lang="fi-FI" sz="1200" kern="1200" dirty="0" smtClean="0">
                <a:solidFill>
                  <a:schemeClr val="tx1"/>
                </a:solidFill>
                <a:effectLst/>
                <a:latin typeface="+mn-lt"/>
                <a:ea typeface="+mn-ea"/>
                <a:cs typeface="+mn-cs"/>
              </a:rPr>
              <a:t> </a:t>
            </a:r>
          </a:p>
          <a:p>
            <a:r>
              <a:rPr lang="fi-FI" sz="1200" kern="1200" dirty="0" smtClean="0">
                <a:solidFill>
                  <a:schemeClr val="tx1"/>
                </a:solidFill>
                <a:effectLst/>
                <a:latin typeface="+mn-lt"/>
                <a:ea typeface="+mn-ea"/>
                <a:cs typeface="+mn-cs"/>
              </a:rPr>
              <a:t>2b) keskitetyn ennustejärjestelmän hyödynnettävyyttä operatiivisissa häiriötilanteissa osana yhteistä tilannekuvaa ja/tai ennustamislaskennan moottoria, </a:t>
            </a:r>
          </a:p>
          <a:p>
            <a:r>
              <a:rPr lang="fi-FI" sz="1200" kern="1200" dirty="0" smtClean="0">
                <a:solidFill>
                  <a:schemeClr val="tx1"/>
                </a:solidFill>
                <a:effectLst/>
                <a:latin typeface="+mn-lt"/>
                <a:ea typeface="+mn-ea"/>
                <a:cs typeface="+mn-cs"/>
              </a:rPr>
              <a:t> </a:t>
            </a:r>
          </a:p>
          <a:p>
            <a:r>
              <a:rPr lang="fi-FI" sz="1200" kern="1200" dirty="0" smtClean="0">
                <a:solidFill>
                  <a:schemeClr val="tx1"/>
                </a:solidFill>
                <a:effectLst/>
                <a:latin typeface="+mn-lt"/>
                <a:ea typeface="+mn-ea"/>
                <a:cs typeface="+mn-cs"/>
              </a:rPr>
              <a:t>2c) Ajantasaisen operointi- ja liikennöitävyystiedon (olosuhteet, päätökset, osasprosessien vaihe jne.) keskittäminen ja visualisointi osaksi yhteistä tilannekuvajärjestelmää. Kokonaisuus palvelee operatiivista päätöksentekoa ja muuttaa nykyisiä, pääosin puheviestinä välitettäviä, toisistaan erillisinä tapahtuvia päätös- ja toimintaprosesseja.</a:t>
            </a:r>
            <a:endParaRPr lang="fi-FI" dirty="0" smtClean="0"/>
          </a:p>
          <a:p>
            <a:endParaRPr lang="fi-FI" dirty="0"/>
          </a:p>
        </p:txBody>
      </p:sp>
      <p:sp>
        <p:nvSpPr>
          <p:cNvPr id="4" name="Dian numeron paikkamerkki 3"/>
          <p:cNvSpPr>
            <a:spLocks noGrp="1"/>
          </p:cNvSpPr>
          <p:nvPr>
            <p:ph type="sldNum" sz="quarter" idx="10"/>
          </p:nvPr>
        </p:nvSpPr>
        <p:spPr/>
        <p:txBody>
          <a:bodyPr/>
          <a:lstStyle/>
          <a:p>
            <a:fld id="{3D498679-A4BD-4F20-BC5F-FD28783ECDF5}" type="slidenum">
              <a:rPr lang="fi-FI" smtClean="0"/>
              <a:t>7</a:t>
            </a:fld>
            <a:endParaRPr lang="fi-FI"/>
          </a:p>
        </p:txBody>
      </p:sp>
    </p:spTree>
    <p:extLst>
      <p:ext uri="{BB962C8B-B14F-4D97-AF65-F5344CB8AC3E}">
        <p14:creationId xmlns:p14="http://schemas.microsoft.com/office/powerpoint/2010/main" val="13711788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i-FI" sz="1200" kern="1200" dirty="0" err="1" smtClean="0">
                <a:solidFill>
                  <a:schemeClr val="tx1"/>
                </a:solidFill>
                <a:effectLst/>
                <a:latin typeface="+mn-lt"/>
                <a:ea typeface="+mn-ea"/>
                <a:cs typeface="+mn-cs"/>
              </a:rPr>
              <a:t>Piloitteina</a:t>
            </a:r>
            <a:r>
              <a:rPr lang="fi-FI" sz="1200" kern="1200" dirty="0" smtClean="0">
                <a:solidFill>
                  <a:schemeClr val="tx1"/>
                </a:solidFill>
                <a:effectLst/>
                <a:latin typeface="+mn-lt"/>
                <a:ea typeface="+mn-ea"/>
                <a:cs typeface="+mn-cs"/>
              </a:rPr>
              <a:t>: 3a) </a:t>
            </a:r>
            <a:r>
              <a:rPr lang="fi-FI" sz="1200" kern="1200" dirty="0" err="1" smtClean="0">
                <a:solidFill>
                  <a:schemeClr val="tx1"/>
                </a:solidFill>
                <a:effectLst/>
                <a:latin typeface="+mn-lt"/>
                <a:ea typeface="+mn-ea"/>
                <a:cs typeface="+mn-cs"/>
              </a:rPr>
              <a:t>Liikennevirastoapplikatiosta</a:t>
            </a:r>
            <a:r>
              <a:rPr lang="fi-FI" sz="1200" kern="1200" dirty="0" smtClean="0">
                <a:solidFill>
                  <a:schemeClr val="tx1"/>
                </a:solidFill>
                <a:effectLst/>
                <a:latin typeface="+mn-lt"/>
                <a:ea typeface="+mn-ea"/>
                <a:cs typeface="+mn-cs"/>
              </a:rPr>
              <a:t> saadun palautetiedon vaikutus hoitourakoitsijan työjonoon. (Yhteys hoitourakoitsijan </a:t>
            </a:r>
            <a:r>
              <a:rPr lang="fi-FI" sz="1200" kern="1200" dirty="0" err="1" smtClean="0">
                <a:solidFill>
                  <a:schemeClr val="tx1"/>
                </a:solidFill>
                <a:effectLst/>
                <a:latin typeface="+mn-lt"/>
                <a:ea typeface="+mn-ea"/>
                <a:cs typeface="+mn-cs"/>
              </a:rPr>
              <a:t>ERP:n</a:t>
            </a:r>
            <a:r>
              <a:rPr lang="fi-FI" sz="1200" kern="1200" dirty="0" smtClean="0">
                <a:solidFill>
                  <a:schemeClr val="tx1"/>
                </a:solidFill>
                <a:effectLst/>
                <a:latin typeface="+mn-lt"/>
                <a:ea typeface="+mn-ea"/>
                <a:cs typeface="+mn-cs"/>
              </a:rPr>
              <a:t> ja sovelluksen välillä), 3b) Tiestön kunnon visualisointi verkkoselainpohjaisessa palvelussa (yleinen kuntoindeksi, heitot ja routavauriot), 3c) Ennustemallit jatkuvan tiedon pohjalta </a:t>
            </a:r>
          </a:p>
          <a:p>
            <a:endParaRPr lang="fi-FI" dirty="0"/>
          </a:p>
        </p:txBody>
      </p:sp>
      <p:sp>
        <p:nvSpPr>
          <p:cNvPr id="4" name="Dian numeron paikkamerkki 3"/>
          <p:cNvSpPr>
            <a:spLocks noGrp="1"/>
          </p:cNvSpPr>
          <p:nvPr>
            <p:ph type="sldNum" sz="quarter" idx="10"/>
          </p:nvPr>
        </p:nvSpPr>
        <p:spPr/>
        <p:txBody>
          <a:bodyPr/>
          <a:lstStyle/>
          <a:p>
            <a:fld id="{3D498679-A4BD-4F20-BC5F-FD28783ECDF5}" type="slidenum">
              <a:rPr lang="fi-FI" smtClean="0"/>
              <a:t>8</a:t>
            </a:fld>
            <a:endParaRPr lang="fi-FI"/>
          </a:p>
        </p:txBody>
      </p:sp>
    </p:spTree>
    <p:extLst>
      <p:ext uri="{BB962C8B-B14F-4D97-AF65-F5344CB8AC3E}">
        <p14:creationId xmlns:p14="http://schemas.microsoft.com/office/powerpoint/2010/main" val="427016343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Otsikkodia" type="title" preserve="1">
  <p:cSld name="Otsikkodia">
    <p:spTree>
      <p:nvGrpSpPr>
        <p:cNvPr id="1" name=""/>
        <p:cNvGrpSpPr/>
        <p:nvPr/>
      </p:nvGrpSpPr>
      <p:grpSpPr>
        <a:xfrm>
          <a:off x="0" y="0"/>
          <a:ext cx="0" cy="0"/>
          <a:chOff x="0" y="0"/>
          <a:chExt cx="0" cy="0"/>
        </a:xfrm>
      </p:grpSpPr>
      <p:pic>
        <p:nvPicPr>
          <p:cNvPr id="7" name="Kuva 7" descr="Pitkät_nuolet_cmyk.png"/>
          <p:cNvPicPr>
            <a:picLocks noChangeAspect="1"/>
          </p:cNvPicPr>
          <p:nvPr/>
        </p:nvPicPr>
        <p:blipFill rotWithShape="1">
          <a:blip r:embed="rId2" cstate="print">
            <a:extLst>
              <a:ext uri="{28A0092B-C50C-407E-A947-70E740481C1C}">
                <a14:useLocalDpi xmlns:a14="http://schemas.microsoft.com/office/drawing/2010/main" val="0"/>
              </a:ext>
            </a:extLst>
          </a:blip>
          <a:srcRect l="3147" r="-1753"/>
          <a:stretch/>
        </p:blipFill>
        <p:spPr>
          <a:xfrm rot="10800000" flipH="1">
            <a:off x="0" y="1027203"/>
            <a:ext cx="8928000" cy="4337553"/>
          </a:xfrm>
          <a:prstGeom prst="rect">
            <a:avLst/>
          </a:prstGeom>
        </p:spPr>
      </p:pic>
      <p:sp>
        <p:nvSpPr>
          <p:cNvPr id="2" name="Title 1"/>
          <p:cNvSpPr>
            <a:spLocks noGrp="1"/>
          </p:cNvSpPr>
          <p:nvPr>
            <p:ph type="ctrTitle"/>
          </p:nvPr>
        </p:nvSpPr>
        <p:spPr>
          <a:xfrm>
            <a:off x="396000" y="4387200"/>
            <a:ext cx="5018682" cy="974400"/>
          </a:xfrm>
        </p:spPr>
        <p:txBody>
          <a:bodyPr anchor="b">
            <a:noAutofit/>
          </a:bodyPr>
          <a:lstStyle>
            <a:lvl1pPr algn="l">
              <a:defRPr sz="2800" baseline="0">
                <a:latin typeface="Arial" panose="020B0604020202020204" pitchFamily="34" charset="0"/>
                <a:cs typeface="Arial" panose="020B0604020202020204" pitchFamily="34" charset="0"/>
              </a:defRPr>
            </a:lvl1pPr>
          </a:lstStyle>
          <a:p>
            <a:r>
              <a:rPr lang="fi-FI" smtClean="0"/>
              <a:t>Muokkaa perustyyl. napsautt.</a:t>
            </a:r>
            <a:endParaRPr lang="fi-FI" dirty="0"/>
          </a:p>
        </p:txBody>
      </p:sp>
      <p:sp>
        <p:nvSpPr>
          <p:cNvPr id="3" name="Subtitle 2"/>
          <p:cNvSpPr>
            <a:spLocks noGrp="1"/>
          </p:cNvSpPr>
          <p:nvPr>
            <p:ph type="subTitle" idx="1"/>
          </p:nvPr>
        </p:nvSpPr>
        <p:spPr>
          <a:xfrm>
            <a:off x="396000" y="5515200"/>
            <a:ext cx="6696000" cy="504000"/>
          </a:xfrm>
        </p:spPr>
        <p:txBody>
          <a:bodyPr>
            <a:normAutofit/>
          </a:bodyPr>
          <a:lstStyle>
            <a:lvl1pPr marL="0" indent="0" algn="l" defTabSz="685800" rtl="0" eaLnBrk="1" latinLnBrk="0" hangingPunct="1">
              <a:lnSpc>
                <a:spcPct val="90000"/>
              </a:lnSpc>
              <a:spcBef>
                <a:spcPct val="0"/>
              </a:spcBef>
              <a:buNone/>
              <a:defRPr lang="fi-FI" sz="1800" kern="1200" baseline="0" dirty="0">
                <a:solidFill>
                  <a:srgbClr val="00B0CA"/>
                </a:solidFill>
                <a:latin typeface="Arial" panose="020B0604020202020204" pitchFamily="34" charset="0"/>
                <a:ea typeface="+mj-ea"/>
                <a:cs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i-FI" smtClean="0"/>
              <a:t>Muokkaa alaotsikon perustyyliä napsautt.</a:t>
            </a:r>
            <a:endParaRPr lang="fi-FI" dirty="0"/>
          </a:p>
        </p:txBody>
      </p:sp>
      <p:sp>
        <p:nvSpPr>
          <p:cNvPr id="4" name="Date Placeholder 3"/>
          <p:cNvSpPr>
            <a:spLocks noGrp="1"/>
          </p:cNvSpPr>
          <p:nvPr>
            <p:ph type="dt" sz="half" idx="10"/>
          </p:nvPr>
        </p:nvSpPr>
        <p:spPr>
          <a:xfrm>
            <a:off x="404579" y="6086852"/>
            <a:ext cx="2057400" cy="365125"/>
          </a:xfrm>
        </p:spPr>
        <p:txBody>
          <a:bodyPr/>
          <a:lstStyle>
            <a:lvl1pPr marL="0" indent="0" algn="l" defTabSz="685800" rtl="0" eaLnBrk="1" latinLnBrk="0" hangingPunct="1">
              <a:lnSpc>
                <a:spcPct val="90000"/>
              </a:lnSpc>
              <a:spcBef>
                <a:spcPct val="0"/>
              </a:spcBef>
              <a:buClr>
                <a:srgbClr val="00B0CA"/>
              </a:buClr>
              <a:buSzPct val="140000"/>
              <a:buFont typeface="Arial" panose="020B0604020202020204" pitchFamily="34" charset="0"/>
              <a:buNone/>
              <a:defRPr lang="fi-FI" sz="1200" b="0" kern="1200" baseline="0" smtClean="0">
                <a:solidFill>
                  <a:srgbClr val="00B0CA"/>
                </a:solidFill>
                <a:latin typeface="Arial" panose="020B0604020202020204" pitchFamily="34" charset="0"/>
                <a:ea typeface="+mj-ea"/>
                <a:cs typeface="Arial" panose="020B0604020202020204" pitchFamily="34" charset="0"/>
              </a:defRPr>
            </a:lvl1pPr>
          </a:lstStyle>
          <a:p>
            <a:fld id="{CB500E19-DB12-41C8-946F-CB559948615D}" type="datetime1">
              <a:rPr lang="fi-FI" smtClean="0"/>
              <a:t>8.10.2015</a:t>
            </a:fld>
            <a:endParaRPr/>
          </a:p>
        </p:txBody>
      </p:sp>
      <p:sp>
        <p:nvSpPr>
          <p:cNvPr id="9" name="Rectangle 8"/>
          <p:cNvSpPr/>
          <p:nvPr/>
        </p:nvSpPr>
        <p:spPr>
          <a:xfrm>
            <a:off x="98612" y="83674"/>
            <a:ext cx="2175461" cy="10509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solidFill>
                <a:prstClr val="white"/>
              </a:solidFill>
            </a:endParaRPr>
          </a:p>
        </p:txBody>
      </p:sp>
      <p:pic>
        <p:nvPicPr>
          <p:cNvPr id="8" name="Kuva 10" descr="UUSI_Liikennevirasto_Tapahtumat_vaaka_cmyk.png"/>
          <p:cNvPicPr>
            <a:picLocks noChangeAspect="1"/>
          </p:cNvPicPr>
          <p:nvPr/>
        </p:nvPicPr>
        <p:blipFill rotWithShape="1">
          <a:blip r:embed="rId3" cstate="print">
            <a:extLst>
              <a:ext uri="{28A0092B-C50C-407E-A947-70E740481C1C}">
                <a14:useLocalDpi xmlns:a14="http://schemas.microsoft.com/office/drawing/2010/main" val="0"/>
              </a:ext>
            </a:extLst>
          </a:blip>
          <a:srcRect r="62856" b="18364"/>
          <a:stretch/>
        </p:blipFill>
        <p:spPr>
          <a:xfrm>
            <a:off x="252000" y="163200"/>
            <a:ext cx="1009271" cy="1449600"/>
          </a:xfrm>
          <a:prstGeom prst="rect">
            <a:avLst/>
          </a:prstGeom>
        </p:spPr>
      </p:pic>
    </p:spTree>
    <p:extLst>
      <p:ext uri="{BB962C8B-B14F-4D97-AF65-F5344CB8AC3E}">
        <p14:creationId xmlns:p14="http://schemas.microsoft.com/office/powerpoint/2010/main" val="309472931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Väliotsikko" preserve="1">
  <p:cSld name="Väliotsikko">
    <p:spTree>
      <p:nvGrpSpPr>
        <p:cNvPr id="1" name=""/>
        <p:cNvGrpSpPr/>
        <p:nvPr/>
      </p:nvGrpSpPr>
      <p:grpSpPr>
        <a:xfrm>
          <a:off x="0" y="0"/>
          <a:ext cx="0" cy="0"/>
          <a:chOff x="0" y="0"/>
          <a:chExt cx="0" cy="0"/>
        </a:xfrm>
      </p:grpSpPr>
      <p:sp>
        <p:nvSpPr>
          <p:cNvPr id="5" name="Vastakkaisista kulmista pyöristetty suorakulmio 1"/>
          <p:cNvSpPr/>
          <p:nvPr/>
        </p:nvSpPr>
        <p:spPr>
          <a:xfrm flipH="1">
            <a:off x="1044000" y="2348921"/>
            <a:ext cx="7128792" cy="2880320"/>
          </a:xfrm>
          <a:prstGeom prst="round2DiagRect">
            <a:avLst>
              <a:gd name="adj1" fmla="val 25354"/>
              <a:gd name="adj2" fmla="val 0"/>
            </a:avLst>
          </a:prstGeom>
          <a:solidFill>
            <a:srgbClr val="00B0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i-FI" dirty="0">
              <a:solidFill>
                <a:prstClr val="white"/>
              </a:solidFill>
            </a:endParaRPr>
          </a:p>
        </p:txBody>
      </p:sp>
      <p:sp>
        <p:nvSpPr>
          <p:cNvPr id="2" name="Date Placeholder 1"/>
          <p:cNvSpPr>
            <a:spLocks noGrp="1"/>
          </p:cNvSpPr>
          <p:nvPr>
            <p:ph type="dt" sz="half" idx="10"/>
          </p:nvPr>
        </p:nvSpPr>
        <p:spPr/>
        <p:txBody>
          <a:bodyPr/>
          <a:lstStyle/>
          <a:p>
            <a:fld id="{4B5FB8BF-6B78-4F53-99FE-2605F384720C}" type="datetime1">
              <a:rPr lang="fi-FI" smtClean="0">
                <a:solidFill>
                  <a:prstClr val="black">
                    <a:tint val="75000"/>
                  </a:prstClr>
                </a:solidFill>
              </a:rPr>
              <a:t>8.10.2015</a:t>
            </a:fld>
            <a:endParaRPr lang="fi-FI">
              <a:solidFill>
                <a:prstClr val="black">
                  <a:tint val="75000"/>
                </a:prstClr>
              </a:solidFill>
            </a:endParaRPr>
          </a:p>
        </p:txBody>
      </p:sp>
      <p:sp>
        <p:nvSpPr>
          <p:cNvPr id="3" name="Footer Placeholder 2"/>
          <p:cNvSpPr>
            <a:spLocks noGrp="1"/>
          </p:cNvSpPr>
          <p:nvPr>
            <p:ph type="ftr" sz="quarter" idx="11"/>
          </p:nvPr>
        </p:nvSpPr>
        <p:spPr/>
        <p:txBody>
          <a:bodyPr/>
          <a:lstStyle/>
          <a:p>
            <a:r>
              <a:rPr lang="fi-FI" smtClean="0">
                <a:solidFill>
                  <a:prstClr val="black">
                    <a:tint val="75000"/>
                  </a:prstClr>
                </a:solidFill>
              </a:rPr>
              <a:t>Markus Melander</a:t>
            </a:r>
            <a:endParaRPr lang="fi-FI">
              <a:solidFill>
                <a:prstClr val="black">
                  <a:tint val="75000"/>
                </a:prstClr>
              </a:solidFill>
            </a:endParaRPr>
          </a:p>
        </p:txBody>
      </p:sp>
      <p:sp>
        <p:nvSpPr>
          <p:cNvPr id="4" name="Slide Number Placeholder 3"/>
          <p:cNvSpPr>
            <a:spLocks noGrp="1"/>
          </p:cNvSpPr>
          <p:nvPr>
            <p:ph type="sldNum" sz="quarter" idx="12"/>
          </p:nvPr>
        </p:nvSpPr>
        <p:spPr/>
        <p:txBody>
          <a:bodyPr/>
          <a:lstStyle/>
          <a:p>
            <a:fld id="{E67B5E76-8CE1-4A52-B973-51E9834071D0}" type="slidenum">
              <a:rPr lang="fi-FI" smtClean="0">
                <a:solidFill>
                  <a:prstClr val="black">
                    <a:tint val="75000"/>
                  </a:prstClr>
                </a:solidFill>
              </a:rPr>
              <a:pPr/>
              <a:t>‹#›</a:t>
            </a:fld>
            <a:endParaRPr lang="fi-FI">
              <a:solidFill>
                <a:prstClr val="black">
                  <a:tint val="75000"/>
                </a:prstClr>
              </a:solidFill>
            </a:endParaRPr>
          </a:p>
        </p:txBody>
      </p:sp>
      <p:sp>
        <p:nvSpPr>
          <p:cNvPr id="8" name="Title 1"/>
          <p:cNvSpPr>
            <a:spLocks noGrp="1"/>
          </p:cNvSpPr>
          <p:nvPr>
            <p:ph type="title"/>
          </p:nvPr>
        </p:nvSpPr>
        <p:spPr>
          <a:xfrm>
            <a:off x="1296396" y="3059955"/>
            <a:ext cx="6624000" cy="1601692"/>
          </a:xfrm>
        </p:spPr>
        <p:txBody>
          <a:bodyPr/>
          <a:lstStyle>
            <a:lvl1pPr algn="ctr">
              <a:defRPr baseline="0">
                <a:solidFill>
                  <a:schemeClr val="bg1"/>
                </a:solidFill>
              </a:defRPr>
            </a:lvl1pPr>
          </a:lstStyle>
          <a:p>
            <a:r>
              <a:rPr lang="fi-FI" smtClean="0"/>
              <a:t>Muokkaa perustyyl. napsautt.</a:t>
            </a:r>
            <a:endParaRPr lang="fi-FI" dirty="0"/>
          </a:p>
        </p:txBody>
      </p:sp>
    </p:spTree>
    <p:extLst>
      <p:ext uri="{BB962C8B-B14F-4D97-AF65-F5344CB8AC3E}">
        <p14:creationId xmlns:p14="http://schemas.microsoft.com/office/powerpoint/2010/main" val="23806477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eksti" type="obj" preserve="1">
  <p:cSld name="Teks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smtClean="0"/>
              <a:t>Muokkaa perustyyl. napsautt.</a:t>
            </a:r>
            <a:endParaRPr lang="fi-FI" dirty="0"/>
          </a:p>
        </p:txBody>
      </p:sp>
      <p:sp>
        <p:nvSpPr>
          <p:cNvPr id="3" name="Content Placeholder 2"/>
          <p:cNvSpPr>
            <a:spLocks noGrp="1"/>
          </p:cNvSpPr>
          <p:nvPr>
            <p:ph idx="1"/>
          </p:nvPr>
        </p:nvSpPr>
        <p:spPr/>
        <p:txBody>
          <a:bodyPr/>
          <a:lstStyle>
            <a:lvl1pPr marL="134938" indent="-134938">
              <a:buSzPct val="120000"/>
              <a:buFont typeface="Arial" panose="020B0604020202020204" pitchFamily="34" charset="0"/>
              <a:buChar char="●"/>
              <a:defRPr/>
            </a:lvl1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dirty="0"/>
          </a:p>
        </p:txBody>
      </p:sp>
      <p:sp>
        <p:nvSpPr>
          <p:cNvPr id="4" name="Date Placeholder 3"/>
          <p:cNvSpPr>
            <a:spLocks noGrp="1"/>
          </p:cNvSpPr>
          <p:nvPr>
            <p:ph type="dt" sz="half" idx="10"/>
          </p:nvPr>
        </p:nvSpPr>
        <p:spPr/>
        <p:txBody>
          <a:bodyPr/>
          <a:lstStyle/>
          <a:p>
            <a:fld id="{CB6CFD9B-0308-409E-B2F6-DD1D8ED5BFFE}" type="datetime1">
              <a:rPr lang="fi-FI" smtClean="0">
                <a:solidFill>
                  <a:prstClr val="black">
                    <a:tint val="75000"/>
                  </a:prstClr>
                </a:solidFill>
              </a:rPr>
              <a:t>8.10.2015</a:t>
            </a:fld>
            <a:endParaRPr lang="fi-FI">
              <a:solidFill>
                <a:prstClr val="black">
                  <a:tint val="75000"/>
                </a:prstClr>
              </a:solidFill>
            </a:endParaRPr>
          </a:p>
        </p:txBody>
      </p:sp>
      <p:sp>
        <p:nvSpPr>
          <p:cNvPr id="5" name="Footer Placeholder 4"/>
          <p:cNvSpPr>
            <a:spLocks noGrp="1"/>
          </p:cNvSpPr>
          <p:nvPr>
            <p:ph type="ftr" sz="quarter" idx="11"/>
          </p:nvPr>
        </p:nvSpPr>
        <p:spPr/>
        <p:txBody>
          <a:bodyPr/>
          <a:lstStyle/>
          <a:p>
            <a:r>
              <a:rPr lang="fi-FI" smtClean="0">
                <a:solidFill>
                  <a:prstClr val="black">
                    <a:tint val="75000"/>
                  </a:prstClr>
                </a:solidFill>
              </a:rPr>
              <a:t>Markus Melander</a:t>
            </a:r>
            <a:endParaRPr lang="fi-FI">
              <a:solidFill>
                <a:prstClr val="black">
                  <a:tint val="75000"/>
                </a:prstClr>
              </a:solidFill>
            </a:endParaRPr>
          </a:p>
        </p:txBody>
      </p:sp>
      <p:sp>
        <p:nvSpPr>
          <p:cNvPr id="6" name="Slide Number Placeholder 5"/>
          <p:cNvSpPr>
            <a:spLocks noGrp="1"/>
          </p:cNvSpPr>
          <p:nvPr>
            <p:ph type="sldNum" sz="quarter" idx="12"/>
          </p:nvPr>
        </p:nvSpPr>
        <p:spPr/>
        <p:txBody>
          <a:bodyPr/>
          <a:lstStyle/>
          <a:p>
            <a:fld id="{E67B5E76-8CE1-4A52-B973-51E9834071D0}" type="slidenum">
              <a:rPr lang="fi-FI" smtClean="0">
                <a:solidFill>
                  <a:prstClr val="black">
                    <a:tint val="75000"/>
                  </a:prstClr>
                </a:solidFill>
              </a:rPr>
              <a:pPr/>
              <a:t>‹#›</a:t>
            </a:fld>
            <a:endParaRPr lang="fi-FI">
              <a:solidFill>
                <a:prstClr val="black">
                  <a:tint val="75000"/>
                </a:prstClr>
              </a:solidFill>
            </a:endParaRPr>
          </a:p>
        </p:txBody>
      </p:sp>
      <p:sp>
        <p:nvSpPr>
          <p:cNvPr id="7" name="eulogoplaceholder"/>
          <p:cNvSpPr txBox="1"/>
          <p:nvPr/>
        </p:nvSpPr>
        <p:spPr>
          <a:xfrm>
            <a:off x="7504324" y="319432"/>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8" name="eulogotenplaceholder"/>
          <p:cNvSpPr txBox="1"/>
          <p:nvPr/>
        </p:nvSpPr>
        <p:spPr>
          <a:xfrm>
            <a:off x="204295" y="6201208"/>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9" name="eukarelialogoplaceholder"/>
          <p:cNvSpPr txBox="1"/>
          <p:nvPr/>
        </p:nvSpPr>
        <p:spPr>
          <a:xfrm>
            <a:off x="7750174" y="303692"/>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Tree>
    <p:extLst>
      <p:ext uri="{BB962C8B-B14F-4D97-AF65-F5344CB8AC3E}">
        <p14:creationId xmlns:p14="http://schemas.microsoft.com/office/powerpoint/2010/main" val="11808413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Kaksipalstainen" type="twoTxTwoObj" preserve="1">
  <p:cSld name="Kaksipalstainen">
    <p:spTree>
      <p:nvGrpSpPr>
        <p:cNvPr id="1" name=""/>
        <p:cNvGrpSpPr/>
        <p:nvPr/>
      </p:nvGrpSpPr>
      <p:grpSpPr>
        <a:xfrm>
          <a:off x="0" y="0"/>
          <a:ext cx="0" cy="0"/>
          <a:chOff x="0" y="0"/>
          <a:chExt cx="0" cy="0"/>
        </a:xfrm>
      </p:grpSpPr>
      <p:sp>
        <p:nvSpPr>
          <p:cNvPr id="2" name="Title 1"/>
          <p:cNvSpPr>
            <a:spLocks noGrp="1"/>
          </p:cNvSpPr>
          <p:nvPr>
            <p:ph type="title"/>
          </p:nvPr>
        </p:nvSpPr>
        <p:spPr>
          <a:xfrm>
            <a:off x="2196000" y="417600"/>
            <a:ext cx="6624000" cy="609600"/>
          </a:xfrm>
        </p:spPr>
        <p:txBody>
          <a:bodyPr/>
          <a:lstStyle/>
          <a:p>
            <a:r>
              <a:rPr lang="fi-FI" smtClean="0"/>
              <a:t>Muokkaa perustyyl. napsautt.</a:t>
            </a:r>
            <a:endParaRPr lang="fi-FI" dirty="0"/>
          </a:p>
        </p:txBody>
      </p:sp>
      <p:sp>
        <p:nvSpPr>
          <p:cNvPr id="3" name="Text Placeholder 2"/>
          <p:cNvSpPr>
            <a:spLocks noGrp="1"/>
          </p:cNvSpPr>
          <p:nvPr>
            <p:ph type="body" idx="1"/>
          </p:nvPr>
        </p:nvSpPr>
        <p:spPr>
          <a:xfrm>
            <a:off x="702000" y="1699200"/>
            <a:ext cx="3868340" cy="583256"/>
          </a:xfrm>
        </p:spPr>
        <p:txBody>
          <a:bodyPr anchor="t" anchorCtr="0">
            <a:normAutofit/>
          </a:bodyPr>
          <a:lstStyle>
            <a:lvl1pPr marL="0" indent="0">
              <a:buNone/>
              <a:defRPr sz="1400" b="1" i="0" baseline="0">
                <a:solidFill>
                  <a:srgbClr val="00B0CA"/>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i-FI" smtClean="0"/>
              <a:t>Muokkaa tekstin perustyylejä napsauttamalla</a:t>
            </a:r>
          </a:p>
        </p:txBody>
      </p:sp>
      <p:sp>
        <p:nvSpPr>
          <p:cNvPr id="4" name="Content Placeholder 3"/>
          <p:cNvSpPr>
            <a:spLocks noGrp="1"/>
          </p:cNvSpPr>
          <p:nvPr>
            <p:ph sz="half" idx="2"/>
          </p:nvPr>
        </p:nvSpPr>
        <p:spPr>
          <a:xfrm>
            <a:off x="701751" y="2282459"/>
            <a:ext cx="3849596" cy="3907207"/>
          </a:xfrm>
        </p:spPr>
        <p:txBody>
          <a:bodyPr>
            <a:normAutofit/>
          </a:bodyPr>
          <a:lstStyle>
            <a:lvl1pPr marL="92075" indent="-92075">
              <a:buSzPct val="120000"/>
              <a:buFont typeface="Arial" panose="020B0604020202020204" pitchFamily="34" charset="0"/>
              <a:buChar char="●"/>
              <a:defRPr sz="1200"/>
            </a:lvl1pPr>
            <a:lvl2pPr>
              <a:defRPr sz="1200"/>
            </a:lvl2pPr>
            <a:lvl3pPr>
              <a:defRPr sz="1200"/>
            </a:lvl3pPr>
            <a:lvl4pPr>
              <a:defRPr sz="1200"/>
            </a:lvl4pPr>
            <a:lvl5pPr>
              <a:defRPr sz="1200"/>
            </a:lvl5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dirty="0"/>
          </a:p>
        </p:txBody>
      </p:sp>
      <p:sp>
        <p:nvSpPr>
          <p:cNvPr id="5" name="Text Placeholder 4"/>
          <p:cNvSpPr>
            <a:spLocks noGrp="1"/>
          </p:cNvSpPr>
          <p:nvPr>
            <p:ph type="body" sz="quarter" idx="3"/>
          </p:nvPr>
        </p:nvSpPr>
        <p:spPr>
          <a:xfrm>
            <a:off x="4629155" y="1699200"/>
            <a:ext cx="3887391" cy="583256"/>
          </a:xfrm>
        </p:spPr>
        <p:txBody>
          <a:bodyPr anchor="t" anchorCtr="0">
            <a:normAutofit/>
          </a:bodyPr>
          <a:lstStyle>
            <a:lvl1pPr marL="0" indent="0">
              <a:buNone/>
              <a:defRPr lang="en-US" sz="1400" b="1" kern="1200" baseline="0" dirty="0" smtClean="0">
                <a:solidFill>
                  <a:srgbClr val="00B0CA"/>
                </a:solidFill>
                <a:latin typeface="Arial" charset="0"/>
                <a:ea typeface="+mn-ea"/>
                <a:cs typeface="Arial" panose="020B0604020202020204" pitchFamily="34"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marL="0" lvl="0" indent="0" algn="l" defTabSz="685800" rtl="0" eaLnBrk="1" latinLnBrk="0" hangingPunct="1">
              <a:lnSpc>
                <a:spcPct val="90000"/>
              </a:lnSpc>
              <a:spcBef>
                <a:spcPts val="750"/>
              </a:spcBef>
              <a:buClr>
                <a:srgbClr val="00B0CA"/>
              </a:buClr>
              <a:buSzPct val="140000"/>
              <a:buFont typeface="Arial" panose="020B0604020202020204" pitchFamily="34" charset="0"/>
              <a:buNone/>
            </a:pPr>
            <a:r>
              <a:rPr lang="fi-FI" smtClean="0"/>
              <a:t>Muokkaa tekstin perustyylejä napsauttamalla</a:t>
            </a:r>
          </a:p>
        </p:txBody>
      </p:sp>
      <p:sp>
        <p:nvSpPr>
          <p:cNvPr id="6" name="Content Placeholder 5"/>
          <p:cNvSpPr>
            <a:spLocks noGrp="1"/>
          </p:cNvSpPr>
          <p:nvPr>
            <p:ph sz="quarter" idx="4"/>
          </p:nvPr>
        </p:nvSpPr>
        <p:spPr>
          <a:xfrm>
            <a:off x="4629155" y="2282459"/>
            <a:ext cx="3887391" cy="3907207"/>
          </a:xfrm>
        </p:spPr>
        <p:txBody>
          <a:bodyPr>
            <a:normAutofit/>
          </a:bodyPr>
          <a:lstStyle>
            <a:lvl1pPr marL="92075" indent="-92075">
              <a:buSzPct val="120000"/>
              <a:buFont typeface="Arial" panose="020B0604020202020204" pitchFamily="34" charset="0"/>
              <a:buChar char="●"/>
              <a:defRPr sz="1200"/>
            </a:lvl1pPr>
            <a:lvl2pPr>
              <a:defRPr sz="1200"/>
            </a:lvl2pPr>
            <a:lvl3pPr>
              <a:defRPr sz="1200"/>
            </a:lvl3pPr>
            <a:lvl4pPr>
              <a:defRPr sz="1200"/>
            </a:lvl4pPr>
            <a:lvl5pPr>
              <a:defRPr sz="1200"/>
            </a:lvl5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dirty="0"/>
          </a:p>
        </p:txBody>
      </p:sp>
      <p:sp>
        <p:nvSpPr>
          <p:cNvPr id="7" name="Date Placeholder 6"/>
          <p:cNvSpPr>
            <a:spLocks noGrp="1"/>
          </p:cNvSpPr>
          <p:nvPr>
            <p:ph type="dt" sz="half" idx="10"/>
          </p:nvPr>
        </p:nvSpPr>
        <p:spPr/>
        <p:txBody>
          <a:bodyPr/>
          <a:lstStyle/>
          <a:p>
            <a:fld id="{2DCEB874-B0A6-41BA-9B9D-BF8D20A6E93F}" type="datetime1">
              <a:rPr lang="fi-FI" smtClean="0">
                <a:solidFill>
                  <a:prstClr val="black">
                    <a:tint val="75000"/>
                  </a:prstClr>
                </a:solidFill>
              </a:rPr>
              <a:t>8.10.2015</a:t>
            </a:fld>
            <a:endParaRPr lang="fi-FI">
              <a:solidFill>
                <a:prstClr val="black">
                  <a:tint val="75000"/>
                </a:prstClr>
              </a:solidFill>
            </a:endParaRPr>
          </a:p>
        </p:txBody>
      </p:sp>
      <p:sp>
        <p:nvSpPr>
          <p:cNvPr id="8" name="Footer Placeholder 7"/>
          <p:cNvSpPr>
            <a:spLocks noGrp="1"/>
          </p:cNvSpPr>
          <p:nvPr>
            <p:ph type="ftr" sz="quarter" idx="11"/>
          </p:nvPr>
        </p:nvSpPr>
        <p:spPr/>
        <p:txBody>
          <a:bodyPr/>
          <a:lstStyle/>
          <a:p>
            <a:r>
              <a:rPr lang="fi-FI" smtClean="0">
                <a:solidFill>
                  <a:prstClr val="black">
                    <a:tint val="75000"/>
                  </a:prstClr>
                </a:solidFill>
              </a:rPr>
              <a:t>Markus Melander</a:t>
            </a:r>
            <a:endParaRPr lang="fi-FI">
              <a:solidFill>
                <a:prstClr val="black">
                  <a:tint val="75000"/>
                </a:prstClr>
              </a:solidFill>
            </a:endParaRPr>
          </a:p>
        </p:txBody>
      </p:sp>
      <p:sp>
        <p:nvSpPr>
          <p:cNvPr id="9" name="Slide Number Placeholder 8"/>
          <p:cNvSpPr>
            <a:spLocks noGrp="1"/>
          </p:cNvSpPr>
          <p:nvPr>
            <p:ph type="sldNum" sz="quarter" idx="12"/>
          </p:nvPr>
        </p:nvSpPr>
        <p:spPr/>
        <p:txBody>
          <a:bodyPr/>
          <a:lstStyle/>
          <a:p>
            <a:fld id="{E67B5E76-8CE1-4A52-B973-51E9834071D0}" type="slidenum">
              <a:rPr lang="fi-FI" smtClean="0">
                <a:solidFill>
                  <a:prstClr val="black">
                    <a:tint val="75000"/>
                  </a:prstClr>
                </a:solidFill>
              </a:rPr>
              <a:pPr/>
              <a:t>‹#›</a:t>
            </a:fld>
            <a:endParaRPr lang="fi-FI">
              <a:solidFill>
                <a:prstClr val="black">
                  <a:tint val="75000"/>
                </a:prstClr>
              </a:solidFill>
            </a:endParaRPr>
          </a:p>
        </p:txBody>
      </p:sp>
      <p:sp>
        <p:nvSpPr>
          <p:cNvPr id="10" name="eulogoplaceholder"/>
          <p:cNvSpPr txBox="1"/>
          <p:nvPr/>
        </p:nvSpPr>
        <p:spPr>
          <a:xfrm>
            <a:off x="7504324" y="319432"/>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11" name="eulogotenplaceholder"/>
          <p:cNvSpPr txBox="1"/>
          <p:nvPr/>
        </p:nvSpPr>
        <p:spPr>
          <a:xfrm>
            <a:off x="204295" y="6201208"/>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12" name="eukarelialogoplaceholder"/>
          <p:cNvSpPr txBox="1"/>
          <p:nvPr/>
        </p:nvSpPr>
        <p:spPr>
          <a:xfrm>
            <a:off x="7750174" y="303692"/>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Tree>
    <p:extLst>
      <p:ext uri="{BB962C8B-B14F-4D97-AF65-F5344CB8AC3E}">
        <p14:creationId xmlns:p14="http://schemas.microsoft.com/office/powerpoint/2010/main" val="263147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eksi ja kaksi kuvaa" preserve="1">
  <p:cSld name="Teksi ja kaksi kuvaa">
    <p:spTree>
      <p:nvGrpSpPr>
        <p:cNvPr id="1" name=""/>
        <p:cNvGrpSpPr/>
        <p:nvPr/>
      </p:nvGrpSpPr>
      <p:grpSpPr>
        <a:xfrm>
          <a:off x="0" y="0"/>
          <a:ext cx="0" cy="0"/>
          <a:chOff x="0" y="0"/>
          <a:chExt cx="0" cy="0"/>
        </a:xfrm>
      </p:grpSpPr>
      <p:sp>
        <p:nvSpPr>
          <p:cNvPr id="2" name="Title 1"/>
          <p:cNvSpPr>
            <a:spLocks noGrp="1"/>
          </p:cNvSpPr>
          <p:nvPr>
            <p:ph type="title"/>
          </p:nvPr>
        </p:nvSpPr>
        <p:spPr>
          <a:xfrm>
            <a:off x="2196000" y="417600"/>
            <a:ext cx="6624000" cy="609600"/>
          </a:xfrm>
        </p:spPr>
        <p:txBody>
          <a:bodyPr/>
          <a:lstStyle/>
          <a:p>
            <a:r>
              <a:rPr lang="fi-FI" smtClean="0"/>
              <a:t>Muokkaa perustyyl. napsautt.</a:t>
            </a:r>
            <a:endParaRPr lang="fi-FI" dirty="0"/>
          </a:p>
        </p:txBody>
      </p:sp>
      <p:sp>
        <p:nvSpPr>
          <p:cNvPr id="3" name="Text Placeholder 2"/>
          <p:cNvSpPr>
            <a:spLocks noGrp="1"/>
          </p:cNvSpPr>
          <p:nvPr>
            <p:ph type="body" idx="1"/>
          </p:nvPr>
        </p:nvSpPr>
        <p:spPr>
          <a:xfrm>
            <a:off x="702000" y="1784264"/>
            <a:ext cx="3618000" cy="583256"/>
          </a:xfrm>
        </p:spPr>
        <p:txBody>
          <a:bodyPr anchor="t" anchorCtr="0">
            <a:normAutofit/>
          </a:bodyPr>
          <a:lstStyle>
            <a:lvl1pPr marL="0" indent="0">
              <a:buNone/>
              <a:defRPr sz="1400" b="1" i="0" baseline="0">
                <a:solidFill>
                  <a:srgbClr val="00B0CA"/>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i-FI" smtClean="0"/>
              <a:t>Muokkaa tekstin perustyylejä napsauttamalla</a:t>
            </a:r>
          </a:p>
        </p:txBody>
      </p:sp>
      <p:sp>
        <p:nvSpPr>
          <p:cNvPr id="4" name="Content Placeholder 3"/>
          <p:cNvSpPr>
            <a:spLocks noGrp="1"/>
          </p:cNvSpPr>
          <p:nvPr>
            <p:ph sz="half" idx="2"/>
          </p:nvPr>
        </p:nvSpPr>
        <p:spPr>
          <a:xfrm>
            <a:off x="701751" y="2395873"/>
            <a:ext cx="3618000" cy="3757731"/>
          </a:xfrm>
        </p:spPr>
        <p:txBody>
          <a:bodyPr>
            <a:normAutofit/>
          </a:bodyPr>
          <a:lstStyle>
            <a:lvl1pPr marL="92075" indent="-92075">
              <a:buSzPct val="120000"/>
              <a:buFont typeface="Arial" panose="020B0604020202020204" pitchFamily="34" charset="0"/>
              <a:buChar char="●"/>
              <a:defRPr sz="1200"/>
            </a:lvl1pPr>
            <a:lvl2pPr>
              <a:defRPr sz="1200"/>
            </a:lvl2pPr>
            <a:lvl3pPr>
              <a:defRPr sz="1200"/>
            </a:lvl3pPr>
            <a:lvl4pPr>
              <a:defRPr sz="1200"/>
            </a:lvl4pPr>
            <a:lvl5pPr>
              <a:defRPr sz="1200"/>
            </a:lvl5p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dirty="0"/>
          </a:p>
        </p:txBody>
      </p:sp>
      <p:sp>
        <p:nvSpPr>
          <p:cNvPr id="7" name="Date Placeholder 6"/>
          <p:cNvSpPr>
            <a:spLocks noGrp="1"/>
          </p:cNvSpPr>
          <p:nvPr>
            <p:ph type="dt" sz="half" idx="10"/>
          </p:nvPr>
        </p:nvSpPr>
        <p:spPr/>
        <p:txBody>
          <a:bodyPr/>
          <a:lstStyle/>
          <a:p>
            <a:fld id="{594B9358-DEB4-46C3-883D-2F6FFB32ED64}" type="datetime1">
              <a:rPr lang="fi-FI" smtClean="0">
                <a:solidFill>
                  <a:prstClr val="black">
                    <a:tint val="75000"/>
                  </a:prstClr>
                </a:solidFill>
              </a:rPr>
              <a:t>8.10.2015</a:t>
            </a:fld>
            <a:endParaRPr lang="fi-FI">
              <a:solidFill>
                <a:prstClr val="black">
                  <a:tint val="75000"/>
                </a:prstClr>
              </a:solidFill>
            </a:endParaRPr>
          </a:p>
        </p:txBody>
      </p:sp>
      <p:sp>
        <p:nvSpPr>
          <p:cNvPr id="8" name="Footer Placeholder 7"/>
          <p:cNvSpPr>
            <a:spLocks noGrp="1"/>
          </p:cNvSpPr>
          <p:nvPr>
            <p:ph type="ftr" sz="quarter" idx="11"/>
          </p:nvPr>
        </p:nvSpPr>
        <p:spPr/>
        <p:txBody>
          <a:bodyPr/>
          <a:lstStyle/>
          <a:p>
            <a:r>
              <a:rPr lang="fi-FI" smtClean="0">
                <a:solidFill>
                  <a:prstClr val="black">
                    <a:tint val="75000"/>
                  </a:prstClr>
                </a:solidFill>
              </a:rPr>
              <a:t>Markus Melander</a:t>
            </a:r>
            <a:endParaRPr lang="fi-FI">
              <a:solidFill>
                <a:prstClr val="black">
                  <a:tint val="75000"/>
                </a:prstClr>
              </a:solidFill>
            </a:endParaRPr>
          </a:p>
        </p:txBody>
      </p:sp>
      <p:sp>
        <p:nvSpPr>
          <p:cNvPr id="9" name="Slide Number Placeholder 8"/>
          <p:cNvSpPr>
            <a:spLocks noGrp="1"/>
          </p:cNvSpPr>
          <p:nvPr>
            <p:ph type="sldNum" sz="quarter" idx="12"/>
          </p:nvPr>
        </p:nvSpPr>
        <p:spPr/>
        <p:txBody>
          <a:bodyPr/>
          <a:lstStyle/>
          <a:p>
            <a:fld id="{E67B5E76-8CE1-4A52-B973-51E9834071D0}" type="slidenum">
              <a:rPr lang="fi-FI" smtClean="0">
                <a:solidFill>
                  <a:prstClr val="black">
                    <a:tint val="75000"/>
                  </a:prstClr>
                </a:solidFill>
              </a:rPr>
              <a:pPr/>
              <a:t>‹#›</a:t>
            </a:fld>
            <a:endParaRPr lang="fi-FI">
              <a:solidFill>
                <a:prstClr val="black">
                  <a:tint val="75000"/>
                </a:prstClr>
              </a:solidFill>
            </a:endParaRPr>
          </a:p>
        </p:txBody>
      </p:sp>
      <p:sp>
        <p:nvSpPr>
          <p:cNvPr id="10" name="Picture Placeholder 2"/>
          <p:cNvSpPr>
            <a:spLocks noGrp="1"/>
          </p:cNvSpPr>
          <p:nvPr>
            <p:ph type="pic" idx="13"/>
          </p:nvPr>
        </p:nvSpPr>
        <p:spPr>
          <a:xfrm>
            <a:off x="4406400" y="1824000"/>
            <a:ext cx="4417200" cy="20592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i-FI" smtClean="0"/>
              <a:t>Lisää kuva napsauttamalla kuvaketta</a:t>
            </a:r>
            <a:endParaRPr lang="fi-FI"/>
          </a:p>
        </p:txBody>
      </p:sp>
      <p:sp>
        <p:nvSpPr>
          <p:cNvPr id="11" name="Picture Placeholder 2"/>
          <p:cNvSpPr>
            <a:spLocks noGrp="1"/>
          </p:cNvSpPr>
          <p:nvPr>
            <p:ph type="pic" idx="14"/>
          </p:nvPr>
        </p:nvSpPr>
        <p:spPr>
          <a:xfrm>
            <a:off x="4406400" y="4075200"/>
            <a:ext cx="4417200" cy="20592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i-FI" smtClean="0"/>
              <a:t>Lisää kuva napsauttamalla kuvaketta</a:t>
            </a:r>
            <a:endParaRPr lang="fi-FI"/>
          </a:p>
        </p:txBody>
      </p:sp>
      <p:sp>
        <p:nvSpPr>
          <p:cNvPr id="12" name="eulogoplaceholder"/>
          <p:cNvSpPr txBox="1"/>
          <p:nvPr/>
        </p:nvSpPr>
        <p:spPr>
          <a:xfrm>
            <a:off x="7504324" y="319432"/>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13" name="eulogotenplaceholder"/>
          <p:cNvSpPr txBox="1"/>
          <p:nvPr/>
        </p:nvSpPr>
        <p:spPr>
          <a:xfrm>
            <a:off x="204295" y="6201208"/>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14" name="eukarelialogoplaceholder"/>
          <p:cNvSpPr txBox="1"/>
          <p:nvPr/>
        </p:nvSpPr>
        <p:spPr>
          <a:xfrm>
            <a:off x="7750174" y="303692"/>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Tree>
    <p:extLst>
      <p:ext uri="{BB962C8B-B14F-4D97-AF65-F5344CB8AC3E}">
        <p14:creationId xmlns:p14="http://schemas.microsoft.com/office/powerpoint/2010/main" val="10223607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Kiitossivu" type="title" preserve="1">
  <p:cSld name="Kiitossivu">
    <p:spTree>
      <p:nvGrpSpPr>
        <p:cNvPr id="1" name=""/>
        <p:cNvGrpSpPr/>
        <p:nvPr/>
      </p:nvGrpSpPr>
      <p:grpSpPr>
        <a:xfrm>
          <a:off x="0" y="0"/>
          <a:ext cx="0" cy="0"/>
          <a:chOff x="0" y="0"/>
          <a:chExt cx="0" cy="0"/>
        </a:xfrm>
      </p:grpSpPr>
      <p:sp>
        <p:nvSpPr>
          <p:cNvPr id="2" name="Title 1"/>
          <p:cNvSpPr>
            <a:spLocks noGrp="1"/>
          </p:cNvSpPr>
          <p:nvPr>
            <p:ph type="ctrTitle"/>
          </p:nvPr>
        </p:nvSpPr>
        <p:spPr>
          <a:xfrm>
            <a:off x="360000" y="3283200"/>
            <a:ext cx="4554000" cy="609600"/>
          </a:xfrm>
        </p:spPr>
        <p:txBody>
          <a:bodyPr anchor="b">
            <a:noAutofit/>
          </a:bodyPr>
          <a:lstStyle>
            <a:lvl1pPr algn="l">
              <a:defRPr sz="2400" baseline="0">
                <a:latin typeface="Arial" panose="020B0604020202020204" pitchFamily="34" charset="0"/>
                <a:cs typeface="Arial" panose="020B0604020202020204" pitchFamily="34" charset="0"/>
              </a:defRPr>
            </a:lvl1pPr>
          </a:lstStyle>
          <a:p>
            <a:r>
              <a:rPr lang="fi-FI" smtClean="0"/>
              <a:t>Muokkaa perustyyl. napsautt.</a:t>
            </a:r>
            <a:endParaRPr lang="fi-FI" dirty="0"/>
          </a:p>
        </p:txBody>
      </p:sp>
      <p:sp>
        <p:nvSpPr>
          <p:cNvPr id="3" name="Subtitle 2"/>
          <p:cNvSpPr>
            <a:spLocks noGrp="1"/>
          </p:cNvSpPr>
          <p:nvPr>
            <p:ph type="subTitle" idx="1"/>
          </p:nvPr>
        </p:nvSpPr>
        <p:spPr>
          <a:xfrm>
            <a:off x="360000" y="4224000"/>
            <a:ext cx="4518000" cy="1233600"/>
          </a:xfrm>
        </p:spPr>
        <p:txBody>
          <a:bodyPr>
            <a:normAutofit/>
          </a:bodyPr>
          <a:lstStyle>
            <a:lvl1pPr marL="0" indent="0" algn="l" defTabSz="685800" rtl="0" eaLnBrk="1" latinLnBrk="0" hangingPunct="1">
              <a:lnSpc>
                <a:spcPct val="90000"/>
              </a:lnSpc>
              <a:spcBef>
                <a:spcPct val="0"/>
              </a:spcBef>
              <a:buNone/>
              <a:defRPr lang="fi-FI" sz="1200" kern="1200" baseline="0" dirty="0">
                <a:solidFill>
                  <a:srgbClr val="00B0CA"/>
                </a:solidFill>
                <a:latin typeface="Arial" panose="020B0604020202020204" pitchFamily="34" charset="0"/>
                <a:ea typeface="+mj-ea"/>
                <a:cs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i-FI" smtClean="0"/>
              <a:t>Muokkaa alaotsikon perustyyliä napsautt.</a:t>
            </a:r>
            <a:endParaRPr lang="fi-FI" dirty="0"/>
          </a:p>
        </p:txBody>
      </p:sp>
      <p:sp>
        <p:nvSpPr>
          <p:cNvPr id="9" name="Rectangle 8"/>
          <p:cNvSpPr/>
          <p:nvPr/>
        </p:nvSpPr>
        <p:spPr>
          <a:xfrm>
            <a:off x="98612" y="83672"/>
            <a:ext cx="2095948" cy="13157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solidFill>
                <a:prstClr val="white"/>
              </a:solidFill>
            </a:endParaRPr>
          </a:p>
        </p:txBody>
      </p:sp>
      <p:pic>
        <p:nvPicPr>
          <p:cNvPr id="8" name="Kuva 10" descr="UUSI_Liikennevirasto_Tapahtumat_vaaka_cmyk.png"/>
          <p:cNvPicPr>
            <a:picLocks noChangeAspect="1"/>
          </p:cNvPicPr>
          <p:nvPr/>
        </p:nvPicPr>
        <p:blipFill rotWithShape="1">
          <a:blip r:embed="rId2" cstate="print">
            <a:extLst>
              <a:ext uri="{28A0092B-C50C-407E-A947-70E740481C1C}">
                <a14:useLocalDpi xmlns:a14="http://schemas.microsoft.com/office/drawing/2010/main" val="0"/>
              </a:ext>
            </a:extLst>
          </a:blip>
          <a:srcRect r="62856" b="18364"/>
          <a:stretch/>
        </p:blipFill>
        <p:spPr>
          <a:xfrm>
            <a:off x="252000" y="163200"/>
            <a:ext cx="1009271" cy="1449600"/>
          </a:xfrm>
          <a:prstGeom prst="rect">
            <a:avLst/>
          </a:prstGeom>
        </p:spPr>
      </p:pic>
      <p:sp>
        <p:nvSpPr>
          <p:cNvPr id="4" name="Rectangle 3"/>
          <p:cNvSpPr/>
          <p:nvPr/>
        </p:nvSpPr>
        <p:spPr>
          <a:xfrm>
            <a:off x="4851270" y="5852160"/>
            <a:ext cx="4266000" cy="10058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solidFill>
                <a:prstClr val="white"/>
              </a:solidFill>
            </a:endParaRPr>
          </a:p>
        </p:txBody>
      </p:sp>
      <p:pic>
        <p:nvPicPr>
          <p:cNvPr id="11" name="Kuva 7" descr="Pitkät_nuolet_cmyk.png"/>
          <p:cNvPicPr>
            <a:picLocks noChangeAspect="1"/>
          </p:cNvPicPr>
          <p:nvPr/>
        </p:nvPicPr>
        <p:blipFill rotWithShape="1">
          <a:blip r:embed="rId3" cstate="print">
            <a:extLst>
              <a:ext uri="{28A0092B-C50C-407E-A947-70E740481C1C}">
                <a14:useLocalDpi xmlns:a14="http://schemas.microsoft.com/office/drawing/2010/main" val="0"/>
              </a:ext>
            </a:extLst>
          </a:blip>
          <a:srcRect l="53242" r="-1754"/>
          <a:stretch/>
        </p:blipFill>
        <p:spPr>
          <a:xfrm rot="16200000">
            <a:off x="3549048" y="1514564"/>
            <a:ext cx="6870445" cy="3816424"/>
          </a:xfrm>
          <a:prstGeom prst="rect">
            <a:avLst/>
          </a:prstGeom>
        </p:spPr>
      </p:pic>
    </p:spTree>
    <p:extLst>
      <p:ext uri="{BB962C8B-B14F-4D97-AF65-F5344CB8AC3E}">
        <p14:creationId xmlns:p14="http://schemas.microsoft.com/office/powerpoint/2010/main" val="9430764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Vain otsikko" type="titleOnly" preserve="1">
  <p:cSld name="Vain otsikk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smtClean="0"/>
              <a:t>Muokkaa perustyyl. napsautt.</a:t>
            </a:r>
            <a:endParaRPr lang="fi-FI"/>
          </a:p>
        </p:txBody>
      </p:sp>
      <p:sp>
        <p:nvSpPr>
          <p:cNvPr id="3" name="Date Placeholder 2"/>
          <p:cNvSpPr>
            <a:spLocks noGrp="1"/>
          </p:cNvSpPr>
          <p:nvPr>
            <p:ph type="dt" sz="half" idx="10"/>
          </p:nvPr>
        </p:nvSpPr>
        <p:spPr/>
        <p:txBody>
          <a:bodyPr/>
          <a:lstStyle/>
          <a:p>
            <a:fld id="{72D1261B-8439-44E6-88BB-43B7412BCBC4}" type="datetime1">
              <a:rPr lang="fi-FI" smtClean="0">
                <a:solidFill>
                  <a:prstClr val="black">
                    <a:tint val="75000"/>
                  </a:prstClr>
                </a:solidFill>
              </a:rPr>
              <a:t>8.10.2015</a:t>
            </a:fld>
            <a:endParaRPr lang="fi-FI">
              <a:solidFill>
                <a:prstClr val="black">
                  <a:tint val="75000"/>
                </a:prstClr>
              </a:solidFill>
            </a:endParaRPr>
          </a:p>
        </p:txBody>
      </p:sp>
      <p:sp>
        <p:nvSpPr>
          <p:cNvPr id="4" name="Footer Placeholder 3"/>
          <p:cNvSpPr>
            <a:spLocks noGrp="1"/>
          </p:cNvSpPr>
          <p:nvPr>
            <p:ph type="ftr" sz="quarter" idx="11"/>
          </p:nvPr>
        </p:nvSpPr>
        <p:spPr/>
        <p:txBody>
          <a:bodyPr/>
          <a:lstStyle/>
          <a:p>
            <a:r>
              <a:rPr lang="fi-FI" smtClean="0">
                <a:solidFill>
                  <a:prstClr val="black">
                    <a:tint val="75000"/>
                  </a:prstClr>
                </a:solidFill>
              </a:rPr>
              <a:t>Markus Melander</a:t>
            </a:r>
            <a:endParaRPr lang="fi-FI">
              <a:solidFill>
                <a:prstClr val="black">
                  <a:tint val="75000"/>
                </a:prstClr>
              </a:solidFill>
            </a:endParaRPr>
          </a:p>
        </p:txBody>
      </p:sp>
      <p:sp>
        <p:nvSpPr>
          <p:cNvPr id="5" name="Slide Number Placeholder 4"/>
          <p:cNvSpPr>
            <a:spLocks noGrp="1"/>
          </p:cNvSpPr>
          <p:nvPr>
            <p:ph type="sldNum" sz="quarter" idx="12"/>
          </p:nvPr>
        </p:nvSpPr>
        <p:spPr/>
        <p:txBody>
          <a:bodyPr/>
          <a:lstStyle/>
          <a:p>
            <a:fld id="{E67B5E76-8CE1-4A52-B973-51E9834071D0}" type="slidenum">
              <a:rPr lang="fi-FI" smtClean="0">
                <a:solidFill>
                  <a:prstClr val="black">
                    <a:tint val="75000"/>
                  </a:prstClr>
                </a:solidFill>
              </a:rPr>
              <a:pPr/>
              <a:t>‹#›</a:t>
            </a:fld>
            <a:endParaRPr lang="fi-FI">
              <a:solidFill>
                <a:prstClr val="black">
                  <a:tint val="75000"/>
                </a:prstClr>
              </a:solidFill>
            </a:endParaRPr>
          </a:p>
        </p:txBody>
      </p:sp>
      <p:sp>
        <p:nvSpPr>
          <p:cNvPr id="6" name="eulogoplaceholder"/>
          <p:cNvSpPr txBox="1"/>
          <p:nvPr/>
        </p:nvSpPr>
        <p:spPr>
          <a:xfrm>
            <a:off x="7504324" y="319432"/>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7" name="eulogotenplaceholder"/>
          <p:cNvSpPr txBox="1"/>
          <p:nvPr/>
        </p:nvSpPr>
        <p:spPr>
          <a:xfrm>
            <a:off x="204295" y="6201208"/>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8" name="eukarelialogoplaceholder"/>
          <p:cNvSpPr txBox="1"/>
          <p:nvPr/>
        </p:nvSpPr>
        <p:spPr>
          <a:xfrm>
            <a:off x="7750174" y="303692"/>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Tree>
    <p:extLst>
      <p:ext uri="{BB962C8B-B14F-4D97-AF65-F5344CB8AC3E}">
        <p14:creationId xmlns:p14="http://schemas.microsoft.com/office/powerpoint/2010/main" val="33510367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yhjä" type="blank" preserve="1">
  <p:cSld name="Tyhjä">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D61CF1-50B6-45B1-8DC2-D781AD948BF7}" type="datetime1">
              <a:rPr lang="fi-FI" smtClean="0">
                <a:solidFill>
                  <a:prstClr val="black">
                    <a:tint val="75000"/>
                  </a:prstClr>
                </a:solidFill>
              </a:rPr>
              <a:t>8.10.2015</a:t>
            </a:fld>
            <a:endParaRPr lang="fi-FI">
              <a:solidFill>
                <a:prstClr val="black">
                  <a:tint val="75000"/>
                </a:prstClr>
              </a:solidFill>
            </a:endParaRPr>
          </a:p>
        </p:txBody>
      </p:sp>
      <p:sp>
        <p:nvSpPr>
          <p:cNvPr id="3" name="Footer Placeholder 2"/>
          <p:cNvSpPr>
            <a:spLocks noGrp="1"/>
          </p:cNvSpPr>
          <p:nvPr>
            <p:ph type="ftr" sz="quarter" idx="11"/>
          </p:nvPr>
        </p:nvSpPr>
        <p:spPr/>
        <p:txBody>
          <a:bodyPr/>
          <a:lstStyle/>
          <a:p>
            <a:r>
              <a:rPr lang="fi-FI" smtClean="0">
                <a:solidFill>
                  <a:prstClr val="black">
                    <a:tint val="75000"/>
                  </a:prstClr>
                </a:solidFill>
              </a:rPr>
              <a:t>Markus Melander</a:t>
            </a:r>
            <a:endParaRPr lang="fi-FI">
              <a:solidFill>
                <a:prstClr val="black">
                  <a:tint val="75000"/>
                </a:prstClr>
              </a:solidFill>
            </a:endParaRPr>
          </a:p>
        </p:txBody>
      </p:sp>
      <p:sp>
        <p:nvSpPr>
          <p:cNvPr id="4" name="Slide Number Placeholder 3"/>
          <p:cNvSpPr>
            <a:spLocks noGrp="1"/>
          </p:cNvSpPr>
          <p:nvPr>
            <p:ph type="sldNum" sz="quarter" idx="12"/>
          </p:nvPr>
        </p:nvSpPr>
        <p:spPr/>
        <p:txBody>
          <a:bodyPr/>
          <a:lstStyle/>
          <a:p>
            <a:fld id="{E67B5E76-8CE1-4A52-B973-51E9834071D0}" type="slidenum">
              <a:rPr lang="fi-FI" smtClean="0">
                <a:solidFill>
                  <a:prstClr val="black">
                    <a:tint val="75000"/>
                  </a:prstClr>
                </a:solidFill>
              </a:rPr>
              <a:pPr/>
              <a:t>‹#›</a:t>
            </a:fld>
            <a:endParaRPr lang="fi-FI">
              <a:solidFill>
                <a:prstClr val="black">
                  <a:tint val="75000"/>
                </a:prstClr>
              </a:solidFill>
            </a:endParaRPr>
          </a:p>
        </p:txBody>
      </p:sp>
      <p:sp>
        <p:nvSpPr>
          <p:cNvPr id="5" name="eulogoplaceholder"/>
          <p:cNvSpPr txBox="1"/>
          <p:nvPr/>
        </p:nvSpPr>
        <p:spPr>
          <a:xfrm>
            <a:off x="7504324" y="319432"/>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6" name="eulogotenplaceholder"/>
          <p:cNvSpPr txBox="1"/>
          <p:nvPr/>
        </p:nvSpPr>
        <p:spPr>
          <a:xfrm>
            <a:off x="204295" y="6201208"/>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
        <p:nvSpPr>
          <p:cNvPr id="7" name="eukarelialogoplaceholder"/>
          <p:cNvSpPr txBox="1"/>
          <p:nvPr/>
        </p:nvSpPr>
        <p:spPr>
          <a:xfrm>
            <a:off x="7750174" y="303692"/>
            <a:ext cx="1115988" cy="235962"/>
          </a:xfrm>
          <a:prstGeom prst="rect">
            <a:avLst/>
          </a:prstGeom>
          <a:noFill/>
        </p:spPr>
        <p:txBody>
          <a:bodyPr wrap="square" rtlCol="0">
            <a:spAutoFit/>
          </a:bodyPr>
          <a:lstStyle/>
          <a:p>
            <a:pPr algn="ctr"/>
            <a:endParaRPr lang="fi-FI" sz="1400" b="1" baseline="30000" dirty="0" smtClean="0">
              <a:solidFill>
                <a:srgbClr val="000000"/>
              </a:solidFill>
              <a:latin typeface="Felbridge Pro"/>
              <a:cs typeface="Felbridge Pro"/>
            </a:endParaRPr>
          </a:p>
        </p:txBody>
      </p:sp>
    </p:spTree>
    <p:extLst>
      <p:ext uri="{BB962C8B-B14F-4D97-AF65-F5344CB8AC3E}">
        <p14:creationId xmlns:p14="http://schemas.microsoft.com/office/powerpoint/2010/main" val="15765716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96000" y="417600"/>
            <a:ext cx="6624000" cy="609600"/>
          </a:xfrm>
          <a:prstGeom prst="rect">
            <a:avLst/>
          </a:prstGeom>
        </p:spPr>
        <p:txBody>
          <a:bodyPr vert="horz" lIns="91440" tIns="45720" rIns="91440" bIns="45720" rtlCol="0" anchor="ctr">
            <a:noAutofit/>
          </a:bodyPr>
          <a:lstStyle/>
          <a:p>
            <a:r>
              <a:rPr lang="fi-FI" smtClean="0"/>
              <a:t>Muokkaa perustyyl. napsautt.</a:t>
            </a:r>
            <a:endParaRPr lang="fi-FI" dirty="0"/>
          </a:p>
        </p:txBody>
      </p:sp>
      <p:sp>
        <p:nvSpPr>
          <p:cNvPr id="3" name="Text Placeholder 2"/>
          <p:cNvSpPr>
            <a:spLocks noGrp="1"/>
          </p:cNvSpPr>
          <p:nvPr>
            <p:ph type="body" idx="1"/>
          </p:nvPr>
        </p:nvSpPr>
        <p:spPr>
          <a:xfrm>
            <a:off x="522000" y="1704000"/>
            <a:ext cx="7970400" cy="4416000"/>
          </a:xfrm>
          <a:prstGeom prst="rect">
            <a:avLst/>
          </a:prstGeom>
        </p:spPr>
        <p:txBody>
          <a:bodyPr vert="horz" lIns="91440" tIns="45720" rIns="91440" bIns="45720" rtlCol="0">
            <a:normAutofit/>
          </a:body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dirty="0"/>
          </a:p>
        </p:txBody>
      </p:sp>
      <p:sp>
        <p:nvSpPr>
          <p:cNvPr id="4" name="Date Placeholder 3"/>
          <p:cNvSpPr>
            <a:spLocks noGrp="1"/>
          </p:cNvSpPr>
          <p:nvPr>
            <p:ph type="dt" sz="half" idx="2"/>
          </p:nvPr>
        </p:nvSpPr>
        <p:spPr>
          <a:xfrm>
            <a:off x="4768703" y="6356352"/>
            <a:ext cx="828024" cy="365125"/>
          </a:xfrm>
          <a:prstGeom prst="rect">
            <a:avLst/>
          </a:prstGeom>
        </p:spPr>
        <p:txBody>
          <a:bodyPr vert="horz" lIns="91440" tIns="45720" rIns="91440" bIns="45720" rtlCol="0" anchor="ctr"/>
          <a:lstStyle>
            <a:lvl1pPr algn="r">
              <a:defRPr sz="675">
                <a:solidFill>
                  <a:schemeClr val="tx1">
                    <a:tint val="75000"/>
                  </a:schemeClr>
                </a:solidFill>
                <a:latin typeface="Arial" panose="020B0604020202020204" pitchFamily="34" charset="0"/>
                <a:cs typeface="Arial" panose="020B0604020202020204" pitchFamily="34" charset="0"/>
              </a:defRPr>
            </a:lvl1pPr>
          </a:lstStyle>
          <a:p>
            <a:fld id="{0790FBF5-C192-48C0-A69F-7B2FD26C5087}" type="datetime1">
              <a:rPr lang="fi-FI" smtClean="0">
                <a:solidFill>
                  <a:prstClr val="black">
                    <a:tint val="75000"/>
                  </a:prstClr>
                </a:solidFill>
              </a:rPr>
              <a:t>8.10.2015</a:t>
            </a:fld>
            <a:endParaRPr lang="fi-FI">
              <a:solidFill>
                <a:prstClr val="black">
                  <a:tint val="75000"/>
                </a:prstClr>
              </a:solidFill>
            </a:endParaRPr>
          </a:p>
        </p:txBody>
      </p:sp>
      <p:sp>
        <p:nvSpPr>
          <p:cNvPr id="5" name="Footer Placeholder 4"/>
          <p:cNvSpPr>
            <a:spLocks noGrp="1"/>
          </p:cNvSpPr>
          <p:nvPr>
            <p:ph type="ftr" sz="quarter" idx="3"/>
          </p:nvPr>
        </p:nvSpPr>
        <p:spPr>
          <a:xfrm>
            <a:off x="5598042" y="6356352"/>
            <a:ext cx="2917334" cy="365125"/>
          </a:xfrm>
          <a:prstGeom prst="rect">
            <a:avLst/>
          </a:prstGeom>
        </p:spPr>
        <p:txBody>
          <a:bodyPr vert="horz" lIns="91440" tIns="45720" rIns="91440" bIns="45720" rtlCol="0" anchor="ctr"/>
          <a:lstStyle>
            <a:lvl1pPr algn="l">
              <a:defRPr sz="675">
                <a:solidFill>
                  <a:schemeClr val="tx1">
                    <a:tint val="75000"/>
                  </a:schemeClr>
                </a:solidFill>
                <a:latin typeface="Arial" panose="020B0604020202020204" pitchFamily="34" charset="0"/>
                <a:cs typeface="Arial" panose="020B0604020202020204" pitchFamily="34" charset="0"/>
              </a:defRPr>
            </a:lvl1pPr>
          </a:lstStyle>
          <a:p>
            <a:r>
              <a:rPr lang="fi-FI" smtClean="0">
                <a:solidFill>
                  <a:prstClr val="black">
                    <a:tint val="75000"/>
                  </a:prstClr>
                </a:solidFill>
              </a:rPr>
              <a:t>Markus Melander</a:t>
            </a:r>
            <a:endParaRPr lang="fi-FI">
              <a:solidFill>
                <a:prstClr val="black">
                  <a:tint val="75000"/>
                </a:prstClr>
              </a:solidFill>
            </a:endParaRPr>
          </a:p>
        </p:txBody>
      </p:sp>
      <p:sp>
        <p:nvSpPr>
          <p:cNvPr id="6" name="Slide Number Placeholder 5"/>
          <p:cNvSpPr>
            <a:spLocks noGrp="1"/>
          </p:cNvSpPr>
          <p:nvPr>
            <p:ph type="sldNum" sz="quarter" idx="4"/>
          </p:nvPr>
        </p:nvSpPr>
        <p:spPr>
          <a:xfrm>
            <a:off x="8564530" y="6356352"/>
            <a:ext cx="373469" cy="365125"/>
          </a:xfrm>
          <a:prstGeom prst="rect">
            <a:avLst/>
          </a:prstGeom>
        </p:spPr>
        <p:txBody>
          <a:bodyPr vert="horz" lIns="91440" tIns="45720" rIns="91440" bIns="45720" rtlCol="0" anchor="ctr"/>
          <a:lstStyle>
            <a:lvl1pPr algn="r">
              <a:defRPr sz="675">
                <a:solidFill>
                  <a:schemeClr val="tx1">
                    <a:tint val="75000"/>
                  </a:schemeClr>
                </a:solidFill>
                <a:latin typeface="Arial" panose="020B0604020202020204" pitchFamily="34" charset="0"/>
                <a:cs typeface="Arial" panose="020B0604020202020204" pitchFamily="34" charset="0"/>
              </a:defRPr>
            </a:lvl1pPr>
          </a:lstStyle>
          <a:p>
            <a:fld id="{E67B5E76-8CE1-4A52-B973-51E9834071D0}" type="slidenum">
              <a:rPr lang="fi-FI" smtClean="0">
                <a:solidFill>
                  <a:prstClr val="black">
                    <a:tint val="75000"/>
                  </a:prstClr>
                </a:solidFill>
              </a:rPr>
              <a:pPr/>
              <a:t>‹#›</a:t>
            </a:fld>
            <a:endParaRPr lang="fi-FI">
              <a:solidFill>
                <a:prstClr val="black">
                  <a:tint val="75000"/>
                </a:prstClr>
              </a:solidFill>
            </a:endParaRPr>
          </a:p>
        </p:txBody>
      </p:sp>
      <p:pic>
        <p:nvPicPr>
          <p:cNvPr id="7" name="Kuva 14" descr="UUSI_Liikennevirasto_Tapahtumat_vaaka_cmyk.pn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52000" y="259200"/>
            <a:ext cx="1767600" cy="1155112"/>
          </a:xfrm>
          <a:prstGeom prst="rect">
            <a:avLst/>
          </a:prstGeom>
        </p:spPr>
      </p:pic>
    </p:spTree>
    <p:extLst>
      <p:ext uri="{BB962C8B-B14F-4D97-AF65-F5344CB8AC3E}">
        <p14:creationId xmlns:p14="http://schemas.microsoft.com/office/powerpoint/2010/main" val="9468410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Lst>
  <p:hf sldNum="0" hdr="0"/>
  <p:txStyles>
    <p:titleStyle>
      <a:lvl1pPr marL="0" algn="l" defTabSz="685800" rtl="0" eaLnBrk="1" latinLnBrk="0" hangingPunct="1">
        <a:lnSpc>
          <a:spcPct val="90000"/>
        </a:lnSpc>
        <a:spcBef>
          <a:spcPct val="0"/>
        </a:spcBef>
        <a:buNone/>
        <a:defRPr lang="fi-FI" sz="2800" kern="1200" baseline="0" dirty="0">
          <a:solidFill>
            <a:srgbClr val="00B0CA"/>
          </a:solidFill>
          <a:latin typeface="Arial" panose="020B0604020202020204" pitchFamily="34" charset="0"/>
          <a:ea typeface="+mj-ea"/>
          <a:cs typeface="+mj-cs"/>
        </a:defRPr>
      </a:lvl1pPr>
    </p:titleStyle>
    <p:bodyStyle>
      <a:lvl1pPr marL="134938" indent="-134938" algn="l" defTabSz="685800" rtl="0" eaLnBrk="1" latinLnBrk="0" hangingPunct="1">
        <a:lnSpc>
          <a:spcPct val="90000"/>
        </a:lnSpc>
        <a:spcBef>
          <a:spcPts val="750"/>
        </a:spcBef>
        <a:buClr>
          <a:srgbClr val="00B0CA"/>
        </a:buClr>
        <a:buSzPct val="120000"/>
        <a:buFont typeface="Arial" panose="020B0604020202020204" pitchFamily="34" charset="0"/>
        <a:buChar char="●"/>
        <a:defRPr lang="en-US" sz="1600" b="0" kern="1200" dirty="0" smtClean="0">
          <a:solidFill>
            <a:srgbClr val="000000"/>
          </a:solidFill>
          <a:latin typeface="Arial" charset="0"/>
          <a:ea typeface="+mn-ea"/>
          <a:cs typeface="Arial" panose="020B0604020202020204" pitchFamily="34" charset="0"/>
        </a:defRPr>
      </a:lvl1pPr>
      <a:lvl2pPr marL="449263" indent="-90488" algn="l" defTabSz="685800"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2pPr>
      <a:lvl3pPr marL="717550" indent="-109538" algn="l" defTabSz="685800"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1076325" indent="-133350" algn="l" defTabSz="685800"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4pPr>
      <a:lvl5pPr marL="1346200" indent="-131763" algn="l" defTabSz="685800" rtl="0" eaLnBrk="1" latinLnBrk="0" hangingPunct="1">
        <a:lnSpc>
          <a:spcPct val="90000"/>
        </a:lnSpc>
        <a:spcBef>
          <a:spcPts val="375"/>
        </a:spcBef>
        <a:buClr>
          <a:srgbClr val="A59D95"/>
        </a:buClr>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i-FI"/>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jpe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ctrTitle"/>
          </p:nvPr>
        </p:nvSpPr>
        <p:spPr>
          <a:xfrm>
            <a:off x="396000" y="4387200"/>
            <a:ext cx="5018682" cy="697984"/>
          </a:xfrm>
        </p:spPr>
        <p:txBody>
          <a:bodyPr/>
          <a:lstStyle/>
          <a:p>
            <a:r>
              <a:rPr lang="fi-FI" dirty="0" err="1" smtClean="0"/>
              <a:t>Digitalisaatiohanke</a:t>
            </a:r>
            <a:r>
              <a:rPr lang="fi-FI" dirty="0" smtClean="0"/>
              <a:t> </a:t>
            </a:r>
            <a:endParaRPr lang="fi-FI" dirty="0"/>
          </a:p>
        </p:txBody>
      </p:sp>
      <p:sp>
        <p:nvSpPr>
          <p:cNvPr id="3" name="Alaotsikko 2"/>
          <p:cNvSpPr>
            <a:spLocks noGrp="1"/>
          </p:cNvSpPr>
          <p:nvPr>
            <p:ph type="subTitle" idx="1"/>
          </p:nvPr>
        </p:nvSpPr>
        <p:spPr>
          <a:xfrm>
            <a:off x="396000" y="5373216"/>
            <a:ext cx="6696000" cy="792088"/>
          </a:xfrm>
        </p:spPr>
        <p:txBody>
          <a:bodyPr>
            <a:normAutofit fontScale="85000" lnSpcReduction="20000"/>
          </a:bodyPr>
          <a:lstStyle/>
          <a:p>
            <a:r>
              <a:rPr lang="fi-FI" dirty="0"/>
              <a:t>Väylien ja liikennetiedon tuottavuuden </a:t>
            </a:r>
            <a:r>
              <a:rPr lang="fi-FI" dirty="0" smtClean="0"/>
              <a:t>kehittäminen digitalisoimalla toimintoja, tiedontuotantoa ja väylänpidon prosesseja</a:t>
            </a:r>
          </a:p>
          <a:p>
            <a:endParaRPr lang="fi-FI" dirty="0" smtClean="0"/>
          </a:p>
          <a:p>
            <a:r>
              <a:rPr lang="fi-FI" dirty="0" smtClean="0"/>
              <a:t>Ratafoorumi / Tuomas Toivonen / 8.10.2015</a:t>
            </a:r>
            <a:endParaRPr lang="fi-FI" dirty="0"/>
          </a:p>
        </p:txBody>
      </p:sp>
      <p:sp>
        <p:nvSpPr>
          <p:cNvPr id="4" name="Päivämäärän paikkamerkki 3"/>
          <p:cNvSpPr>
            <a:spLocks noGrp="1"/>
          </p:cNvSpPr>
          <p:nvPr>
            <p:ph type="dt" sz="half" idx="10"/>
          </p:nvPr>
        </p:nvSpPr>
        <p:spPr/>
        <p:txBody>
          <a:bodyPr/>
          <a:lstStyle/>
          <a:p>
            <a:fld id="{0DD9453D-4919-4894-979A-B173625A7CCF}" type="datetime1">
              <a:rPr lang="fi-FI" smtClean="0"/>
              <a:t>8.10.2015</a:t>
            </a:fld>
            <a:endParaRPr lang="fi-FI"/>
          </a:p>
        </p:txBody>
      </p:sp>
    </p:spTree>
    <p:extLst>
      <p:ext uri="{BB962C8B-B14F-4D97-AF65-F5344CB8AC3E}">
        <p14:creationId xmlns:p14="http://schemas.microsoft.com/office/powerpoint/2010/main" val="39189418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dirty="0" smtClean="0"/>
              <a:t>6 Asiakasvuorovaikutuksen </a:t>
            </a:r>
            <a:r>
              <a:rPr lang="fi-FI" dirty="0"/>
              <a:t>digitalisointi </a:t>
            </a:r>
          </a:p>
        </p:txBody>
      </p:sp>
      <p:sp>
        <p:nvSpPr>
          <p:cNvPr id="3" name="Sisällön paikkamerkki 2"/>
          <p:cNvSpPr>
            <a:spLocks noGrp="1"/>
          </p:cNvSpPr>
          <p:nvPr>
            <p:ph idx="1"/>
          </p:nvPr>
        </p:nvSpPr>
        <p:spPr>
          <a:xfrm>
            <a:off x="539552" y="1412776"/>
            <a:ext cx="7970400" cy="1767934"/>
          </a:xfrm>
          <a:solidFill>
            <a:schemeClr val="bg1">
              <a:lumMod val="85000"/>
            </a:schemeClr>
          </a:solidFill>
        </p:spPr>
        <p:txBody>
          <a:bodyPr>
            <a:normAutofit lnSpcReduction="10000"/>
          </a:bodyPr>
          <a:lstStyle/>
          <a:p>
            <a:pPr marL="0" indent="0">
              <a:buNone/>
            </a:pPr>
            <a:r>
              <a:rPr lang="fi-FI" dirty="0" smtClean="0"/>
              <a:t>A) Digitalisoidaan </a:t>
            </a:r>
            <a:r>
              <a:rPr lang="fi-FI" dirty="0"/>
              <a:t>Liikenneviraston ja </a:t>
            </a:r>
            <a:r>
              <a:rPr lang="fi-FI" dirty="0" err="1"/>
              <a:t>ELY:jen</a:t>
            </a:r>
            <a:r>
              <a:rPr lang="fi-FI" dirty="0"/>
              <a:t> L-vastuualueen prosessit ja rajapinnat asiakaskontaktien käsittelyyn väylänpitoa koskien mm. palautteita ja lupia. Kehitetään modernit vuorovaikutuksen mahdollistavat kanavat väylien kuntoon ja liikenteeseen kohdistuvien havaintojen ilmoittamiseen ja jakamiseen </a:t>
            </a:r>
            <a:r>
              <a:rPr lang="fi-FI" dirty="0" smtClean="0"/>
              <a:t>joukkoistamalla. B) Digitalisoidaan </a:t>
            </a:r>
            <a:r>
              <a:rPr lang="fi-FI" dirty="0"/>
              <a:t>Liikenneviraston prosessit ja rajapinnat asiakaskontaktien hallintaan ja tietopyyntöjen käsittelyyn. Jatketaan tietopalveluiden digitalisointia. Kehitetään tietojen hyödyntämistä ja analytiikkavälineitä toiminnan tarpeisiin. Asiankäsittelyprosessien sähköistäminen.</a:t>
            </a:r>
          </a:p>
        </p:txBody>
      </p:sp>
      <p:sp>
        <p:nvSpPr>
          <p:cNvPr id="4" name="Päivämäärän paikkamerkki 3"/>
          <p:cNvSpPr>
            <a:spLocks noGrp="1"/>
          </p:cNvSpPr>
          <p:nvPr>
            <p:ph type="dt" sz="half" idx="10"/>
          </p:nvPr>
        </p:nvSpPr>
        <p:spPr/>
        <p:txBody>
          <a:bodyPr/>
          <a:lstStyle/>
          <a:p>
            <a:fld id="{CB6CFD9B-0308-409E-B2F6-DD1D8ED5BFFE}" type="datetime1">
              <a:rPr lang="fi-FI" smtClean="0">
                <a:solidFill>
                  <a:prstClr val="black">
                    <a:tint val="75000"/>
                  </a:prstClr>
                </a:solidFill>
              </a:rPr>
              <a:t>8.10.2015</a:t>
            </a:fld>
            <a:endParaRPr lang="fi-FI">
              <a:solidFill>
                <a:prstClr val="black">
                  <a:tint val="75000"/>
                </a:prstClr>
              </a:solidFill>
            </a:endParaRPr>
          </a:p>
        </p:txBody>
      </p:sp>
      <p:sp>
        <p:nvSpPr>
          <p:cNvPr id="5" name="Alatunnisteen paikkamerkki 4"/>
          <p:cNvSpPr>
            <a:spLocks noGrp="1"/>
          </p:cNvSpPr>
          <p:nvPr>
            <p:ph type="ftr" sz="quarter" idx="11"/>
          </p:nvPr>
        </p:nvSpPr>
        <p:spPr/>
        <p:txBody>
          <a:bodyPr/>
          <a:lstStyle/>
          <a:p>
            <a:r>
              <a:rPr lang="fi-FI" smtClean="0">
                <a:solidFill>
                  <a:prstClr val="black">
                    <a:tint val="75000"/>
                  </a:prstClr>
                </a:solidFill>
              </a:rPr>
              <a:t>Markus Melander</a:t>
            </a:r>
            <a:endParaRPr lang="fi-FI">
              <a:solidFill>
                <a:prstClr val="black">
                  <a:tint val="75000"/>
                </a:prstClr>
              </a:solidFill>
            </a:endParaRPr>
          </a:p>
        </p:txBody>
      </p:sp>
      <p:sp>
        <p:nvSpPr>
          <p:cNvPr id="6" name="Tekstiruutu 5"/>
          <p:cNvSpPr txBox="1"/>
          <p:nvPr/>
        </p:nvSpPr>
        <p:spPr>
          <a:xfrm>
            <a:off x="1739870" y="3212976"/>
            <a:ext cx="1208151" cy="369332"/>
          </a:xfrm>
          <a:prstGeom prst="rect">
            <a:avLst/>
          </a:prstGeom>
          <a:noFill/>
        </p:spPr>
        <p:txBody>
          <a:bodyPr wrap="none" rtlCol="0">
            <a:spAutoFit/>
          </a:bodyPr>
          <a:lstStyle/>
          <a:p>
            <a:r>
              <a:rPr lang="fi-FI" b="1" dirty="0" smtClean="0"/>
              <a:t>TAVOITEET</a:t>
            </a:r>
            <a:endParaRPr lang="fi-FI" b="1" dirty="0"/>
          </a:p>
        </p:txBody>
      </p:sp>
      <p:sp>
        <p:nvSpPr>
          <p:cNvPr id="14" name="Tekstiruutu 13"/>
          <p:cNvSpPr txBox="1"/>
          <p:nvPr/>
        </p:nvSpPr>
        <p:spPr>
          <a:xfrm>
            <a:off x="5940152" y="3180710"/>
            <a:ext cx="1611531" cy="369332"/>
          </a:xfrm>
          <a:prstGeom prst="rect">
            <a:avLst/>
          </a:prstGeom>
          <a:noFill/>
        </p:spPr>
        <p:txBody>
          <a:bodyPr wrap="none" rtlCol="0">
            <a:spAutoFit/>
          </a:bodyPr>
          <a:lstStyle/>
          <a:p>
            <a:r>
              <a:rPr lang="fi-FI" b="1" dirty="0" smtClean="0"/>
              <a:t>TOIMENPITEET</a:t>
            </a:r>
            <a:endParaRPr lang="fi-FI" b="1" dirty="0"/>
          </a:p>
        </p:txBody>
      </p:sp>
      <p:sp>
        <p:nvSpPr>
          <p:cNvPr id="12" name="Suorakulmio 11"/>
          <p:cNvSpPr/>
          <p:nvPr/>
        </p:nvSpPr>
        <p:spPr>
          <a:xfrm>
            <a:off x="4932040" y="3594115"/>
            <a:ext cx="3816424" cy="461665"/>
          </a:xfrm>
          <a:prstGeom prst="rect">
            <a:avLst/>
          </a:prstGeom>
          <a:solidFill>
            <a:schemeClr val="accent2">
              <a:lumMod val="60000"/>
              <a:lumOff val="40000"/>
            </a:schemeClr>
          </a:solidFill>
          <a:ln>
            <a:solidFill>
              <a:schemeClr val="tx1"/>
            </a:solidFill>
          </a:ln>
        </p:spPr>
        <p:txBody>
          <a:bodyPr wrap="square">
            <a:spAutoFit/>
          </a:bodyPr>
          <a:lstStyle/>
          <a:p>
            <a:pPr lvl="0"/>
            <a:r>
              <a:rPr lang="fi-FI" sz="1200" dirty="0" smtClean="0"/>
              <a:t>A) Esiselvitys ja määrittely; päätös sekä lupaprosessien</a:t>
            </a:r>
          </a:p>
          <a:p>
            <a:pPr lvl="0"/>
            <a:r>
              <a:rPr lang="fi-FI" sz="1200" dirty="0" smtClean="0"/>
              <a:t> digitalisoiminen</a:t>
            </a:r>
            <a:endParaRPr lang="fi-FI" sz="1200" dirty="0"/>
          </a:p>
        </p:txBody>
      </p:sp>
      <p:sp>
        <p:nvSpPr>
          <p:cNvPr id="17" name="Suorakulmio 16"/>
          <p:cNvSpPr/>
          <p:nvPr/>
        </p:nvSpPr>
        <p:spPr>
          <a:xfrm>
            <a:off x="4945990" y="4602227"/>
            <a:ext cx="3816424" cy="646331"/>
          </a:xfrm>
          <a:prstGeom prst="rect">
            <a:avLst/>
          </a:prstGeom>
          <a:solidFill>
            <a:schemeClr val="accent2">
              <a:lumMod val="60000"/>
              <a:lumOff val="40000"/>
            </a:schemeClr>
          </a:solidFill>
          <a:ln>
            <a:solidFill>
              <a:schemeClr val="tx1"/>
            </a:solidFill>
          </a:ln>
        </p:spPr>
        <p:txBody>
          <a:bodyPr wrap="square">
            <a:spAutoFit/>
          </a:bodyPr>
          <a:lstStyle/>
          <a:p>
            <a:r>
              <a:rPr lang="fi-FI" sz="1200" dirty="0" smtClean="0"/>
              <a:t>C) Liikenneviraston vuorovaikutteisen </a:t>
            </a:r>
            <a:r>
              <a:rPr lang="fi-FI" sz="1200" dirty="0" err="1" smtClean="0"/>
              <a:t>mobiiliaplikaation</a:t>
            </a:r>
            <a:r>
              <a:rPr lang="fi-FI" sz="1200" dirty="0" smtClean="0"/>
              <a:t> kehittäminen ja API rajapinnan määritys </a:t>
            </a:r>
            <a:r>
              <a:rPr lang="fi-FI" sz="1200" dirty="0" err="1" smtClean="0"/>
              <a:t>sovellusekosysteemille</a:t>
            </a:r>
            <a:r>
              <a:rPr lang="fi-FI" sz="1200" dirty="0" smtClean="0"/>
              <a:t> toteutus</a:t>
            </a:r>
            <a:endParaRPr lang="fi-FI" sz="1200" dirty="0"/>
          </a:p>
        </p:txBody>
      </p:sp>
      <p:sp>
        <p:nvSpPr>
          <p:cNvPr id="18" name="Suorakulmio 17"/>
          <p:cNvSpPr/>
          <p:nvPr/>
        </p:nvSpPr>
        <p:spPr>
          <a:xfrm>
            <a:off x="4945990" y="4170179"/>
            <a:ext cx="3816424" cy="276999"/>
          </a:xfrm>
          <a:prstGeom prst="rect">
            <a:avLst/>
          </a:prstGeom>
          <a:solidFill>
            <a:schemeClr val="accent2">
              <a:lumMod val="60000"/>
              <a:lumOff val="40000"/>
            </a:schemeClr>
          </a:solidFill>
          <a:ln>
            <a:solidFill>
              <a:schemeClr val="tx1"/>
            </a:solidFill>
          </a:ln>
        </p:spPr>
        <p:txBody>
          <a:bodyPr wrap="square">
            <a:spAutoFit/>
          </a:bodyPr>
          <a:lstStyle/>
          <a:p>
            <a:r>
              <a:rPr lang="fi-FI" sz="1200" dirty="0" smtClean="0"/>
              <a:t>B) lupaprosessien digitalisointi</a:t>
            </a:r>
            <a:endParaRPr lang="fi-FI" sz="1200" dirty="0"/>
          </a:p>
        </p:txBody>
      </p:sp>
      <p:sp>
        <p:nvSpPr>
          <p:cNvPr id="19" name="Suorakulmio 18"/>
          <p:cNvSpPr/>
          <p:nvPr/>
        </p:nvSpPr>
        <p:spPr>
          <a:xfrm>
            <a:off x="4936232" y="5380449"/>
            <a:ext cx="3812068" cy="461665"/>
          </a:xfrm>
          <a:prstGeom prst="rect">
            <a:avLst/>
          </a:prstGeom>
          <a:solidFill>
            <a:schemeClr val="accent2">
              <a:lumMod val="60000"/>
              <a:lumOff val="40000"/>
            </a:schemeClr>
          </a:solidFill>
          <a:ln>
            <a:solidFill>
              <a:schemeClr val="tx1"/>
            </a:solidFill>
          </a:ln>
        </p:spPr>
        <p:txBody>
          <a:bodyPr wrap="square">
            <a:spAutoFit/>
          </a:bodyPr>
          <a:lstStyle/>
          <a:p>
            <a:r>
              <a:rPr lang="fi-FI" sz="1200" dirty="0" smtClean="0"/>
              <a:t>D) </a:t>
            </a:r>
            <a:r>
              <a:rPr lang="fi-FI" sz="1200" dirty="0" err="1" smtClean="0"/>
              <a:t>Extranet-oikeuksien</a:t>
            </a:r>
            <a:r>
              <a:rPr lang="fi-FI" sz="1200" dirty="0" smtClean="0"/>
              <a:t> hakemisen ja myöntämisen digitalisointi</a:t>
            </a:r>
            <a:endParaRPr lang="fi-FI" sz="1200" dirty="0"/>
          </a:p>
        </p:txBody>
      </p:sp>
      <p:sp>
        <p:nvSpPr>
          <p:cNvPr id="21" name="Suorakulmio 20"/>
          <p:cNvSpPr/>
          <p:nvPr/>
        </p:nvSpPr>
        <p:spPr>
          <a:xfrm>
            <a:off x="279578" y="3623823"/>
            <a:ext cx="4455080" cy="430887"/>
          </a:xfrm>
          <a:prstGeom prst="rect">
            <a:avLst/>
          </a:prstGeom>
          <a:solidFill>
            <a:schemeClr val="accent4">
              <a:lumMod val="60000"/>
              <a:lumOff val="40000"/>
            </a:schemeClr>
          </a:solidFill>
        </p:spPr>
        <p:txBody>
          <a:bodyPr wrap="square">
            <a:spAutoFit/>
          </a:bodyPr>
          <a:lstStyle/>
          <a:p>
            <a:r>
              <a:rPr lang="fi-FI" sz="1100" dirty="0"/>
              <a:t>6</a:t>
            </a:r>
            <a:r>
              <a:rPr lang="fi-FI" sz="1100" dirty="0" smtClean="0"/>
              <a:t>.1 Lupa ja tietopyyntöihin liittyvät prosessit on digitalisoitu. Lupaprosessien kautta syntyvällä tiedolla on yhteys perustietovarastoihin</a:t>
            </a:r>
            <a:endParaRPr lang="fi-FI" sz="1100" dirty="0"/>
          </a:p>
        </p:txBody>
      </p:sp>
      <p:sp>
        <p:nvSpPr>
          <p:cNvPr id="22" name="Suorakulmio 21"/>
          <p:cNvSpPr/>
          <p:nvPr/>
        </p:nvSpPr>
        <p:spPr>
          <a:xfrm>
            <a:off x="283897" y="5373216"/>
            <a:ext cx="4412763" cy="430887"/>
          </a:xfrm>
          <a:prstGeom prst="rect">
            <a:avLst/>
          </a:prstGeom>
          <a:solidFill>
            <a:schemeClr val="accent4">
              <a:lumMod val="60000"/>
              <a:lumOff val="40000"/>
            </a:schemeClr>
          </a:solidFill>
        </p:spPr>
        <p:txBody>
          <a:bodyPr wrap="square">
            <a:spAutoFit/>
          </a:bodyPr>
          <a:lstStyle/>
          <a:p>
            <a:pPr lvl="0"/>
            <a:r>
              <a:rPr lang="fi-FI" sz="1100" dirty="0"/>
              <a:t>6</a:t>
            </a:r>
            <a:r>
              <a:rPr lang="fi-FI" sz="1100" dirty="0" smtClean="0"/>
              <a:t>.4 Liikenneviraston tietopalvelut on digitalisoitu, eivätkö sido asiantuntijaresurssia yhtä paljon kuin ennen</a:t>
            </a:r>
            <a:endParaRPr lang="fi-FI" sz="1100" dirty="0"/>
          </a:p>
        </p:txBody>
      </p:sp>
      <p:sp>
        <p:nvSpPr>
          <p:cNvPr id="24" name="Suorakulmio 23"/>
          <p:cNvSpPr/>
          <p:nvPr/>
        </p:nvSpPr>
        <p:spPr>
          <a:xfrm>
            <a:off x="279578" y="4149080"/>
            <a:ext cx="4455080" cy="600164"/>
          </a:xfrm>
          <a:prstGeom prst="rect">
            <a:avLst/>
          </a:prstGeom>
          <a:solidFill>
            <a:schemeClr val="accent4">
              <a:lumMod val="60000"/>
              <a:lumOff val="40000"/>
            </a:schemeClr>
          </a:solidFill>
        </p:spPr>
        <p:txBody>
          <a:bodyPr wrap="square">
            <a:spAutoFit/>
          </a:bodyPr>
          <a:lstStyle/>
          <a:p>
            <a:pPr lvl="0"/>
            <a:r>
              <a:rPr lang="fi-FI" sz="1100" dirty="0" smtClean="0"/>
              <a:t>6.2  Ajoneuvojen liikkumistietojen ja väylästä kertyneiden havaintojen toimittamiseen on olemassa API , jonka kautta tietoja otetaan vastaan ja jaetaan edelleen eteenpäin. </a:t>
            </a:r>
            <a:endParaRPr lang="fi-FI" sz="1100" dirty="0"/>
          </a:p>
        </p:txBody>
      </p:sp>
      <p:sp>
        <p:nvSpPr>
          <p:cNvPr id="25" name="Suorakulmio 24"/>
          <p:cNvSpPr/>
          <p:nvPr/>
        </p:nvSpPr>
        <p:spPr>
          <a:xfrm>
            <a:off x="279577" y="4831540"/>
            <a:ext cx="4455081" cy="430887"/>
          </a:xfrm>
          <a:prstGeom prst="rect">
            <a:avLst/>
          </a:prstGeom>
          <a:solidFill>
            <a:schemeClr val="accent4">
              <a:lumMod val="60000"/>
              <a:lumOff val="40000"/>
            </a:schemeClr>
          </a:solidFill>
        </p:spPr>
        <p:txBody>
          <a:bodyPr wrap="square">
            <a:spAutoFit/>
          </a:bodyPr>
          <a:lstStyle/>
          <a:p>
            <a:pPr lvl="0"/>
            <a:r>
              <a:rPr lang="fi-FI" sz="1100" dirty="0" smtClean="0"/>
              <a:t>6.3 Liikenneviraston </a:t>
            </a:r>
            <a:r>
              <a:rPr lang="fi-FI" sz="1100" dirty="0" err="1" smtClean="0"/>
              <a:t>asikaas-</a:t>
            </a:r>
            <a:r>
              <a:rPr lang="fi-FI" sz="1100" dirty="0" smtClean="0"/>
              <a:t> ja asiantuntijakontaktit sekä pääsyhallinnan prosessit on digitalisoitu.  </a:t>
            </a:r>
            <a:endParaRPr lang="fi-FI" sz="1100" dirty="0"/>
          </a:p>
        </p:txBody>
      </p:sp>
      <p:sp>
        <p:nvSpPr>
          <p:cNvPr id="26" name="Suorakulmio 25"/>
          <p:cNvSpPr/>
          <p:nvPr/>
        </p:nvSpPr>
        <p:spPr>
          <a:xfrm>
            <a:off x="300736" y="5877272"/>
            <a:ext cx="4412763" cy="430887"/>
          </a:xfrm>
          <a:prstGeom prst="rect">
            <a:avLst/>
          </a:prstGeom>
          <a:solidFill>
            <a:schemeClr val="accent4">
              <a:lumMod val="60000"/>
              <a:lumOff val="40000"/>
            </a:schemeClr>
          </a:solidFill>
        </p:spPr>
        <p:txBody>
          <a:bodyPr wrap="square">
            <a:spAutoFit/>
          </a:bodyPr>
          <a:lstStyle/>
          <a:p>
            <a:pPr lvl="0"/>
            <a:r>
              <a:rPr lang="fi-FI" sz="1100" dirty="0" smtClean="0"/>
              <a:t>6.5 Asiahallinnan prosessit on kehitetty ja tietojärjestelmät tukevat digitaalista arkistointia, allekirjoitusta ja jakelua. </a:t>
            </a:r>
            <a:endParaRPr lang="fi-FI" sz="1100" dirty="0"/>
          </a:p>
        </p:txBody>
      </p:sp>
      <p:sp>
        <p:nvSpPr>
          <p:cNvPr id="27" name="Suorakulmio 26"/>
          <p:cNvSpPr/>
          <p:nvPr/>
        </p:nvSpPr>
        <p:spPr>
          <a:xfrm>
            <a:off x="4932040" y="6320353"/>
            <a:ext cx="3812068" cy="276999"/>
          </a:xfrm>
          <a:prstGeom prst="rect">
            <a:avLst/>
          </a:prstGeom>
          <a:solidFill>
            <a:schemeClr val="accent2">
              <a:lumMod val="60000"/>
              <a:lumOff val="40000"/>
            </a:schemeClr>
          </a:solidFill>
          <a:ln>
            <a:solidFill>
              <a:schemeClr val="tx1"/>
            </a:solidFill>
          </a:ln>
        </p:spPr>
        <p:txBody>
          <a:bodyPr wrap="square">
            <a:spAutoFit/>
          </a:bodyPr>
          <a:lstStyle/>
          <a:p>
            <a:r>
              <a:rPr lang="fi-FI" sz="1200" dirty="0"/>
              <a:t>F</a:t>
            </a:r>
            <a:r>
              <a:rPr lang="fi-FI" sz="1200" dirty="0" smtClean="0"/>
              <a:t>) </a:t>
            </a:r>
            <a:r>
              <a:rPr lang="fi-FI" sz="1200" dirty="0" err="1" smtClean="0"/>
              <a:t>Asianhallinnantajärjestelmän</a:t>
            </a:r>
            <a:r>
              <a:rPr lang="fi-FI" sz="1200" dirty="0" smtClean="0"/>
              <a:t> kehitysprojekti</a:t>
            </a:r>
            <a:endParaRPr lang="fi-FI" sz="1200" dirty="0"/>
          </a:p>
        </p:txBody>
      </p:sp>
      <p:sp>
        <p:nvSpPr>
          <p:cNvPr id="28" name="Suorakulmio 27"/>
          <p:cNvSpPr/>
          <p:nvPr/>
        </p:nvSpPr>
        <p:spPr>
          <a:xfrm>
            <a:off x="4932040" y="5960313"/>
            <a:ext cx="3812068" cy="276999"/>
          </a:xfrm>
          <a:prstGeom prst="rect">
            <a:avLst/>
          </a:prstGeom>
          <a:solidFill>
            <a:schemeClr val="accent2">
              <a:lumMod val="60000"/>
              <a:lumOff val="40000"/>
            </a:schemeClr>
          </a:solidFill>
          <a:ln>
            <a:solidFill>
              <a:schemeClr val="tx1"/>
            </a:solidFill>
          </a:ln>
        </p:spPr>
        <p:txBody>
          <a:bodyPr wrap="square">
            <a:spAutoFit/>
          </a:bodyPr>
          <a:lstStyle/>
          <a:p>
            <a:r>
              <a:rPr lang="fi-FI" sz="1200" dirty="0"/>
              <a:t>E</a:t>
            </a:r>
            <a:r>
              <a:rPr lang="fi-FI" sz="1200" dirty="0" smtClean="0"/>
              <a:t>) Liikenneviraston tietopalvelun kehitysprojekti</a:t>
            </a:r>
            <a:endParaRPr lang="fi-FI" sz="1200" dirty="0"/>
          </a:p>
        </p:txBody>
      </p:sp>
    </p:spTree>
    <p:extLst>
      <p:ext uri="{BB962C8B-B14F-4D97-AF65-F5344CB8AC3E}">
        <p14:creationId xmlns:p14="http://schemas.microsoft.com/office/powerpoint/2010/main" val="356600800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dirty="0" smtClean="0"/>
              <a:t>4 Rataverkon </a:t>
            </a:r>
            <a:r>
              <a:rPr lang="fi-FI" dirty="0"/>
              <a:t>kunnonhallinnan ja ylläpitojärjestelmien </a:t>
            </a:r>
            <a:r>
              <a:rPr lang="fi-FI" dirty="0" smtClean="0"/>
              <a:t>kehittäminen</a:t>
            </a:r>
            <a:endParaRPr lang="fi-FI" dirty="0"/>
          </a:p>
        </p:txBody>
      </p:sp>
      <p:sp>
        <p:nvSpPr>
          <p:cNvPr id="3" name="Sisällön paikkamerkki 2"/>
          <p:cNvSpPr>
            <a:spLocks noGrp="1"/>
          </p:cNvSpPr>
          <p:nvPr>
            <p:ph idx="1"/>
          </p:nvPr>
        </p:nvSpPr>
        <p:spPr>
          <a:xfrm>
            <a:off x="539552" y="1412776"/>
            <a:ext cx="7970400" cy="1767934"/>
          </a:xfrm>
          <a:solidFill>
            <a:schemeClr val="bg1">
              <a:lumMod val="85000"/>
            </a:schemeClr>
          </a:solidFill>
        </p:spPr>
        <p:txBody>
          <a:bodyPr>
            <a:normAutofit fontScale="92500" lnSpcReduction="10000"/>
          </a:bodyPr>
          <a:lstStyle/>
          <a:p>
            <a:pPr marL="0" indent="0" algn="just">
              <a:buNone/>
            </a:pPr>
            <a:r>
              <a:rPr lang="fi-FI" dirty="0"/>
              <a:t>Rataverkon kunnonhallinnan ja ylläpitojärjestelmien kehittäminen - </a:t>
            </a:r>
            <a:r>
              <a:rPr lang="fi-FI" dirty="0" smtClean="0"/>
              <a:t>Liikennevirastossa </a:t>
            </a:r>
            <a:r>
              <a:rPr lang="fi-FI" dirty="0"/>
              <a:t>on siirrytty käyttämään yhtä yhteistä ratainfran tietomallia. Otetaan käyttöön uusia automatisoituja koko rataverkon kattavia tiedonkeruumenetelmiä ratojen ja </a:t>
            </a:r>
            <a:r>
              <a:rPr lang="fi-FI" dirty="0" smtClean="0"/>
              <a:t>turvalaitteiden </a:t>
            </a:r>
            <a:r>
              <a:rPr lang="fi-FI" dirty="0"/>
              <a:t>kunnossapidon ja kunnon seurantaan. Kehitetään ratatietojen ja </a:t>
            </a:r>
            <a:r>
              <a:rPr lang="fi-FI" dirty="0" smtClean="0"/>
              <a:t>kunnonhallinnan </a:t>
            </a:r>
            <a:r>
              <a:rPr lang="fi-FI" dirty="0"/>
              <a:t>järjestelmiä, jotka mahdollistavat toimenpiteiden suunnittelun ja tarkan </a:t>
            </a:r>
            <a:r>
              <a:rPr lang="fi-FI" dirty="0" smtClean="0"/>
              <a:t>kohdentamisen </a:t>
            </a:r>
            <a:r>
              <a:rPr lang="fi-FI" dirty="0"/>
              <a:t>siten, että ratojen kuntoa ylläpitävät tai parantavat toimenpiteet toteutetaan mitattuun tietoon perustuen ja ennen liikenteelle aiheutuvan haitan syntymistä. Mallipohjaista digitaalista suunnittelussa ja rakentamisessa syntyvää tietomallista </a:t>
            </a:r>
            <a:r>
              <a:rPr lang="fi-FI" dirty="0" smtClean="0"/>
              <a:t>johdettua </a:t>
            </a:r>
            <a:r>
              <a:rPr lang="fi-FI" dirty="0"/>
              <a:t>tietoa hyödynnetään ja ylläpidetään koko väylän elinkaaren ajan.</a:t>
            </a:r>
          </a:p>
        </p:txBody>
      </p:sp>
      <p:sp>
        <p:nvSpPr>
          <p:cNvPr id="4" name="Päivämäärän paikkamerkki 3"/>
          <p:cNvSpPr>
            <a:spLocks noGrp="1"/>
          </p:cNvSpPr>
          <p:nvPr>
            <p:ph type="dt" sz="half" idx="10"/>
          </p:nvPr>
        </p:nvSpPr>
        <p:spPr/>
        <p:txBody>
          <a:bodyPr/>
          <a:lstStyle/>
          <a:p>
            <a:fld id="{CB6CFD9B-0308-409E-B2F6-DD1D8ED5BFFE}" type="datetime1">
              <a:rPr lang="fi-FI" smtClean="0">
                <a:solidFill>
                  <a:prstClr val="black">
                    <a:tint val="75000"/>
                  </a:prstClr>
                </a:solidFill>
              </a:rPr>
              <a:t>8.10.2015</a:t>
            </a:fld>
            <a:endParaRPr lang="fi-FI">
              <a:solidFill>
                <a:prstClr val="black">
                  <a:tint val="75000"/>
                </a:prstClr>
              </a:solidFill>
            </a:endParaRPr>
          </a:p>
        </p:txBody>
      </p:sp>
      <p:sp>
        <p:nvSpPr>
          <p:cNvPr id="6" name="Tekstiruutu 5"/>
          <p:cNvSpPr txBox="1"/>
          <p:nvPr/>
        </p:nvSpPr>
        <p:spPr>
          <a:xfrm>
            <a:off x="6012160" y="3212976"/>
            <a:ext cx="1611531" cy="369332"/>
          </a:xfrm>
          <a:prstGeom prst="rect">
            <a:avLst/>
          </a:prstGeom>
          <a:noFill/>
        </p:spPr>
        <p:txBody>
          <a:bodyPr wrap="none" rtlCol="0">
            <a:spAutoFit/>
          </a:bodyPr>
          <a:lstStyle/>
          <a:p>
            <a:r>
              <a:rPr lang="fi-FI" b="1" dirty="0" smtClean="0"/>
              <a:t>TOIMENPITEET</a:t>
            </a:r>
            <a:endParaRPr lang="fi-FI" b="1" dirty="0"/>
          </a:p>
        </p:txBody>
      </p:sp>
      <p:sp>
        <p:nvSpPr>
          <p:cNvPr id="14" name="Tekstiruutu 13"/>
          <p:cNvSpPr txBox="1"/>
          <p:nvPr/>
        </p:nvSpPr>
        <p:spPr>
          <a:xfrm>
            <a:off x="1691680" y="3219718"/>
            <a:ext cx="1440160" cy="369332"/>
          </a:xfrm>
          <a:prstGeom prst="rect">
            <a:avLst/>
          </a:prstGeom>
          <a:noFill/>
        </p:spPr>
        <p:txBody>
          <a:bodyPr wrap="square" rtlCol="0">
            <a:spAutoFit/>
          </a:bodyPr>
          <a:lstStyle/>
          <a:p>
            <a:r>
              <a:rPr lang="fi-FI" b="1" dirty="0" smtClean="0"/>
              <a:t>TAVOITTEET</a:t>
            </a:r>
            <a:endParaRPr lang="fi-FI" b="1" dirty="0"/>
          </a:p>
        </p:txBody>
      </p:sp>
      <p:sp>
        <p:nvSpPr>
          <p:cNvPr id="13" name="Tekstiruutu 12"/>
          <p:cNvSpPr txBox="1"/>
          <p:nvPr/>
        </p:nvSpPr>
        <p:spPr>
          <a:xfrm>
            <a:off x="4932040" y="3645024"/>
            <a:ext cx="3850009" cy="646331"/>
          </a:xfrm>
          <a:prstGeom prst="rect">
            <a:avLst/>
          </a:prstGeom>
          <a:solidFill>
            <a:schemeClr val="accent2">
              <a:lumMod val="60000"/>
              <a:lumOff val="40000"/>
            </a:schemeClr>
          </a:solidFill>
          <a:ln>
            <a:solidFill>
              <a:schemeClr val="tx1"/>
            </a:solidFill>
          </a:ln>
        </p:spPr>
        <p:txBody>
          <a:bodyPr wrap="square" rtlCol="0">
            <a:spAutoFit/>
          </a:bodyPr>
          <a:lstStyle/>
          <a:p>
            <a:r>
              <a:rPr lang="fi-FI" sz="1200" dirty="0" smtClean="0"/>
              <a:t>A) Luodaan ratatietojen ylläpitojärjestelmän ja rataomaisuuden </a:t>
            </a:r>
            <a:r>
              <a:rPr lang="fi-FI" sz="1200" dirty="0" err="1" smtClean="0"/>
              <a:t>master-tieto</a:t>
            </a:r>
            <a:r>
              <a:rPr lang="fi-FI" sz="1200" dirty="0" smtClean="0"/>
              <a:t> otetaan vahvemmin hallintaan</a:t>
            </a:r>
            <a:endParaRPr lang="fi-FI" sz="1200" dirty="0"/>
          </a:p>
        </p:txBody>
      </p:sp>
      <p:sp>
        <p:nvSpPr>
          <p:cNvPr id="15" name="Tekstiruutu 14"/>
          <p:cNvSpPr txBox="1"/>
          <p:nvPr/>
        </p:nvSpPr>
        <p:spPr>
          <a:xfrm>
            <a:off x="4928071" y="5424374"/>
            <a:ext cx="3863504" cy="461665"/>
          </a:xfrm>
          <a:prstGeom prst="rect">
            <a:avLst/>
          </a:prstGeom>
          <a:solidFill>
            <a:schemeClr val="accent2">
              <a:lumMod val="60000"/>
              <a:lumOff val="40000"/>
            </a:schemeClr>
          </a:solidFill>
          <a:ln>
            <a:solidFill>
              <a:schemeClr val="tx1"/>
            </a:solidFill>
          </a:ln>
        </p:spPr>
        <p:txBody>
          <a:bodyPr wrap="square" rtlCol="0">
            <a:spAutoFit/>
          </a:bodyPr>
          <a:lstStyle/>
          <a:p>
            <a:r>
              <a:rPr lang="fi-FI" sz="1200" dirty="0" smtClean="0"/>
              <a:t>D) Ratojen ylläpitotoimenpiteiden ohjelmoinnin kehittäminen</a:t>
            </a:r>
            <a:endParaRPr lang="fi-FI" sz="1200" dirty="0"/>
          </a:p>
        </p:txBody>
      </p:sp>
      <p:sp>
        <p:nvSpPr>
          <p:cNvPr id="16" name="Tekstiruutu 15"/>
          <p:cNvSpPr txBox="1"/>
          <p:nvPr/>
        </p:nvSpPr>
        <p:spPr>
          <a:xfrm>
            <a:off x="4952231" y="4884295"/>
            <a:ext cx="3859534" cy="461665"/>
          </a:xfrm>
          <a:prstGeom prst="rect">
            <a:avLst/>
          </a:prstGeom>
          <a:solidFill>
            <a:schemeClr val="accent2">
              <a:lumMod val="60000"/>
              <a:lumOff val="40000"/>
            </a:schemeClr>
          </a:solidFill>
          <a:ln>
            <a:solidFill>
              <a:schemeClr val="tx1"/>
            </a:solidFill>
          </a:ln>
        </p:spPr>
        <p:txBody>
          <a:bodyPr wrap="square" rtlCol="0">
            <a:spAutoFit/>
          </a:bodyPr>
          <a:lstStyle/>
          <a:p>
            <a:r>
              <a:rPr lang="fi-FI" sz="1200" dirty="0" smtClean="0"/>
              <a:t>C) Kunnossapitourakoinnin </a:t>
            </a:r>
            <a:r>
              <a:rPr lang="fi-FI" sz="1200" dirty="0"/>
              <a:t>ohjaus ja </a:t>
            </a:r>
            <a:r>
              <a:rPr lang="fi-FI" sz="1200" dirty="0" smtClean="0"/>
              <a:t>seurantajärjestelmän kehittäminen sekä prosessien jalkauttaminen</a:t>
            </a:r>
            <a:endParaRPr lang="fi-FI" sz="1200" dirty="0"/>
          </a:p>
        </p:txBody>
      </p:sp>
      <p:sp>
        <p:nvSpPr>
          <p:cNvPr id="22" name="Suorakulmio 21"/>
          <p:cNvSpPr/>
          <p:nvPr/>
        </p:nvSpPr>
        <p:spPr>
          <a:xfrm>
            <a:off x="4955604" y="4365104"/>
            <a:ext cx="3826446" cy="461665"/>
          </a:xfrm>
          <a:prstGeom prst="rect">
            <a:avLst/>
          </a:prstGeom>
          <a:solidFill>
            <a:schemeClr val="accent2">
              <a:lumMod val="60000"/>
              <a:lumOff val="40000"/>
            </a:schemeClr>
          </a:solidFill>
          <a:ln>
            <a:solidFill>
              <a:schemeClr val="tx1"/>
            </a:solidFill>
          </a:ln>
        </p:spPr>
        <p:txBody>
          <a:bodyPr wrap="square">
            <a:spAutoFit/>
          </a:bodyPr>
          <a:lstStyle/>
          <a:p>
            <a:r>
              <a:rPr lang="fi-FI" sz="1200" dirty="0" smtClean="0"/>
              <a:t>B) Rataomaisuuden kunnon jatkuvan seurannan kokeilut ja prosessien jalkauttaminen</a:t>
            </a:r>
            <a:endParaRPr lang="fi-FI" sz="1200" dirty="0"/>
          </a:p>
        </p:txBody>
      </p:sp>
      <p:sp>
        <p:nvSpPr>
          <p:cNvPr id="17" name="Suorakulmio 16"/>
          <p:cNvSpPr/>
          <p:nvPr/>
        </p:nvSpPr>
        <p:spPr>
          <a:xfrm>
            <a:off x="279578" y="3623823"/>
            <a:ext cx="4455080" cy="600164"/>
          </a:xfrm>
          <a:prstGeom prst="rect">
            <a:avLst/>
          </a:prstGeom>
          <a:solidFill>
            <a:schemeClr val="accent4">
              <a:lumMod val="60000"/>
              <a:lumOff val="40000"/>
            </a:schemeClr>
          </a:solidFill>
        </p:spPr>
        <p:txBody>
          <a:bodyPr wrap="square">
            <a:spAutoFit/>
          </a:bodyPr>
          <a:lstStyle/>
          <a:p>
            <a:r>
              <a:rPr lang="fi-FI" sz="1100" dirty="0"/>
              <a:t>4</a:t>
            </a:r>
            <a:r>
              <a:rPr lang="fi-FI" sz="1100" dirty="0" smtClean="0"/>
              <a:t>.1 Ratatietojen ylläpito nojaa yhteiseen tietomalliin ja tietojen ylläpitoon liittyvät </a:t>
            </a:r>
            <a:r>
              <a:rPr lang="fi-FI" sz="1100" dirty="0" err="1" smtClean="0"/>
              <a:t>järjetelmät</a:t>
            </a:r>
            <a:r>
              <a:rPr lang="fi-FI" sz="1100" dirty="0" smtClean="0"/>
              <a:t> ovat Virastolla hallinnassa siten, että kilpailuttaminen on mahdollista.</a:t>
            </a:r>
            <a:endParaRPr lang="fi-FI" sz="1100" dirty="0"/>
          </a:p>
        </p:txBody>
      </p:sp>
      <p:sp>
        <p:nvSpPr>
          <p:cNvPr id="18" name="Suorakulmio 17"/>
          <p:cNvSpPr/>
          <p:nvPr/>
        </p:nvSpPr>
        <p:spPr>
          <a:xfrm>
            <a:off x="4951362" y="5958397"/>
            <a:ext cx="3853979" cy="430887"/>
          </a:xfrm>
          <a:prstGeom prst="rect">
            <a:avLst/>
          </a:prstGeom>
          <a:solidFill>
            <a:schemeClr val="accent2">
              <a:lumMod val="60000"/>
              <a:lumOff val="40000"/>
            </a:schemeClr>
          </a:solidFill>
          <a:ln>
            <a:solidFill>
              <a:schemeClr val="tx1"/>
            </a:solidFill>
          </a:ln>
        </p:spPr>
        <p:txBody>
          <a:bodyPr wrap="square">
            <a:spAutoFit/>
          </a:bodyPr>
          <a:lstStyle/>
          <a:p>
            <a:pPr lvl="0"/>
            <a:r>
              <a:rPr lang="fi-FI" sz="1100" dirty="0" smtClean="0"/>
              <a:t>E) Vaihde ja raide tarkkuudella kerättävän tiedon pohjalta tehtävän päätöksenteko </a:t>
            </a:r>
            <a:r>
              <a:rPr lang="fi-FI" sz="1100" dirty="0" err="1" smtClean="0"/>
              <a:t>kyvykkyyyden</a:t>
            </a:r>
            <a:r>
              <a:rPr lang="fi-FI" sz="1100" dirty="0"/>
              <a:t> </a:t>
            </a:r>
            <a:r>
              <a:rPr lang="fi-FI" sz="1100" dirty="0" smtClean="0"/>
              <a:t>luominen</a:t>
            </a:r>
            <a:endParaRPr lang="fi-FI" sz="1100" dirty="0"/>
          </a:p>
        </p:txBody>
      </p:sp>
      <p:sp>
        <p:nvSpPr>
          <p:cNvPr id="19" name="Suorakulmio 18"/>
          <p:cNvSpPr/>
          <p:nvPr/>
        </p:nvSpPr>
        <p:spPr>
          <a:xfrm>
            <a:off x="283897" y="5455152"/>
            <a:ext cx="4412763" cy="430887"/>
          </a:xfrm>
          <a:prstGeom prst="rect">
            <a:avLst/>
          </a:prstGeom>
          <a:solidFill>
            <a:schemeClr val="accent4">
              <a:lumMod val="60000"/>
              <a:lumOff val="40000"/>
            </a:schemeClr>
          </a:solidFill>
        </p:spPr>
        <p:txBody>
          <a:bodyPr wrap="square">
            <a:spAutoFit/>
          </a:bodyPr>
          <a:lstStyle/>
          <a:p>
            <a:pPr lvl="0"/>
            <a:r>
              <a:rPr lang="fi-FI" sz="1100" dirty="0" smtClean="0"/>
              <a:t>4.4 Hoito- ja kunnossapidon ennakoivuuden, tarkemman kohdistamisen raportoinnin prosessien digitalisointi on toteutettu </a:t>
            </a:r>
            <a:endParaRPr lang="fi-FI" sz="1100" dirty="0"/>
          </a:p>
        </p:txBody>
      </p:sp>
      <p:sp>
        <p:nvSpPr>
          <p:cNvPr id="20" name="Suorakulmio 19"/>
          <p:cNvSpPr/>
          <p:nvPr/>
        </p:nvSpPr>
        <p:spPr>
          <a:xfrm>
            <a:off x="300736" y="5994646"/>
            <a:ext cx="4412763" cy="600164"/>
          </a:xfrm>
          <a:prstGeom prst="rect">
            <a:avLst/>
          </a:prstGeom>
          <a:solidFill>
            <a:schemeClr val="accent4">
              <a:lumMod val="60000"/>
              <a:lumOff val="40000"/>
            </a:schemeClr>
          </a:solidFill>
        </p:spPr>
        <p:txBody>
          <a:bodyPr wrap="square">
            <a:spAutoFit/>
          </a:bodyPr>
          <a:lstStyle/>
          <a:p>
            <a:pPr lvl="0"/>
            <a:r>
              <a:rPr lang="fi-FI" sz="1100" dirty="0"/>
              <a:t>4</a:t>
            </a:r>
            <a:r>
              <a:rPr lang="fi-FI" sz="1100" dirty="0" smtClean="0"/>
              <a:t>.5 Uutta rakennettaessa </a:t>
            </a:r>
            <a:r>
              <a:rPr lang="fi-FI" sz="1100" dirty="0" err="1"/>
              <a:t>i</a:t>
            </a:r>
            <a:r>
              <a:rPr lang="fi-FI" sz="1100" dirty="0" err="1" smtClean="0"/>
              <a:t>nframalleista</a:t>
            </a:r>
            <a:r>
              <a:rPr lang="fi-FI" sz="1100" dirty="0" smtClean="0"/>
              <a:t> johdetaan omaisuuden hallinnan lähtötiedot. Mallipohjaisen tiedon katselu, ylläpito ja hyödyntäminen on mahdollista</a:t>
            </a:r>
            <a:endParaRPr lang="fi-FI" sz="1100" dirty="0"/>
          </a:p>
        </p:txBody>
      </p:sp>
      <p:sp>
        <p:nvSpPr>
          <p:cNvPr id="23" name="Suorakulmio 22"/>
          <p:cNvSpPr/>
          <p:nvPr/>
        </p:nvSpPr>
        <p:spPr>
          <a:xfrm>
            <a:off x="279578" y="4285278"/>
            <a:ext cx="4455080" cy="600164"/>
          </a:xfrm>
          <a:prstGeom prst="rect">
            <a:avLst/>
          </a:prstGeom>
          <a:solidFill>
            <a:schemeClr val="accent4">
              <a:lumMod val="60000"/>
              <a:lumOff val="40000"/>
            </a:schemeClr>
          </a:solidFill>
        </p:spPr>
        <p:txBody>
          <a:bodyPr wrap="square">
            <a:spAutoFit/>
          </a:bodyPr>
          <a:lstStyle/>
          <a:p>
            <a:pPr lvl="0"/>
            <a:r>
              <a:rPr lang="fi-FI" sz="1100" dirty="0" smtClean="0"/>
              <a:t>4.2 Ratojen varusteiden etäohjausta, vaihetietoa ja sensorien tuottamaa dataa käytetään ratojen hoidon sekä kunnossapidon ohjaukseen (</a:t>
            </a:r>
            <a:r>
              <a:rPr lang="fi-FI" sz="1100" dirty="0" err="1" smtClean="0"/>
              <a:t>IoT-kehittäminen</a:t>
            </a:r>
            <a:r>
              <a:rPr lang="fi-FI" sz="1100" dirty="0" smtClean="0"/>
              <a:t>) </a:t>
            </a:r>
            <a:endParaRPr lang="fi-FI" sz="1100" dirty="0"/>
          </a:p>
        </p:txBody>
      </p:sp>
      <p:sp>
        <p:nvSpPr>
          <p:cNvPr id="24" name="Suorakulmio 23"/>
          <p:cNvSpPr/>
          <p:nvPr/>
        </p:nvSpPr>
        <p:spPr>
          <a:xfrm>
            <a:off x="279578" y="4942328"/>
            <a:ext cx="4412763" cy="430887"/>
          </a:xfrm>
          <a:prstGeom prst="rect">
            <a:avLst/>
          </a:prstGeom>
          <a:solidFill>
            <a:schemeClr val="accent4">
              <a:lumMod val="60000"/>
              <a:lumOff val="40000"/>
            </a:schemeClr>
          </a:solidFill>
        </p:spPr>
        <p:txBody>
          <a:bodyPr wrap="square">
            <a:spAutoFit/>
          </a:bodyPr>
          <a:lstStyle/>
          <a:p>
            <a:pPr lvl="0"/>
            <a:r>
              <a:rPr lang="fi-FI" sz="1100" dirty="0" smtClean="0"/>
              <a:t>4.3 Virastolla on kyvykkyys visualisoida ja raportoida päivätason tilannemuutoksista omaisuuden kunnosta ja toimenpiteistä. </a:t>
            </a:r>
            <a:endParaRPr lang="fi-FI" sz="1100" dirty="0"/>
          </a:p>
        </p:txBody>
      </p:sp>
      <p:sp>
        <p:nvSpPr>
          <p:cNvPr id="25" name="Suorakulmio 24"/>
          <p:cNvSpPr/>
          <p:nvPr/>
        </p:nvSpPr>
        <p:spPr>
          <a:xfrm>
            <a:off x="4948569" y="6456310"/>
            <a:ext cx="3840513" cy="276999"/>
          </a:xfrm>
          <a:prstGeom prst="rect">
            <a:avLst/>
          </a:prstGeom>
          <a:solidFill>
            <a:schemeClr val="accent2">
              <a:lumMod val="60000"/>
              <a:lumOff val="40000"/>
            </a:schemeClr>
          </a:solidFill>
          <a:ln>
            <a:solidFill>
              <a:schemeClr val="tx1"/>
            </a:solidFill>
          </a:ln>
        </p:spPr>
        <p:txBody>
          <a:bodyPr wrap="square">
            <a:spAutoFit/>
          </a:bodyPr>
          <a:lstStyle/>
          <a:p>
            <a:r>
              <a:rPr lang="fi-FI" sz="1200" dirty="0" smtClean="0"/>
              <a:t>F) 3D- </a:t>
            </a:r>
            <a:r>
              <a:rPr lang="fi-FI" sz="1200" dirty="0"/>
              <a:t>ja </a:t>
            </a:r>
            <a:r>
              <a:rPr lang="fi-FI" sz="1200" dirty="0" err="1"/>
              <a:t>Inframallien</a:t>
            </a:r>
            <a:r>
              <a:rPr lang="fi-FI" sz="1200" dirty="0"/>
              <a:t> </a:t>
            </a:r>
            <a:r>
              <a:rPr lang="fi-FI" sz="1200" dirty="0" smtClean="0"/>
              <a:t>hallinta ja hyödyntäminen</a:t>
            </a:r>
            <a:endParaRPr lang="fi-FI" sz="1200" dirty="0"/>
          </a:p>
        </p:txBody>
      </p:sp>
    </p:spTree>
    <p:extLst>
      <p:ext uri="{BB962C8B-B14F-4D97-AF65-F5344CB8AC3E}">
        <p14:creationId xmlns:p14="http://schemas.microsoft.com/office/powerpoint/2010/main" val="40787868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dirty="0" smtClean="0"/>
              <a:t>4 Rataverkon </a:t>
            </a:r>
            <a:r>
              <a:rPr lang="fi-FI" dirty="0"/>
              <a:t>kunnonhallinnan ja ylläpitojärjestelmien </a:t>
            </a:r>
            <a:r>
              <a:rPr lang="fi-FI" dirty="0" smtClean="0"/>
              <a:t>kehittäminen</a:t>
            </a:r>
            <a:endParaRPr lang="fi-FI" dirty="0"/>
          </a:p>
        </p:txBody>
      </p:sp>
      <p:sp>
        <p:nvSpPr>
          <p:cNvPr id="3" name="Sisällön paikkamerkki 2"/>
          <p:cNvSpPr>
            <a:spLocks noGrp="1"/>
          </p:cNvSpPr>
          <p:nvPr>
            <p:ph idx="1"/>
          </p:nvPr>
        </p:nvSpPr>
        <p:spPr>
          <a:xfrm>
            <a:off x="539552" y="1988840"/>
            <a:ext cx="7970400" cy="4104456"/>
          </a:xfrm>
          <a:solidFill>
            <a:schemeClr val="bg1">
              <a:lumMod val="85000"/>
            </a:schemeClr>
          </a:solidFill>
        </p:spPr>
        <p:txBody>
          <a:bodyPr>
            <a:normAutofit/>
          </a:bodyPr>
          <a:lstStyle/>
          <a:p>
            <a:pPr marL="0" indent="0" algn="just">
              <a:buNone/>
            </a:pPr>
            <a:r>
              <a:rPr lang="fi-FI" sz="1800" dirty="0"/>
              <a:t>Rataverkon kunnonhallinnan ja ylläpitojärjestelmien </a:t>
            </a:r>
            <a:r>
              <a:rPr lang="fi-FI" sz="1800" dirty="0" smtClean="0"/>
              <a:t>kehittäminen</a:t>
            </a:r>
          </a:p>
          <a:p>
            <a:pPr marL="0" indent="0" algn="just">
              <a:buNone/>
            </a:pPr>
            <a:endParaRPr lang="fi-FI" sz="1800" dirty="0" smtClean="0"/>
          </a:p>
          <a:p>
            <a:pPr marL="0" indent="0" algn="just">
              <a:buNone/>
            </a:pPr>
            <a:r>
              <a:rPr lang="fi-FI" sz="1800" dirty="0" smtClean="0"/>
              <a:t>Liikennevirastossa </a:t>
            </a:r>
            <a:r>
              <a:rPr lang="fi-FI" sz="1800" dirty="0"/>
              <a:t>on siirrytty käyttämään </a:t>
            </a:r>
            <a:r>
              <a:rPr lang="fi-FI" sz="1800" dirty="0" smtClean="0"/>
              <a:t>yhtenäistä tietovarastoa ja </a:t>
            </a:r>
            <a:r>
              <a:rPr lang="fi-FI" sz="1800" dirty="0" err="1" smtClean="0"/>
              <a:t>ratainfran</a:t>
            </a:r>
            <a:r>
              <a:rPr lang="fi-FI" sz="1800" dirty="0" smtClean="0"/>
              <a:t> </a:t>
            </a:r>
            <a:r>
              <a:rPr lang="fi-FI" sz="1800" dirty="0"/>
              <a:t>tietomallia</a:t>
            </a:r>
            <a:r>
              <a:rPr lang="fi-FI" sz="1800" dirty="0" smtClean="0"/>
              <a:t>.</a:t>
            </a:r>
          </a:p>
          <a:p>
            <a:pPr marL="0" indent="0" algn="just">
              <a:buNone/>
            </a:pPr>
            <a:r>
              <a:rPr lang="fi-FI" sz="1800" dirty="0" smtClean="0"/>
              <a:t>Otetaan </a:t>
            </a:r>
            <a:r>
              <a:rPr lang="fi-FI" sz="1800" dirty="0"/>
              <a:t>käyttöön uusia </a:t>
            </a:r>
            <a:r>
              <a:rPr lang="fi-FI" sz="1800" dirty="0" smtClean="0"/>
              <a:t>usein automatisoituja tiedonkeruumenetelmiä </a:t>
            </a:r>
            <a:r>
              <a:rPr lang="fi-FI" sz="1800" dirty="0"/>
              <a:t>ratojen ja </a:t>
            </a:r>
            <a:r>
              <a:rPr lang="fi-FI" sz="1800" dirty="0" smtClean="0"/>
              <a:t>turvalaitteiden </a:t>
            </a:r>
            <a:r>
              <a:rPr lang="fi-FI" sz="1800" dirty="0"/>
              <a:t>kunnossapidon ja kunnon seurantaan. </a:t>
            </a:r>
            <a:endParaRPr lang="fi-FI" sz="1800" dirty="0" smtClean="0"/>
          </a:p>
          <a:p>
            <a:pPr marL="0" indent="0" algn="just">
              <a:buNone/>
            </a:pPr>
            <a:r>
              <a:rPr lang="fi-FI" sz="1800" dirty="0" smtClean="0"/>
              <a:t>Kehitetään </a:t>
            </a:r>
            <a:r>
              <a:rPr lang="fi-FI" sz="1800" dirty="0"/>
              <a:t>ratatietojen ja </a:t>
            </a:r>
            <a:r>
              <a:rPr lang="fi-FI" sz="1800" dirty="0" smtClean="0"/>
              <a:t>kunnonhallinnan </a:t>
            </a:r>
            <a:r>
              <a:rPr lang="fi-FI" sz="1800" dirty="0"/>
              <a:t>järjestelmiä, jotka mahdollistavat toimenpiteiden suunnittelun ja tarkan </a:t>
            </a:r>
            <a:r>
              <a:rPr lang="fi-FI" sz="1800" dirty="0" smtClean="0"/>
              <a:t>kohdentamisen </a:t>
            </a:r>
            <a:r>
              <a:rPr lang="fi-FI" sz="1800" dirty="0"/>
              <a:t>siten, että ratojen kuntoa ylläpitävät tai parantavat toimenpiteet toteutetaan mitattuun tietoon perustuen ja ennen liikenteelle aiheutuvan haitan syntymistä. </a:t>
            </a:r>
            <a:endParaRPr lang="fi-FI" sz="1800" dirty="0" smtClean="0"/>
          </a:p>
          <a:p>
            <a:pPr marL="0" indent="0" algn="just">
              <a:buNone/>
            </a:pPr>
            <a:r>
              <a:rPr lang="fi-FI" sz="1800" dirty="0" smtClean="0"/>
              <a:t>Mallipohjaista </a:t>
            </a:r>
            <a:r>
              <a:rPr lang="fi-FI" sz="1800" dirty="0"/>
              <a:t>digitaalista suunnittelussa ja rakentamisessa syntyvää tietomallista </a:t>
            </a:r>
            <a:r>
              <a:rPr lang="fi-FI" sz="1800" dirty="0" smtClean="0"/>
              <a:t>johdettua </a:t>
            </a:r>
            <a:r>
              <a:rPr lang="fi-FI" sz="1800" dirty="0"/>
              <a:t>tietoa hyödynnetään ja ylläpidetään koko väylän elinkaaren ajan.</a:t>
            </a:r>
          </a:p>
        </p:txBody>
      </p:sp>
    </p:spTree>
    <p:extLst>
      <p:ext uri="{BB962C8B-B14F-4D97-AF65-F5344CB8AC3E}">
        <p14:creationId xmlns:p14="http://schemas.microsoft.com/office/powerpoint/2010/main" val="55356393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dirty="0" smtClean="0"/>
              <a:t>4 Rataverkon </a:t>
            </a:r>
            <a:r>
              <a:rPr lang="fi-FI" dirty="0"/>
              <a:t>kunnonhallinnan ja ylläpitojärjestelmien </a:t>
            </a:r>
            <a:r>
              <a:rPr lang="fi-FI" dirty="0" smtClean="0"/>
              <a:t>kehittäminen</a:t>
            </a:r>
            <a:endParaRPr lang="fi-FI" dirty="0"/>
          </a:p>
        </p:txBody>
      </p:sp>
      <p:sp>
        <p:nvSpPr>
          <p:cNvPr id="14" name="Tekstiruutu 13"/>
          <p:cNvSpPr txBox="1"/>
          <p:nvPr/>
        </p:nvSpPr>
        <p:spPr>
          <a:xfrm>
            <a:off x="2316402" y="1488448"/>
            <a:ext cx="1440160" cy="338554"/>
          </a:xfrm>
          <a:prstGeom prst="rect">
            <a:avLst/>
          </a:prstGeom>
          <a:noFill/>
        </p:spPr>
        <p:txBody>
          <a:bodyPr wrap="square" rtlCol="0">
            <a:spAutoFit/>
          </a:bodyPr>
          <a:lstStyle/>
          <a:p>
            <a:r>
              <a:rPr lang="fi-FI" sz="1600" b="1" dirty="0" smtClean="0"/>
              <a:t>TAVOITTEET</a:t>
            </a:r>
            <a:endParaRPr lang="fi-FI" sz="1600" b="1" dirty="0"/>
          </a:p>
        </p:txBody>
      </p:sp>
      <p:sp>
        <p:nvSpPr>
          <p:cNvPr id="17" name="Suorakulmio 16"/>
          <p:cNvSpPr/>
          <p:nvPr/>
        </p:nvSpPr>
        <p:spPr>
          <a:xfrm>
            <a:off x="904300" y="1892553"/>
            <a:ext cx="6548020" cy="830997"/>
          </a:xfrm>
          <a:prstGeom prst="rect">
            <a:avLst/>
          </a:prstGeom>
          <a:solidFill>
            <a:schemeClr val="accent4">
              <a:lumMod val="60000"/>
              <a:lumOff val="40000"/>
            </a:schemeClr>
          </a:solidFill>
        </p:spPr>
        <p:txBody>
          <a:bodyPr wrap="square">
            <a:spAutoFit/>
          </a:bodyPr>
          <a:lstStyle/>
          <a:p>
            <a:r>
              <a:rPr lang="fi-FI" sz="1600" dirty="0"/>
              <a:t>4</a:t>
            </a:r>
            <a:r>
              <a:rPr lang="fi-FI" sz="1600" dirty="0" smtClean="0"/>
              <a:t>.1 Ratatietojen ylläpito nojaa yhteiseen tietomalliin ja tietojen ylläpitoon liittyvät järjestelmät ovat Virastolla hallinnassa siten, että kilpailuttaminen on mahdollista.</a:t>
            </a:r>
            <a:endParaRPr lang="fi-FI" sz="1600" dirty="0"/>
          </a:p>
        </p:txBody>
      </p:sp>
      <p:sp>
        <p:nvSpPr>
          <p:cNvPr id="19" name="Suorakulmio 18"/>
          <p:cNvSpPr/>
          <p:nvPr/>
        </p:nvSpPr>
        <p:spPr>
          <a:xfrm>
            <a:off x="908080" y="4903976"/>
            <a:ext cx="6544240" cy="584775"/>
          </a:xfrm>
          <a:prstGeom prst="rect">
            <a:avLst/>
          </a:prstGeom>
          <a:solidFill>
            <a:schemeClr val="accent4">
              <a:lumMod val="60000"/>
              <a:lumOff val="40000"/>
            </a:schemeClr>
          </a:solidFill>
        </p:spPr>
        <p:txBody>
          <a:bodyPr wrap="square">
            <a:spAutoFit/>
          </a:bodyPr>
          <a:lstStyle/>
          <a:p>
            <a:pPr lvl="0"/>
            <a:r>
              <a:rPr lang="fi-FI" sz="1600" dirty="0" smtClean="0"/>
              <a:t>4.4 Hoito- ja kunnossapidon ennakoivuuden, tarkemman kohdistamisen raportoinnin prosessien digitalisointi on toteutettu </a:t>
            </a:r>
            <a:endParaRPr lang="fi-FI" sz="1600" dirty="0"/>
          </a:p>
        </p:txBody>
      </p:sp>
      <p:sp>
        <p:nvSpPr>
          <p:cNvPr id="20" name="Suorakulmio 19"/>
          <p:cNvSpPr/>
          <p:nvPr/>
        </p:nvSpPr>
        <p:spPr>
          <a:xfrm>
            <a:off x="908080" y="5602213"/>
            <a:ext cx="6544240" cy="830997"/>
          </a:xfrm>
          <a:prstGeom prst="rect">
            <a:avLst/>
          </a:prstGeom>
          <a:solidFill>
            <a:schemeClr val="accent4">
              <a:lumMod val="60000"/>
              <a:lumOff val="40000"/>
            </a:schemeClr>
          </a:solidFill>
        </p:spPr>
        <p:txBody>
          <a:bodyPr wrap="square">
            <a:spAutoFit/>
          </a:bodyPr>
          <a:lstStyle/>
          <a:p>
            <a:pPr lvl="0"/>
            <a:r>
              <a:rPr lang="fi-FI" sz="1600" dirty="0"/>
              <a:t>4</a:t>
            </a:r>
            <a:r>
              <a:rPr lang="fi-FI" sz="1600" dirty="0" smtClean="0"/>
              <a:t>.5 Uutta rakennettaessa </a:t>
            </a:r>
            <a:r>
              <a:rPr lang="fi-FI" sz="1600" dirty="0" err="1"/>
              <a:t>i</a:t>
            </a:r>
            <a:r>
              <a:rPr lang="fi-FI" sz="1600" dirty="0" err="1" smtClean="0"/>
              <a:t>nframalleista</a:t>
            </a:r>
            <a:r>
              <a:rPr lang="fi-FI" sz="1600" dirty="0" smtClean="0"/>
              <a:t> johdetaan omaisuuden hallinnan lähtötiedot. Mallipohjaisen tiedon katselu, ylläpito ja hyödyntäminen on mahdollista</a:t>
            </a:r>
            <a:endParaRPr lang="fi-FI" sz="1600" dirty="0"/>
          </a:p>
        </p:txBody>
      </p:sp>
      <p:sp>
        <p:nvSpPr>
          <p:cNvPr id="23" name="Suorakulmio 22"/>
          <p:cNvSpPr/>
          <p:nvPr/>
        </p:nvSpPr>
        <p:spPr>
          <a:xfrm>
            <a:off x="908080" y="3212976"/>
            <a:ext cx="6544240" cy="830997"/>
          </a:xfrm>
          <a:prstGeom prst="rect">
            <a:avLst/>
          </a:prstGeom>
          <a:solidFill>
            <a:schemeClr val="accent4">
              <a:lumMod val="60000"/>
              <a:lumOff val="40000"/>
            </a:schemeClr>
          </a:solidFill>
        </p:spPr>
        <p:txBody>
          <a:bodyPr wrap="square">
            <a:spAutoFit/>
          </a:bodyPr>
          <a:lstStyle/>
          <a:p>
            <a:pPr lvl="0"/>
            <a:r>
              <a:rPr lang="fi-FI" sz="1600" dirty="0" smtClean="0"/>
              <a:t>4.2 Ratojen varusteiden etäohjausta, vaihetietoa ja sensorien tuottamaa dataa käytetään ratojen hoidon sekä kunnossapidon ohjaukseen (</a:t>
            </a:r>
            <a:r>
              <a:rPr lang="fi-FI" sz="1600" dirty="0" err="1" smtClean="0"/>
              <a:t>IoT-kehittäminen</a:t>
            </a:r>
            <a:r>
              <a:rPr lang="fi-FI" sz="1600" dirty="0" smtClean="0"/>
              <a:t>) </a:t>
            </a:r>
            <a:endParaRPr lang="fi-FI" sz="1600" dirty="0"/>
          </a:p>
        </p:txBody>
      </p:sp>
      <p:sp>
        <p:nvSpPr>
          <p:cNvPr id="24" name="Suorakulmio 23"/>
          <p:cNvSpPr/>
          <p:nvPr/>
        </p:nvSpPr>
        <p:spPr>
          <a:xfrm>
            <a:off x="908080" y="4221088"/>
            <a:ext cx="6544240" cy="584775"/>
          </a:xfrm>
          <a:prstGeom prst="rect">
            <a:avLst/>
          </a:prstGeom>
          <a:solidFill>
            <a:schemeClr val="accent4">
              <a:lumMod val="60000"/>
              <a:lumOff val="40000"/>
            </a:schemeClr>
          </a:solidFill>
        </p:spPr>
        <p:txBody>
          <a:bodyPr wrap="square">
            <a:spAutoFit/>
          </a:bodyPr>
          <a:lstStyle/>
          <a:p>
            <a:pPr lvl="0"/>
            <a:r>
              <a:rPr lang="fi-FI" sz="1600" dirty="0" smtClean="0"/>
              <a:t>4.3 Virastolla on kyvykkyys visualisoida ja raportoida päivätason tilannemuutoksista omaisuuden kunnosta ja toimenpiteistä. </a:t>
            </a:r>
            <a:endParaRPr lang="fi-FI" sz="1600" dirty="0"/>
          </a:p>
        </p:txBody>
      </p:sp>
      <p:sp>
        <p:nvSpPr>
          <p:cNvPr id="21" name="Suorakulmio 20"/>
          <p:cNvSpPr/>
          <p:nvPr/>
        </p:nvSpPr>
        <p:spPr>
          <a:xfrm>
            <a:off x="904300" y="2790081"/>
            <a:ext cx="6544240" cy="338554"/>
          </a:xfrm>
          <a:prstGeom prst="rect">
            <a:avLst/>
          </a:prstGeom>
          <a:solidFill>
            <a:schemeClr val="accent4">
              <a:lumMod val="60000"/>
              <a:lumOff val="40000"/>
            </a:schemeClr>
          </a:solidFill>
        </p:spPr>
        <p:txBody>
          <a:bodyPr wrap="square">
            <a:spAutoFit/>
          </a:bodyPr>
          <a:lstStyle/>
          <a:p>
            <a:pPr lvl="0"/>
            <a:r>
              <a:rPr lang="fi-FI" sz="1600" dirty="0" smtClean="0"/>
              <a:t>4.2 Uusia automaattisia ratatiedontuottamismenetelmiä otetaan käyttöön</a:t>
            </a:r>
            <a:endParaRPr lang="fi-FI" sz="1600" dirty="0"/>
          </a:p>
        </p:txBody>
      </p:sp>
    </p:spTree>
    <p:extLst>
      <p:ext uri="{BB962C8B-B14F-4D97-AF65-F5344CB8AC3E}">
        <p14:creationId xmlns:p14="http://schemas.microsoft.com/office/powerpoint/2010/main" val="5535639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dirty="0"/>
              <a:t>4</a:t>
            </a:r>
            <a:r>
              <a:rPr lang="fi-FI" dirty="0" smtClean="0"/>
              <a:t>.1 Osahankkeen vaikuttavuus</a:t>
            </a:r>
            <a:endParaRPr lang="fi-FI" dirty="0"/>
          </a:p>
        </p:txBody>
      </p:sp>
      <p:sp>
        <p:nvSpPr>
          <p:cNvPr id="3" name="Sisällön paikkamerkki 2"/>
          <p:cNvSpPr>
            <a:spLocks noGrp="1"/>
          </p:cNvSpPr>
          <p:nvPr>
            <p:ph idx="1"/>
          </p:nvPr>
        </p:nvSpPr>
        <p:spPr/>
        <p:txBody>
          <a:bodyPr>
            <a:normAutofit/>
          </a:bodyPr>
          <a:lstStyle/>
          <a:p>
            <a:pPr lvl="0" fontAlgn="ctr"/>
            <a:r>
              <a:rPr lang="fi-FI" dirty="0"/>
              <a:t> Yhtenäinen </a:t>
            </a:r>
            <a:r>
              <a:rPr lang="fi-FI" dirty="0" smtClean="0"/>
              <a:t>ratatietojen ylläpitojärjestelmä mahdollistaa laadukkaat, helposti hyödynnettävät tiedot ja palvelun ylläpidossa on voitu irtautua </a:t>
            </a:r>
            <a:r>
              <a:rPr lang="fi-FI" dirty="0" err="1" smtClean="0"/>
              <a:t>VRTrack</a:t>
            </a:r>
            <a:r>
              <a:rPr lang="fi-FI" dirty="0" smtClean="0"/>
              <a:t> Oy:n monopolista. </a:t>
            </a:r>
          </a:p>
          <a:p>
            <a:pPr lvl="0" fontAlgn="ctr"/>
            <a:r>
              <a:rPr lang="fi-FI" dirty="0"/>
              <a:t> </a:t>
            </a:r>
            <a:r>
              <a:rPr lang="fi-FI" dirty="0" smtClean="0"/>
              <a:t>Tietojen ylläpitopalvelu voidaan kilpailuttaa</a:t>
            </a:r>
            <a:r>
              <a:rPr lang="fi-FI" dirty="0"/>
              <a:t> </a:t>
            </a:r>
            <a:r>
              <a:rPr lang="fi-FI" dirty="0" smtClean="0"/>
              <a:t>ja suorahankinnoista luopua  </a:t>
            </a:r>
          </a:p>
          <a:p>
            <a:pPr lvl="0" fontAlgn="ctr"/>
            <a:r>
              <a:rPr lang="fi-FI" dirty="0"/>
              <a:t> </a:t>
            </a:r>
            <a:r>
              <a:rPr lang="fi-FI" dirty="0" smtClean="0"/>
              <a:t>Kustannussäästöjä saavutetaan koska, tietomalli on yhtenäistetty, mikä mahdollistaa sen, että liikenteenhallinta ja kunnossapito käyttävät ja tuotavat informaation samaan </a:t>
            </a:r>
            <a:r>
              <a:rPr lang="fi-FI" dirty="0" err="1" smtClean="0"/>
              <a:t>master-dataan</a:t>
            </a:r>
            <a:r>
              <a:rPr lang="fi-FI" dirty="0" smtClean="0"/>
              <a:t> sidottuna.</a:t>
            </a:r>
            <a:endParaRPr lang="fi-FI" dirty="0"/>
          </a:p>
          <a:p>
            <a:pPr lvl="0" fontAlgn="ctr"/>
            <a:r>
              <a:rPr lang="fi-FI" dirty="0" smtClean="0"/>
              <a:t> Manuaalinen raportointi, paperilomakkeet ja sähköposti ovat poistuneet, kun urakoitsijoiden toimenpide-, ja havaintoraportointi tapahtuu saman rajapinnan kautta kuin jatkuvan tiedontuotannon tiedotkin</a:t>
            </a:r>
            <a:endParaRPr lang="fi-FI" dirty="0"/>
          </a:p>
          <a:p>
            <a:pPr lvl="0" fontAlgn="ctr"/>
            <a:r>
              <a:rPr lang="fi-FI" dirty="0"/>
              <a:t> </a:t>
            </a:r>
            <a:r>
              <a:rPr lang="fi-FI" dirty="0" smtClean="0"/>
              <a:t>Rataliikenteen turvallisuus on parantunut, koska ratatöiden </a:t>
            </a:r>
            <a:r>
              <a:rPr lang="fi-FI" dirty="0"/>
              <a:t>aloittamisen ja lopettamisen sähköiset määrämuotoiset </a:t>
            </a:r>
            <a:r>
              <a:rPr lang="fi-FI" dirty="0" smtClean="0"/>
              <a:t>menettelyt</a:t>
            </a:r>
            <a:r>
              <a:rPr lang="fi-FI" dirty="0"/>
              <a:t> </a:t>
            </a:r>
            <a:r>
              <a:rPr lang="fi-FI" dirty="0" smtClean="0"/>
              <a:t>on jalkautettu ja jokainen kunnossapidon toimijan sekä junan sijainti on reaaliajassa tiedossa.</a:t>
            </a:r>
          </a:p>
          <a:p>
            <a:pPr lvl="0" fontAlgn="ctr"/>
            <a:r>
              <a:rPr lang="fi-FI" dirty="0"/>
              <a:t> </a:t>
            </a:r>
            <a:r>
              <a:rPr lang="fi-FI" dirty="0" smtClean="0"/>
              <a:t>Liikenteenhallinnan ja kunnossapidon käytössä olevan tieto-omaisuuden ylläpitoon on vain yksi kilpailutettu vastuutaho ja tietoprosessit ovat läpinäkyvät sekä hyvin dokumentoitu.</a:t>
            </a:r>
            <a:endParaRPr lang="fi-FI" dirty="0"/>
          </a:p>
          <a:p>
            <a:endParaRPr lang="fi-FI" dirty="0"/>
          </a:p>
        </p:txBody>
      </p:sp>
      <p:sp>
        <p:nvSpPr>
          <p:cNvPr id="4" name="Päivämäärän paikkamerkki 3"/>
          <p:cNvSpPr>
            <a:spLocks noGrp="1"/>
          </p:cNvSpPr>
          <p:nvPr>
            <p:ph type="dt" sz="half" idx="10"/>
          </p:nvPr>
        </p:nvSpPr>
        <p:spPr/>
        <p:txBody>
          <a:bodyPr/>
          <a:lstStyle/>
          <a:p>
            <a:fld id="{CB6CFD9B-0308-409E-B2F6-DD1D8ED5BFFE}" type="datetime1">
              <a:rPr lang="fi-FI" smtClean="0">
                <a:solidFill>
                  <a:prstClr val="black">
                    <a:tint val="75000"/>
                  </a:prstClr>
                </a:solidFill>
              </a:rPr>
              <a:t>8.10.2015</a:t>
            </a:fld>
            <a:endParaRPr lang="fi-FI">
              <a:solidFill>
                <a:prstClr val="black">
                  <a:tint val="75000"/>
                </a:prstClr>
              </a:solidFill>
            </a:endParaRPr>
          </a:p>
        </p:txBody>
      </p:sp>
      <p:sp>
        <p:nvSpPr>
          <p:cNvPr id="5" name="Alatunnisteen paikkamerkki 4"/>
          <p:cNvSpPr>
            <a:spLocks noGrp="1"/>
          </p:cNvSpPr>
          <p:nvPr>
            <p:ph type="ftr" sz="quarter" idx="11"/>
          </p:nvPr>
        </p:nvSpPr>
        <p:spPr/>
        <p:txBody>
          <a:bodyPr/>
          <a:lstStyle/>
          <a:p>
            <a:r>
              <a:rPr lang="fi-FI" smtClean="0">
                <a:solidFill>
                  <a:prstClr val="black">
                    <a:tint val="75000"/>
                  </a:prstClr>
                </a:solidFill>
              </a:rPr>
              <a:t>Markus Melander</a:t>
            </a:r>
            <a:endParaRPr lang="fi-FI">
              <a:solidFill>
                <a:prstClr val="black">
                  <a:tint val="75000"/>
                </a:prstClr>
              </a:solidFill>
            </a:endParaRPr>
          </a:p>
        </p:txBody>
      </p:sp>
    </p:spTree>
    <p:extLst>
      <p:ext uri="{BB962C8B-B14F-4D97-AF65-F5344CB8AC3E}">
        <p14:creationId xmlns:p14="http://schemas.microsoft.com/office/powerpoint/2010/main" val="11093065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dirty="0" smtClean="0"/>
              <a:t>4 Rataverkon </a:t>
            </a:r>
            <a:r>
              <a:rPr lang="fi-FI" dirty="0"/>
              <a:t>kunnonhallinnan ja ylläpitojärjestelmien </a:t>
            </a:r>
            <a:r>
              <a:rPr lang="fi-FI" dirty="0" smtClean="0"/>
              <a:t>kehittäminen</a:t>
            </a:r>
            <a:endParaRPr lang="fi-FI" dirty="0"/>
          </a:p>
        </p:txBody>
      </p:sp>
      <p:sp>
        <p:nvSpPr>
          <p:cNvPr id="6" name="Tekstiruutu 5"/>
          <p:cNvSpPr txBox="1"/>
          <p:nvPr/>
        </p:nvSpPr>
        <p:spPr>
          <a:xfrm>
            <a:off x="2267743" y="1196752"/>
            <a:ext cx="1611531" cy="369332"/>
          </a:xfrm>
          <a:prstGeom prst="rect">
            <a:avLst/>
          </a:prstGeom>
          <a:noFill/>
        </p:spPr>
        <p:txBody>
          <a:bodyPr wrap="none" rtlCol="0">
            <a:spAutoFit/>
          </a:bodyPr>
          <a:lstStyle/>
          <a:p>
            <a:r>
              <a:rPr lang="fi-FI" b="1" dirty="0" smtClean="0"/>
              <a:t>TOIMENPITEET</a:t>
            </a:r>
            <a:endParaRPr lang="fi-FI" b="1" dirty="0"/>
          </a:p>
        </p:txBody>
      </p:sp>
      <p:sp>
        <p:nvSpPr>
          <p:cNvPr id="5" name="Sisällön paikkamerkki 4"/>
          <p:cNvSpPr>
            <a:spLocks noGrp="1"/>
          </p:cNvSpPr>
          <p:nvPr>
            <p:ph idx="1"/>
          </p:nvPr>
        </p:nvSpPr>
        <p:spPr>
          <a:xfrm>
            <a:off x="539552" y="1772816"/>
            <a:ext cx="7578392" cy="4416000"/>
          </a:xfrm>
        </p:spPr>
        <p:txBody>
          <a:bodyPr>
            <a:noAutofit/>
          </a:bodyPr>
          <a:lstStyle/>
          <a:p>
            <a:r>
              <a:rPr lang="fi-FI" sz="1400" dirty="0" smtClean="0"/>
              <a:t>Luodaan </a:t>
            </a:r>
            <a:r>
              <a:rPr lang="fi-FI" sz="1400" dirty="0"/>
              <a:t>ratatietojen </a:t>
            </a:r>
            <a:r>
              <a:rPr lang="fi-FI" sz="1400" dirty="0" smtClean="0"/>
              <a:t>ylläpitojärjestelmä (</a:t>
            </a:r>
            <a:r>
              <a:rPr lang="fi-FI" sz="1400" dirty="0" err="1" smtClean="0"/>
              <a:t>sis</a:t>
            </a:r>
            <a:r>
              <a:rPr lang="fi-FI" sz="1400" dirty="0" smtClean="0"/>
              <a:t> tietovarastot) </a:t>
            </a:r>
            <a:r>
              <a:rPr lang="fi-FI" sz="1400" dirty="0"/>
              <a:t>ja rataomaisuuden </a:t>
            </a:r>
            <a:r>
              <a:rPr lang="fi-FI" sz="1400" dirty="0" err="1"/>
              <a:t>master-tieto</a:t>
            </a:r>
            <a:r>
              <a:rPr lang="fi-FI" sz="1400" dirty="0"/>
              <a:t> otetaan vahvemmin </a:t>
            </a:r>
            <a:r>
              <a:rPr lang="fi-FI" sz="1400" dirty="0" smtClean="0"/>
              <a:t>hallintaan</a:t>
            </a:r>
          </a:p>
          <a:p>
            <a:pPr lvl="1"/>
            <a:r>
              <a:rPr lang="fi-FI" sz="1400" dirty="0"/>
              <a:t>Vaihde ja raide tarkkuudella </a:t>
            </a:r>
            <a:r>
              <a:rPr lang="fi-FI" sz="1400" dirty="0" smtClean="0"/>
              <a:t>kerättävät tiedot</a:t>
            </a:r>
          </a:p>
          <a:p>
            <a:pPr lvl="1"/>
            <a:r>
              <a:rPr lang="fi-FI" sz="1400" dirty="0" smtClean="0"/>
              <a:t>3D- </a:t>
            </a:r>
            <a:r>
              <a:rPr lang="fi-FI" sz="1400" dirty="0"/>
              <a:t>ja </a:t>
            </a:r>
            <a:r>
              <a:rPr lang="fi-FI" sz="1400" dirty="0" err="1"/>
              <a:t>Inframallien</a:t>
            </a:r>
            <a:r>
              <a:rPr lang="fi-FI" sz="1400" dirty="0"/>
              <a:t> hallinta ja </a:t>
            </a:r>
            <a:r>
              <a:rPr lang="fi-FI" sz="1400" dirty="0" smtClean="0"/>
              <a:t>hyödyntäminen</a:t>
            </a:r>
            <a:endParaRPr lang="fi-FI" sz="1400" dirty="0"/>
          </a:p>
          <a:p>
            <a:r>
              <a:rPr lang="fi-FI" sz="1400" dirty="0"/>
              <a:t>Otetaan käyttöön uusia usein automatisoituja tiedonkeruumenetelmiä ratojen ja turva- sekä sähkölaitteiden kunnossapidon ja kunnon seurantaan </a:t>
            </a:r>
          </a:p>
          <a:p>
            <a:pPr lvl="1"/>
            <a:r>
              <a:rPr lang="fi-FI" sz="1400" dirty="0" err="1" smtClean="0"/>
              <a:t>Esim</a:t>
            </a:r>
            <a:r>
              <a:rPr lang="fi-FI" sz="1400" dirty="0" smtClean="0"/>
              <a:t> . junat </a:t>
            </a:r>
            <a:r>
              <a:rPr lang="fi-FI" sz="1400" dirty="0"/>
              <a:t>kertoo radan geometriasta/kunnosta, </a:t>
            </a:r>
            <a:r>
              <a:rPr lang="fi-FI" sz="1400" dirty="0" smtClean="0"/>
              <a:t>liikennöintitilanteesta </a:t>
            </a:r>
            <a:r>
              <a:rPr lang="fi-FI" sz="1400" dirty="0" err="1"/>
              <a:t>esim</a:t>
            </a:r>
            <a:r>
              <a:rPr lang="fi-FI" sz="1400" dirty="0"/>
              <a:t> </a:t>
            </a:r>
            <a:r>
              <a:rPr lang="fi-FI" sz="1400" dirty="0" smtClean="0"/>
              <a:t>lumitilanteesta, reaaliaikaisesti, junakuljettajan Kupla päätelaite, </a:t>
            </a:r>
            <a:r>
              <a:rPr lang="fi-FI" sz="1400" dirty="0" err="1" smtClean="0"/>
              <a:t>ym</a:t>
            </a:r>
            <a:endParaRPr lang="fi-FI" sz="1400" dirty="0" smtClean="0"/>
          </a:p>
          <a:p>
            <a:pPr lvl="1"/>
            <a:r>
              <a:rPr lang="fi-FI" sz="1400" dirty="0" smtClean="0"/>
              <a:t>Jatkuvan tiedonkeruu mahdollistaa akuuttien ratavikojen ennakoivan havainnoinnin</a:t>
            </a:r>
            <a:endParaRPr lang="fi-FI" sz="1400" dirty="0"/>
          </a:p>
          <a:p>
            <a:r>
              <a:rPr lang="fi-FI" sz="1400" dirty="0" smtClean="0"/>
              <a:t>Väylin ominaisuus, </a:t>
            </a:r>
            <a:r>
              <a:rPr lang="fi-FI" sz="1400" dirty="0"/>
              <a:t>kunto, </a:t>
            </a:r>
            <a:r>
              <a:rPr lang="fi-FI" sz="1400" dirty="0" err="1" smtClean="0"/>
              <a:t>ym</a:t>
            </a:r>
            <a:r>
              <a:rPr lang="fi-FI" sz="1400" dirty="0" smtClean="0"/>
              <a:t> </a:t>
            </a:r>
            <a:r>
              <a:rPr lang="fi-FI" sz="1400" dirty="0"/>
              <a:t>tiedot kaikkien </a:t>
            </a:r>
            <a:r>
              <a:rPr lang="fi-FI" sz="1400" dirty="0" smtClean="0"/>
              <a:t>saatavilla, kartta, viestit, </a:t>
            </a:r>
            <a:r>
              <a:rPr lang="fi-FI" sz="1400" dirty="0" err="1" smtClean="0"/>
              <a:t>push</a:t>
            </a:r>
            <a:r>
              <a:rPr lang="fi-FI" sz="1400" dirty="0" smtClean="0"/>
              <a:t> </a:t>
            </a:r>
            <a:r>
              <a:rPr lang="fi-FI" sz="1400" dirty="0" err="1" smtClean="0"/>
              <a:t>up</a:t>
            </a:r>
            <a:r>
              <a:rPr lang="fi-FI" sz="1400" dirty="0" smtClean="0"/>
              <a:t>.</a:t>
            </a:r>
            <a:r>
              <a:rPr lang="fi-FI" sz="1400" dirty="0"/>
              <a:t> </a:t>
            </a:r>
            <a:endParaRPr lang="fi-FI" sz="1400" dirty="0" smtClean="0"/>
          </a:p>
          <a:p>
            <a:r>
              <a:rPr lang="fi-FI" sz="1400" dirty="0"/>
              <a:t>Väylänpidon tulevat toimet netissä. </a:t>
            </a:r>
            <a:r>
              <a:rPr lang="fi-FI" sz="1400" dirty="0" err="1"/>
              <a:t>Sis</a:t>
            </a:r>
            <a:r>
              <a:rPr lang="fi-FI" sz="1400" dirty="0"/>
              <a:t> lähivuosien toimet, </a:t>
            </a:r>
            <a:r>
              <a:rPr lang="fi-FI" sz="1400" dirty="0" err="1"/>
              <a:t>esim</a:t>
            </a:r>
            <a:r>
              <a:rPr lang="fi-FI" sz="1400" dirty="0"/>
              <a:t> </a:t>
            </a:r>
            <a:r>
              <a:rPr lang="fi-FI" sz="1400" dirty="0" smtClean="0"/>
              <a:t>liikennettä haittaavat korjaukset</a:t>
            </a:r>
            <a:endParaRPr lang="fi-FI" sz="1400" dirty="0"/>
          </a:p>
          <a:p>
            <a:r>
              <a:rPr lang="fi-FI" sz="1400" dirty="0" smtClean="0"/>
              <a:t>Liikenteen </a:t>
            </a:r>
            <a:r>
              <a:rPr lang="fi-FI" sz="1400" dirty="0"/>
              <a:t>reaaliaikainen seuranta/tiedotus, häiriöiden tiedotus</a:t>
            </a:r>
          </a:p>
          <a:p>
            <a:r>
              <a:rPr lang="fi-FI" sz="1400" dirty="0" smtClean="0"/>
              <a:t>Ratojen </a:t>
            </a:r>
            <a:r>
              <a:rPr lang="fi-FI" sz="1400" dirty="0"/>
              <a:t>kunnon hallinnan digitalisointi; kuntotiedot, priorisointi, toimenpideohjelmat, urakan </a:t>
            </a:r>
            <a:r>
              <a:rPr lang="fi-FI" sz="1400" dirty="0" smtClean="0"/>
              <a:t>hallinta</a:t>
            </a:r>
          </a:p>
          <a:p>
            <a:r>
              <a:rPr lang="fi-FI" sz="1400" dirty="0" smtClean="0"/>
              <a:t>Kunnossapitourakoinnin </a:t>
            </a:r>
            <a:r>
              <a:rPr lang="fi-FI" sz="1400" dirty="0"/>
              <a:t>sähköinen ohjaus ja </a:t>
            </a:r>
            <a:r>
              <a:rPr lang="fi-FI" sz="1400" dirty="0" smtClean="0"/>
              <a:t>seuranta- ja raportoinnin kehittäminen</a:t>
            </a:r>
            <a:endParaRPr lang="fi-FI" sz="1400" dirty="0"/>
          </a:p>
          <a:p>
            <a:pPr lvl="1"/>
            <a:r>
              <a:rPr lang="fi-FI" sz="1400" dirty="0" smtClean="0"/>
              <a:t>Ratojen </a:t>
            </a:r>
            <a:r>
              <a:rPr lang="fi-FI" sz="1400" dirty="0"/>
              <a:t>kunnossapidon hallinnan digitalisointi (</a:t>
            </a:r>
            <a:r>
              <a:rPr lang="fi-FI" sz="1400" dirty="0" err="1"/>
              <a:t>viat-korjaus-kuittaus</a:t>
            </a:r>
            <a:r>
              <a:rPr lang="fi-FI" sz="1400" dirty="0" smtClean="0"/>
              <a:t>), Harja, </a:t>
            </a:r>
            <a:r>
              <a:rPr lang="fi-FI" sz="1400" dirty="0" err="1" smtClean="0"/>
              <a:t>ym</a:t>
            </a:r>
            <a:endParaRPr lang="fi-FI" sz="1400" dirty="0"/>
          </a:p>
          <a:p>
            <a:endParaRPr lang="fi-FI" sz="1400" dirty="0"/>
          </a:p>
          <a:p>
            <a:endParaRPr lang="fi-FI" sz="1400" dirty="0"/>
          </a:p>
        </p:txBody>
      </p:sp>
    </p:spTree>
    <p:extLst>
      <p:ext uri="{BB962C8B-B14F-4D97-AF65-F5344CB8AC3E}">
        <p14:creationId xmlns:p14="http://schemas.microsoft.com/office/powerpoint/2010/main" val="5535639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dirty="0" err="1" smtClean="0"/>
              <a:t>Digitalisaatiohankkeen</a:t>
            </a:r>
            <a:r>
              <a:rPr lang="fi-FI" dirty="0" smtClean="0"/>
              <a:t> osahankkeet</a:t>
            </a:r>
            <a:endParaRPr lang="fi-FI" dirty="0"/>
          </a:p>
        </p:txBody>
      </p:sp>
      <p:sp>
        <p:nvSpPr>
          <p:cNvPr id="3" name="Päivämäärän paikkamerkki 2"/>
          <p:cNvSpPr>
            <a:spLocks noGrp="1"/>
          </p:cNvSpPr>
          <p:nvPr>
            <p:ph type="dt" sz="half" idx="10"/>
          </p:nvPr>
        </p:nvSpPr>
        <p:spPr/>
        <p:txBody>
          <a:bodyPr/>
          <a:lstStyle/>
          <a:p>
            <a:fld id="{20E8AD19-DB74-487F-BFE7-AADFC76D19DF}" type="datetime1">
              <a:rPr lang="fi-FI" smtClean="0">
                <a:solidFill>
                  <a:prstClr val="black">
                    <a:tint val="75000"/>
                  </a:prstClr>
                </a:solidFill>
              </a:rPr>
              <a:t>8.10.2015</a:t>
            </a:fld>
            <a:endParaRPr lang="fi-FI">
              <a:solidFill>
                <a:prstClr val="black">
                  <a:tint val="75000"/>
                </a:prstClr>
              </a:solidFill>
            </a:endParaRPr>
          </a:p>
        </p:txBody>
      </p:sp>
      <p:sp>
        <p:nvSpPr>
          <p:cNvPr id="4" name="Alatunnisteen paikkamerkki 3"/>
          <p:cNvSpPr>
            <a:spLocks noGrp="1"/>
          </p:cNvSpPr>
          <p:nvPr>
            <p:ph type="ftr" sz="quarter" idx="11"/>
          </p:nvPr>
        </p:nvSpPr>
        <p:spPr/>
        <p:txBody>
          <a:bodyPr/>
          <a:lstStyle/>
          <a:p>
            <a:r>
              <a:rPr lang="fi-FI" smtClean="0">
                <a:solidFill>
                  <a:prstClr val="black">
                    <a:tint val="75000"/>
                  </a:prstClr>
                </a:solidFill>
              </a:rPr>
              <a:t>Markus Melander</a:t>
            </a:r>
            <a:endParaRPr lang="fi-FI">
              <a:solidFill>
                <a:prstClr val="black">
                  <a:tint val="75000"/>
                </a:prstClr>
              </a:solidFill>
            </a:endParaRPr>
          </a:p>
        </p:txBody>
      </p:sp>
      <p:pic>
        <p:nvPicPr>
          <p:cNvPr id="5" name="Kuva 4"/>
          <p:cNvPicPr/>
          <p:nvPr/>
        </p:nvPicPr>
        <p:blipFill>
          <a:blip r:embed="rId2"/>
          <a:stretch>
            <a:fillRect/>
          </a:stretch>
        </p:blipFill>
        <p:spPr>
          <a:xfrm>
            <a:off x="1547664" y="1412776"/>
            <a:ext cx="6458644" cy="4449970"/>
          </a:xfrm>
          <a:prstGeom prst="rect">
            <a:avLst/>
          </a:prstGeom>
        </p:spPr>
      </p:pic>
    </p:spTree>
    <p:extLst>
      <p:ext uri="{BB962C8B-B14F-4D97-AF65-F5344CB8AC3E}">
        <p14:creationId xmlns:p14="http://schemas.microsoft.com/office/powerpoint/2010/main" val="1451281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dirty="0" smtClean="0"/>
              <a:t>Tietojen virtaa ja </a:t>
            </a:r>
            <a:r>
              <a:rPr lang="fi-FI" dirty="0" err="1" smtClean="0"/>
              <a:t>IoT-ratkaisuja</a:t>
            </a:r>
            <a:endParaRPr lang="fi-FI" dirty="0"/>
          </a:p>
        </p:txBody>
      </p:sp>
      <p:sp>
        <p:nvSpPr>
          <p:cNvPr id="4" name="Päivämäärän paikkamerkki 3"/>
          <p:cNvSpPr>
            <a:spLocks noGrp="1"/>
          </p:cNvSpPr>
          <p:nvPr>
            <p:ph type="dt" sz="half" idx="10"/>
          </p:nvPr>
        </p:nvSpPr>
        <p:spPr/>
        <p:txBody>
          <a:bodyPr/>
          <a:lstStyle/>
          <a:p>
            <a:fld id="{16C3C3C0-D526-4126-885B-0601EF76697A}" type="datetime1">
              <a:rPr lang="fi-FI" smtClean="0">
                <a:solidFill>
                  <a:prstClr val="black">
                    <a:tint val="75000"/>
                  </a:prstClr>
                </a:solidFill>
              </a:rPr>
              <a:t>8.10.2015</a:t>
            </a:fld>
            <a:endParaRPr lang="fi-FI">
              <a:solidFill>
                <a:prstClr val="black">
                  <a:tint val="75000"/>
                </a:prstClr>
              </a:solidFill>
            </a:endParaRPr>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50652" y="1203403"/>
            <a:ext cx="2677732" cy="32186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14283" y="3406675"/>
            <a:ext cx="1512748" cy="1199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28487" y="1819693"/>
            <a:ext cx="1450100" cy="11233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13848" y="4483989"/>
            <a:ext cx="1526876" cy="12692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Puolivapaa piirto 8"/>
          <p:cNvSpPr/>
          <p:nvPr/>
        </p:nvSpPr>
        <p:spPr>
          <a:xfrm>
            <a:off x="4681698" y="2388705"/>
            <a:ext cx="2732568" cy="2254824"/>
          </a:xfrm>
          <a:custGeom>
            <a:avLst/>
            <a:gdLst>
              <a:gd name="connsiteX0" fmla="*/ 0 w 2732568"/>
              <a:gd name="connsiteY0" fmla="*/ 0 h 2254824"/>
              <a:gd name="connsiteX1" fmla="*/ 595423 w 2732568"/>
              <a:gd name="connsiteY1" fmla="*/ 244549 h 2254824"/>
              <a:gd name="connsiteX2" fmla="*/ 127591 w 2732568"/>
              <a:gd name="connsiteY2" fmla="*/ 1275907 h 2254824"/>
              <a:gd name="connsiteX3" fmla="*/ 776177 w 2732568"/>
              <a:gd name="connsiteY3" fmla="*/ 1786270 h 2254824"/>
              <a:gd name="connsiteX4" fmla="*/ 691116 w 2732568"/>
              <a:gd name="connsiteY4" fmla="*/ 2200940 h 2254824"/>
              <a:gd name="connsiteX5" fmla="*/ 1435396 w 2732568"/>
              <a:gd name="connsiteY5" fmla="*/ 2211572 h 2254824"/>
              <a:gd name="connsiteX6" fmla="*/ 1903228 w 2732568"/>
              <a:gd name="connsiteY6" fmla="*/ 1850066 h 2254824"/>
              <a:gd name="connsiteX7" fmla="*/ 2317898 w 2732568"/>
              <a:gd name="connsiteY7" fmla="*/ 2222205 h 2254824"/>
              <a:gd name="connsiteX8" fmla="*/ 2732568 w 2732568"/>
              <a:gd name="connsiteY8" fmla="*/ 2041452 h 2254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2568" h="2254824">
                <a:moveTo>
                  <a:pt x="0" y="0"/>
                </a:moveTo>
                <a:cubicBezTo>
                  <a:pt x="287079" y="15949"/>
                  <a:pt x="574158" y="31898"/>
                  <a:pt x="595423" y="244549"/>
                </a:cubicBezTo>
                <a:cubicBezTo>
                  <a:pt x="616688" y="457200"/>
                  <a:pt x="97465" y="1018954"/>
                  <a:pt x="127591" y="1275907"/>
                </a:cubicBezTo>
                <a:cubicBezTo>
                  <a:pt x="157717" y="1532860"/>
                  <a:pt x="682256" y="1632098"/>
                  <a:pt x="776177" y="1786270"/>
                </a:cubicBezTo>
                <a:cubicBezTo>
                  <a:pt x="870098" y="1940442"/>
                  <a:pt x="581246" y="2130056"/>
                  <a:pt x="691116" y="2200940"/>
                </a:cubicBezTo>
                <a:cubicBezTo>
                  <a:pt x="800986" y="2271824"/>
                  <a:pt x="1233377" y="2270051"/>
                  <a:pt x="1435396" y="2211572"/>
                </a:cubicBezTo>
                <a:cubicBezTo>
                  <a:pt x="1637415" y="2153093"/>
                  <a:pt x="1756144" y="1848294"/>
                  <a:pt x="1903228" y="1850066"/>
                </a:cubicBezTo>
                <a:cubicBezTo>
                  <a:pt x="2050312" y="1851838"/>
                  <a:pt x="2179675" y="2190307"/>
                  <a:pt x="2317898" y="2222205"/>
                </a:cubicBezTo>
                <a:cubicBezTo>
                  <a:pt x="2456121" y="2254103"/>
                  <a:pt x="2594344" y="2147777"/>
                  <a:pt x="2732568" y="2041452"/>
                </a:cubicBezTo>
              </a:path>
            </a:pathLst>
          </a:cu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0" name="Tekstiruutu 9"/>
          <p:cNvSpPr txBox="1"/>
          <p:nvPr/>
        </p:nvSpPr>
        <p:spPr>
          <a:xfrm>
            <a:off x="7474307" y="4388117"/>
            <a:ext cx="777521" cy="369332"/>
          </a:xfrm>
          <a:prstGeom prst="rect">
            <a:avLst/>
          </a:prstGeom>
          <a:noFill/>
        </p:spPr>
        <p:txBody>
          <a:bodyPr wrap="none" rtlCol="0">
            <a:spAutoFit/>
          </a:bodyPr>
          <a:lstStyle/>
          <a:p>
            <a:r>
              <a:rPr lang="fi-FI" dirty="0" smtClean="0">
                <a:solidFill>
                  <a:schemeClr val="tx2"/>
                </a:solidFill>
              </a:rPr>
              <a:t>vertaa</a:t>
            </a:r>
            <a:endParaRPr lang="fi-FI" dirty="0">
              <a:solidFill>
                <a:schemeClr val="tx2"/>
              </a:solidFill>
            </a:endParaRPr>
          </a:p>
        </p:txBody>
      </p:sp>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60770" y="4483989"/>
            <a:ext cx="2201986" cy="13729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67899" y="2625162"/>
            <a:ext cx="2276475" cy="1381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7584" y="4149392"/>
            <a:ext cx="2257425" cy="1609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Alatunnisteen paikkamerkki 11"/>
          <p:cNvSpPr>
            <a:spLocks noGrp="1"/>
          </p:cNvSpPr>
          <p:nvPr>
            <p:ph type="ftr" sz="quarter" idx="11"/>
          </p:nvPr>
        </p:nvSpPr>
        <p:spPr/>
        <p:txBody>
          <a:bodyPr/>
          <a:lstStyle/>
          <a:p>
            <a:r>
              <a:rPr lang="fi-FI" smtClean="0">
                <a:solidFill>
                  <a:prstClr val="black">
                    <a:tint val="75000"/>
                  </a:prstClr>
                </a:solidFill>
              </a:rPr>
              <a:t>Markus Melander</a:t>
            </a:r>
            <a:endParaRPr lang="fi-FI">
              <a:solidFill>
                <a:prstClr val="black">
                  <a:tint val="75000"/>
                </a:prstClr>
              </a:solidFill>
            </a:endParaRPr>
          </a:p>
        </p:txBody>
      </p:sp>
    </p:spTree>
    <p:extLst>
      <p:ext uri="{BB962C8B-B14F-4D97-AF65-F5344CB8AC3E}">
        <p14:creationId xmlns:p14="http://schemas.microsoft.com/office/powerpoint/2010/main" val="42408734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dirty="0" smtClean="0"/>
              <a:t>Väyläkohtaiset tietojen hallintajärjestelmät ja organisoinnin muutos </a:t>
            </a:r>
            <a:endParaRPr lang="fi-FI" dirty="0"/>
          </a:p>
        </p:txBody>
      </p:sp>
      <p:sp>
        <p:nvSpPr>
          <p:cNvPr id="3" name="Päivämäärän paikkamerkki 2"/>
          <p:cNvSpPr>
            <a:spLocks noGrp="1"/>
          </p:cNvSpPr>
          <p:nvPr>
            <p:ph type="dt" sz="half" idx="10"/>
          </p:nvPr>
        </p:nvSpPr>
        <p:spPr/>
        <p:txBody>
          <a:bodyPr/>
          <a:lstStyle/>
          <a:p>
            <a:fld id="{D42202C1-4BB3-4050-A229-2B10230538C3}" type="datetime1">
              <a:rPr lang="fi-FI" smtClean="0">
                <a:solidFill>
                  <a:prstClr val="black">
                    <a:tint val="75000"/>
                  </a:prstClr>
                </a:solidFill>
              </a:rPr>
              <a:t>8.10.2015</a:t>
            </a:fld>
            <a:endParaRPr lang="fi-FI">
              <a:solidFill>
                <a:prstClr val="black">
                  <a:tint val="75000"/>
                </a:prstClr>
              </a:solidFill>
            </a:endParaRPr>
          </a:p>
        </p:txBody>
      </p:sp>
      <p:sp>
        <p:nvSpPr>
          <p:cNvPr id="4" name="Pyöristetty suorakulmio 3"/>
          <p:cNvSpPr/>
          <p:nvPr/>
        </p:nvSpPr>
        <p:spPr>
          <a:xfrm>
            <a:off x="539552" y="1412776"/>
            <a:ext cx="2376264" cy="5256584"/>
          </a:xfrm>
          <a:prstGeom prst="roundRect">
            <a:avLst/>
          </a:prstGeom>
          <a:solidFill>
            <a:schemeClr val="tx2">
              <a:lumMod val="20000"/>
              <a:lumOff val="80000"/>
              <a:alpha val="11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dirty="0" smtClean="0">
                <a:solidFill>
                  <a:schemeClr val="tx1">
                    <a:lumMod val="95000"/>
                    <a:lumOff val="5000"/>
                  </a:schemeClr>
                </a:solidFill>
              </a:rPr>
              <a:t>”Perusrekisterit”</a:t>
            </a:r>
          </a:p>
          <a:p>
            <a:pPr algn="ctr"/>
            <a:endParaRPr lang="fi-FI" dirty="0">
              <a:solidFill>
                <a:schemeClr val="tx1">
                  <a:lumMod val="95000"/>
                  <a:lumOff val="5000"/>
                </a:schemeClr>
              </a:solidFill>
            </a:endParaRPr>
          </a:p>
          <a:p>
            <a:pPr algn="ctr"/>
            <a:endParaRPr lang="fi-FI" dirty="0" smtClean="0">
              <a:solidFill>
                <a:schemeClr val="tx1">
                  <a:lumMod val="95000"/>
                  <a:lumOff val="5000"/>
                </a:schemeClr>
              </a:solidFill>
            </a:endParaRPr>
          </a:p>
          <a:p>
            <a:pPr algn="ctr"/>
            <a:endParaRPr lang="fi-FI" dirty="0" smtClean="0">
              <a:solidFill>
                <a:schemeClr val="tx1">
                  <a:lumMod val="95000"/>
                  <a:lumOff val="5000"/>
                </a:schemeClr>
              </a:solidFill>
            </a:endParaRPr>
          </a:p>
          <a:p>
            <a:pPr algn="ctr"/>
            <a:endParaRPr lang="fi-FI" dirty="0">
              <a:solidFill>
                <a:schemeClr val="tx1">
                  <a:lumMod val="95000"/>
                  <a:lumOff val="5000"/>
                </a:schemeClr>
              </a:solidFill>
            </a:endParaRPr>
          </a:p>
          <a:p>
            <a:pPr algn="ctr"/>
            <a:endParaRPr lang="fi-FI" dirty="0" smtClean="0">
              <a:solidFill>
                <a:schemeClr val="tx1">
                  <a:lumMod val="95000"/>
                  <a:lumOff val="5000"/>
                </a:schemeClr>
              </a:solidFill>
            </a:endParaRPr>
          </a:p>
          <a:p>
            <a:pPr algn="ctr"/>
            <a:endParaRPr lang="fi-FI" dirty="0">
              <a:solidFill>
                <a:schemeClr val="tx1">
                  <a:lumMod val="95000"/>
                  <a:lumOff val="5000"/>
                </a:schemeClr>
              </a:solidFill>
            </a:endParaRPr>
          </a:p>
          <a:p>
            <a:pPr algn="ctr"/>
            <a:endParaRPr lang="fi-FI" dirty="0" smtClean="0">
              <a:solidFill>
                <a:schemeClr val="tx1">
                  <a:lumMod val="95000"/>
                  <a:lumOff val="5000"/>
                </a:schemeClr>
              </a:solidFill>
            </a:endParaRPr>
          </a:p>
          <a:p>
            <a:pPr algn="ctr"/>
            <a:endParaRPr lang="fi-FI" dirty="0">
              <a:solidFill>
                <a:schemeClr val="tx1">
                  <a:lumMod val="95000"/>
                  <a:lumOff val="5000"/>
                </a:schemeClr>
              </a:solidFill>
            </a:endParaRPr>
          </a:p>
          <a:p>
            <a:pPr algn="ctr"/>
            <a:endParaRPr lang="fi-FI" dirty="0" smtClean="0">
              <a:solidFill>
                <a:schemeClr val="tx1">
                  <a:lumMod val="95000"/>
                  <a:lumOff val="5000"/>
                </a:schemeClr>
              </a:solidFill>
            </a:endParaRPr>
          </a:p>
          <a:p>
            <a:pPr algn="ctr"/>
            <a:endParaRPr lang="fi-FI" dirty="0">
              <a:solidFill>
                <a:schemeClr val="tx1">
                  <a:lumMod val="95000"/>
                  <a:lumOff val="5000"/>
                </a:schemeClr>
              </a:solidFill>
            </a:endParaRPr>
          </a:p>
          <a:p>
            <a:pPr algn="ctr"/>
            <a:endParaRPr lang="fi-FI" dirty="0" smtClean="0">
              <a:solidFill>
                <a:schemeClr val="tx1">
                  <a:lumMod val="95000"/>
                  <a:lumOff val="5000"/>
                </a:schemeClr>
              </a:solidFill>
            </a:endParaRPr>
          </a:p>
          <a:p>
            <a:pPr algn="ctr"/>
            <a:endParaRPr lang="fi-FI" dirty="0">
              <a:solidFill>
                <a:schemeClr val="tx1">
                  <a:lumMod val="95000"/>
                  <a:lumOff val="5000"/>
                </a:schemeClr>
              </a:solidFill>
            </a:endParaRPr>
          </a:p>
          <a:p>
            <a:pPr algn="ctr"/>
            <a:endParaRPr lang="fi-FI" dirty="0" smtClean="0">
              <a:solidFill>
                <a:schemeClr val="tx1">
                  <a:lumMod val="95000"/>
                  <a:lumOff val="5000"/>
                </a:schemeClr>
              </a:solidFill>
            </a:endParaRPr>
          </a:p>
          <a:p>
            <a:pPr algn="ctr"/>
            <a:endParaRPr lang="fi-FI" dirty="0">
              <a:solidFill>
                <a:schemeClr val="tx1">
                  <a:lumMod val="95000"/>
                  <a:lumOff val="5000"/>
                </a:schemeClr>
              </a:solidFill>
            </a:endParaRPr>
          </a:p>
          <a:p>
            <a:pPr algn="ctr"/>
            <a:endParaRPr lang="fi-FI" dirty="0">
              <a:solidFill>
                <a:schemeClr val="tx1">
                  <a:lumMod val="95000"/>
                  <a:lumOff val="5000"/>
                </a:schemeClr>
              </a:solidFill>
            </a:endParaRPr>
          </a:p>
        </p:txBody>
      </p:sp>
      <p:sp>
        <p:nvSpPr>
          <p:cNvPr id="5" name="Pyöristetty suorakulmio 4"/>
          <p:cNvSpPr/>
          <p:nvPr/>
        </p:nvSpPr>
        <p:spPr>
          <a:xfrm>
            <a:off x="3203848" y="1412776"/>
            <a:ext cx="2448272" cy="5256584"/>
          </a:xfrm>
          <a:prstGeom prst="roundRect">
            <a:avLst/>
          </a:prstGeom>
          <a:solidFill>
            <a:schemeClr val="tx2">
              <a:lumMod val="20000"/>
              <a:lumOff val="80000"/>
              <a:alpha val="11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dirty="0" smtClean="0">
                <a:solidFill>
                  <a:schemeClr val="tx1">
                    <a:lumMod val="95000"/>
                    <a:lumOff val="5000"/>
                  </a:schemeClr>
                </a:solidFill>
              </a:rPr>
              <a:t>Kunnossapidon järjestelmät</a:t>
            </a:r>
          </a:p>
          <a:p>
            <a:pPr algn="ctr"/>
            <a:endParaRPr lang="fi-FI" dirty="0">
              <a:solidFill>
                <a:schemeClr val="tx1">
                  <a:lumMod val="95000"/>
                  <a:lumOff val="5000"/>
                </a:schemeClr>
              </a:solidFill>
            </a:endParaRPr>
          </a:p>
          <a:p>
            <a:pPr algn="ctr"/>
            <a:endParaRPr lang="fi-FI" dirty="0" smtClean="0">
              <a:solidFill>
                <a:schemeClr val="tx1">
                  <a:lumMod val="95000"/>
                  <a:lumOff val="5000"/>
                </a:schemeClr>
              </a:solidFill>
            </a:endParaRPr>
          </a:p>
          <a:p>
            <a:pPr algn="ctr"/>
            <a:endParaRPr lang="fi-FI" dirty="0">
              <a:solidFill>
                <a:schemeClr val="tx1">
                  <a:lumMod val="95000"/>
                  <a:lumOff val="5000"/>
                </a:schemeClr>
              </a:solidFill>
            </a:endParaRPr>
          </a:p>
          <a:p>
            <a:pPr algn="ctr"/>
            <a:endParaRPr lang="fi-FI" dirty="0" smtClean="0">
              <a:solidFill>
                <a:schemeClr val="tx1">
                  <a:lumMod val="95000"/>
                  <a:lumOff val="5000"/>
                </a:schemeClr>
              </a:solidFill>
            </a:endParaRPr>
          </a:p>
          <a:p>
            <a:pPr algn="ctr"/>
            <a:endParaRPr lang="fi-FI" dirty="0">
              <a:solidFill>
                <a:schemeClr val="tx1">
                  <a:lumMod val="95000"/>
                  <a:lumOff val="5000"/>
                </a:schemeClr>
              </a:solidFill>
            </a:endParaRPr>
          </a:p>
          <a:p>
            <a:pPr algn="ctr"/>
            <a:endParaRPr lang="fi-FI" dirty="0" smtClean="0">
              <a:solidFill>
                <a:schemeClr val="tx1">
                  <a:lumMod val="95000"/>
                  <a:lumOff val="5000"/>
                </a:schemeClr>
              </a:solidFill>
            </a:endParaRPr>
          </a:p>
          <a:p>
            <a:pPr algn="ctr"/>
            <a:endParaRPr lang="fi-FI" dirty="0">
              <a:solidFill>
                <a:schemeClr val="tx1">
                  <a:lumMod val="95000"/>
                  <a:lumOff val="5000"/>
                </a:schemeClr>
              </a:solidFill>
            </a:endParaRPr>
          </a:p>
          <a:p>
            <a:pPr algn="ctr"/>
            <a:endParaRPr lang="fi-FI" dirty="0" smtClean="0">
              <a:solidFill>
                <a:schemeClr val="tx1">
                  <a:lumMod val="95000"/>
                  <a:lumOff val="5000"/>
                </a:schemeClr>
              </a:solidFill>
            </a:endParaRPr>
          </a:p>
          <a:p>
            <a:pPr algn="ctr"/>
            <a:endParaRPr lang="fi-FI" dirty="0">
              <a:solidFill>
                <a:schemeClr val="tx1">
                  <a:lumMod val="95000"/>
                  <a:lumOff val="5000"/>
                </a:schemeClr>
              </a:solidFill>
            </a:endParaRPr>
          </a:p>
          <a:p>
            <a:pPr algn="ctr"/>
            <a:endParaRPr lang="fi-FI" dirty="0" smtClean="0">
              <a:solidFill>
                <a:schemeClr val="tx1">
                  <a:lumMod val="95000"/>
                  <a:lumOff val="5000"/>
                </a:schemeClr>
              </a:solidFill>
            </a:endParaRPr>
          </a:p>
          <a:p>
            <a:pPr algn="ctr"/>
            <a:endParaRPr lang="fi-FI" dirty="0">
              <a:solidFill>
                <a:schemeClr val="tx1">
                  <a:lumMod val="95000"/>
                  <a:lumOff val="5000"/>
                </a:schemeClr>
              </a:solidFill>
            </a:endParaRPr>
          </a:p>
          <a:p>
            <a:pPr algn="ctr"/>
            <a:endParaRPr lang="fi-FI" dirty="0" smtClean="0">
              <a:solidFill>
                <a:schemeClr val="tx1">
                  <a:lumMod val="95000"/>
                  <a:lumOff val="5000"/>
                </a:schemeClr>
              </a:solidFill>
            </a:endParaRPr>
          </a:p>
          <a:p>
            <a:pPr algn="ctr"/>
            <a:endParaRPr lang="fi-FI" dirty="0">
              <a:solidFill>
                <a:schemeClr val="tx1">
                  <a:lumMod val="95000"/>
                  <a:lumOff val="5000"/>
                </a:schemeClr>
              </a:solidFill>
            </a:endParaRPr>
          </a:p>
          <a:p>
            <a:pPr algn="ctr"/>
            <a:endParaRPr lang="fi-FI" dirty="0">
              <a:solidFill>
                <a:schemeClr val="tx1">
                  <a:lumMod val="95000"/>
                  <a:lumOff val="5000"/>
                </a:schemeClr>
              </a:solidFill>
            </a:endParaRPr>
          </a:p>
        </p:txBody>
      </p:sp>
      <p:sp>
        <p:nvSpPr>
          <p:cNvPr id="6" name="Pyöristetty suorakulmio 5"/>
          <p:cNvSpPr/>
          <p:nvPr/>
        </p:nvSpPr>
        <p:spPr>
          <a:xfrm>
            <a:off x="5940152" y="1412776"/>
            <a:ext cx="2592288" cy="5256584"/>
          </a:xfrm>
          <a:prstGeom prst="roundRect">
            <a:avLst/>
          </a:prstGeom>
          <a:solidFill>
            <a:schemeClr val="tx2">
              <a:lumMod val="20000"/>
              <a:lumOff val="80000"/>
              <a:alpha val="11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dirty="0" smtClean="0">
                <a:solidFill>
                  <a:schemeClr val="tx1">
                    <a:lumMod val="95000"/>
                    <a:lumOff val="5000"/>
                  </a:schemeClr>
                </a:solidFill>
              </a:rPr>
              <a:t>Liikenteenhallinnan </a:t>
            </a:r>
          </a:p>
          <a:p>
            <a:pPr algn="ctr"/>
            <a:r>
              <a:rPr lang="fi-FI" dirty="0" smtClean="0">
                <a:solidFill>
                  <a:schemeClr val="tx1">
                    <a:lumMod val="95000"/>
                    <a:lumOff val="5000"/>
                  </a:schemeClr>
                </a:solidFill>
              </a:rPr>
              <a:t>Järjestelmät</a:t>
            </a:r>
          </a:p>
          <a:p>
            <a:pPr algn="ctr"/>
            <a:endParaRPr lang="fi-FI" dirty="0">
              <a:solidFill>
                <a:schemeClr val="tx1">
                  <a:lumMod val="95000"/>
                  <a:lumOff val="5000"/>
                </a:schemeClr>
              </a:solidFill>
            </a:endParaRPr>
          </a:p>
          <a:p>
            <a:pPr algn="ctr"/>
            <a:endParaRPr lang="fi-FI" dirty="0" smtClean="0">
              <a:solidFill>
                <a:schemeClr val="tx1">
                  <a:lumMod val="95000"/>
                  <a:lumOff val="5000"/>
                </a:schemeClr>
              </a:solidFill>
            </a:endParaRPr>
          </a:p>
          <a:p>
            <a:pPr algn="ctr"/>
            <a:endParaRPr lang="fi-FI" dirty="0">
              <a:solidFill>
                <a:schemeClr val="tx1">
                  <a:lumMod val="95000"/>
                  <a:lumOff val="5000"/>
                </a:schemeClr>
              </a:solidFill>
            </a:endParaRPr>
          </a:p>
          <a:p>
            <a:pPr algn="ctr"/>
            <a:endParaRPr lang="fi-FI" dirty="0" smtClean="0">
              <a:solidFill>
                <a:schemeClr val="tx1">
                  <a:lumMod val="95000"/>
                  <a:lumOff val="5000"/>
                </a:schemeClr>
              </a:solidFill>
            </a:endParaRPr>
          </a:p>
          <a:p>
            <a:pPr algn="ctr"/>
            <a:endParaRPr lang="fi-FI" dirty="0">
              <a:solidFill>
                <a:schemeClr val="tx1">
                  <a:lumMod val="95000"/>
                  <a:lumOff val="5000"/>
                </a:schemeClr>
              </a:solidFill>
            </a:endParaRPr>
          </a:p>
          <a:p>
            <a:pPr algn="ctr"/>
            <a:endParaRPr lang="fi-FI" dirty="0" smtClean="0">
              <a:solidFill>
                <a:schemeClr val="tx1">
                  <a:lumMod val="95000"/>
                  <a:lumOff val="5000"/>
                </a:schemeClr>
              </a:solidFill>
            </a:endParaRPr>
          </a:p>
          <a:p>
            <a:pPr algn="ctr"/>
            <a:endParaRPr lang="fi-FI" dirty="0">
              <a:solidFill>
                <a:schemeClr val="tx1">
                  <a:lumMod val="95000"/>
                  <a:lumOff val="5000"/>
                </a:schemeClr>
              </a:solidFill>
            </a:endParaRPr>
          </a:p>
          <a:p>
            <a:pPr algn="ctr"/>
            <a:endParaRPr lang="fi-FI" dirty="0" smtClean="0">
              <a:solidFill>
                <a:schemeClr val="tx1">
                  <a:lumMod val="95000"/>
                  <a:lumOff val="5000"/>
                </a:schemeClr>
              </a:solidFill>
            </a:endParaRPr>
          </a:p>
          <a:p>
            <a:pPr algn="ctr"/>
            <a:endParaRPr lang="fi-FI" dirty="0">
              <a:solidFill>
                <a:schemeClr val="tx1">
                  <a:lumMod val="95000"/>
                  <a:lumOff val="5000"/>
                </a:schemeClr>
              </a:solidFill>
            </a:endParaRPr>
          </a:p>
          <a:p>
            <a:pPr algn="ctr"/>
            <a:endParaRPr lang="fi-FI" dirty="0" smtClean="0">
              <a:solidFill>
                <a:schemeClr val="tx1">
                  <a:lumMod val="95000"/>
                  <a:lumOff val="5000"/>
                </a:schemeClr>
              </a:solidFill>
            </a:endParaRPr>
          </a:p>
          <a:p>
            <a:pPr algn="ctr"/>
            <a:endParaRPr lang="fi-FI" dirty="0">
              <a:solidFill>
                <a:schemeClr val="tx1">
                  <a:lumMod val="95000"/>
                  <a:lumOff val="5000"/>
                </a:schemeClr>
              </a:solidFill>
            </a:endParaRPr>
          </a:p>
          <a:p>
            <a:pPr algn="ctr"/>
            <a:endParaRPr lang="fi-FI" dirty="0" smtClean="0">
              <a:solidFill>
                <a:schemeClr val="tx1">
                  <a:lumMod val="95000"/>
                  <a:lumOff val="5000"/>
                </a:schemeClr>
              </a:solidFill>
            </a:endParaRPr>
          </a:p>
          <a:p>
            <a:pPr algn="ctr"/>
            <a:endParaRPr lang="fi-FI" dirty="0">
              <a:solidFill>
                <a:schemeClr val="tx1">
                  <a:lumMod val="95000"/>
                  <a:lumOff val="5000"/>
                </a:schemeClr>
              </a:solidFill>
            </a:endParaRPr>
          </a:p>
          <a:p>
            <a:pPr algn="ctr"/>
            <a:endParaRPr lang="fi-FI" dirty="0">
              <a:solidFill>
                <a:schemeClr val="tx1">
                  <a:lumMod val="95000"/>
                  <a:lumOff val="5000"/>
                </a:schemeClr>
              </a:solidFill>
            </a:endParaRPr>
          </a:p>
        </p:txBody>
      </p:sp>
      <p:sp>
        <p:nvSpPr>
          <p:cNvPr id="13" name="Yhdestä kulmasta leikattu suorakulmio 12"/>
          <p:cNvSpPr/>
          <p:nvPr/>
        </p:nvSpPr>
        <p:spPr>
          <a:xfrm>
            <a:off x="827584" y="3933056"/>
            <a:ext cx="1584176" cy="936104"/>
          </a:xfrm>
          <a:prstGeom prst="snip1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4" name="Yhdestä kulmasta leikattu suorakulmio 13"/>
          <p:cNvSpPr/>
          <p:nvPr/>
        </p:nvSpPr>
        <p:spPr>
          <a:xfrm>
            <a:off x="979984" y="4085456"/>
            <a:ext cx="1584176" cy="936104"/>
          </a:xfrm>
          <a:prstGeom prst="snip1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dirty="0" smtClean="0">
                <a:solidFill>
                  <a:schemeClr val="tx1">
                    <a:lumMod val="95000"/>
                    <a:lumOff val="5000"/>
                  </a:schemeClr>
                </a:solidFill>
              </a:rPr>
              <a:t>Ratatiedot</a:t>
            </a:r>
            <a:endParaRPr lang="fi-FI" dirty="0">
              <a:solidFill>
                <a:schemeClr val="tx1">
                  <a:lumMod val="95000"/>
                  <a:lumOff val="5000"/>
                </a:schemeClr>
              </a:solidFill>
            </a:endParaRPr>
          </a:p>
        </p:txBody>
      </p:sp>
      <p:sp>
        <p:nvSpPr>
          <p:cNvPr id="15" name="Yhdestä kulmasta leikattu suorakulmio 14"/>
          <p:cNvSpPr/>
          <p:nvPr/>
        </p:nvSpPr>
        <p:spPr>
          <a:xfrm>
            <a:off x="3505528" y="3973999"/>
            <a:ext cx="1584176" cy="936104"/>
          </a:xfrm>
          <a:prstGeom prst="snip1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6" name="Yhdestä kulmasta leikattu suorakulmio 15"/>
          <p:cNvSpPr/>
          <p:nvPr/>
        </p:nvSpPr>
        <p:spPr>
          <a:xfrm>
            <a:off x="3657928" y="4126399"/>
            <a:ext cx="1584176" cy="936104"/>
          </a:xfrm>
          <a:prstGeom prst="snip1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dirty="0" smtClean="0">
                <a:solidFill>
                  <a:schemeClr val="tx1">
                    <a:lumMod val="95000"/>
                    <a:lumOff val="5000"/>
                  </a:schemeClr>
                </a:solidFill>
              </a:rPr>
              <a:t>Ratatiedot</a:t>
            </a:r>
            <a:endParaRPr lang="fi-FI" dirty="0">
              <a:solidFill>
                <a:schemeClr val="tx1">
                  <a:lumMod val="95000"/>
                  <a:lumOff val="5000"/>
                </a:schemeClr>
              </a:solidFill>
            </a:endParaRPr>
          </a:p>
        </p:txBody>
      </p:sp>
      <p:sp>
        <p:nvSpPr>
          <p:cNvPr id="17" name="Yhdestä kulmasta leikattu suorakulmio 16"/>
          <p:cNvSpPr/>
          <p:nvPr/>
        </p:nvSpPr>
        <p:spPr>
          <a:xfrm>
            <a:off x="6300192" y="3955737"/>
            <a:ext cx="1584176" cy="936104"/>
          </a:xfrm>
          <a:prstGeom prst="snip1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8" name="Yhdestä kulmasta leikattu suorakulmio 17"/>
          <p:cNvSpPr/>
          <p:nvPr/>
        </p:nvSpPr>
        <p:spPr>
          <a:xfrm>
            <a:off x="6452592" y="4108137"/>
            <a:ext cx="1584176" cy="936104"/>
          </a:xfrm>
          <a:prstGeom prst="snip1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dirty="0" smtClean="0">
                <a:solidFill>
                  <a:schemeClr val="tx1">
                    <a:lumMod val="95000"/>
                    <a:lumOff val="5000"/>
                  </a:schemeClr>
                </a:solidFill>
              </a:rPr>
              <a:t>Ratatiedot</a:t>
            </a:r>
            <a:endParaRPr lang="fi-FI" dirty="0">
              <a:solidFill>
                <a:schemeClr val="tx1">
                  <a:lumMod val="95000"/>
                  <a:lumOff val="5000"/>
                </a:schemeClr>
              </a:solidFill>
            </a:endParaRPr>
          </a:p>
        </p:txBody>
      </p:sp>
      <p:sp>
        <p:nvSpPr>
          <p:cNvPr id="21" name="Yhdestä kulmasta leikattu suorakulmio 20"/>
          <p:cNvSpPr/>
          <p:nvPr/>
        </p:nvSpPr>
        <p:spPr>
          <a:xfrm>
            <a:off x="827584" y="5333206"/>
            <a:ext cx="1584176" cy="936104"/>
          </a:xfrm>
          <a:prstGeom prst="snip1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22" name="Yhdestä kulmasta leikattu suorakulmio 21"/>
          <p:cNvSpPr/>
          <p:nvPr/>
        </p:nvSpPr>
        <p:spPr>
          <a:xfrm>
            <a:off x="979984" y="5485606"/>
            <a:ext cx="1584176" cy="936104"/>
          </a:xfrm>
          <a:prstGeom prst="snip1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dirty="0" smtClean="0">
                <a:solidFill>
                  <a:schemeClr val="tx1">
                    <a:lumMod val="95000"/>
                    <a:lumOff val="5000"/>
                  </a:schemeClr>
                </a:solidFill>
              </a:rPr>
              <a:t>Vesiväylä</a:t>
            </a:r>
          </a:p>
          <a:p>
            <a:pPr algn="ctr"/>
            <a:r>
              <a:rPr lang="fi-FI" dirty="0" smtClean="0">
                <a:solidFill>
                  <a:schemeClr val="tx1">
                    <a:lumMod val="95000"/>
                    <a:lumOff val="5000"/>
                  </a:schemeClr>
                </a:solidFill>
              </a:rPr>
              <a:t>tiedot</a:t>
            </a:r>
            <a:endParaRPr lang="fi-FI" dirty="0">
              <a:solidFill>
                <a:schemeClr val="tx1">
                  <a:lumMod val="95000"/>
                  <a:lumOff val="5000"/>
                </a:schemeClr>
              </a:solidFill>
            </a:endParaRPr>
          </a:p>
        </p:txBody>
      </p:sp>
      <p:sp>
        <p:nvSpPr>
          <p:cNvPr id="23" name="Yhdestä kulmasta leikattu suorakulmio 22"/>
          <p:cNvSpPr/>
          <p:nvPr/>
        </p:nvSpPr>
        <p:spPr>
          <a:xfrm>
            <a:off x="3491880" y="5364832"/>
            <a:ext cx="1584176" cy="936104"/>
          </a:xfrm>
          <a:prstGeom prst="snip1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24" name="Yhdestä kulmasta leikattu suorakulmio 23"/>
          <p:cNvSpPr/>
          <p:nvPr/>
        </p:nvSpPr>
        <p:spPr>
          <a:xfrm>
            <a:off x="3644280" y="5517232"/>
            <a:ext cx="1584176" cy="936104"/>
          </a:xfrm>
          <a:prstGeom prst="snip1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dirty="0" smtClean="0">
                <a:solidFill>
                  <a:schemeClr val="tx1">
                    <a:lumMod val="95000"/>
                    <a:lumOff val="5000"/>
                  </a:schemeClr>
                </a:solidFill>
              </a:rPr>
              <a:t>Vesiväylä</a:t>
            </a:r>
          </a:p>
          <a:p>
            <a:pPr algn="ctr"/>
            <a:r>
              <a:rPr lang="fi-FI" dirty="0" smtClean="0">
                <a:solidFill>
                  <a:schemeClr val="tx1">
                    <a:lumMod val="95000"/>
                    <a:lumOff val="5000"/>
                  </a:schemeClr>
                </a:solidFill>
              </a:rPr>
              <a:t>tiedot</a:t>
            </a:r>
            <a:endParaRPr lang="fi-FI" dirty="0">
              <a:solidFill>
                <a:schemeClr val="tx1">
                  <a:lumMod val="95000"/>
                  <a:lumOff val="5000"/>
                </a:schemeClr>
              </a:solidFill>
            </a:endParaRPr>
          </a:p>
        </p:txBody>
      </p:sp>
      <p:sp>
        <p:nvSpPr>
          <p:cNvPr id="25" name="Yhdestä kulmasta leikattu suorakulmio 24"/>
          <p:cNvSpPr/>
          <p:nvPr/>
        </p:nvSpPr>
        <p:spPr>
          <a:xfrm>
            <a:off x="6300192" y="5382249"/>
            <a:ext cx="1584176" cy="936104"/>
          </a:xfrm>
          <a:prstGeom prst="snip1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26" name="Yhdestä kulmasta leikattu suorakulmio 25"/>
          <p:cNvSpPr/>
          <p:nvPr/>
        </p:nvSpPr>
        <p:spPr>
          <a:xfrm>
            <a:off x="6452592" y="5534649"/>
            <a:ext cx="1584176" cy="936104"/>
          </a:xfrm>
          <a:prstGeom prst="snip1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dirty="0" smtClean="0">
                <a:solidFill>
                  <a:schemeClr val="tx1">
                    <a:lumMod val="95000"/>
                    <a:lumOff val="5000"/>
                  </a:schemeClr>
                </a:solidFill>
              </a:rPr>
              <a:t>Vesiväylä</a:t>
            </a:r>
          </a:p>
          <a:p>
            <a:pPr algn="ctr"/>
            <a:r>
              <a:rPr lang="fi-FI" dirty="0" smtClean="0">
                <a:solidFill>
                  <a:schemeClr val="tx1">
                    <a:lumMod val="95000"/>
                    <a:lumOff val="5000"/>
                  </a:schemeClr>
                </a:solidFill>
              </a:rPr>
              <a:t>tiedot</a:t>
            </a:r>
            <a:endParaRPr lang="fi-FI" dirty="0">
              <a:solidFill>
                <a:schemeClr val="tx1">
                  <a:lumMod val="95000"/>
                  <a:lumOff val="5000"/>
                </a:schemeClr>
              </a:solidFill>
            </a:endParaRPr>
          </a:p>
        </p:txBody>
      </p:sp>
      <p:sp>
        <p:nvSpPr>
          <p:cNvPr id="36" name="Yhdestä kulmasta leikattu suorakulmio 35"/>
          <p:cNvSpPr/>
          <p:nvPr/>
        </p:nvSpPr>
        <p:spPr>
          <a:xfrm>
            <a:off x="783196" y="2484512"/>
            <a:ext cx="1584176" cy="936104"/>
          </a:xfrm>
          <a:prstGeom prst="snip1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37" name="Yhdestä kulmasta leikattu suorakulmio 36"/>
          <p:cNvSpPr/>
          <p:nvPr/>
        </p:nvSpPr>
        <p:spPr>
          <a:xfrm>
            <a:off x="935596" y="2636912"/>
            <a:ext cx="1584176" cy="936104"/>
          </a:xfrm>
          <a:prstGeom prst="snip1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dirty="0" smtClean="0">
                <a:solidFill>
                  <a:schemeClr val="tx1">
                    <a:lumMod val="95000"/>
                    <a:lumOff val="5000"/>
                  </a:schemeClr>
                </a:solidFill>
              </a:rPr>
              <a:t>Tiestötiedot</a:t>
            </a:r>
            <a:endParaRPr lang="fi-FI" dirty="0">
              <a:solidFill>
                <a:schemeClr val="tx1">
                  <a:lumMod val="95000"/>
                  <a:lumOff val="5000"/>
                </a:schemeClr>
              </a:solidFill>
            </a:endParaRPr>
          </a:p>
        </p:txBody>
      </p:sp>
      <p:sp>
        <p:nvSpPr>
          <p:cNvPr id="38" name="Yhdestä kulmasta leikattu suorakulmio 37"/>
          <p:cNvSpPr/>
          <p:nvPr/>
        </p:nvSpPr>
        <p:spPr>
          <a:xfrm>
            <a:off x="3577132" y="2594442"/>
            <a:ext cx="1584176" cy="936104"/>
          </a:xfrm>
          <a:prstGeom prst="snip1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39" name="Yhdestä kulmasta leikattu suorakulmio 38"/>
          <p:cNvSpPr/>
          <p:nvPr/>
        </p:nvSpPr>
        <p:spPr>
          <a:xfrm>
            <a:off x="3729532" y="2746842"/>
            <a:ext cx="1584176" cy="936104"/>
          </a:xfrm>
          <a:prstGeom prst="snip1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dirty="0" smtClean="0">
                <a:solidFill>
                  <a:schemeClr val="tx1">
                    <a:lumMod val="95000"/>
                    <a:lumOff val="5000"/>
                  </a:schemeClr>
                </a:solidFill>
              </a:rPr>
              <a:t>Tiestötiedot</a:t>
            </a:r>
            <a:endParaRPr lang="fi-FI" dirty="0">
              <a:solidFill>
                <a:schemeClr val="tx1">
                  <a:lumMod val="95000"/>
                  <a:lumOff val="5000"/>
                </a:schemeClr>
              </a:solidFill>
            </a:endParaRPr>
          </a:p>
        </p:txBody>
      </p:sp>
      <p:sp>
        <p:nvSpPr>
          <p:cNvPr id="40" name="Yhdestä kulmasta leikattu suorakulmio 39"/>
          <p:cNvSpPr/>
          <p:nvPr/>
        </p:nvSpPr>
        <p:spPr>
          <a:xfrm>
            <a:off x="6300192" y="2594442"/>
            <a:ext cx="1584176" cy="936104"/>
          </a:xfrm>
          <a:prstGeom prst="snip1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41" name="Yhdestä kulmasta leikattu suorakulmio 40"/>
          <p:cNvSpPr/>
          <p:nvPr/>
        </p:nvSpPr>
        <p:spPr>
          <a:xfrm>
            <a:off x="6452592" y="2746842"/>
            <a:ext cx="1584176" cy="936104"/>
          </a:xfrm>
          <a:prstGeom prst="snip1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dirty="0" smtClean="0">
                <a:solidFill>
                  <a:schemeClr val="tx1">
                    <a:lumMod val="95000"/>
                    <a:lumOff val="5000"/>
                  </a:schemeClr>
                </a:solidFill>
              </a:rPr>
              <a:t>Tiestötiedot</a:t>
            </a:r>
            <a:endParaRPr lang="fi-FI" dirty="0">
              <a:solidFill>
                <a:schemeClr val="tx1">
                  <a:lumMod val="95000"/>
                  <a:lumOff val="5000"/>
                </a:schemeClr>
              </a:solidFill>
            </a:endParaRPr>
          </a:p>
        </p:txBody>
      </p:sp>
      <p:sp>
        <p:nvSpPr>
          <p:cNvPr id="42" name="Suorakulmio 41"/>
          <p:cNvSpPr/>
          <p:nvPr/>
        </p:nvSpPr>
        <p:spPr>
          <a:xfrm>
            <a:off x="107504" y="2427890"/>
            <a:ext cx="8784976" cy="1361150"/>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43" name="Suorakulmio 42"/>
          <p:cNvSpPr/>
          <p:nvPr/>
        </p:nvSpPr>
        <p:spPr>
          <a:xfrm>
            <a:off x="129132" y="3846786"/>
            <a:ext cx="8784976" cy="1303404"/>
          </a:xfrm>
          <a:prstGeom prst="rect">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44" name="Suorakulmio 43"/>
          <p:cNvSpPr/>
          <p:nvPr/>
        </p:nvSpPr>
        <p:spPr>
          <a:xfrm>
            <a:off x="103022" y="5232139"/>
            <a:ext cx="8784976" cy="1361150"/>
          </a:xfrm>
          <a:prstGeom prst="rect">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46" name="Tekstiruutu 45"/>
          <p:cNvSpPr txBox="1"/>
          <p:nvPr/>
        </p:nvSpPr>
        <p:spPr>
          <a:xfrm rot="16200000">
            <a:off x="-329358" y="2877632"/>
            <a:ext cx="1378647" cy="461665"/>
          </a:xfrm>
          <a:prstGeom prst="rect">
            <a:avLst/>
          </a:prstGeom>
          <a:noFill/>
        </p:spPr>
        <p:txBody>
          <a:bodyPr wrap="none" rtlCol="0">
            <a:spAutoFit/>
          </a:bodyPr>
          <a:lstStyle/>
          <a:p>
            <a:r>
              <a:rPr lang="fi-FI" sz="1200" b="1" dirty="0" smtClean="0"/>
              <a:t>Tiestötietojen </a:t>
            </a:r>
          </a:p>
          <a:p>
            <a:r>
              <a:rPr lang="fi-FI" sz="1200" b="1" dirty="0" smtClean="0"/>
              <a:t>ylläpitojärjestelmä</a:t>
            </a:r>
            <a:endParaRPr lang="fi-FI" sz="1200" b="1" dirty="0"/>
          </a:p>
        </p:txBody>
      </p:sp>
      <p:sp>
        <p:nvSpPr>
          <p:cNvPr id="47" name="Tekstiruutu 46"/>
          <p:cNvSpPr txBox="1"/>
          <p:nvPr/>
        </p:nvSpPr>
        <p:spPr>
          <a:xfrm rot="16200000">
            <a:off x="-329357" y="4286843"/>
            <a:ext cx="1378647" cy="461665"/>
          </a:xfrm>
          <a:prstGeom prst="rect">
            <a:avLst/>
          </a:prstGeom>
          <a:noFill/>
        </p:spPr>
        <p:txBody>
          <a:bodyPr wrap="none" rtlCol="0">
            <a:spAutoFit/>
          </a:bodyPr>
          <a:lstStyle/>
          <a:p>
            <a:r>
              <a:rPr lang="fi-FI" sz="1200" b="1" dirty="0" smtClean="0"/>
              <a:t>Ratatietojen</a:t>
            </a:r>
          </a:p>
          <a:p>
            <a:r>
              <a:rPr lang="fi-FI" sz="1200" b="1" dirty="0" smtClean="0"/>
              <a:t>ylläpitojärjestelmä</a:t>
            </a:r>
            <a:endParaRPr lang="fi-FI" sz="1200" b="1" dirty="0"/>
          </a:p>
        </p:txBody>
      </p:sp>
      <p:sp>
        <p:nvSpPr>
          <p:cNvPr id="48" name="Tekstiruutu 47"/>
          <p:cNvSpPr txBox="1"/>
          <p:nvPr/>
        </p:nvSpPr>
        <p:spPr>
          <a:xfrm rot="16200000">
            <a:off x="-355469" y="5705611"/>
            <a:ext cx="1378647" cy="461665"/>
          </a:xfrm>
          <a:prstGeom prst="rect">
            <a:avLst/>
          </a:prstGeom>
          <a:noFill/>
        </p:spPr>
        <p:txBody>
          <a:bodyPr wrap="none" rtlCol="0">
            <a:spAutoFit/>
          </a:bodyPr>
          <a:lstStyle/>
          <a:p>
            <a:r>
              <a:rPr lang="fi-FI" sz="1200" b="1" dirty="0" smtClean="0"/>
              <a:t>Vesiväylätietojen</a:t>
            </a:r>
          </a:p>
          <a:p>
            <a:r>
              <a:rPr lang="fi-FI" sz="1200" b="1" dirty="0" smtClean="0"/>
              <a:t>ylläpitojärjestelmä</a:t>
            </a:r>
            <a:endParaRPr lang="fi-FI" sz="1200" b="1" dirty="0"/>
          </a:p>
        </p:txBody>
      </p:sp>
      <p:sp>
        <p:nvSpPr>
          <p:cNvPr id="53" name="Alatunnisteen paikkamerkki 52"/>
          <p:cNvSpPr>
            <a:spLocks noGrp="1"/>
          </p:cNvSpPr>
          <p:nvPr>
            <p:ph type="ftr" sz="quarter" idx="11"/>
          </p:nvPr>
        </p:nvSpPr>
        <p:spPr/>
        <p:txBody>
          <a:bodyPr/>
          <a:lstStyle/>
          <a:p>
            <a:r>
              <a:rPr lang="fi-FI" smtClean="0">
                <a:solidFill>
                  <a:prstClr val="black">
                    <a:tint val="75000"/>
                  </a:prstClr>
                </a:solidFill>
              </a:rPr>
              <a:t>Markus Melander</a:t>
            </a:r>
            <a:endParaRPr lang="fi-FI">
              <a:solidFill>
                <a:prstClr val="black">
                  <a:tint val="75000"/>
                </a:prstClr>
              </a:solidFill>
            </a:endParaRPr>
          </a:p>
        </p:txBody>
      </p:sp>
      <p:sp>
        <p:nvSpPr>
          <p:cNvPr id="32" name="Pyöristetty suorakulmio 31"/>
          <p:cNvSpPr/>
          <p:nvPr/>
        </p:nvSpPr>
        <p:spPr>
          <a:xfrm>
            <a:off x="590800" y="908720"/>
            <a:ext cx="7950024" cy="504056"/>
          </a:xfrm>
          <a:prstGeom prst="roundRect">
            <a:avLst/>
          </a:prstGeom>
          <a:solidFill>
            <a:schemeClr val="tx1">
              <a:lumMod val="95000"/>
              <a:lumOff val="5000"/>
              <a:alpha val="11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dirty="0" smtClean="0">
                <a:solidFill>
                  <a:schemeClr val="tx1">
                    <a:lumMod val="95000"/>
                    <a:lumOff val="5000"/>
                  </a:schemeClr>
                </a:solidFill>
              </a:rPr>
              <a:t>Joukkoliikenne</a:t>
            </a:r>
          </a:p>
          <a:p>
            <a:pPr algn="ctr"/>
            <a:endParaRPr lang="fi-FI" dirty="0">
              <a:solidFill>
                <a:schemeClr val="tx1">
                  <a:lumMod val="95000"/>
                  <a:lumOff val="5000"/>
                </a:schemeClr>
              </a:solidFill>
            </a:endParaRPr>
          </a:p>
          <a:p>
            <a:pPr algn="ctr"/>
            <a:endParaRPr lang="fi-FI" dirty="0" smtClean="0">
              <a:solidFill>
                <a:schemeClr val="tx1">
                  <a:lumMod val="95000"/>
                  <a:lumOff val="5000"/>
                </a:schemeClr>
              </a:solidFill>
            </a:endParaRPr>
          </a:p>
          <a:p>
            <a:pPr algn="ctr"/>
            <a:endParaRPr lang="fi-FI" dirty="0">
              <a:solidFill>
                <a:schemeClr val="tx1">
                  <a:lumMod val="95000"/>
                  <a:lumOff val="5000"/>
                </a:schemeClr>
              </a:solidFill>
            </a:endParaRPr>
          </a:p>
          <a:p>
            <a:pPr algn="ctr"/>
            <a:endParaRPr lang="fi-FI" dirty="0" smtClean="0">
              <a:solidFill>
                <a:schemeClr val="tx1">
                  <a:lumMod val="95000"/>
                  <a:lumOff val="5000"/>
                </a:schemeClr>
              </a:solidFill>
            </a:endParaRPr>
          </a:p>
          <a:p>
            <a:pPr algn="ctr"/>
            <a:endParaRPr lang="fi-FI" dirty="0">
              <a:solidFill>
                <a:schemeClr val="tx1">
                  <a:lumMod val="95000"/>
                  <a:lumOff val="5000"/>
                </a:schemeClr>
              </a:solidFill>
            </a:endParaRPr>
          </a:p>
          <a:p>
            <a:pPr algn="ctr"/>
            <a:endParaRPr lang="fi-FI" dirty="0" smtClean="0">
              <a:solidFill>
                <a:schemeClr val="tx1">
                  <a:lumMod val="95000"/>
                  <a:lumOff val="5000"/>
                </a:schemeClr>
              </a:solidFill>
            </a:endParaRPr>
          </a:p>
          <a:p>
            <a:pPr algn="ctr"/>
            <a:r>
              <a:rPr lang="fi-FI" dirty="0" smtClean="0">
                <a:solidFill>
                  <a:schemeClr val="tx1">
                    <a:lumMod val="95000"/>
                    <a:lumOff val="5000"/>
                  </a:schemeClr>
                </a:solidFill>
              </a:rPr>
              <a:t>Joukkoliikenne, tilastoinnit yms.</a:t>
            </a:r>
            <a:endParaRPr lang="fi-FI" dirty="0">
              <a:solidFill>
                <a:schemeClr val="tx1">
                  <a:lumMod val="95000"/>
                  <a:lumOff val="5000"/>
                </a:schemeClr>
              </a:solidFill>
            </a:endParaRPr>
          </a:p>
          <a:p>
            <a:pPr algn="ctr"/>
            <a:endParaRPr lang="fi-FI" dirty="0" smtClean="0">
              <a:solidFill>
                <a:schemeClr val="tx1">
                  <a:lumMod val="95000"/>
                  <a:lumOff val="5000"/>
                </a:schemeClr>
              </a:solidFill>
            </a:endParaRPr>
          </a:p>
          <a:p>
            <a:pPr algn="ctr"/>
            <a:endParaRPr lang="fi-FI" dirty="0">
              <a:solidFill>
                <a:schemeClr val="tx1">
                  <a:lumMod val="95000"/>
                  <a:lumOff val="5000"/>
                </a:schemeClr>
              </a:solidFill>
            </a:endParaRPr>
          </a:p>
          <a:p>
            <a:pPr algn="ctr"/>
            <a:endParaRPr lang="fi-FI" dirty="0" smtClean="0">
              <a:solidFill>
                <a:schemeClr val="tx1">
                  <a:lumMod val="95000"/>
                  <a:lumOff val="5000"/>
                </a:schemeClr>
              </a:solidFill>
            </a:endParaRPr>
          </a:p>
          <a:p>
            <a:pPr algn="ctr"/>
            <a:endParaRPr lang="fi-FI" dirty="0">
              <a:solidFill>
                <a:schemeClr val="tx1">
                  <a:lumMod val="95000"/>
                  <a:lumOff val="5000"/>
                </a:schemeClr>
              </a:solidFill>
            </a:endParaRPr>
          </a:p>
          <a:p>
            <a:pPr algn="ctr"/>
            <a:endParaRPr lang="fi-FI" dirty="0" smtClean="0">
              <a:solidFill>
                <a:schemeClr val="tx1">
                  <a:lumMod val="95000"/>
                  <a:lumOff val="5000"/>
                </a:schemeClr>
              </a:solidFill>
            </a:endParaRPr>
          </a:p>
          <a:p>
            <a:pPr algn="ctr"/>
            <a:endParaRPr lang="fi-FI" dirty="0">
              <a:solidFill>
                <a:schemeClr val="tx1">
                  <a:lumMod val="95000"/>
                  <a:lumOff val="5000"/>
                </a:schemeClr>
              </a:solidFill>
            </a:endParaRPr>
          </a:p>
          <a:p>
            <a:pPr algn="ctr"/>
            <a:endParaRPr lang="fi-FI" dirty="0">
              <a:solidFill>
                <a:schemeClr val="tx1">
                  <a:lumMod val="95000"/>
                  <a:lumOff val="5000"/>
                </a:schemeClr>
              </a:solidFill>
            </a:endParaRPr>
          </a:p>
        </p:txBody>
      </p:sp>
    </p:spTree>
    <p:extLst>
      <p:ext uri="{BB962C8B-B14F-4D97-AF65-F5344CB8AC3E}">
        <p14:creationId xmlns:p14="http://schemas.microsoft.com/office/powerpoint/2010/main" val="17961102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äivämäärän paikkamerkki 1"/>
          <p:cNvSpPr>
            <a:spLocks noGrp="1"/>
          </p:cNvSpPr>
          <p:nvPr>
            <p:ph type="dt" sz="half" idx="10"/>
          </p:nvPr>
        </p:nvSpPr>
        <p:spPr/>
        <p:txBody>
          <a:bodyPr/>
          <a:lstStyle/>
          <a:p>
            <a:fld id="{4B5FB8BF-6B78-4F53-99FE-2605F384720C}" type="datetime1">
              <a:rPr lang="fi-FI" smtClean="0">
                <a:solidFill>
                  <a:prstClr val="black">
                    <a:tint val="75000"/>
                  </a:prstClr>
                </a:solidFill>
              </a:rPr>
              <a:t>8.10.2015</a:t>
            </a:fld>
            <a:endParaRPr lang="fi-FI">
              <a:solidFill>
                <a:prstClr val="black">
                  <a:tint val="75000"/>
                </a:prstClr>
              </a:solidFill>
            </a:endParaRPr>
          </a:p>
        </p:txBody>
      </p:sp>
      <p:sp>
        <p:nvSpPr>
          <p:cNvPr id="3" name="Alatunnisteen paikkamerkki 2"/>
          <p:cNvSpPr>
            <a:spLocks noGrp="1"/>
          </p:cNvSpPr>
          <p:nvPr>
            <p:ph type="ftr" sz="quarter" idx="11"/>
          </p:nvPr>
        </p:nvSpPr>
        <p:spPr/>
        <p:txBody>
          <a:bodyPr/>
          <a:lstStyle/>
          <a:p>
            <a:r>
              <a:rPr lang="fi-FI" smtClean="0">
                <a:solidFill>
                  <a:prstClr val="black">
                    <a:tint val="75000"/>
                  </a:prstClr>
                </a:solidFill>
              </a:rPr>
              <a:t>Markus Melander</a:t>
            </a:r>
            <a:endParaRPr lang="fi-FI">
              <a:solidFill>
                <a:prstClr val="black">
                  <a:tint val="75000"/>
                </a:prstClr>
              </a:solidFill>
            </a:endParaRPr>
          </a:p>
        </p:txBody>
      </p:sp>
      <p:sp>
        <p:nvSpPr>
          <p:cNvPr id="4" name="Otsikko 3"/>
          <p:cNvSpPr>
            <a:spLocks noGrp="1"/>
          </p:cNvSpPr>
          <p:nvPr>
            <p:ph type="title"/>
          </p:nvPr>
        </p:nvSpPr>
        <p:spPr/>
        <p:txBody>
          <a:bodyPr/>
          <a:lstStyle/>
          <a:p>
            <a:r>
              <a:rPr lang="fi-FI" dirty="0" err="1" smtClean="0"/>
              <a:t>Osahankeet</a:t>
            </a:r>
            <a:r>
              <a:rPr lang="fi-FI" dirty="0" smtClean="0"/>
              <a:t> ja niiden ositus</a:t>
            </a:r>
            <a:endParaRPr lang="fi-FI" dirty="0"/>
          </a:p>
        </p:txBody>
      </p:sp>
    </p:spTree>
    <p:extLst>
      <p:ext uri="{BB962C8B-B14F-4D97-AF65-F5344CB8AC3E}">
        <p14:creationId xmlns:p14="http://schemas.microsoft.com/office/powerpoint/2010/main" val="37145794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dirty="0" smtClean="0"/>
              <a:t>1 </a:t>
            </a:r>
            <a:r>
              <a:rPr lang="fi-FI" dirty="0"/>
              <a:t>	Automatisoitu liikenne- ja liikkumistietojen kerääminen ja jakelu</a:t>
            </a:r>
          </a:p>
        </p:txBody>
      </p:sp>
      <p:sp>
        <p:nvSpPr>
          <p:cNvPr id="3" name="Sisällön paikkamerkki 2"/>
          <p:cNvSpPr>
            <a:spLocks noGrp="1"/>
          </p:cNvSpPr>
          <p:nvPr>
            <p:ph idx="1"/>
          </p:nvPr>
        </p:nvSpPr>
        <p:spPr>
          <a:xfrm>
            <a:off x="323528" y="1556792"/>
            <a:ext cx="8496944" cy="1292952"/>
          </a:xfrm>
          <a:solidFill>
            <a:schemeClr val="bg1">
              <a:lumMod val="85000"/>
            </a:schemeClr>
          </a:solidFill>
        </p:spPr>
        <p:txBody>
          <a:bodyPr>
            <a:normAutofit/>
          </a:bodyPr>
          <a:lstStyle/>
          <a:p>
            <a:pPr marL="0" indent="0" algn="just">
              <a:buNone/>
            </a:pPr>
            <a:r>
              <a:rPr lang="fi-FI" dirty="0"/>
              <a:t>Automatisoitu liikenne- ja liikkumistietojen kerääminen ja jakelu tie-, vesi- ja rautatieliikenteestä moderneilla teknisillä välineillä, joka mahdollistaa laadukkaan </a:t>
            </a:r>
            <a:r>
              <a:rPr lang="fi-FI" dirty="0" err="1"/>
              <a:t>pe-rustietopohjan</a:t>
            </a:r>
            <a:r>
              <a:rPr lang="fi-FI" dirty="0"/>
              <a:t>, jatkuvan tilannekuvan, ennustamisen sekä analyysit. Tietoja hyödynnetään liikenteenohjauksessa, liikennetiedottamisessa, kunnossapidossa, väylien suunnittelussa, rakentamisessa ja tietopalveluissa.</a:t>
            </a:r>
          </a:p>
          <a:p>
            <a:pPr marL="0" indent="0">
              <a:buNone/>
            </a:pPr>
            <a:endParaRPr lang="fi-FI" dirty="0"/>
          </a:p>
        </p:txBody>
      </p:sp>
      <p:sp>
        <p:nvSpPr>
          <p:cNvPr id="4" name="Päivämäärän paikkamerkki 3"/>
          <p:cNvSpPr>
            <a:spLocks noGrp="1"/>
          </p:cNvSpPr>
          <p:nvPr>
            <p:ph type="dt" sz="half" idx="10"/>
          </p:nvPr>
        </p:nvSpPr>
        <p:spPr/>
        <p:txBody>
          <a:bodyPr/>
          <a:lstStyle/>
          <a:p>
            <a:fld id="{CB6CFD9B-0308-409E-B2F6-DD1D8ED5BFFE}" type="datetime1">
              <a:rPr lang="fi-FI" smtClean="0">
                <a:solidFill>
                  <a:prstClr val="black">
                    <a:tint val="75000"/>
                  </a:prstClr>
                </a:solidFill>
              </a:rPr>
              <a:t>8.10.2015</a:t>
            </a:fld>
            <a:endParaRPr lang="fi-FI">
              <a:solidFill>
                <a:prstClr val="black">
                  <a:tint val="75000"/>
                </a:prstClr>
              </a:solidFill>
            </a:endParaRPr>
          </a:p>
        </p:txBody>
      </p:sp>
      <p:sp>
        <p:nvSpPr>
          <p:cNvPr id="5" name="Alatunnisteen paikkamerkki 4"/>
          <p:cNvSpPr>
            <a:spLocks noGrp="1"/>
          </p:cNvSpPr>
          <p:nvPr>
            <p:ph type="ftr" sz="quarter" idx="11"/>
          </p:nvPr>
        </p:nvSpPr>
        <p:spPr/>
        <p:txBody>
          <a:bodyPr/>
          <a:lstStyle/>
          <a:p>
            <a:r>
              <a:rPr lang="fi-FI" dirty="0" smtClean="0">
                <a:solidFill>
                  <a:prstClr val="black">
                    <a:tint val="75000"/>
                  </a:prstClr>
                </a:solidFill>
              </a:rPr>
              <a:t>Markus Melander</a:t>
            </a:r>
            <a:endParaRPr lang="fi-FI" dirty="0">
              <a:solidFill>
                <a:prstClr val="black">
                  <a:tint val="75000"/>
                </a:prstClr>
              </a:solidFill>
            </a:endParaRPr>
          </a:p>
        </p:txBody>
      </p:sp>
      <p:sp>
        <p:nvSpPr>
          <p:cNvPr id="8" name="Suorakulmio 7"/>
          <p:cNvSpPr/>
          <p:nvPr/>
        </p:nvSpPr>
        <p:spPr>
          <a:xfrm>
            <a:off x="4593080" y="3356992"/>
            <a:ext cx="4391683" cy="461665"/>
          </a:xfrm>
          <a:prstGeom prst="rect">
            <a:avLst/>
          </a:prstGeom>
          <a:solidFill>
            <a:schemeClr val="accent2">
              <a:lumMod val="60000"/>
              <a:lumOff val="40000"/>
            </a:schemeClr>
          </a:solidFill>
        </p:spPr>
        <p:txBody>
          <a:bodyPr wrap="square">
            <a:spAutoFit/>
          </a:bodyPr>
          <a:lstStyle/>
          <a:p>
            <a:r>
              <a:rPr lang="fi-FI" sz="1200" dirty="0" smtClean="0"/>
              <a:t>A) Joukkoliikenteen tietoprosessien ja luovutussopimusten kehittäminen</a:t>
            </a:r>
            <a:endParaRPr lang="fi-FI" sz="1200" dirty="0"/>
          </a:p>
        </p:txBody>
      </p:sp>
      <p:sp>
        <p:nvSpPr>
          <p:cNvPr id="9" name="Suorakulmio 8"/>
          <p:cNvSpPr/>
          <p:nvPr/>
        </p:nvSpPr>
        <p:spPr>
          <a:xfrm>
            <a:off x="4600561" y="3903475"/>
            <a:ext cx="4391684" cy="461665"/>
          </a:xfrm>
          <a:prstGeom prst="rect">
            <a:avLst/>
          </a:prstGeom>
          <a:solidFill>
            <a:schemeClr val="accent2">
              <a:lumMod val="60000"/>
              <a:lumOff val="40000"/>
            </a:schemeClr>
          </a:solidFill>
        </p:spPr>
        <p:txBody>
          <a:bodyPr wrap="square">
            <a:spAutoFit/>
          </a:bodyPr>
          <a:lstStyle/>
          <a:p>
            <a:pPr lvl="0"/>
            <a:r>
              <a:rPr lang="fi-FI" sz="1200" dirty="0" smtClean="0"/>
              <a:t>B)  Jatkuvan väylätiedon tuotantoprosessin luominen ja jalkauttaminen    </a:t>
            </a:r>
            <a:endParaRPr lang="fi-FI" sz="1200" dirty="0"/>
          </a:p>
        </p:txBody>
      </p:sp>
      <p:sp>
        <p:nvSpPr>
          <p:cNvPr id="10" name="Suorakulmio 9"/>
          <p:cNvSpPr/>
          <p:nvPr/>
        </p:nvSpPr>
        <p:spPr>
          <a:xfrm>
            <a:off x="4609493" y="5971891"/>
            <a:ext cx="4391683" cy="276999"/>
          </a:xfrm>
          <a:prstGeom prst="rect">
            <a:avLst/>
          </a:prstGeom>
          <a:solidFill>
            <a:schemeClr val="accent2">
              <a:lumMod val="60000"/>
              <a:lumOff val="40000"/>
            </a:schemeClr>
          </a:solidFill>
        </p:spPr>
        <p:txBody>
          <a:bodyPr wrap="square">
            <a:spAutoFit/>
          </a:bodyPr>
          <a:lstStyle/>
          <a:p>
            <a:pPr lvl="0"/>
            <a:r>
              <a:rPr lang="fi-FI" sz="1200" dirty="0" smtClean="0"/>
              <a:t>F) Liikennemäärien ja sujuvuustiedot tiestöltä –kehittäminen</a:t>
            </a:r>
            <a:endParaRPr lang="fi-FI" sz="1200" dirty="0"/>
          </a:p>
        </p:txBody>
      </p:sp>
      <p:sp>
        <p:nvSpPr>
          <p:cNvPr id="11" name="Suorakulmio 10"/>
          <p:cNvSpPr/>
          <p:nvPr/>
        </p:nvSpPr>
        <p:spPr>
          <a:xfrm>
            <a:off x="4588413" y="5013022"/>
            <a:ext cx="4412763" cy="276999"/>
          </a:xfrm>
          <a:prstGeom prst="rect">
            <a:avLst/>
          </a:prstGeom>
          <a:solidFill>
            <a:schemeClr val="accent2">
              <a:lumMod val="60000"/>
              <a:lumOff val="40000"/>
            </a:schemeClr>
          </a:solidFill>
        </p:spPr>
        <p:txBody>
          <a:bodyPr wrap="square">
            <a:spAutoFit/>
          </a:bodyPr>
          <a:lstStyle/>
          <a:p>
            <a:pPr lvl="0"/>
            <a:r>
              <a:rPr lang="fi-FI" sz="1200" dirty="0" smtClean="0"/>
              <a:t>D) Raidetasoisen liikenteen seurannan kehittäminen </a:t>
            </a:r>
            <a:endParaRPr lang="fi-FI" sz="1200" dirty="0"/>
          </a:p>
        </p:txBody>
      </p:sp>
      <p:sp>
        <p:nvSpPr>
          <p:cNvPr id="6" name="Tekstiruutu 5"/>
          <p:cNvSpPr txBox="1"/>
          <p:nvPr/>
        </p:nvSpPr>
        <p:spPr>
          <a:xfrm>
            <a:off x="5937448" y="2924944"/>
            <a:ext cx="1611531" cy="369332"/>
          </a:xfrm>
          <a:prstGeom prst="rect">
            <a:avLst/>
          </a:prstGeom>
          <a:noFill/>
        </p:spPr>
        <p:txBody>
          <a:bodyPr wrap="none" rtlCol="0">
            <a:spAutoFit/>
          </a:bodyPr>
          <a:lstStyle/>
          <a:p>
            <a:r>
              <a:rPr lang="fi-FI" b="1" dirty="0" smtClean="0"/>
              <a:t>TOIMENPITEET</a:t>
            </a:r>
            <a:endParaRPr lang="fi-FI" b="1" dirty="0"/>
          </a:p>
        </p:txBody>
      </p:sp>
      <p:sp>
        <p:nvSpPr>
          <p:cNvPr id="14" name="Tekstiruutu 13"/>
          <p:cNvSpPr txBox="1"/>
          <p:nvPr/>
        </p:nvSpPr>
        <p:spPr>
          <a:xfrm>
            <a:off x="1547664" y="2974945"/>
            <a:ext cx="1324786" cy="369332"/>
          </a:xfrm>
          <a:prstGeom prst="rect">
            <a:avLst/>
          </a:prstGeom>
          <a:noFill/>
        </p:spPr>
        <p:txBody>
          <a:bodyPr wrap="none" rtlCol="0">
            <a:spAutoFit/>
          </a:bodyPr>
          <a:lstStyle/>
          <a:p>
            <a:r>
              <a:rPr lang="fi-FI" b="1" dirty="0" smtClean="0"/>
              <a:t>TAVOITTEET</a:t>
            </a:r>
            <a:endParaRPr lang="fi-FI" b="1" dirty="0"/>
          </a:p>
        </p:txBody>
      </p:sp>
      <p:sp>
        <p:nvSpPr>
          <p:cNvPr id="12" name="Suorakulmio 11"/>
          <p:cNvSpPr/>
          <p:nvPr/>
        </p:nvSpPr>
        <p:spPr>
          <a:xfrm>
            <a:off x="156306" y="3370708"/>
            <a:ext cx="4391683" cy="461665"/>
          </a:xfrm>
          <a:prstGeom prst="rect">
            <a:avLst/>
          </a:prstGeom>
          <a:solidFill>
            <a:schemeClr val="accent4">
              <a:lumMod val="60000"/>
              <a:lumOff val="40000"/>
            </a:schemeClr>
          </a:solidFill>
        </p:spPr>
        <p:txBody>
          <a:bodyPr wrap="square">
            <a:spAutoFit/>
          </a:bodyPr>
          <a:lstStyle/>
          <a:p>
            <a:r>
              <a:rPr lang="fi-FI" sz="1200" dirty="0" smtClean="0"/>
              <a:t>1.1 Joukkoliikenteen ajoneuvojen sijainnit ja reittitiedot on kootusti käytettävissä</a:t>
            </a:r>
            <a:endParaRPr lang="fi-FI" sz="1200" dirty="0"/>
          </a:p>
        </p:txBody>
      </p:sp>
      <p:sp>
        <p:nvSpPr>
          <p:cNvPr id="13" name="Suorakulmio 12"/>
          <p:cNvSpPr/>
          <p:nvPr/>
        </p:nvSpPr>
        <p:spPr>
          <a:xfrm>
            <a:off x="156305" y="3857309"/>
            <a:ext cx="4391684" cy="646331"/>
          </a:xfrm>
          <a:prstGeom prst="rect">
            <a:avLst/>
          </a:prstGeom>
          <a:solidFill>
            <a:schemeClr val="accent4">
              <a:lumMod val="60000"/>
              <a:lumOff val="40000"/>
            </a:schemeClr>
          </a:solidFill>
        </p:spPr>
        <p:txBody>
          <a:bodyPr wrap="square">
            <a:spAutoFit/>
          </a:bodyPr>
          <a:lstStyle/>
          <a:p>
            <a:pPr lvl="0"/>
            <a:r>
              <a:rPr lang="fi-FI" sz="1200" dirty="0" smtClean="0"/>
              <a:t>1.2  </a:t>
            </a:r>
            <a:r>
              <a:rPr lang="fi-FI" sz="1200" dirty="0" err="1" smtClean="0"/>
              <a:t>Digiroad-tietoprosessin</a:t>
            </a:r>
            <a:r>
              <a:rPr lang="fi-FI" sz="1200" dirty="0" smtClean="0"/>
              <a:t> varmistaminen ja liikennemerkki ja väylätiedon </a:t>
            </a:r>
            <a:r>
              <a:rPr lang="fi-FI" sz="1200" dirty="0" err="1" smtClean="0"/>
              <a:t>API-pohjainen</a:t>
            </a:r>
            <a:r>
              <a:rPr lang="fi-FI" sz="1200" dirty="0"/>
              <a:t> </a:t>
            </a:r>
            <a:r>
              <a:rPr lang="fi-FI" sz="1200" dirty="0" err="1" smtClean="0"/>
              <a:t>sisäänluku</a:t>
            </a:r>
            <a:r>
              <a:rPr lang="fi-FI" sz="1200" dirty="0" smtClean="0"/>
              <a:t> ja jakelu laadukkaan reittiaineiston ylläpitämiseksi tie- ja katuverkolta.</a:t>
            </a:r>
            <a:endParaRPr lang="fi-FI" sz="1200" dirty="0"/>
          </a:p>
        </p:txBody>
      </p:sp>
      <p:sp>
        <p:nvSpPr>
          <p:cNvPr id="15" name="Suorakulmio 14"/>
          <p:cNvSpPr/>
          <p:nvPr/>
        </p:nvSpPr>
        <p:spPr>
          <a:xfrm>
            <a:off x="156306" y="4581128"/>
            <a:ext cx="4391683" cy="461665"/>
          </a:xfrm>
          <a:prstGeom prst="rect">
            <a:avLst/>
          </a:prstGeom>
          <a:solidFill>
            <a:schemeClr val="accent4">
              <a:lumMod val="60000"/>
              <a:lumOff val="40000"/>
            </a:schemeClr>
          </a:solidFill>
        </p:spPr>
        <p:txBody>
          <a:bodyPr wrap="square">
            <a:spAutoFit/>
          </a:bodyPr>
          <a:lstStyle/>
          <a:p>
            <a:pPr lvl="0"/>
            <a:r>
              <a:rPr lang="fi-FI" sz="1200" dirty="0" smtClean="0"/>
              <a:t>1.3 Liikennemäärien ja sujuvuustietojen tuotanto on reaaliaikaista ja prosessit on yhdistetty sekä keskitetysti hallittu.</a:t>
            </a:r>
            <a:endParaRPr lang="fi-FI" sz="1200" dirty="0"/>
          </a:p>
        </p:txBody>
      </p:sp>
      <p:sp>
        <p:nvSpPr>
          <p:cNvPr id="16" name="Suorakulmio 15"/>
          <p:cNvSpPr/>
          <p:nvPr/>
        </p:nvSpPr>
        <p:spPr>
          <a:xfrm>
            <a:off x="135226" y="5096217"/>
            <a:ext cx="4412763" cy="276999"/>
          </a:xfrm>
          <a:prstGeom prst="rect">
            <a:avLst/>
          </a:prstGeom>
          <a:solidFill>
            <a:schemeClr val="accent4">
              <a:lumMod val="60000"/>
              <a:lumOff val="40000"/>
            </a:schemeClr>
          </a:solidFill>
        </p:spPr>
        <p:txBody>
          <a:bodyPr wrap="square">
            <a:spAutoFit/>
          </a:bodyPr>
          <a:lstStyle/>
          <a:p>
            <a:pPr lvl="0"/>
            <a:r>
              <a:rPr lang="fi-FI" sz="1200" dirty="0" smtClean="0"/>
              <a:t>1.4 Junat </a:t>
            </a:r>
            <a:r>
              <a:rPr lang="fi-FI" sz="1200" dirty="0"/>
              <a:t>raiteiden ja vaihteiden tarkkuudella seurannassa</a:t>
            </a:r>
          </a:p>
        </p:txBody>
      </p:sp>
      <p:sp>
        <p:nvSpPr>
          <p:cNvPr id="17" name="Suorakulmio 16"/>
          <p:cNvSpPr/>
          <p:nvPr/>
        </p:nvSpPr>
        <p:spPr>
          <a:xfrm>
            <a:off x="159237" y="5445224"/>
            <a:ext cx="4412763" cy="461665"/>
          </a:xfrm>
          <a:prstGeom prst="rect">
            <a:avLst/>
          </a:prstGeom>
          <a:solidFill>
            <a:schemeClr val="accent4">
              <a:lumMod val="60000"/>
              <a:lumOff val="40000"/>
            </a:schemeClr>
          </a:solidFill>
        </p:spPr>
        <p:txBody>
          <a:bodyPr wrap="square">
            <a:spAutoFit/>
          </a:bodyPr>
          <a:lstStyle/>
          <a:p>
            <a:pPr lvl="0"/>
            <a:r>
              <a:rPr lang="fi-FI" sz="1200" dirty="0" smtClean="0"/>
              <a:t>1.5 Kunnossapidon toimenpiteet ovat suunnitellusti tiedossa ja hyödynnettävissä </a:t>
            </a:r>
            <a:endParaRPr lang="fi-FI" sz="1200" dirty="0"/>
          </a:p>
        </p:txBody>
      </p:sp>
      <p:sp>
        <p:nvSpPr>
          <p:cNvPr id="18" name="Suorakulmio 17"/>
          <p:cNvSpPr/>
          <p:nvPr/>
        </p:nvSpPr>
        <p:spPr>
          <a:xfrm>
            <a:off x="159237" y="6021288"/>
            <a:ext cx="4412763" cy="461665"/>
          </a:xfrm>
          <a:prstGeom prst="rect">
            <a:avLst/>
          </a:prstGeom>
          <a:solidFill>
            <a:schemeClr val="accent4">
              <a:lumMod val="60000"/>
              <a:lumOff val="40000"/>
            </a:schemeClr>
          </a:solidFill>
        </p:spPr>
        <p:txBody>
          <a:bodyPr wrap="square">
            <a:spAutoFit/>
          </a:bodyPr>
          <a:lstStyle/>
          <a:p>
            <a:pPr lvl="0"/>
            <a:r>
              <a:rPr lang="fi-FI" sz="1200" dirty="0" smtClean="0"/>
              <a:t>1.6 Kunnossapidon ajoneuvojen sijainti- ja toimenpide tiedot ovat käytössä ja edelleen jaettavissa avoimena datana</a:t>
            </a:r>
            <a:endParaRPr lang="fi-FI" sz="1200" dirty="0"/>
          </a:p>
        </p:txBody>
      </p:sp>
      <p:sp>
        <p:nvSpPr>
          <p:cNvPr id="20" name="Suorakulmio 19"/>
          <p:cNvSpPr/>
          <p:nvPr/>
        </p:nvSpPr>
        <p:spPr>
          <a:xfrm>
            <a:off x="4598953" y="4442628"/>
            <a:ext cx="4391684" cy="461665"/>
          </a:xfrm>
          <a:prstGeom prst="rect">
            <a:avLst/>
          </a:prstGeom>
          <a:solidFill>
            <a:schemeClr val="accent2">
              <a:lumMod val="60000"/>
              <a:lumOff val="40000"/>
            </a:schemeClr>
          </a:solidFill>
        </p:spPr>
        <p:txBody>
          <a:bodyPr wrap="square">
            <a:spAutoFit/>
          </a:bodyPr>
          <a:lstStyle/>
          <a:p>
            <a:pPr lvl="0"/>
            <a:r>
              <a:rPr lang="fi-FI" sz="1200" dirty="0" smtClean="0"/>
              <a:t>C) 1.2 ja 1.3, 1.4 Väylämuotokohtaisten </a:t>
            </a:r>
            <a:r>
              <a:rPr lang="fi-FI" sz="1200" dirty="0" err="1" smtClean="0"/>
              <a:t>API:en</a:t>
            </a:r>
            <a:r>
              <a:rPr lang="fi-FI" sz="1200" dirty="0" smtClean="0"/>
              <a:t> luominen tietojen vastaanottamiseksi</a:t>
            </a:r>
            <a:endParaRPr lang="fi-FI" sz="1200" dirty="0"/>
          </a:p>
        </p:txBody>
      </p:sp>
      <p:sp>
        <p:nvSpPr>
          <p:cNvPr id="21" name="Suorakulmio 20"/>
          <p:cNvSpPr/>
          <p:nvPr/>
        </p:nvSpPr>
        <p:spPr>
          <a:xfrm>
            <a:off x="4609103" y="5399057"/>
            <a:ext cx="4412763" cy="461665"/>
          </a:xfrm>
          <a:prstGeom prst="rect">
            <a:avLst/>
          </a:prstGeom>
          <a:solidFill>
            <a:schemeClr val="accent2">
              <a:lumMod val="60000"/>
              <a:lumOff val="40000"/>
            </a:schemeClr>
          </a:solidFill>
        </p:spPr>
        <p:txBody>
          <a:bodyPr wrap="square">
            <a:spAutoFit/>
          </a:bodyPr>
          <a:lstStyle/>
          <a:p>
            <a:pPr lvl="0"/>
            <a:r>
              <a:rPr lang="fi-FI" sz="1200" dirty="0" smtClean="0"/>
              <a:t>E) Kunnossapidon ja hoidon toimenpide seuranta ja  suunniteltujen toimenpidetietojen jakelu</a:t>
            </a:r>
            <a:endParaRPr lang="fi-FI" sz="1200" dirty="0"/>
          </a:p>
        </p:txBody>
      </p:sp>
    </p:spTree>
    <p:extLst>
      <p:ext uri="{BB962C8B-B14F-4D97-AF65-F5344CB8AC3E}">
        <p14:creationId xmlns:p14="http://schemas.microsoft.com/office/powerpoint/2010/main" val="156276452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dirty="0" smtClean="0"/>
              <a:t>2 </a:t>
            </a:r>
            <a:r>
              <a:rPr lang="fi-FI" dirty="0"/>
              <a:t>	Rataverkon kapasiteetin hallinta ja optimointi</a:t>
            </a:r>
          </a:p>
        </p:txBody>
      </p:sp>
      <p:sp>
        <p:nvSpPr>
          <p:cNvPr id="3" name="Sisällön paikkamerkki 2"/>
          <p:cNvSpPr>
            <a:spLocks noGrp="1"/>
          </p:cNvSpPr>
          <p:nvPr>
            <p:ph idx="1"/>
          </p:nvPr>
        </p:nvSpPr>
        <p:spPr>
          <a:xfrm>
            <a:off x="251520" y="1556792"/>
            <a:ext cx="8496944" cy="1292952"/>
          </a:xfrm>
          <a:solidFill>
            <a:schemeClr val="bg1">
              <a:lumMod val="85000"/>
            </a:schemeClr>
          </a:solidFill>
        </p:spPr>
        <p:txBody>
          <a:bodyPr>
            <a:normAutofit/>
          </a:bodyPr>
          <a:lstStyle/>
          <a:p>
            <a:pPr marL="0" indent="0" algn="just">
              <a:buNone/>
            </a:pPr>
            <a:r>
              <a:rPr lang="fi-FI" dirty="0"/>
              <a:t>Automatisoitu </a:t>
            </a:r>
            <a:r>
              <a:rPr lang="fi-FI" dirty="0" smtClean="0"/>
              <a:t>rataverkon </a:t>
            </a:r>
            <a:r>
              <a:rPr lang="fi-FI" dirty="0"/>
              <a:t>kapasiteetin hallinta ja optimointi - Simulointi- ja </a:t>
            </a:r>
            <a:r>
              <a:rPr lang="fi-FI" dirty="0" smtClean="0"/>
              <a:t>analytiikkamenetelmien </a:t>
            </a:r>
            <a:r>
              <a:rPr lang="fi-FI" dirty="0"/>
              <a:t>kehittäminen tukemaan tehokasta rataverkon käyttöä, suunnittelun </a:t>
            </a:r>
            <a:r>
              <a:rPr lang="fi-FI" dirty="0" smtClean="0"/>
              <a:t>automatisointia </a:t>
            </a:r>
            <a:r>
              <a:rPr lang="fi-FI" dirty="0"/>
              <a:t>ja häiriötilanteiden hallintaa sekä tukemaan junien kulun ohjausta sujuvaksi ja energiatehokkaaksi.</a:t>
            </a:r>
          </a:p>
          <a:p>
            <a:pPr algn="just"/>
            <a:endParaRPr lang="fi-FI" dirty="0"/>
          </a:p>
        </p:txBody>
      </p:sp>
      <p:sp>
        <p:nvSpPr>
          <p:cNvPr id="4" name="Päivämäärän paikkamerkki 3"/>
          <p:cNvSpPr>
            <a:spLocks noGrp="1"/>
          </p:cNvSpPr>
          <p:nvPr>
            <p:ph type="dt" sz="half" idx="10"/>
          </p:nvPr>
        </p:nvSpPr>
        <p:spPr/>
        <p:txBody>
          <a:bodyPr/>
          <a:lstStyle/>
          <a:p>
            <a:fld id="{CB6CFD9B-0308-409E-B2F6-DD1D8ED5BFFE}" type="datetime1">
              <a:rPr lang="fi-FI" smtClean="0">
                <a:solidFill>
                  <a:prstClr val="black">
                    <a:tint val="75000"/>
                  </a:prstClr>
                </a:solidFill>
              </a:rPr>
              <a:t>8.10.2015</a:t>
            </a:fld>
            <a:endParaRPr lang="fi-FI">
              <a:solidFill>
                <a:prstClr val="black">
                  <a:tint val="75000"/>
                </a:prstClr>
              </a:solidFill>
            </a:endParaRPr>
          </a:p>
        </p:txBody>
      </p:sp>
      <p:sp>
        <p:nvSpPr>
          <p:cNvPr id="5" name="Alatunnisteen paikkamerkki 4"/>
          <p:cNvSpPr>
            <a:spLocks noGrp="1"/>
          </p:cNvSpPr>
          <p:nvPr>
            <p:ph type="ftr" sz="quarter" idx="11"/>
          </p:nvPr>
        </p:nvSpPr>
        <p:spPr/>
        <p:txBody>
          <a:bodyPr/>
          <a:lstStyle/>
          <a:p>
            <a:r>
              <a:rPr lang="fi-FI" smtClean="0">
                <a:solidFill>
                  <a:prstClr val="black">
                    <a:tint val="75000"/>
                  </a:prstClr>
                </a:solidFill>
              </a:rPr>
              <a:t>Markus Melander</a:t>
            </a:r>
            <a:endParaRPr lang="fi-FI">
              <a:solidFill>
                <a:prstClr val="black">
                  <a:tint val="75000"/>
                </a:prstClr>
              </a:solidFill>
            </a:endParaRPr>
          </a:p>
        </p:txBody>
      </p:sp>
      <p:sp>
        <p:nvSpPr>
          <p:cNvPr id="6" name="Tekstiruutu 5"/>
          <p:cNvSpPr txBox="1"/>
          <p:nvPr/>
        </p:nvSpPr>
        <p:spPr>
          <a:xfrm>
            <a:off x="5940152" y="2899281"/>
            <a:ext cx="1611531" cy="369332"/>
          </a:xfrm>
          <a:prstGeom prst="rect">
            <a:avLst/>
          </a:prstGeom>
          <a:noFill/>
        </p:spPr>
        <p:txBody>
          <a:bodyPr wrap="none" rtlCol="0">
            <a:spAutoFit/>
          </a:bodyPr>
          <a:lstStyle/>
          <a:p>
            <a:r>
              <a:rPr lang="fi-FI" b="1" dirty="0" smtClean="0"/>
              <a:t>TOIMENPITEET</a:t>
            </a:r>
            <a:endParaRPr lang="fi-FI" b="1" dirty="0"/>
          </a:p>
        </p:txBody>
      </p:sp>
      <p:sp>
        <p:nvSpPr>
          <p:cNvPr id="14" name="Tekstiruutu 13"/>
          <p:cNvSpPr txBox="1"/>
          <p:nvPr/>
        </p:nvSpPr>
        <p:spPr>
          <a:xfrm>
            <a:off x="1619672" y="2899281"/>
            <a:ext cx="1324786" cy="369332"/>
          </a:xfrm>
          <a:prstGeom prst="rect">
            <a:avLst/>
          </a:prstGeom>
          <a:noFill/>
        </p:spPr>
        <p:txBody>
          <a:bodyPr wrap="none" rtlCol="0">
            <a:spAutoFit/>
          </a:bodyPr>
          <a:lstStyle/>
          <a:p>
            <a:r>
              <a:rPr lang="fi-FI" b="1" dirty="0" smtClean="0"/>
              <a:t>TAVOITTEET</a:t>
            </a:r>
            <a:endParaRPr lang="fi-FI" b="1" dirty="0"/>
          </a:p>
        </p:txBody>
      </p:sp>
      <p:sp>
        <p:nvSpPr>
          <p:cNvPr id="15" name="Suorakulmio 14"/>
          <p:cNvSpPr/>
          <p:nvPr/>
        </p:nvSpPr>
        <p:spPr>
          <a:xfrm>
            <a:off x="4686444" y="3356992"/>
            <a:ext cx="4134027" cy="461665"/>
          </a:xfrm>
          <a:prstGeom prst="rect">
            <a:avLst/>
          </a:prstGeom>
          <a:solidFill>
            <a:schemeClr val="accent2">
              <a:lumMod val="60000"/>
              <a:lumOff val="40000"/>
            </a:schemeClr>
          </a:solidFill>
        </p:spPr>
        <p:txBody>
          <a:bodyPr wrap="square">
            <a:spAutoFit/>
          </a:bodyPr>
          <a:lstStyle/>
          <a:p>
            <a:r>
              <a:rPr lang="fi-FI" sz="1200" dirty="0" smtClean="0"/>
              <a:t>A) Junien </a:t>
            </a:r>
            <a:r>
              <a:rPr lang="fi-FI" sz="1200" dirty="0"/>
              <a:t>liikkumisen ennustaminen ja simulointi  sekä  konfliktin tuki/ optimointi</a:t>
            </a:r>
          </a:p>
        </p:txBody>
      </p:sp>
      <p:sp>
        <p:nvSpPr>
          <p:cNvPr id="16" name="Suorakulmio 15"/>
          <p:cNvSpPr/>
          <p:nvPr/>
        </p:nvSpPr>
        <p:spPr>
          <a:xfrm>
            <a:off x="4686445" y="3894658"/>
            <a:ext cx="4134027" cy="461665"/>
          </a:xfrm>
          <a:prstGeom prst="rect">
            <a:avLst/>
          </a:prstGeom>
          <a:solidFill>
            <a:schemeClr val="accent2">
              <a:lumMod val="60000"/>
              <a:lumOff val="40000"/>
            </a:schemeClr>
          </a:solidFill>
        </p:spPr>
        <p:txBody>
          <a:bodyPr wrap="square">
            <a:spAutoFit/>
          </a:bodyPr>
          <a:lstStyle/>
          <a:p>
            <a:pPr lvl="0"/>
            <a:r>
              <a:rPr lang="fi-FI" sz="1200" dirty="0" smtClean="0"/>
              <a:t>B) Tilannekuva </a:t>
            </a:r>
            <a:r>
              <a:rPr lang="fi-FI" sz="1200" dirty="0"/>
              <a:t>järjestelmään integroidut päätöksentekoa tukevat tiedot</a:t>
            </a:r>
          </a:p>
        </p:txBody>
      </p:sp>
      <p:sp>
        <p:nvSpPr>
          <p:cNvPr id="10" name="Suorakulmio 9"/>
          <p:cNvSpPr/>
          <p:nvPr/>
        </p:nvSpPr>
        <p:spPr>
          <a:xfrm>
            <a:off x="156306" y="3370708"/>
            <a:ext cx="4391683" cy="646331"/>
          </a:xfrm>
          <a:prstGeom prst="rect">
            <a:avLst/>
          </a:prstGeom>
          <a:solidFill>
            <a:schemeClr val="accent4">
              <a:lumMod val="60000"/>
              <a:lumOff val="40000"/>
            </a:schemeClr>
          </a:solidFill>
        </p:spPr>
        <p:txBody>
          <a:bodyPr wrap="square">
            <a:spAutoFit/>
          </a:bodyPr>
          <a:lstStyle/>
          <a:p>
            <a:r>
              <a:rPr lang="fi-FI" sz="1200" dirty="0" smtClean="0"/>
              <a:t>2.1 Junien liikkumista voidaan ennustaa ja simuloida siten, että sähkökulutus vähenee, kapasiteetin käytön suunnittelu  ja häiriöhallinta helpottuvat</a:t>
            </a:r>
            <a:endParaRPr lang="fi-FI" sz="1200" dirty="0"/>
          </a:p>
        </p:txBody>
      </p:sp>
      <p:sp>
        <p:nvSpPr>
          <p:cNvPr id="11" name="Suorakulmio 10"/>
          <p:cNvSpPr/>
          <p:nvPr/>
        </p:nvSpPr>
        <p:spPr>
          <a:xfrm>
            <a:off x="156305" y="4078813"/>
            <a:ext cx="4391684" cy="646331"/>
          </a:xfrm>
          <a:prstGeom prst="rect">
            <a:avLst/>
          </a:prstGeom>
          <a:solidFill>
            <a:schemeClr val="accent4">
              <a:lumMod val="60000"/>
              <a:lumOff val="40000"/>
            </a:schemeClr>
          </a:solidFill>
        </p:spPr>
        <p:txBody>
          <a:bodyPr wrap="square">
            <a:spAutoFit/>
          </a:bodyPr>
          <a:lstStyle/>
          <a:p>
            <a:pPr lvl="0"/>
            <a:r>
              <a:rPr lang="fi-FI" sz="1200" dirty="0" smtClean="0"/>
              <a:t>2.2 Ajantasaisen </a:t>
            </a:r>
            <a:r>
              <a:rPr lang="fi-FI" sz="1200" dirty="0"/>
              <a:t>operointi- ja liikennöitävyystiedon </a:t>
            </a:r>
            <a:r>
              <a:rPr lang="fi-FI" sz="1200" dirty="0" smtClean="0"/>
              <a:t>on keskitetysti hallinnassa </a:t>
            </a:r>
            <a:r>
              <a:rPr lang="fi-FI" sz="1200" dirty="0"/>
              <a:t>ja </a:t>
            </a:r>
            <a:r>
              <a:rPr lang="fi-FI" sz="1200" dirty="0" smtClean="0"/>
              <a:t>visualisointi osana tilannekuvajärjestelmää tukee liikenteenohjausta ja häiriöhallintaa. </a:t>
            </a:r>
            <a:endParaRPr lang="fi-FI" sz="1200" dirty="0"/>
          </a:p>
        </p:txBody>
      </p:sp>
      <p:sp>
        <p:nvSpPr>
          <p:cNvPr id="13" name="Suorakulmio 12"/>
          <p:cNvSpPr/>
          <p:nvPr/>
        </p:nvSpPr>
        <p:spPr>
          <a:xfrm>
            <a:off x="135226" y="4797152"/>
            <a:ext cx="4412763" cy="276999"/>
          </a:xfrm>
          <a:prstGeom prst="rect">
            <a:avLst/>
          </a:prstGeom>
          <a:solidFill>
            <a:schemeClr val="accent4">
              <a:lumMod val="60000"/>
              <a:lumOff val="40000"/>
            </a:schemeClr>
          </a:solidFill>
        </p:spPr>
        <p:txBody>
          <a:bodyPr wrap="square">
            <a:spAutoFit/>
          </a:bodyPr>
          <a:lstStyle/>
          <a:p>
            <a:pPr lvl="0"/>
            <a:r>
              <a:rPr lang="fi-FI" sz="1200" dirty="0" smtClean="0"/>
              <a:t>2.3 Puheviestinnällä välitettävät tiedot ovat vähentyneet</a:t>
            </a:r>
            <a:endParaRPr lang="fi-FI" sz="1200" dirty="0"/>
          </a:p>
        </p:txBody>
      </p:sp>
    </p:spTree>
    <p:extLst>
      <p:ext uri="{BB962C8B-B14F-4D97-AF65-F5344CB8AC3E}">
        <p14:creationId xmlns:p14="http://schemas.microsoft.com/office/powerpoint/2010/main" val="27831190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dirty="0" smtClean="0"/>
              <a:t>3 Tieverkon </a:t>
            </a:r>
            <a:r>
              <a:rPr lang="fi-FI" dirty="0"/>
              <a:t>ennakoiva kunnonhallinta ja tiestötietojen </a:t>
            </a:r>
            <a:r>
              <a:rPr lang="fi-FI" dirty="0" smtClean="0"/>
              <a:t>ylläpitojärjestelmän </a:t>
            </a:r>
            <a:r>
              <a:rPr lang="fi-FI" dirty="0"/>
              <a:t>kehittäminen</a:t>
            </a:r>
          </a:p>
        </p:txBody>
      </p:sp>
      <p:sp>
        <p:nvSpPr>
          <p:cNvPr id="3" name="Sisällön paikkamerkki 2"/>
          <p:cNvSpPr>
            <a:spLocks noGrp="1"/>
          </p:cNvSpPr>
          <p:nvPr>
            <p:ph idx="1"/>
          </p:nvPr>
        </p:nvSpPr>
        <p:spPr>
          <a:xfrm>
            <a:off x="323529" y="1412776"/>
            <a:ext cx="8424935" cy="1656183"/>
          </a:xfrm>
          <a:solidFill>
            <a:schemeClr val="bg1">
              <a:lumMod val="85000"/>
            </a:schemeClr>
          </a:solidFill>
        </p:spPr>
        <p:txBody>
          <a:bodyPr>
            <a:normAutofit/>
          </a:bodyPr>
          <a:lstStyle/>
          <a:p>
            <a:pPr marL="0" indent="0" algn="just">
              <a:buNone/>
            </a:pPr>
            <a:r>
              <a:rPr lang="fi-FI" dirty="0"/>
              <a:t>Tieverkon ennakoiva kunnonhallinta - Otetaan käyttöön uusia automatisoituja koko tieverkon kattavia tiedonkeruumenetelmiä ja kehitetään tiestötietojen ja </a:t>
            </a:r>
            <a:r>
              <a:rPr lang="fi-FI" dirty="0" smtClean="0"/>
              <a:t>kunnonhallinnan </a:t>
            </a:r>
            <a:r>
              <a:rPr lang="fi-FI" dirty="0"/>
              <a:t>järjestelmiä, jotka tehostavat väylänpidon toimenpiteiden suunnittelua ja aiempaa tarkemman kohdentamisen siten, että tiestön kuntoa ylläpitävät tai parantavat toimenpiteet on mahdollista toteuttaa mitattuun tietoon perustuen ja myös jo ennen vaurioiden syntymistä. Mallipohjaista digitaalista suunnittelussa ja rakentamisessa syntyvää tietomallista johdettua tietoa hyödynnetään ja ylläpidetään koko väylän elinkaaren ajan. </a:t>
            </a:r>
          </a:p>
        </p:txBody>
      </p:sp>
      <p:sp>
        <p:nvSpPr>
          <p:cNvPr id="4" name="Päivämäärän paikkamerkki 3"/>
          <p:cNvSpPr>
            <a:spLocks noGrp="1"/>
          </p:cNvSpPr>
          <p:nvPr>
            <p:ph type="dt" sz="half" idx="10"/>
          </p:nvPr>
        </p:nvSpPr>
        <p:spPr/>
        <p:txBody>
          <a:bodyPr/>
          <a:lstStyle/>
          <a:p>
            <a:fld id="{CB6CFD9B-0308-409E-B2F6-DD1D8ED5BFFE}" type="datetime1">
              <a:rPr lang="fi-FI" smtClean="0">
                <a:solidFill>
                  <a:prstClr val="black">
                    <a:tint val="75000"/>
                  </a:prstClr>
                </a:solidFill>
              </a:rPr>
              <a:t>8.10.2015</a:t>
            </a:fld>
            <a:endParaRPr lang="fi-FI">
              <a:solidFill>
                <a:prstClr val="black">
                  <a:tint val="75000"/>
                </a:prstClr>
              </a:solidFill>
            </a:endParaRPr>
          </a:p>
        </p:txBody>
      </p:sp>
      <p:sp>
        <p:nvSpPr>
          <p:cNvPr id="5" name="Alatunnisteen paikkamerkki 4"/>
          <p:cNvSpPr>
            <a:spLocks noGrp="1"/>
          </p:cNvSpPr>
          <p:nvPr>
            <p:ph type="ftr" sz="quarter" idx="11"/>
          </p:nvPr>
        </p:nvSpPr>
        <p:spPr/>
        <p:txBody>
          <a:bodyPr/>
          <a:lstStyle/>
          <a:p>
            <a:r>
              <a:rPr lang="fi-FI" smtClean="0">
                <a:solidFill>
                  <a:prstClr val="black">
                    <a:tint val="75000"/>
                  </a:prstClr>
                </a:solidFill>
              </a:rPr>
              <a:t>Markus Melander</a:t>
            </a:r>
            <a:endParaRPr lang="fi-FI">
              <a:solidFill>
                <a:prstClr val="black">
                  <a:tint val="75000"/>
                </a:prstClr>
              </a:solidFill>
            </a:endParaRPr>
          </a:p>
        </p:txBody>
      </p:sp>
      <p:sp>
        <p:nvSpPr>
          <p:cNvPr id="17" name="Suorakulmio 16"/>
          <p:cNvSpPr/>
          <p:nvPr/>
        </p:nvSpPr>
        <p:spPr>
          <a:xfrm>
            <a:off x="4932040" y="3449325"/>
            <a:ext cx="3816424" cy="461665"/>
          </a:xfrm>
          <a:prstGeom prst="rect">
            <a:avLst/>
          </a:prstGeom>
          <a:solidFill>
            <a:schemeClr val="accent2">
              <a:lumMod val="60000"/>
              <a:lumOff val="40000"/>
            </a:schemeClr>
          </a:solidFill>
          <a:ln>
            <a:solidFill>
              <a:schemeClr val="tx1"/>
            </a:solidFill>
          </a:ln>
        </p:spPr>
        <p:txBody>
          <a:bodyPr wrap="square">
            <a:spAutoFit/>
          </a:bodyPr>
          <a:lstStyle/>
          <a:p>
            <a:r>
              <a:rPr lang="fi-FI" sz="1200" dirty="0" smtClean="0"/>
              <a:t>A) Väylä </a:t>
            </a:r>
            <a:r>
              <a:rPr lang="fi-FI" sz="1200" dirty="0" err="1" smtClean="0"/>
              <a:t>geoemetriatietojen</a:t>
            </a:r>
            <a:r>
              <a:rPr lang="fi-FI" sz="1200" dirty="0" smtClean="0"/>
              <a:t> ja tieosoitejärjestelmän </a:t>
            </a:r>
            <a:r>
              <a:rPr lang="fi-FI" sz="1200" dirty="0"/>
              <a:t>ylläpidon, hallinnan ja jakelun uudistaminen</a:t>
            </a:r>
          </a:p>
        </p:txBody>
      </p:sp>
      <p:sp>
        <p:nvSpPr>
          <p:cNvPr id="18" name="Suorakulmio 17"/>
          <p:cNvSpPr/>
          <p:nvPr/>
        </p:nvSpPr>
        <p:spPr>
          <a:xfrm>
            <a:off x="4913764" y="4024681"/>
            <a:ext cx="3834700" cy="276999"/>
          </a:xfrm>
          <a:prstGeom prst="rect">
            <a:avLst/>
          </a:prstGeom>
          <a:solidFill>
            <a:schemeClr val="accent2">
              <a:lumMod val="60000"/>
              <a:lumOff val="40000"/>
            </a:schemeClr>
          </a:solidFill>
          <a:ln>
            <a:solidFill>
              <a:schemeClr val="tx1"/>
            </a:solidFill>
          </a:ln>
        </p:spPr>
        <p:txBody>
          <a:bodyPr wrap="square">
            <a:spAutoFit/>
          </a:bodyPr>
          <a:lstStyle/>
          <a:p>
            <a:r>
              <a:rPr lang="fi-FI" sz="1200" dirty="0" smtClean="0"/>
              <a:t>B) Tiestötietojen ylläpito uudistus</a:t>
            </a:r>
            <a:endParaRPr lang="fi-FI" sz="1200" dirty="0"/>
          </a:p>
        </p:txBody>
      </p:sp>
      <p:sp>
        <p:nvSpPr>
          <p:cNvPr id="19" name="Suorakulmio 18"/>
          <p:cNvSpPr/>
          <p:nvPr/>
        </p:nvSpPr>
        <p:spPr>
          <a:xfrm>
            <a:off x="4907951" y="4408131"/>
            <a:ext cx="3840513" cy="276999"/>
          </a:xfrm>
          <a:prstGeom prst="rect">
            <a:avLst/>
          </a:prstGeom>
          <a:solidFill>
            <a:schemeClr val="accent2">
              <a:lumMod val="60000"/>
              <a:lumOff val="40000"/>
            </a:schemeClr>
          </a:solidFill>
          <a:ln>
            <a:solidFill>
              <a:schemeClr val="tx1"/>
            </a:solidFill>
          </a:ln>
        </p:spPr>
        <p:txBody>
          <a:bodyPr wrap="square">
            <a:spAutoFit/>
          </a:bodyPr>
          <a:lstStyle/>
          <a:p>
            <a:r>
              <a:rPr lang="fi-FI" sz="1200" dirty="0" smtClean="0"/>
              <a:t>C) 3D- </a:t>
            </a:r>
            <a:r>
              <a:rPr lang="fi-FI" sz="1200" dirty="0"/>
              <a:t>ja </a:t>
            </a:r>
            <a:r>
              <a:rPr lang="fi-FI" sz="1200" dirty="0" err="1"/>
              <a:t>Inframallien</a:t>
            </a:r>
            <a:r>
              <a:rPr lang="fi-FI" sz="1200" dirty="0"/>
              <a:t> </a:t>
            </a:r>
            <a:r>
              <a:rPr lang="fi-FI" sz="1200" dirty="0" smtClean="0"/>
              <a:t>hallinta ja hyödyntäminen</a:t>
            </a:r>
            <a:endParaRPr lang="fi-FI" sz="1200" dirty="0"/>
          </a:p>
        </p:txBody>
      </p:sp>
      <p:sp>
        <p:nvSpPr>
          <p:cNvPr id="20" name="Suorakulmio 19"/>
          <p:cNvSpPr/>
          <p:nvPr/>
        </p:nvSpPr>
        <p:spPr>
          <a:xfrm>
            <a:off x="4907951" y="5384249"/>
            <a:ext cx="3816424" cy="276999"/>
          </a:xfrm>
          <a:prstGeom prst="rect">
            <a:avLst/>
          </a:prstGeom>
          <a:solidFill>
            <a:schemeClr val="accent2">
              <a:lumMod val="60000"/>
              <a:lumOff val="40000"/>
            </a:schemeClr>
          </a:solidFill>
          <a:ln>
            <a:solidFill>
              <a:schemeClr val="tx1"/>
            </a:solidFill>
          </a:ln>
        </p:spPr>
        <p:txBody>
          <a:bodyPr wrap="square">
            <a:spAutoFit/>
          </a:bodyPr>
          <a:lstStyle/>
          <a:p>
            <a:r>
              <a:rPr lang="fi-FI" sz="1200" dirty="0" smtClean="0"/>
              <a:t>E) Päällysteurakoiden </a:t>
            </a:r>
            <a:r>
              <a:rPr lang="fi-FI" sz="1200" dirty="0"/>
              <a:t>ohjelmoinnin kehittäminen</a:t>
            </a:r>
          </a:p>
        </p:txBody>
      </p:sp>
      <p:sp>
        <p:nvSpPr>
          <p:cNvPr id="21" name="Suorakulmio 20"/>
          <p:cNvSpPr/>
          <p:nvPr/>
        </p:nvSpPr>
        <p:spPr>
          <a:xfrm>
            <a:off x="4907951" y="4808185"/>
            <a:ext cx="3816424" cy="461665"/>
          </a:xfrm>
          <a:prstGeom prst="rect">
            <a:avLst/>
          </a:prstGeom>
          <a:solidFill>
            <a:schemeClr val="accent2">
              <a:lumMod val="60000"/>
              <a:lumOff val="40000"/>
            </a:schemeClr>
          </a:solidFill>
          <a:ln>
            <a:solidFill>
              <a:schemeClr val="tx1"/>
            </a:solidFill>
          </a:ln>
        </p:spPr>
        <p:txBody>
          <a:bodyPr wrap="square">
            <a:spAutoFit/>
          </a:bodyPr>
          <a:lstStyle/>
          <a:p>
            <a:r>
              <a:rPr lang="fi-FI" sz="1200" dirty="0" smtClean="0"/>
              <a:t>D) Tiehoidon jatkuvatiedontuotantoprosessi ja toimenpiteiden kohdentaminen tiedon perusteella</a:t>
            </a:r>
            <a:endParaRPr lang="fi-FI" sz="1200" dirty="0"/>
          </a:p>
        </p:txBody>
      </p:sp>
      <p:sp>
        <p:nvSpPr>
          <p:cNvPr id="13" name="Tekstiruutu 12"/>
          <p:cNvSpPr txBox="1"/>
          <p:nvPr/>
        </p:nvSpPr>
        <p:spPr>
          <a:xfrm>
            <a:off x="5937448" y="3059668"/>
            <a:ext cx="1611531" cy="369332"/>
          </a:xfrm>
          <a:prstGeom prst="rect">
            <a:avLst/>
          </a:prstGeom>
          <a:noFill/>
        </p:spPr>
        <p:txBody>
          <a:bodyPr wrap="none" rtlCol="0">
            <a:spAutoFit/>
          </a:bodyPr>
          <a:lstStyle/>
          <a:p>
            <a:r>
              <a:rPr lang="fi-FI" b="1" dirty="0" smtClean="0"/>
              <a:t>TOIMENPITEET</a:t>
            </a:r>
            <a:endParaRPr lang="fi-FI" b="1" dirty="0"/>
          </a:p>
        </p:txBody>
      </p:sp>
      <p:sp>
        <p:nvSpPr>
          <p:cNvPr id="15" name="Tekstiruutu 14"/>
          <p:cNvSpPr txBox="1"/>
          <p:nvPr/>
        </p:nvSpPr>
        <p:spPr>
          <a:xfrm>
            <a:off x="1547664" y="3059668"/>
            <a:ext cx="1324786" cy="369332"/>
          </a:xfrm>
          <a:prstGeom prst="rect">
            <a:avLst/>
          </a:prstGeom>
          <a:noFill/>
        </p:spPr>
        <p:txBody>
          <a:bodyPr wrap="none" rtlCol="0">
            <a:spAutoFit/>
          </a:bodyPr>
          <a:lstStyle/>
          <a:p>
            <a:r>
              <a:rPr lang="fi-FI" b="1" dirty="0" smtClean="0"/>
              <a:t>TAVOITTEET</a:t>
            </a:r>
            <a:endParaRPr lang="fi-FI" b="1" dirty="0"/>
          </a:p>
        </p:txBody>
      </p:sp>
      <p:sp>
        <p:nvSpPr>
          <p:cNvPr id="16" name="Suorakulmio 15"/>
          <p:cNvSpPr/>
          <p:nvPr/>
        </p:nvSpPr>
        <p:spPr>
          <a:xfrm>
            <a:off x="156306" y="3453749"/>
            <a:ext cx="4391683" cy="600164"/>
          </a:xfrm>
          <a:prstGeom prst="rect">
            <a:avLst/>
          </a:prstGeom>
          <a:solidFill>
            <a:schemeClr val="accent4">
              <a:lumMod val="60000"/>
              <a:lumOff val="40000"/>
            </a:schemeClr>
          </a:solidFill>
        </p:spPr>
        <p:txBody>
          <a:bodyPr wrap="square">
            <a:spAutoFit/>
          </a:bodyPr>
          <a:lstStyle/>
          <a:p>
            <a:r>
              <a:rPr lang="fi-FI" sz="1100" dirty="0"/>
              <a:t>3</a:t>
            </a:r>
            <a:r>
              <a:rPr lang="fi-FI" sz="1100" dirty="0" smtClean="0"/>
              <a:t>.1 Tieverkon keskilinja-aineisto ja osoitejärjestelmä hallitaan </a:t>
            </a:r>
            <a:r>
              <a:rPr lang="fi-FI" sz="1100" dirty="0" err="1" smtClean="0"/>
              <a:t>suunnitelu-</a:t>
            </a:r>
            <a:r>
              <a:rPr lang="fi-FI" sz="1100" dirty="0" smtClean="0"/>
              <a:t> ja </a:t>
            </a:r>
            <a:r>
              <a:rPr lang="fi-FI" sz="1100" dirty="0" err="1" smtClean="0"/>
              <a:t>rakentamisprosessita</a:t>
            </a:r>
            <a:r>
              <a:rPr lang="fi-FI" sz="1100" dirty="0" smtClean="0"/>
              <a:t> lähtien yhteistyössä MML:n kanssa. Verkko jaetaan ajantasaisena laadukkaana tietona rajapinnasta</a:t>
            </a:r>
            <a:endParaRPr lang="fi-FI" sz="1100" dirty="0"/>
          </a:p>
        </p:txBody>
      </p:sp>
      <p:sp>
        <p:nvSpPr>
          <p:cNvPr id="22" name="Suorakulmio 21"/>
          <p:cNvSpPr/>
          <p:nvPr/>
        </p:nvSpPr>
        <p:spPr>
          <a:xfrm>
            <a:off x="156305" y="4088686"/>
            <a:ext cx="4391684" cy="600164"/>
          </a:xfrm>
          <a:prstGeom prst="rect">
            <a:avLst/>
          </a:prstGeom>
          <a:solidFill>
            <a:schemeClr val="accent4">
              <a:lumMod val="60000"/>
              <a:lumOff val="40000"/>
            </a:schemeClr>
          </a:solidFill>
        </p:spPr>
        <p:txBody>
          <a:bodyPr wrap="square">
            <a:spAutoFit/>
          </a:bodyPr>
          <a:lstStyle/>
          <a:p>
            <a:pPr lvl="0"/>
            <a:r>
              <a:rPr lang="fi-FI" sz="1100" dirty="0"/>
              <a:t>3</a:t>
            </a:r>
            <a:r>
              <a:rPr lang="fi-FI" sz="1100" dirty="0" smtClean="0"/>
              <a:t>.2 </a:t>
            </a:r>
            <a:r>
              <a:rPr lang="fi-FI" sz="1100" dirty="0"/>
              <a:t>T</a:t>
            </a:r>
            <a:r>
              <a:rPr lang="fi-FI" sz="1100" dirty="0" smtClean="0"/>
              <a:t>ietovarastokokonaisuus tiestön ominaisuus- ja liikennetietojen varastointiin palvelee rajapintojen kautta</a:t>
            </a:r>
            <a:r>
              <a:rPr lang="fi-FI" sz="1100" dirty="0"/>
              <a:t> , ilman tarvetta </a:t>
            </a:r>
            <a:r>
              <a:rPr lang="fi-FI" sz="1100" dirty="0" smtClean="0"/>
              <a:t>tietojen kopiointiin, hyödyntäviä järjestelmiä ja ulkoisia asiakkaita.  </a:t>
            </a:r>
            <a:endParaRPr lang="fi-FI" sz="1100" dirty="0"/>
          </a:p>
        </p:txBody>
      </p:sp>
      <p:sp>
        <p:nvSpPr>
          <p:cNvPr id="23" name="Suorakulmio 22"/>
          <p:cNvSpPr/>
          <p:nvPr/>
        </p:nvSpPr>
        <p:spPr>
          <a:xfrm>
            <a:off x="159237" y="4725144"/>
            <a:ext cx="4412763" cy="769441"/>
          </a:xfrm>
          <a:prstGeom prst="rect">
            <a:avLst/>
          </a:prstGeom>
          <a:solidFill>
            <a:schemeClr val="accent4">
              <a:lumMod val="60000"/>
              <a:lumOff val="40000"/>
            </a:schemeClr>
          </a:solidFill>
        </p:spPr>
        <p:txBody>
          <a:bodyPr wrap="square">
            <a:spAutoFit/>
          </a:bodyPr>
          <a:lstStyle/>
          <a:p>
            <a:pPr lvl="0"/>
            <a:r>
              <a:rPr lang="fi-FI" sz="1100" dirty="0" smtClean="0"/>
              <a:t>3.3 Tiestöstä syntyy viikkotasolla ja katuverkolla 4-krt vuodessa muutostiedot/ laatua </a:t>
            </a:r>
            <a:r>
              <a:rPr lang="fi-FI" sz="1100" dirty="0" err="1" smtClean="0"/>
              <a:t>validoivat</a:t>
            </a:r>
            <a:r>
              <a:rPr lang="fi-FI" sz="1100" dirty="0" smtClean="0"/>
              <a:t> tiedot automaattisen inventointijärjestelmän tuottamana. (tienpintakunto ja liikennemerkit sekä opasteet). </a:t>
            </a:r>
            <a:endParaRPr lang="fi-FI" sz="1100" dirty="0"/>
          </a:p>
        </p:txBody>
      </p:sp>
      <p:sp>
        <p:nvSpPr>
          <p:cNvPr id="24" name="Suorakulmio 23"/>
          <p:cNvSpPr/>
          <p:nvPr/>
        </p:nvSpPr>
        <p:spPr>
          <a:xfrm>
            <a:off x="185699" y="6047710"/>
            <a:ext cx="4412763" cy="261610"/>
          </a:xfrm>
          <a:prstGeom prst="rect">
            <a:avLst/>
          </a:prstGeom>
          <a:solidFill>
            <a:schemeClr val="accent4">
              <a:lumMod val="60000"/>
              <a:lumOff val="40000"/>
            </a:schemeClr>
          </a:solidFill>
        </p:spPr>
        <p:txBody>
          <a:bodyPr wrap="square">
            <a:spAutoFit/>
          </a:bodyPr>
          <a:lstStyle/>
          <a:p>
            <a:pPr lvl="0"/>
            <a:r>
              <a:rPr lang="fi-FI" sz="1100" dirty="0" smtClean="0"/>
              <a:t>3.5 </a:t>
            </a:r>
            <a:r>
              <a:rPr lang="fi-FI" sz="1100" dirty="0" err="1" smtClean="0"/>
              <a:t>Inframalleista</a:t>
            </a:r>
            <a:r>
              <a:rPr lang="fi-FI" sz="1100" dirty="0" smtClean="0"/>
              <a:t> johdetaan omaisuuden hallinnan lähtötiedot</a:t>
            </a:r>
            <a:endParaRPr lang="fi-FI" sz="1100" dirty="0"/>
          </a:p>
        </p:txBody>
      </p:sp>
      <p:sp>
        <p:nvSpPr>
          <p:cNvPr id="26" name="Suorakulmio 25"/>
          <p:cNvSpPr/>
          <p:nvPr/>
        </p:nvSpPr>
        <p:spPr>
          <a:xfrm>
            <a:off x="172330" y="5555332"/>
            <a:ext cx="4412763" cy="430887"/>
          </a:xfrm>
          <a:prstGeom prst="rect">
            <a:avLst/>
          </a:prstGeom>
          <a:solidFill>
            <a:schemeClr val="accent4">
              <a:lumMod val="60000"/>
              <a:lumOff val="40000"/>
            </a:schemeClr>
          </a:solidFill>
        </p:spPr>
        <p:txBody>
          <a:bodyPr wrap="square">
            <a:spAutoFit/>
          </a:bodyPr>
          <a:lstStyle/>
          <a:p>
            <a:pPr lvl="0"/>
            <a:r>
              <a:rPr lang="fi-FI" sz="1100" dirty="0" smtClean="0"/>
              <a:t>3.4 Jatkuvan tiedon pohjalta voidaan kohdistaa tarkemmat inventoinnit tarkemmin ja  toteuttaa ennakoivia kunnonhallinnan toimenpiteitä</a:t>
            </a:r>
            <a:endParaRPr lang="fi-FI" sz="1100" dirty="0"/>
          </a:p>
        </p:txBody>
      </p:sp>
    </p:spTree>
    <p:extLst>
      <p:ext uri="{BB962C8B-B14F-4D97-AF65-F5344CB8AC3E}">
        <p14:creationId xmlns:p14="http://schemas.microsoft.com/office/powerpoint/2010/main" val="40684048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fi-FI" dirty="0"/>
              <a:t>5</a:t>
            </a:r>
            <a:r>
              <a:rPr lang="fi-FI" dirty="0" smtClean="0"/>
              <a:t> Merenkulun älyväylä</a:t>
            </a:r>
            <a:endParaRPr lang="fi-FI" dirty="0"/>
          </a:p>
        </p:txBody>
      </p:sp>
      <p:sp>
        <p:nvSpPr>
          <p:cNvPr id="3" name="Sisällön paikkamerkki 2"/>
          <p:cNvSpPr>
            <a:spLocks noGrp="1"/>
          </p:cNvSpPr>
          <p:nvPr>
            <p:ph idx="1"/>
          </p:nvPr>
        </p:nvSpPr>
        <p:spPr>
          <a:xfrm>
            <a:off x="539552" y="1412776"/>
            <a:ext cx="7970400" cy="1008112"/>
          </a:xfrm>
          <a:solidFill>
            <a:schemeClr val="bg1">
              <a:lumMod val="85000"/>
            </a:schemeClr>
          </a:solidFill>
        </p:spPr>
        <p:txBody>
          <a:bodyPr>
            <a:normAutofit/>
          </a:bodyPr>
          <a:lstStyle/>
          <a:p>
            <a:pPr marL="0" indent="0">
              <a:buNone/>
            </a:pPr>
            <a:r>
              <a:rPr lang="fi-FI" dirty="0"/>
              <a:t>Toteutetaan Merenkulun älyväylä palveluiden ja tiedontuotantokokeiluiden pilotointi ja tuotteistaminen. Näitä ovat esimerkiksi turvalaitteiden kaukohallinta, turvalaitetietojen ja turvallisuustiedotteiden digitaaliset palvelut navigointiin sekä joukkoistettu tiedonkeruu.</a:t>
            </a:r>
          </a:p>
        </p:txBody>
      </p:sp>
      <p:sp>
        <p:nvSpPr>
          <p:cNvPr id="4" name="Päivämäärän paikkamerkki 3"/>
          <p:cNvSpPr>
            <a:spLocks noGrp="1"/>
          </p:cNvSpPr>
          <p:nvPr>
            <p:ph type="dt" sz="half" idx="10"/>
          </p:nvPr>
        </p:nvSpPr>
        <p:spPr/>
        <p:txBody>
          <a:bodyPr/>
          <a:lstStyle/>
          <a:p>
            <a:fld id="{CB6CFD9B-0308-409E-B2F6-DD1D8ED5BFFE}" type="datetime1">
              <a:rPr lang="fi-FI" smtClean="0">
                <a:solidFill>
                  <a:prstClr val="black">
                    <a:tint val="75000"/>
                  </a:prstClr>
                </a:solidFill>
              </a:rPr>
              <a:t>8.10.2015</a:t>
            </a:fld>
            <a:endParaRPr lang="fi-FI">
              <a:solidFill>
                <a:prstClr val="black">
                  <a:tint val="75000"/>
                </a:prstClr>
              </a:solidFill>
            </a:endParaRPr>
          </a:p>
        </p:txBody>
      </p:sp>
      <p:sp>
        <p:nvSpPr>
          <p:cNvPr id="5" name="Alatunnisteen paikkamerkki 4"/>
          <p:cNvSpPr>
            <a:spLocks noGrp="1"/>
          </p:cNvSpPr>
          <p:nvPr>
            <p:ph type="ftr" sz="quarter" idx="11"/>
          </p:nvPr>
        </p:nvSpPr>
        <p:spPr/>
        <p:txBody>
          <a:bodyPr/>
          <a:lstStyle/>
          <a:p>
            <a:r>
              <a:rPr lang="fi-FI" smtClean="0">
                <a:solidFill>
                  <a:prstClr val="black">
                    <a:tint val="75000"/>
                  </a:prstClr>
                </a:solidFill>
              </a:rPr>
              <a:t>Markus Melander</a:t>
            </a:r>
            <a:endParaRPr lang="fi-FI">
              <a:solidFill>
                <a:prstClr val="black">
                  <a:tint val="75000"/>
                </a:prstClr>
              </a:solidFill>
            </a:endParaRPr>
          </a:p>
        </p:txBody>
      </p:sp>
      <p:sp>
        <p:nvSpPr>
          <p:cNvPr id="13" name="Tekstiruutu 12"/>
          <p:cNvSpPr txBox="1"/>
          <p:nvPr/>
        </p:nvSpPr>
        <p:spPr>
          <a:xfrm>
            <a:off x="4944028" y="3645024"/>
            <a:ext cx="3588412" cy="276999"/>
          </a:xfrm>
          <a:prstGeom prst="rect">
            <a:avLst/>
          </a:prstGeom>
          <a:solidFill>
            <a:schemeClr val="accent2">
              <a:lumMod val="60000"/>
              <a:lumOff val="40000"/>
            </a:schemeClr>
          </a:solidFill>
          <a:ln>
            <a:solidFill>
              <a:schemeClr val="tx1"/>
            </a:solidFill>
          </a:ln>
        </p:spPr>
        <p:txBody>
          <a:bodyPr wrap="square" rtlCol="0">
            <a:spAutoFit/>
          </a:bodyPr>
          <a:lstStyle/>
          <a:p>
            <a:r>
              <a:rPr lang="fi-FI" sz="1200" dirty="0" smtClean="0"/>
              <a:t>A) Vedenkorkeustieto </a:t>
            </a:r>
            <a:endParaRPr lang="fi-FI" sz="1200" dirty="0"/>
          </a:p>
        </p:txBody>
      </p:sp>
      <p:sp>
        <p:nvSpPr>
          <p:cNvPr id="12" name="Tekstiruutu 11"/>
          <p:cNvSpPr txBox="1"/>
          <p:nvPr/>
        </p:nvSpPr>
        <p:spPr>
          <a:xfrm>
            <a:off x="4944028" y="4073832"/>
            <a:ext cx="3588412" cy="276999"/>
          </a:xfrm>
          <a:prstGeom prst="rect">
            <a:avLst/>
          </a:prstGeom>
          <a:solidFill>
            <a:schemeClr val="accent2">
              <a:lumMod val="60000"/>
              <a:lumOff val="40000"/>
            </a:schemeClr>
          </a:solidFill>
          <a:ln>
            <a:solidFill>
              <a:schemeClr val="tx1"/>
            </a:solidFill>
          </a:ln>
        </p:spPr>
        <p:txBody>
          <a:bodyPr wrap="square" rtlCol="0">
            <a:spAutoFit/>
          </a:bodyPr>
          <a:lstStyle/>
          <a:p>
            <a:r>
              <a:rPr lang="fi-FI" sz="1200" dirty="0" smtClean="0"/>
              <a:t>B) Yhtenäinen </a:t>
            </a:r>
            <a:r>
              <a:rPr lang="fi-FI" sz="1200" dirty="0"/>
              <a:t>korkeusjärjestelmä</a:t>
            </a:r>
          </a:p>
        </p:txBody>
      </p:sp>
      <p:sp>
        <p:nvSpPr>
          <p:cNvPr id="17" name="Tekstiruutu 16"/>
          <p:cNvSpPr txBox="1"/>
          <p:nvPr/>
        </p:nvSpPr>
        <p:spPr>
          <a:xfrm>
            <a:off x="4944028" y="4475022"/>
            <a:ext cx="3588412" cy="276999"/>
          </a:xfrm>
          <a:prstGeom prst="rect">
            <a:avLst/>
          </a:prstGeom>
          <a:solidFill>
            <a:schemeClr val="accent2">
              <a:lumMod val="60000"/>
              <a:lumOff val="40000"/>
            </a:schemeClr>
          </a:solidFill>
          <a:ln>
            <a:solidFill>
              <a:schemeClr val="tx1"/>
            </a:solidFill>
          </a:ln>
        </p:spPr>
        <p:txBody>
          <a:bodyPr wrap="square" rtlCol="0">
            <a:spAutoFit/>
          </a:bodyPr>
          <a:lstStyle/>
          <a:p>
            <a:r>
              <a:rPr lang="fi-FI" sz="1200" dirty="0" smtClean="0"/>
              <a:t>C) Merikarttojen </a:t>
            </a:r>
            <a:r>
              <a:rPr lang="fi-FI" sz="1200" dirty="0"/>
              <a:t>ja syvyystietojen kehittäminen </a:t>
            </a:r>
          </a:p>
        </p:txBody>
      </p:sp>
      <p:sp>
        <p:nvSpPr>
          <p:cNvPr id="18" name="Tekstiruutu 17"/>
          <p:cNvSpPr txBox="1"/>
          <p:nvPr/>
        </p:nvSpPr>
        <p:spPr>
          <a:xfrm>
            <a:off x="4944028" y="4904421"/>
            <a:ext cx="3588412" cy="276999"/>
          </a:xfrm>
          <a:prstGeom prst="rect">
            <a:avLst/>
          </a:prstGeom>
          <a:solidFill>
            <a:schemeClr val="accent2">
              <a:lumMod val="60000"/>
              <a:lumOff val="40000"/>
            </a:schemeClr>
          </a:solidFill>
          <a:ln>
            <a:solidFill>
              <a:schemeClr val="tx1"/>
            </a:solidFill>
          </a:ln>
        </p:spPr>
        <p:txBody>
          <a:bodyPr wrap="square" rtlCol="0">
            <a:spAutoFit/>
          </a:bodyPr>
          <a:lstStyle/>
          <a:p>
            <a:r>
              <a:rPr lang="fi-FI" sz="1200" dirty="0" smtClean="0"/>
              <a:t>D) Meriolosuhdetiedot</a:t>
            </a:r>
            <a:endParaRPr lang="fi-FI" sz="1200" dirty="0"/>
          </a:p>
        </p:txBody>
      </p:sp>
      <p:sp>
        <p:nvSpPr>
          <p:cNvPr id="19" name="Tekstiruutu 18"/>
          <p:cNvSpPr txBox="1"/>
          <p:nvPr/>
        </p:nvSpPr>
        <p:spPr>
          <a:xfrm>
            <a:off x="4944028" y="5333820"/>
            <a:ext cx="3588412" cy="276999"/>
          </a:xfrm>
          <a:prstGeom prst="rect">
            <a:avLst/>
          </a:prstGeom>
          <a:solidFill>
            <a:schemeClr val="accent2">
              <a:lumMod val="60000"/>
              <a:lumOff val="40000"/>
            </a:schemeClr>
          </a:solidFill>
          <a:ln>
            <a:solidFill>
              <a:schemeClr val="tx1"/>
            </a:solidFill>
          </a:ln>
        </p:spPr>
        <p:txBody>
          <a:bodyPr wrap="square" rtlCol="0">
            <a:spAutoFit/>
          </a:bodyPr>
          <a:lstStyle/>
          <a:p>
            <a:r>
              <a:rPr lang="fi-FI" sz="1200" dirty="0" smtClean="0"/>
              <a:t>E) Turvalaitteiden </a:t>
            </a:r>
            <a:r>
              <a:rPr lang="fi-FI" sz="1200" dirty="0" err="1" smtClean="0"/>
              <a:t>IoT</a:t>
            </a:r>
            <a:endParaRPr lang="fi-FI" sz="1200" dirty="0"/>
          </a:p>
        </p:txBody>
      </p:sp>
      <p:sp>
        <p:nvSpPr>
          <p:cNvPr id="15" name="Suorakulmio 14"/>
          <p:cNvSpPr/>
          <p:nvPr/>
        </p:nvSpPr>
        <p:spPr>
          <a:xfrm>
            <a:off x="279578" y="3623823"/>
            <a:ext cx="4455080" cy="261610"/>
          </a:xfrm>
          <a:prstGeom prst="rect">
            <a:avLst/>
          </a:prstGeom>
          <a:solidFill>
            <a:schemeClr val="accent4">
              <a:lumMod val="60000"/>
              <a:lumOff val="40000"/>
            </a:schemeClr>
          </a:solidFill>
        </p:spPr>
        <p:txBody>
          <a:bodyPr wrap="square">
            <a:spAutoFit/>
          </a:bodyPr>
          <a:lstStyle/>
          <a:p>
            <a:r>
              <a:rPr lang="fi-FI" sz="1100" dirty="0"/>
              <a:t>5</a:t>
            </a:r>
            <a:r>
              <a:rPr lang="fi-FI" sz="1100" dirty="0" smtClean="0"/>
              <a:t>.1 cc</a:t>
            </a:r>
            <a:endParaRPr lang="fi-FI" sz="1100" dirty="0"/>
          </a:p>
        </p:txBody>
      </p:sp>
      <p:sp>
        <p:nvSpPr>
          <p:cNvPr id="16" name="Suorakulmio 15"/>
          <p:cNvSpPr/>
          <p:nvPr/>
        </p:nvSpPr>
        <p:spPr>
          <a:xfrm>
            <a:off x="283897" y="5455152"/>
            <a:ext cx="4412763" cy="261610"/>
          </a:xfrm>
          <a:prstGeom prst="rect">
            <a:avLst/>
          </a:prstGeom>
          <a:solidFill>
            <a:schemeClr val="accent4">
              <a:lumMod val="60000"/>
              <a:lumOff val="40000"/>
            </a:schemeClr>
          </a:solidFill>
        </p:spPr>
        <p:txBody>
          <a:bodyPr wrap="square">
            <a:spAutoFit/>
          </a:bodyPr>
          <a:lstStyle/>
          <a:p>
            <a:pPr lvl="0"/>
            <a:r>
              <a:rPr lang="fi-FI" sz="1100" dirty="0"/>
              <a:t>5</a:t>
            </a:r>
            <a:r>
              <a:rPr lang="fi-FI" sz="1100" dirty="0" smtClean="0"/>
              <a:t>.4 f ff</a:t>
            </a:r>
            <a:endParaRPr lang="fi-FI" sz="1100" dirty="0"/>
          </a:p>
        </p:txBody>
      </p:sp>
      <p:sp>
        <p:nvSpPr>
          <p:cNvPr id="21" name="Suorakulmio 20"/>
          <p:cNvSpPr/>
          <p:nvPr/>
        </p:nvSpPr>
        <p:spPr>
          <a:xfrm>
            <a:off x="300736" y="5994646"/>
            <a:ext cx="4412763" cy="261610"/>
          </a:xfrm>
          <a:prstGeom prst="rect">
            <a:avLst/>
          </a:prstGeom>
          <a:solidFill>
            <a:schemeClr val="accent4">
              <a:lumMod val="60000"/>
              <a:lumOff val="40000"/>
            </a:schemeClr>
          </a:solidFill>
        </p:spPr>
        <p:txBody>
          <a:bodyPr wrap="square">
            <a:spAutoFit/>
          </a:bodyPr>
          <a:lstStyle/>
          <a:p>
            <a:pPr lvl="0"/>
            <a:r>
              <a:rPr lang="fi-FI" sz="1100" dirty="0"/>
              <a:t>5</a:t>
            </a:r>
            <a:r>
              <a:rPr lang="fi-FI" sz="1100" dirty="0" smtClean="0"/>
              <a:t>.5 </a:t>
            </a:r>
            <a:r>
              <a:rPr lang="fi-FI" sz="1100" dirty="0" err="1" smtClean="0"/>
              <a:t>sss</a:t>
            </a:r>
            <a:endParaRPr lang="fi-FI" sz="1100" dirty="0"/>
          </a:p>
        </p:txBody>
      </p:sp>
      <p:sp>
        <p:nvSpPr>
          <p:cNvPr id="22" name="Suorakulmio 21"/>
          <p:cNvSpPr/>
          <p:nvPr/>
        </p:nvSpPr>
        <p:spPr>
          <a:xfrm>
            <a:off x="279578" y="4285278"/>
            <a:ext cx="4455080" cy="261610"/>
          </a:xfrm>
          <a:prstGeom prst="rect">
            <a:avLst/>
          </a:prstGeom>
          <a:solidFill>
            <a:schemeClr val="accent4">
              <a:lumMod val="60000"/>
              <a:lumOff val="40000"/>
            </a:schemeClr>
          </a:solidFill>
        </p:spPr>
        <p:txBody>
          <a:bodyPr wrap="square">
            <a:spAutoFit/>
          </a:bodyPr>
          <a:lstStyle/>
          <a:p>
            <a:pPr lvl="0"/>
            <a:r>
              <a:rPr lang="fi-FI" sz="1100" dirty="0"/>
              <a:t>5</a:t>
            </a:r>
            <a:r>
              <a:rPr lang="fi-FI" sz="1100" dirty="0" smtClean="0"/>
              <a:t>.2 xx</a:t>
            </a:r>
            <a:endParaRPr lang="fi-FI" sz="1100" dirty="0"/>
          </a:p>
        </p:txBody>
      </p:sp>
      <p:sp>
        <p:nvSpPr>
          <p:cNvPr id="23" name="Suorakulmio 22"/>
          <p:cNvSpPr/>
          <p:nvPr/>
        </p:nvSpPr>
        <p:spPr>
          <a:xfrm>
            <a:off x="279578" y="4942328"/>
            <a:ext cx="4412763" cy="261610"/>
          </a:xfrm>
          <a:prstGeom prst="rect">
            <a:avLst/>
          </a:prstGeom>
          <a:solidFill>
            <a:schemeClr val="accent4">
              <a:lumMod val="60000"/>
              <a:lumOff val="40000"/>
            </a:schemeClr>
          </a:solidFill>
        </p:spPr>
        <p:txBody>
          <a:bodyPr wrap="square">
            <a:spAutoFit/>
          </a:bodyPr>
          <a:lstStyle/>
          <a:p>
            <a:pPr lvl="0"/>
            <a:r>
              <a:rPr lang="fi-FI" sz="1100" dirty="0"/>
              <a:t>5</a:t>
            </a:r>
            <a:r>
              <a:rPr lang="fi-FI" sz="1100" dirty="0" smtClean="0"/>
              <a:t>.3 ccc</a:t>
            </a:r>
            <a:endParaRPr lang="fi-FI" sz="1100" dirty="0"/>
          </a:p>
        </p:txBody>
      </p:sp>
      <p:sp>
        <p:nvSpPr>
          <p:cNvPr id="24" name="Tekstiruutu 23"/>
          <p:cNvSpPr txBox="1"/>
          <p:nvPr/>
        </p:nvSpPr>
        <p:spPr>
          <a:xfrm>
            <a:off x="6012160" y="3212976"/>
            <a:ext cx="1611531" cy="369332"/>
          </a:xfrm>
          <a:prstGeom prst="rect">
            <a:avLst/>
          </a:prstGeom>
          <a:noFill/>
        </p:spPr>
        <p:txBody>
          <a:bodyPr wrap="none" rtlCol="0">
            <a:spAutoFit/>
          </a:bodyPr>
          <a:lstStyle/>
          <a:p>
            <a:r>
              <a:rPr lang="fi-FI" b="1" dirty="0" smtClean="0"/>
              <a:t>TOIMENPITEET</a:t>
            </a:r>
            <a:endParaRPr lang="fi-FI" b="1" dirty="0"/>
          </a:p>
        </p:txBody>
      </p:sp>
      <p:sp>
        <p:nvSpPr>
          <p:cNvPr id="25" name="Tekstiruutu 24"/>
          <p:cNvSpPr txBox="1"/>
          <p:nvPr/>
        </p:nvSpPr>
        <p:spPr>
          <a:xfrm>
            <a:off x="1691680" y="3219718"/>
            <a:ext cx="1440160" cy="369332"/>
          </a:xfrm>
          <a:prstGeom prst="rect">
            <a:avLst/>
          </a:prstGeom>
          <a:noFill/>
        </p:spPr>
        <p:txBody>
          <a:bodyPr wrap="square" rtlCol="0">
            <a:spAutoFit/>
          </a:bodyPr>
          <a:lstStyle/>
          <a:p>
            <a:r>
              <a:rPr lang="fi-FI" b="1" dirty="0" smtClean="0"/>
              <a:t>TAVOITTEET</a:t>
            </a:r>
            <a:endParaRPr lang="fi-FI" b="1" dirty="0"/>
          </a:p>
        </p:txBody>
      </p:sp>
      <p:sp>
        <p:nvSpPr>
          <p:cNvPr id="26" name="Tekstiruutu 25"/>
          <p:cNvSpPr txBox="1"/>
          <p:nvPr/>
        </p:nvSpPr>
        <p:spPr>
          <a:xfrm rot="1213111">
            <a:off x="3695901" y="2629564"/>
            <a:ext cx="1638654" cy="369332"/>
          </a:xfrm>
          <a:prstGeom prst="rect">
            <a:avLst/>
          </a:prstGeom>
          <a:noFill/>
        </p:spPr>
        <p:txBody>
          <a:bodyPr wrap="none" rtlCol="0">
            <a:spAutoFit/>
          </a:bodyPr>
          <a:lstStyle/>
          <a:p>
            <a:r>
              <a:rPr lang="fi-FI" dirty="0" smtClean="0">
                <a:solidFill>
                  <a:srgbClr val="FF0000"/>
                </a:solidFill>
              </a:rPr>
              <a:t>Pitää täydentää</a:t>
            </a:r>
            <a:endParaRPr lang="fi-FI" dirty="0">
              <a:solidFill>
                <a:srgbClr val="FF0000"/>
              </a:solidFill>
            </a:endParaRPr>
          </a:p>
        </p:txBody>
      </p:sp>
    </p:spTree>
    <p:extLst>
      <p:ext uri="{BB962C8B-B14F-4D97-AF65-F5344CB8AC3E}">
        <p14:creationId xmlns:p14="http://schemas.microsoft.com/office/powerpoint/2010/main" val="2634660492"/>
      </p:ext>
    </p:extLst>
  </p:cSld>
  <p:clrMapOvr>
    <a:masterClrMapping/>
  </p:clrMapOvr>
  <p:timing>
    <p:tnLst>
      <p:par>
        <p:cTn id="1" dur="indefinite" restart="never" nodeType="tmRoot"/>
      </p:par>
    </p:tnLst>
  </p:timing>
</p:sld>
</file>

<file path=ppt/theme/theme1.xml><?xml version="1.0" encoding="utf-8"?>
<a:theme xmlns:a="http://schemas.openxmlformats.org/drawingml/2006/main" name="1_uusi_pohja">
  <a:themeElements>
    <a:clrScheme name="Liikennevirasto">
      <a:dk1>
        <a:sysClr val="windowText" lastClr="000000"/>
      </a:dk1>
      <a:lt1>
        <a:sysClr val="window" lastClr="FFFFFF"/>
      </a:lt1>
      <a:dk2>
        <a:srgbClr val="44546A"/>
      </a:dk2>
      <a:lt2>
        <a:srgbClr val="E7E6E6"/>
      </a:lt2>
      <a:accent1>
        <a:srgbClr val="0046AF"/>
      </a:accent1>
      <a:accent2>
        <a:srgbClr val="0088CE"/>
      </a:accent2>
      <a:accent3>
        <a:srgbClr val="3DB7E4"/>
      </a:accent3>
      <a:accent4>
        <a:srgbClr val="EA8A00"/>
      </a:accent4>
      <a:accent5>
        <a:srgbClr val="84CAC6"/>
      </a:accent5>
      <a:accent6>
        <a:srgbClr val="BCBC7E"/>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Laajakuva_Liikennevirasto.potx" id="{0143C127-69F1-4019-A783-DCE95FA98011}" vid="{BC132C1A-C7CF-40D1-855E-3389885240FB}"/>
    </a:ext>
  </a:extLst>
</a:theme>
</file>

<file path=ppt/theme/theme2.xml><?xml version="1.0" encoding="utf-8"?>
<a:theme xmlns:a="http://schemas.openxmlformats.org/drawingml/2006/main" name="Office-te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4176</TotalTime>
  <Words>1607</Words>
  <Application>Microsoft Office PowerPoint</Application>
  <PresentationFormat>Näytössä katseltava diaesitys (4:3)</PresentationFormat>
  <Paragraphs>237</Paragraphs>
  <Slides>15</Slides>
  <Notes>4</Notes>
  <HiddenSlides>0</HiddenSlides>
  <MMClips>0</MMClips>
  <ScaleCrop>false</ScaleCrop>
  <HeadingPairs>
    <vt:vector size="4" baseType="variant">
      <vt:variant>
        <vt:lpstr>Teema</vt:lpstr>
      </vt:variant>
      <vt:variant>
        <vt:i4>1</vt:i4>
      </vt:variant>
      <vt:variant>
        <vt:lpstr>Dian otsikot</vt:lpstr>
      </vt:variant>
      <vt:variant>
        <vt:i4>15</vt:i4>
      </vt:variant>
    </vt:vector>
  </HeadingPairs>
  <TitlesOfParts>
    <vt:vector size="16" baseType="lpstr">
      <vt:lpstr>1_uusi_pohja</vt:lpstr>
      <vt:lpstr>Digitalisaatiohanke </vt:lpstr>
      <vt:lpstr>Digitalisaatiohankkeen osahankkeet</vt:lpstr>
      <vt:lpstr>Tietojen virtaa ja IoT-ratkaisuja</vt:lpstr>
      <vt:lpstr>Väyläkohtaiset tietojen hallintajärjestelmät ja organisoinnin muutos </vt:lpstr>
      <vt:lpstr>Osahankeet ja niiden ositus</vt:lpstr>
      <vt:lpstr>1  Automatisoitu liikenne- ja liikkumistietojen kerääminen ja jakelu</vt:lpstr>
      <vt:lpstr>2  Rataverkon kapasiteetin hallinta ja optimointi</vt:lpstr>
      <vt:lpstr>3 Tieverkon ennakoiva kunnonhallinta ja tiestötietojen ylläpitojärjestelmän kehittäminen</vt:lpstr>
      <vt:lpstr>5 Merenkulun älyväylä</vt:lpstr>
      <vt:lpstr>6 Asiakasvuorovaikutuksen digitalisointi </vt:lpstr>
      <vt:lpstr>4 Rataverkon kunnonhallinnan ja ylläpitojärjestelmien kehittäminen</vt:lpstr>
      <vt:lpstr>4 Rataverkon kunnonhallinnan ja ylläpitojärjestelmien kehittäminen</vt:lpstr>
      <vt:lpstr>4 Rataverkon kunnonhallinnan ja ylläpitojärjestelmien kehittäminen</vt:lpstr>
      <vt:lpstr>4.1 Osahankkeen vaikuttavuus</vt:lpstr>
      <vt:lpstr>4 Rataverkon kunnonhallinnan ja ylläpitojärjestelmien kehittäminen</vt:lpstr>
    </vt:vector>
  </TitlesOfParts>
  <Company>Liikennevirasto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PowerPoint-esitys</dc:title>
  <dc:creator>Peljo Mirja</dc:creator>
  <cp:lastModifiedBy>Valjakka Jukka P.</cp:lastModifiedBy>
  <cp:revision>170</cp:revision>
  <cp:lastPrinted>2015-09-21T05:43:49Z</cp:lastPrinted>
  <dcterms:created xsi:type="dcterms:W3CDTF">2015-05-25T07:08:37Z</dcterms:created>
  <dcterms:modified xsi:type="dcterms:W3CDTF">2015-10-08T04:02:04Z</dcterms:modified>
</cp:coreProperties>
</file>