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5143500" type="screen16x9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2" d="100"/>
          <a:sy n="142" d="100"/>
        </p:scale>
        <p:origin x="-108" y="-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tsikkodia" type="title" preserve="1">
  <p:cSld name="title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uva 7" descr="Pitkät_nuolet_cmyk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7" r="-1753"/>
          <a:stretch/>
        </p:blipFill>
        <p:spPr>
          <a:xfrm rot="10800000" flipH="1">
            <a:off x="0" y="770401"/>
            <a:ext cx="8928000" cy="325316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00" y="3290400"/>
            <a:ext cx="5018682" cy="730800"/>
          </a:xfrm>
        </p:spPr>
        <p:txBody>
          <a:bodyPr anchor="b">
            <a:noAutofit/>
          </a:bodyPr>
          <a:lstStyle>
            <a:lvl1pPr algn="l">
              <a:defRPr sz="2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00" y="4136400"/>
            <a:ext cx="6696000" cy="378000"/>
          </a:xfrm>
        </p:spPr>
        <p:txBody>
          <a:bodyPr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8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04579" y="4565139"/>
            <a:ext cx="2057400" cy="273844"/>
          </a:xfrm>
        </p:spPr>
        <p:txBody>
          <a:bodyPr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  <a:defRPr lang="fi-FI" sz="1200" b="0" kern="1200" baseline="0" smtClean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6.10.2015</a:t>
            </a:r>
            <a:endParaRPr lang="fi-FI"/>
          </a:p>
        </p:txBody>
      </p:sp>
      <p:sp>
        <p:nvSpPr>
          <p:cNvPr id="9" name="Rectangle 8"/>
          <p:cNvSpPr/>
          <p:nvPr/>
        </p:nvSpPr>
        <p:spPr>
          <a:xfrm>
            <a:off x="98612" y="62754"/>
            <a:ext cx="2175461" cy="788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8" name="Kuva 10" descr="UUSI_Liikennevirasto_Tapahtumat_vaaka_cmyk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252000" y="122400"/>
            <a:ext cx="1009271" cy="108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90385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äliotsikko" preserve="1">
  <p:cSld name="section_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Vastakkaisista kulmista pyöristetty suorakulmio 1"/>
          <p:cNvSpPr/>
          <p:nvPr/>
        </p:nvSpPr>
        <p:spPr>
          <a:xfrm flipH="1">
            <a:off x="1044000" y="1761691"/>
            <a:ext cx="7128792" cy="2160240"/>
          </a:xfrm>
          <a:prstGeom prst="round2DiagRect">
            <a:avLst>
              <a:gd name="adj1" fmla="val 25354"/>
              <a:gd name="adj2" fmla="val 0"/>
            </a:avLst>
          </a:prstGeom>
          <a:solidFill>
            <a:srgbClr val="00B0C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6.10.2015</a:t>
            </a:r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Markku Nummelin</a:t>
            </a:r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B808A-5DF6-4D38-B2F7-95DC986558EC}" type="slidenum">
              <a:rPr lang="fi-FI" smtClean="0"/>
              <a:t>‹#›</a:t>
            </a:fld>
            <a:endParaRPr lang="fi-FI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296396" y="2294966"/>
            <a:ext cx="6624000" cy="1201269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51196035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ksti" type="obj" preserve="1">
  <p:cSld name="title_and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134938" indent="-134938">
              <a:buSzPct val="120000"/>
              <a:buFont typeface="Arial" panose="020B0604020202020204" pitchFamily="34" charset="0"/>
              <a:buChar char="●"/>
              <a:defRPr/>
            </a:lvl1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6.10.2015</a:t>
            </a:r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Markku Nummelin</a:t>
            </a:r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B808A-5DF6-4D38-B2F7-95DC986558EC}" type="slidenum">
              <a:rPr lang="fi-FI" smtClean="0"/>
              <a:t>‹#›</a:t>
            </a:fld>
            <a:endParaRPr lang="fi-FI"/>
          </a:p>
        </p:txBody>
      </p:sp>
      <p:sp>
        <p:nvSpPr>
          <p:cNvPr id="7" name="eulogoplaceholder"/>
          <p:cNvSpPr txBox="1"/>
          <p:nvPr/>
        </p:nvSpPr>
        <p:spPr>
          <a:xfrm>
            <a:off x="7504324" y="239574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8" name="eulogotenplaceholder"/>
          <p:cNvSpPr txBox="1"/>
          <p:nvPr/>
        </p:nvSpPr>
        <p:spPr>
          <a:xfrm>
            <a:off x="204295" y="4650906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9" name="eukarelialogoplaceholder"/>
          <p:cNvSpPr txBox="1"/>
          <p:nvPr/>
        </p:nvSpPr>
        <p:spPr>
          <a:xfrm>
            <a:off x="7750174" y="227769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3205701579"/>
      </p:ext>
    </p:extLst>
  </p:cSld>
  <p:clrMapOvr>
    <a:masterClrMapping/>
  </p:clrMapOvr>
  <p:hf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aksipalstainen" type="twoTxTwoObj" preserve="1">
  <p:cSld name="title_and_two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313200"/>
            <a:ext cx="6624000" cy="4572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2000" y="1274400"/>
            <a:ext cx="3868340" cy="43744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1751" y="1711843"/>
            <a:ext cx="3849596" cy="2930405"/>
          </a:xfrm>
        </p:spPr>
        <p:txBody>
          <a:bodyPr>
            <a:normAutofit/>
          </a:bodyPr>
          <a:lstStyle>
            <a:lvl1pPr marL="92075" indent="-92075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274400"/>
            <a:ext cx="3887391" cy="437442"/>
          </a:xfrm>
        </p:spPr>
        <p:txBody>
          <a:bodyPr anchor="t" anchorCtr="0">
            <a:normAutofit/>
          </a:bodyPr>
          <a:lstStyle>
            <a:lvl1pPr marL="0" indent="0">
              <a:buNone/>
              <a:defRPr lang="en-US" sz="1400" b="1" kern="1200" baseline="0" dirty="0" smtClean="0">
                <a:solidFill>
                  <a:srgbClr val="00B0CA"/>
                </a:solidFill>
                <a:latin typeface="Arial" charset="0"/>
                <a:ea typeface="+mn-ea"/>
                <a:cs typeface="Arial" panose="020B06040202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marL="0" lv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</a:pPr>
            <a:r>
              <a:rPr lang="fi-FI" smtClean="0"/>
              <a:t>Muokkaa tekstin perustyylejä napsauttamalla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1711843"/>
            <a:ext cx="3887391" cy="2930405"/>
          </a:xfrm>
        </p:spPr>
        <p:txBody>
          <a:bodyPr>
            <a:normAutofit/>
          </a:bodyPr>
          <a:lstStyle>
            <a:lvl1pPr marL="92075" indent="-92075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6.10.2015</a:t>
            </a:r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Markku Nummelin</a:t>
            </a:r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B808A-5DF6-4D38-B2F7-95DC986558EC}" type="slidenum">
              <a:rPr lang="fi-FI" smtClean="0"/>
              <a:t>‹#›</a:t>
            </a:fld>
            <a:endParaRPr lang="fi-FI"/>
          </a:p>
        </p:txBody>
      </p:sp>
      <p:sp>
        <p:nvSpPr>
          <p:cNvPr id="10" name="eulogoplaceholder"/>
          <p:cNvSpPr txBox="1"/>
          <p:nvPr/>
        </p:nvSpPr>
        <p:spPr>
          <a:xfrm>
            <a:off x="7504324" y="239574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1" name="eulogotenplaceholder"/>
          <p:cNvSpPr txBox="1"/>
          <p:nvPr/>
        </p:nvSpPr>
        <p:spPr>
          <a:xfrm>
            <a:off x="204295" y="4650906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2" name="eukarelialogoplaceholder"/>
          <p:cNvSpPr txBox="1"/>
          <p:nvPr/>
        </p:nvSpPr>
        <p:spPr>
          <a:xfrm>
            <a:off x="7750174" y="227769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892702109"/>
      </p:ext>
    </p:extLst>
  </p:cSld>
  <p:clrMapOvr>
    <a:masterClrMapping/>
  </p:clrMapOvr>
  <p:hf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ksi ja kaksi kuvaa" preserve="1">
  <p:cSld name="title_and_two_pictures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313200"/>
            <a:ext cx="6624000" cy="4572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2000" y="1338198"/>
            <a:ext cx="3618000" cy="43744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1751" y="1796904"/>
            <a:ext cx="3618000" cy="2818298"/>
          </a:xfrm>
        </p:spPr>
        <p:txBody>
          <a:bodyPr>
            <a:normAutofit/>
          </a:bodyPr>
          <a:lstStyle>
            <a:lvl1pPr marL="92075" indent="-92075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6.10.2015</a:t>
            </a:r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Markku Nummelin</a:t>
            </a:r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B808A-5DF6-4D38-B2F7-95DC986558EC}" type="slidenum">
              <a:rPr lang="fi-FI" smtClean="0"/>
              <a:t>‹#›</a:t>
            </a:fld>
            <a:endParaRPr lang="fi-FI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4406400" y="1368000"/>
            <a:ext cx="4417200" cy="15444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/>
          </p:nvPr>
        </p:nvSpPr>
        <p:spPr>
          <a:xfrm>
            <a:off x="4406400" y="3056400"/>
            <a:ext cx="4417200" cy="15444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12" name="eulogoplaceholder"/>
          <p:cNvSpPr txBox="1"/>
          <p:nvPr/>
        </p:nvSpPr>
        <p:spPr>
          <a:xfrm>
            <a:off x="7504324" y="239574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3" name="eulogotenplaceholder"/>
          <p:cNvSpPr txBox="1"/>
          <p:nvPr/>
        </p:nvSpPr>
        <p:spPr>
          <a:xfrm>
            <a:off x="204295" y="4650906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4" name="eukarelialogoplaceholder"/>
          <p:cNvSpPr txBox="1"/>
          <p:nvPr/>
        </p:nvSpPr>
        <p:spPr>
          <a:xfrm>
            <a:off x="7750174" y="227769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121222511"/>
      </p:ext>
    </p:extLst>
  </p:cSld>
  <p:clrMapOvr>
    <a:masterClrMapping/>
  </p:clrMapOvr>
  <p:hf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iitossivu" type="title" preserve="1">
  <p:cSld name="end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0000" y="2462400"/>
            <a:ext cx="4554000" cy="457200"/>
          </a:xfrm>
        </p:spPr>
        <p:txBody>
          <a:bodyPr anchor="b">
            <a:noAutofit/>
          </a:bodyPr>
          <a:lstStyle>
            <a:lvl1pPr algn="l">
              <a:defRPr sz="24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0000" y="3168000"/>
            <a:ext cx="4518000" cy="925200"/>
          </a:xfrm>
        </p:spPr>
        <p:txBody>
          <a:bodyPr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2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9" name="Rectangle 8"/>
          <p:cNvSpPr/>
          <p:nvPr/>
        </p:nvSpPr>
        <p:spPr>
          <a:xfrm>
            <a:off x="98612" y="62754"/>
            <a:ext cx="2095948" cy="9868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8" name="Kuva 10" descr="UUSI_Liikennevirasto_Tapahtumat_vaaka_cmyk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252000" y="122400"/>
            <a:ext cx="1009271" cy="10872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851270" y="4389120"/>
            <a:ext cx="4266000" cy="75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11" name="Kuva 7" descr="Pitkät_nuolet_cmyk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42" r="-1754"/>
          <a:stretch/>
        </p:blipFill>
        <p:spPr>
          <a:xfrm rot="16200000">
            <a:off x="4407854" y="658870"/>
            <a:ext cx="5152834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7632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in otsikko" type="titleOnly" preserve="1">
  <p:cSld name="only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6.10.2015</a:t>
            </a:r>
            <a:endParaRPr lang="fi-F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Markku Nummelin</a:t>
            </a:r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B808A-5DF6-4D38-B2F7-95DC986558EC}" type="slidenum">
              <a:rPr lang="fi-FI" smtClean="0"/>
              <a:t>‹#›</a:t>
            </a:fld>
            <a:endParaRPr lang="fi-FI"/>
          </a:p>
        </p:txBody>
      </p:sp>
      <p:sp>
        <p:nvSpPr>
          <p:cNvPr id="6" name="eulogoplaceholder"/>
          <p:cNvSpPr txBox="1"/>
          <p:nvPr/>
        </p:nvSpPr>
        <p:spPr>
          <a:xfrm>
            <a:off x="7504324" y="239574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7" name="eulogotenplaceholder"/>
          <p:cNvSpPr txBox="1"/>
          <p:nvPr/>
        </p:nvSpPr>
        <p:spPr>
          <a:xfrm>
            <a:off x="204295" y="4650906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8" name="eukarelialogoplaceholder"/>
          <p:cNvSpPr txBox="1"/>
          <p:nvPr/>
        </p:nvSpPr>
        <p:spPr>
          <a:xfrm>
            <a:off x="7750174" y="227769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460993962"/>
      </p:ext>
    </p:extLst>
  </p:cSld>
  <p:clrMapOvr>
    <a:masterClrMapping/>
  </p:clrMapOvr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yhjä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6.10.2015</a:t>
            </a:r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Markku Nummelin</a:t>
            </a:r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B808A-5DF6-4D38-B2F7-95DC986558EC}" type="slidenum">
              <a:rPr lang="fi-FI" smtClean="0"/>
              <a:t>‹#›</a:t>
            </a:fld>
            <a:endParaRPr lang="fi-FI"/>
          </a:p>
        </p:txBody>
      </p:sp>
      <p:sp>
        <p:nvSpPr>
          <p:cNvPr id="5" name="eulogoplaceholder"/>
          <p:cNvSpPr txBox="1"/>
          <p:nvPr/>
        </p:nvSpPr>
        <p:spPr>
          <a:xfrm>
            <a:off x="7504324" y="239574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6" name="eulogotenplaceholder"/>
          <p:cNvSpPr txBox="1"/>
          <p:nvPr/>
        </p:nvSpPr>
        <p:spPr>
          <a:xfrm>
            <a:off x="204295" y="4650906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7" name="eukarelialogoplaceholder"/>
          <p:cNvSpPr txBox="1"/>
          <p:nvPr/>
        </p:nvSpPr>
        <p:spPr>
          <a:xfrm>
            <a:off x="7750174" y="227769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930687494"/>
      </p:ext>
    </p:extLst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96000" y="313200"/>
            <a:ext cx="6624000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2000" y="1278000"/>
            <a:ext cx="7970400" cy="331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68703" y="4767264"/>
            <a:ext cx="82802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6.10.2015</a:t>
            </a:r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8042" y="4767264"/>
            <a:ext cx="291733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Markku Nummelin</a:t>
            </a:r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64527" y="4767264"/>
            <a:ext cx="37346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2CB808A-5DF6-4D38-B2F7-95DC986558EC}" type="slidenum">
              <a:rPr lang="fi-FI" smtClean="0"/>
              <a:t>‹#›</a:t>
            </a:fld>
            <a:endParaRPr lang="fi-FI"/>
          </a:p>
        </p:txBody>
      </p:sp>
      <p:pic>
        <p:nvPicPr>
          <p:cNvPr id="7" name="Kuva 14" descr="UUSI_Liikennevirasto_Tapahtumat_vaaka_cmyk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194400"/>
            <a:ext cx="1767600" cy="866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097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hf hdr="0"/>
  <p:txStyles>
    <p:titleStyle>
      <a:lvl1pPr marL="0" algn="l" defTabSz="685800" rtl="0" eaLnBrk="1" latinLnBrk="0" hangingPunct="1">
        <a:lnSpc>
          <a:spcPct val="90000"/>
        </a:lnSpc>
        <a:spcBef>
          <a:spcPct val="0"/>
        </a:spcBef>
        <a:buNone/>
        <a:defRPr lang="fi-FI" sz="2800" kern="1200" baseline="0" dirty="0">
          <a:solidFill>
            <a:srgbClr val="00B0CA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134938" indent="-134938" algn="l" defTabSz="685800" rtl="0" eaLnBrk="1" latinLnBrk="0" hangingPunct="1">
        <a:lnSpc>
          <a:spcPct val="90000"/>
        </a:lnSpc>
        <a:spcBef>
          <a:spcPts val="750"/>
        </a:spcBef>
        <a:buClr>
          <a:srgbClr val="00B0CA"/>
        </a:buClr>
        <a:buSzPct val="120000"/>
        <a:buFont typeface="Arial" panose="020B0604020202020204" pitchFamily="34" charset="0"/>
        <a:buChar char="●"/>
        <a:defRPr lang="en-US" sz="1600" b="0" kern="1200" dirty="0" smtClean="0">
          <a:solidFill>
            <a:srgbClr val="000000"/>
          </a:solidFill>
          <a:latin typeface="Arial" charset="0"/>
          <a:ea typeface="+mn-ea"/>
          <a:cs typeface="Arial" panose="020B0604020202020204" pitchFamily="34" charset="0"/>
        </a:defRPr>
      </a:lvl1pPr>
      <a:lvl2pPr marL="449263" indent="-90488" algn="l" defTabSz="685800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717550" indent="-109538" algn="l" defTabSz="685800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076325" indent="-133350" algn="l" defTabSz="685800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346200" indent="-131763" algn="l" defTabSz="685800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tsikko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 smtClean="0"/>
              <a:t>Ratatekninen oppimiskeskus (ROK)</a:t>
            </a:r>
            <a:endParaRPr lang="fi-FI" dirty="0"/>
          </a:p>
        </p:txBody>
      </p:sp>
      <p:sp>
        <p:nvSpPr>
          <p:cNvPr id="6" name="Alaotsikko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 smtClean="0"/>
              <a:t>M Nummelin </a:t>
            </a:r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dirty="0"/>
              <a:t>8</a:t>
            </a:r>
            <a:r>
              <a:rPr lang="fi-FI" dirty="0" smtClean="0"/>
              <a:t>.10.2015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502805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isällön paikkamerkki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1957" y="1277938"/>
            <a:ext cx="5871498" cy="3311525"/>
          </a:xfrm>
        </p:spPr>
      </p:pic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6.10.2015</a:t>
            </a:r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Markku Nummelin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B808A-5DF6-4D38-B2F7-95DC986558EC}" type="slidenum">
              <a:rPr lang="fi-FI" smtClean="0"/>
              <a:t>2</a:t>
            </a:fld>
            <a:endParaRPr lang="fi-FI"/>
          </a:p>
        </p:txBody>
      </p:sp>
      <p:sp>
        <p:nvSpPr>
          <p:cNvPr id="8" name="Otsikko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Ratatekninen oppimiskeskus 2016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958574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Oppimiskeskus ja toimintamalli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smtClean="0"/>
              <a:t>Pätevyysvaatimukset kertaus- ja näyttövaatimuksineen sekä asianmukainen oppimisympäristö ja pätevä opettajakunta antavat edellytykset alan osaamisen varmistamiselle</a:t>
            </a:r>
            <a:r>
              <a:rPr lang="fi-FI" dirty="0" smtClean="0"/>
              <a:t>.</a:t>
            </a:r>
          </a:p>
          <a:p>
            <a:r>
              <a:rPr lang="fi-FI" dirty="0" smtClean="0"/>
              <a:t>Perusosaaminen </a:t>
            </a:r>
            <a:r>
              <a:rPr lang="fi-FI" smtClean="0"/>
              <a:t>on rautatieturvallisuuden </a:t>
            </a:r>
            <a:r>
              <a:rPr lang="fi-FI" dirty="0" smtClean="0"/>
              <a:t>ydin.</a:t>
            </a:r>
            <a:endParaRPr lang="fi-FI" dirty="0" smtClean="0"/>
          </a:p>
          <a:p>
            <a:r>
              <a:rPr lang="fi-FI" dirty="0"/>
              <a:t>Oppimiskeskus tulee olemaan neutraali ja kaikille avoin. Se tulee olemaan koko alan käytettävissä. Vaikka Liikennevirasto omistaa oppimiskeskuksen, virasto ei järjestä koulutusta. </a:t>
            </a:r>
            <a:r>
              <a:rPr lang="fi-FI" dirty="0" smtClean="0"/>
              <a:t>ROK </a:t>
            </a:r>
            <a:r>
              <a:rPr lang="fi-FI" dirty="0"/>
              <a:t>tulee olemaan hyväksyttyjen koulutuslaitosten käytössä. Juuri nyt haetaan tulevaisuuden toimintamallia. </a:t>
            </a:r>
            <a:r>
              <a:rPr lang="fi-FI" dirty="0" smtClean="0"/>
              <a:t>Ideat on kerätty ja niiden arviointi on parhaillaan käynnissä. Toimintamallilla </a:t>
            </a:r>
            <a:r>
              <a:rPr lang="fi-FI" dirty="0"/>
              <a:t>haetaan mahdollisimman hyvää arvoa investoitavalle rahalle.</a:t>
            </a:r>
          </a:p>
          <a:p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6.10.2015</a:t>
            </a:r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Markku Nummelin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B808A-5DF6-4D38-B2F7-95DC986558EC}" type="slidenum">
              <a:rPr lang="fi-FI" smtClean="0"/>
              <a:t>3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8182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Eri tekniikoille omat opetus- ja kertausalueensa</a:t>
            </a:r>
            <a:endParaRPr lang="fi-FI" dirty="0"/>
          </a:p>
        </p:txBody>
      </p:sp>
      <p:pic>
        <p:nvPicPr>
          <p:cNvPr id="7" name="Sisällön paikkamerkki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4129" y="1277938"/>
            <a:ext cx="5887155" cy="3311525"/>
          </a:xfrm>
        </p:spPr>
      </p:pic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6.10.2015</a:t>
            </a:r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Markku Nummelin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B808A-5DF6-4D38-B2F7-95DC986558EC}" type="slidenum">
              <a:rPr lang="fi-FI" smtClean="0"/>
              <a:t>4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952973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Hankkeen eteneminen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/>
              <a:t>Kaava- ja lupa-asiat ovat edenneet joutuisasti kaupungin kanssa. Vanha varasto on </a:t>
            </a:r>
            <a:r>
              <a:rPr lang="fi-FI" dirty="0" smtClean="0"/>
              <a:t>purettu </a:t>
            </a:r>
            <a:r>
              <a:rPr lang="fi-FI" dirty="0"/>
              <a:t>kesällä 2015 koulutushallin tieltä.  Suunnitelmat rakennettavan turvalaite- ja sähköratatekniikan osalta ovat valmistumassa. Konkreettisiin rakennustöihin on tarkoitus päästä viedä kuluvan vuoden aikana. </a:t>
            </a:r>
            <a:r>
              <a:rPr lang="fi-FI" dirty="0" smtClean="0"/>
              <a:t>Rahoitus on kunnossa.</a:t>
            </a:r>
            <a:endParaRPr lang="fi-FI" dirty="0"/>
          </a:p>
          <a:p>
            <a:r>
              <a:rPr lang="fi-FI" dirty="0" err="1" smtClean="0"/>
              <a:t>ROKin</a:t>
            </a:r>
            <a:r>
              <a:rPr lang="fi-FI" dirty="0" smtClean="0"/>
              <a:t> toimintamalli lyödään lukkoon 2015 lopulla, jonka jälkeen tehdään tarvittavat sopimukset.</a:t>
            </a:r>
          </a:p>
          <a:p>
            <a:r>
              <a:rPr lang="fi-FI" dirty="0" smtClean="0"/>
              <a:t>Tavoitteena </a:t>
            </a:r>
            <a:r>
              <a:rPr lang="fi-FI" dirty="0"/>
              <a:t>on, että koulutus ja kertaukset </a:t>
            </a:r>
            <a:r>
              <a:rPr lang="fi-FI"/>
              <a:t>päästään </a:t>
            </a:r>
            <a:r>
              <a:rPr lang="fi-FI" smtClean="0"/>
              <a:t>aloittamaan syksyllä </a:t>
            </a:r>
            <a:r>
              <a:rPr lang="fi-FI" dirty="0"/>
              <a:t>2016.  </a:t>
            </a:r>
            <a:r>
              <a:rPr lang="fi-FI" dirty="0" smtClean="0"/>
              <a:t>Päärakennuksen koulutustilat ovat tällöin valmiit. Vihkiäisiä </a:t>
            </a:r>
            <a:r>
              <a:rPr lang="fi-FI" dirty="0"/>
              <a:t>vietettäneen </a:t>
            </a:r>
            <a:r>
              <a:rPr lang="fi-FI" dirty="0" smtClean="0"/>
              <a:t>2016 lopulla. </a:t>
            </a:r>
            <a:r>
              <a:rPr lang="fi-FI" dirty="0"/>
              <a:t>Koulutushallin ja ulkoalueiden </a:t>
            </a:r>
            <a:r>
              <a:rPr lang="fi-FI" dirty="0" smtClean="0"/>
              <a:t>lopullinen viimeistely </a:t>
            </a:r>
            <a:r>
              <a:rPr lang="fi-FI" dirty="0"/>
              <a:t>vienee hieman pidempään. Tarkkaan ottaen työt eivät koskaan päätykään, koska esillä on tarkoitus olla perinteisen lisäksi uusinta ja jopa tulevaisuuden teknologiaa. Oppimiskeskus tulee olemaan elävä ja jatkuvasti kehittyvä.</a:t>
            </a:r>
          </a:p>
          <a:p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6.10.2015</a:t>
            </a:r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Markku Nummelin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B808A-5DF6-4D38-B2F7-95DC986558EC}" type="slidenum">
              <a:rPr lang="fi-FI" smtClean="0"/>
              <a:t>5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771521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uusi_pohja">
  <a:themeElements>
    <a:clrScheme name="Liikennevirast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46AF"/>
      </a:accent1>
      <a:accent2>
        <a:srgbClr val="0088CE"/>
      </a:accent2>
      <a:accent3>
        <a:srgbClr val="3DB7E4"/>
      </a:accent3>
      <a:accent4>
        <a:srgbClr val="EA8A00"/>
      </a:accent4>
      <a:accent5>
        <a:srgbClr val="84CAC6"/>
      </a:accent5>
      <a:accent6>
        <a:srgbClr val="BCBC7E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Laajakuva_Liikennevirasto.potx" id="{0143C127-69F1-4019-A783-DCE95FA98011}" vid="{BC132C1A-C7CF-40D1-855E-3389885240F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esityspohja tapahtumailmeellä</Template>
  <TotalTime>69</TotalTime>
  <Words>229</Words>
  <Application>Microsoft Office PowerPoint</Application>
  <PresentationFormat>Näytössä katseltava esitys (16:9)</PresentationFormat>
  <Paragraphs>25</Paragraphs>
  <Slides>5</Slides>
  <Notes>0</Notes>
  <HiddenSlides>0</HiddenSlides>
  <MMClips>0</MMClips>
  <ScaleCrop>false</ScaleCrop>
  <HeadingPairs>
    <vt:vector size="4" baseType="variant">
      <vt:variant>
        <vt:lpstr>Teema</vt:lpstr>
      </vt:variant>
      <vt:variant>
        <vt:i4>1</vt:i4>
      </vt:variant>
      <vt:variant>
        <vt:lpstr>Dian otsikot</vt:lpstr>
      </vt:variant>
      <vt:variant>
        <vt:i4>5</vt:i4>
      </vt:variant>
    </vt:vector>
  </HeadingPairs>
  <TitlesOfParts>
    <vt:vector size="6" baseType="lpstr">
      <vt:lpstr>1_uusi_pohja</vt:lpstr>
      <vt:lpstr>Ratatekninen oppimiskeskus (ROK)</vt:lpstr>
      <vt:lpstr>Ratatekninen oppimiskeskus 2016</vt:lpstr>
      <vt:lpstr>Oppimiskeskus ja toimintamalli</vt:lpstr>
      <vt:lpstr>Eri tekniikoille omat opetus- ja kertausalueensa</vt:lpstr>
      <vt:lpstr>Hankkeen eteneminen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Ratatekninen oppimiskeskus (ROK)</dc:title>
  <dc:creator>Markku Nummelin</dc:creator>
  <cp:lastModifiedBy>Nummelin Markku</cp:lastModifiedBy>
  <cp:revision>13</cp:revision>
  <dcterms:created xsi:type="dcterms:W3CDTF">2015-10-06T05:49:41Z</dcterms:created>
  <dcterms:modified xsi:type="dcterms:W3CDTF">2015-10-06T09:48:12Z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vTieturiVerID">
    <vt:lpwstr>473.983.01.001</vt:lpwstr>
  </property>
  <property fmtid="{D5CDD505-2E9C-101B-9397-08002B2CF9AE}" pid="3" name="dvSaved">
    <vt:lpwstr>1</vt:lpwstr>
  </property>
  <property fmtid="{D5CDD505-2E9C-101B-9397-08002B2CF9AE}" pid="4" name="dvLanguage">
    <vt:lpwstr>1035</vt:lpwstr>
  </property>
  <property fmtid="{D5CDD505-2E9C-101B-9397-08002B2CF9AE}" pid="5" name="dvTemplate">
    <vt:lpwstr>esityspohja tapahtumailmeellä.potx</vt:lpwstr>
  </property>
  <property fmtid="{D5CDD505-2E9C-101B-9397-08002B2CF9AE}" pid="6" name="dvDefinition">
    <vt:lpwstr>983 (dd_default.xml)</vt:lpwstr>
  </property>
  <property fmtid="{D5CDD505-2E9C-101B-9397-08002B2CF9AE}" pid="7" name="dvDefinitionID">
    <vt:lpwstr>983</vt:lpwstr>
  </property>
  <property fmtid="{D5CDD505-2E9C-101B-9397-08002B2CF9AE}" pid="8" name="dvContentFile">
    <vt:lpwstr>dd_default.xml</vt:lpwstr>
  </property>
  <property fmtid="{D5CDD505-2E9C-101B-9397-08002B2CF9AE}" pid="9" name="dvGlobalVerID">
    <vt:lpwstr>473.85.01.012</vt:lpwstr>
  </property>
  <property fmtid="{D5CDD505-2E9C-101B-9397-08002B2CF9AE}" pid="10" name="dvDefinitionVersion">
    <vt:lpwstr>01.001 / 13.8.2014</vt:lpwstr>
  </property>
  <property fmtid="{D5CDD505-2E9C-101B-9397-08002B2CF9AE}" pid="11" name="filename">
    <vt:lpwstr>false</vt:lpwstr>
  </property>
  <property fmtid="{D5CDD505-2E9C-101B-9397-08002B2CF9AE}" pid="12" name="filenameandpath">
    <vt:lpwstr>false</vt:lpwstr>
  </property>
  <property fmtid="{D5CDD505-2E9C-101B-9397-08002B2CF9AE}" pid="13" name="dvPagenumberExist">
    <vt:lpwstr>1</vt:lpwstr>
  </property>
  <property fmtid="{D5CDD505-2E9C-101B-9397-08002B2CF9AE}" pid="14" name="dvAuthorExist">
    <vt:lpwstr>1</vt:lpwstr>
  </property>
  <property fmtid="{D5CDD505-2E9C-101B-9397-08002B2CF9AE}" pid="15" name="dvDateExist">
    <vt:lpwstr>-1</vt:lpwstr>
  </property>
  <property fmtid="{D5CDD505-2E9C-101B-9397-08002B2CF9AE}" pid="16" name="dvUsed">
    <vt:lpwstr>1</vt:lpwstr>
  </property>
  <property fmtid="{D5CDD505-2E9C-101B-9397-08002B2CF9AE}" pid="17" name="dvCompany">
    <vt:lpwstr>LIVI</vt:lpwstr>
  </property>
  <property fmtid="{D5CDD505-2E9C-101B-9397-08002B2CF9AE}" pid="18" name="dvSite">
    <vt:lpwstr>Helsinki</vt:lpwstr>
  </property>
  <property fmtid="{D5CDD505-2E9C-101B-9397-08002B2CF9AE}" pid="19" name="dvNumbering">
    <vt:lpwstr>0</vt:lpwstr>
  </property>
  <property fmtid="{D5CDD505-2E9C-101B-9397-08002B2CF9AE}" pid="20" name="dvDUname">
    <vt:lpwstr>Markku Nummelin</vt:lpwstr>
  </property>
  <property fmtid="{D5CDD505-2E9C-101B-9397-08002B2CF9AE}" pid="21" name="dvDUdepartment">
    <vt:lpwstr>Tekniikka ja ympäristö</vt:lpwstr>
  </property>
  <property fmtid="{D5CDD505-2E9C-101B-9397-08002B2CF9AE}" pid="22" name="dvDUBusinessArea">
    <vt:lpwstr>Väylänpito</vt:lpwstr>
  </property>
  <property fmtid="{D5CDD505-2E9C-101B-9397-08002B2CF9AE}" pid="23" name="dvEuLogo">
    <vt:lpwstr/>
  </property>
  <property fmtid="{D5CDD505-2E9C-101B-9397-08002B2CF9AE}" pid="24" name="dvLogoExist">
    <vt:lpwstr>0</vt:lpwstr>
  </property>
  <property fmtid="{D5CDD505-2E9C-101B-9397-08002B2CF9AE}" pid="25" name="dvCurrentlogo">
    <vt:lpwstr>eu_karelia.jpg</vt:lpwstr>
  </property>
  <property fmtid="{D5CDD505-2E9C-101B-9397-08002B2CF9AE}" pid="26" name="dvEULogoExist">
    <vt:lpwstr>0</vt:lpwstr>
  </property>
  <property fmtid="{D5CDD505-2E9C-101B-9397-08002B2CF9AE}" pid="27" name="dvCurrentEUListLogo">
    <vt:lpwstr/>
  </property>
</Properties>
</file>