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5"/>
  </p:notesMasterIdLst>
  <p:sldIdLst>
    <p:sldId id="256" r:id="rId4"/>
    <p:sldId id="266" r:id="rId5"/>
    <p:sldId id="271" r:id="rId6"/>
    <p:sldId id="267" r:id="rId7"/>
    <p:sldId id="269" r:id="rId8"/>
    <p:sldId id="268" r:id="rId9"/>
    <p:sldId id="272" r:id="rId10"/>
    <p:sldId id="284" r:id="rId11"/>
    <p:sldId id="273" r:id="rId12"/>
    <p:sldId id="276" r:id="rId13"/>
    <p:sldId id="275" r:id="rId14"/>
    <p:sldId id="274" r:id="rId15"/>
    <p:sldId id="283" r:id="rId16"/>
    <p:sldId id="277" r:id="rId17"/>
    <p:sldId id="285" r:id="rId18"/>
    <p:sldId id="278" r:id="rId19"/>
    <p:sldId id="279" r:id="rId20"/>
    <p:sldId id="282" r:id="rId21"/>
    <p:sldId id="280" r:id="rId22"/>
    <p:sldId id="281" r:id="rId23"/>
    <p:sldId id="270" r:id="rId24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8F33"/>
    <a:srgbClr val="2FD54F"/>
    <a:srgbClr val="82E696"/>
    <a:srgbClr val="F60000"/>
    <a:srgbClr val="F57B7B"/>
    <a:srgbClr val="E40000"/>
    <a:srgbClr val="F1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73" autoAdjust="0"/>
  </p:normalViewPr>
  <p:slideViewPr>
    <p:cSldViewPr snapToGrid="0">
      <p:cViewPr varScale="1">
        <p:scale>
          <a:sx n="116" d="100"/>
          <a:sy n="116" d="100"/>
        </p:scale>
        <p:origin x="60" y="44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24.3.2017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MN 31.3.2017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Kiitos!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MN 31.3.2017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Ratafoorumi 31.3.2017</a:t>
            </a:r>
            <a:endParaRPr lang="fi-FI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Japanilaista rautatiekulttuuria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3869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Turvallisuuskulttuurista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  <p:sp>
        <p:nvSpPr>
          <p:cNvPr id="6" name="Sisällön paikkamerkk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Turvallisuus on johdon ykkösasia</a:t>
            </a:r>
          </a:p>
          <a:p>
            <a:r>
              <a:rPr lang="fi-FI" dirty="0" smtClean="0"/>
              <a:t>Nolla uhria matkustajien ja </a:t>
            </a:r>
            <a:r>
              <a:rPr lang="fi-FI" smtClean="0"/>
              <a:t>työntekijöiden joukossa</a:t>
            </a:r>
            <a:endParaRPr lang="fi-FI" dirty="0" smtClean="0"/>
          </a:p>
          <a:p>
            <a:r>
              <a:rPr lang="fi-FI" dirty="0" smtClean="0"/>
              <a:t>Täsmällisyys on kakkosprioriteetilla; ennen täsmällisyys oli ykkösenä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74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Työturvallisuuskoulutusta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Toteutetaan </a:t>
            </a:r>
            <a:r>
              <a:rPr lang="fi-FI" dirty="0" smtClean="0"/>
              <a:t>simulointipisteillä</a:t>
            </a:r>
          </a:p>
          <a:p>
            <a:pPr>
              <a:buFontTx/>
              <a:buChar char="-"/>
            </a:pPr>
            <a:r>
              <a:rPr lang="fi-FI" dirty="0" smtClean="0"/>
              <a:t>Putoaminen korkealta</a:t>
            </a:r>
          </a:p>
          <a:p>
            <a:pPr>
              <a:buFontTx/>
              <a:buChar char="-"/>
            </a:pPr>
            <a:r>
              <a:rPr lang="fi-FI" dirty="0" smtClean="0"/>
              <a:t>Veturinkuljettajan näkemä lähelle eteen</a:t>
            </a:r>
          </a:p>
          <a:p>
            <a:pPr>
              <a:buFontTx/>
              <a:buChar char="-"/>
            </a:pPr>
            <a:r>
              <a:rPr lang="fi-FI" dirty="0" smtClean="0"/>
              <a:t>Käsityökoneiden vaarat</a:t>
            </a:r>
          </a:p>
          <a:p>
            <a:pPr>
              <a:buFontTx/>
              <a:buChar char="-"/>
            </a:pPr>
            <a:r>
              <a:rPr lang="fi-FI" dirty="0" smtClean="0"/>
              <a:t>Junan lähestymisnopeus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1697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Osaamisen varmistaminen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753" y="921380"/>
            <a:ext cx="5800507" cy="3668083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434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Keskitetty valvomotoiminta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Liikenteen ohjaus</a:t>
            </a:r>
          </a:p>
          <a:p>
            <a:r>
              <a:rPr lang="fi-FI" dirty="0" smtClean="0"/>
              <a:t>Henkilöstön ohjaus</a:t>
            </a:r>
          </a:p>
          <a:p>
            <a:r>
              <a:rPr lang="fi-FI" dirty="0" smtClean="0"/>
              <a:t>Kalustokierron ohjaus</a:t>
            </a:r>
          </a:p>
          <a:p>
            <a:r>
              <a:rPr lang="fi-FI" dirty="0" smtClean="0"/>
              <a:t>Kaluston </a:t>
            </a:r>
            <a:r>
              <a:rPr lang="fi-FI" dirty="0" smtClean="0"/>
              <a:t>tukipalvelu häiriötilanteissa</a:t>
            </a:r>
            <a:endParaRPr lang="fi-FI" dirty="0" smtClean="0"/>
          </a:p>
          <a:p>
            <a:r>
              <a:rPr lang="fi-FI" dirty="0" smtClean="0"/>
              <a:t>Matkustajainformaatio; uutisstudio</a:t>
            </a:r>
          </a:p>
          <a:p>
            <a:r>
              <a:rPr lang="fi-FI" dirty="0" smtClean="0"/>
              <a:t>Sähköradan käyttökeskus</a:t>
            </a:r>
          </a:p>
          <a:p>
            <a:r>
              <a:rPr lang="fi-FI" dirty="0" smtClean="0"/>
              <a:t>Kiinteistövalvonta</a:t>
            </a:r>
          </a:p>
          <a:p>
            <a:r>
              <a:rPr lang="fi-FI" dirty="0" smtClean="0"/>
              <a:t>Teknisten laitteiden valvonta</a:t>
            </a:r>
          </a:p>
          <a:p>
            <a:r>
              <a:rPr lang="fi-FI" dirty="0" smtClean="0"/>
              <a:t>Teknisten laitteiden </a:t>
            </a:r>
            <a:r>
              <a:rPr lang="fi-FI" dirty="0" smtClean="0"/>
              <a:t>tukipalvelu häiriötilanteissa</a:t>
            </a:r>
            <a:endParaRPr lang="fi-FI" dirty="0" smtClean="0"/>
          </a:p>
          <a:p>
            <a:r>
              <a:rPr lang="fi-FI" dirty="0" smtClean="0"/>
              <a:t>Luonnon olosuhteiden valvonta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054519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Radan tarkastus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1067962"/>
            <a:ext cx="5709946" cy="3521501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6529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</a:t>
            </a:r>
            <a:r>
              <a:rPr lang="fi-FI" dirty="0" smtClean="0"/>
              <a:t>nnakoivaa </a:t>
            </a:r>
            <a:r>
              <a:rPr lang="fi-FI" dirty="0" smtClean="0"/>
              <a:t>kunnossapitoa 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dirty="0" smtClean="0"/>
              <a:t>Asenne hyvään laatuun niin johdossa kuin kentällä</a:t>
            </a:r>
          </a:p>
          <a:p>
            <a:r>
              <a:rPr lang="fi-FI" dirty="0" smtClean="0"/>
              <a:t>Pienetkin alkavat viat </a:t>
            </a:r>
            <a:r>
              <a:rPr lang="fi-FI" dirty="0" err="1" smtClean="0"/>
              <a:t>pysäytetää</a:t>
            </a:r>
            <a:r>
              <a:rPr lang="fi-FI" dirty="0" smtClean="0"/>
              <a:t> ennen kehittymistä vakaviksi</a:t>
            </a:r>
            <a:endParaRPr lang="fi-FI" dirty="0" smtClean="0"/>
          </a:p>
          <a:p>
            <a:r>
              <a:rPr lang="fi-FI" dirty="0" smtClean="0"/>
              <a:t>Kaikki </a:t>
            </a:r>
            <a:r>
              <a:rPr lang="fi-FI" dirty="0" smtClean="0"/>
              <a:t>kunnossapitotyöt tehdään öisin</a:t>
            </a:r>
          </a:p>
          <a:p>
            <a:r>
              <a:rPr lang="fi-FI" dirty="0" smtClean="0"/>
              <a:t>Yleinen kävelytarkastus tehdään 1-2 viikon välein, öisin</a:t>
            </a:r>
          </a:p>
          <a:p>
            <a:r>
              <a:rPr lang="fi-FI" dirty="0" smtClean="0"/>
              <a:t>Ajojohdon </a:t>
            </a:r>
            <a:r>
              <a:rPr lang="fi-FI" dirty="0" smtClean="0"/>
              <a:t>täystarkastus on vuosittain, lisäksi mittavaunulla 3-4 kk välein</a:t>
            </a:r>
          </a:p>
          <a:p>
            <a:r>
              <a:rPr lang="fi-FI" dirty="0" smtClean="0"/>
              <a:t>Kaikki liikenteeseen vaikuttavat kunnossapitotyöt päätetään vähintään kuukausi etukäteen, vaikuttavat lähinnä vain öisin kulkeviin tavarajuniin</a:t>
            </a:r>
          </a:p>
          <a:p>
            <a:r>
              <a:rPr lang="fi-FI" dirty="0" smtClean="0"/>
              <a:t>Vain isoja investointitöitä tehdään päivisin</a:t>
            </a:r>
          </a:p>
          <a:p>
            <a:r>
              <a:rPr lang="fi-FI" dirty="0" smtClean="0"/>
              <a:t>Kaikki ratatiedot tarkastustietoineen yhdessä järjestelmässä, sisältää mm. töissä tarvittavat materiaalimäärät</a:t>
            </a:r>
          </a:p>
          <a:p>
            <a:r>
              <a:rPr lang="fi-FI" dirty="0" smtClean="0"/>
              <a:t>Jos kunnossapitorajat ylitetään, työt aloitetaan välittömästi; erillisiä kunnossapito- ja akuuttirajoja ei ole</a:t>
            </a:r>
          </a:p>
          <a:p>
            <a:r>
              <a:rPr lang="fi-FI" dirty="0" smtClean="0"/>
              <a:t>Vaihdeviat johtuvat lähinnä vain vieraista </a:t>
            </a:r>
            <a:r>
              <a:rPr lang="fi-FI" dirty="0" smtClean="0"/>
              <a:t>esineistä</a:t>
            </a:r>
            <a:r>
              <a:rPr lang="fi-FI" dirty="0" smtClean="0"/>
              <a:t>, esim. linnuista</a:t>
            </a:r>
          </a:p>
          <a:p>
            <a:r>
              <a:rPr lang="fi-FI" dirty="0" smtClean="0"/>
              <a:t>Keväisin madot aiheuttavat ongelmia</a:t>
            </a:r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12117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Ratajohto, vioista 90 % </a:t>
            </a:r>
            <a:r>
              <a:rPr lang="fi-FI" dirty="0" smtClean="0"/>
              <a:t>pois materiaalimuutoksilla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977222"/>
            <a:ext cx="5702966" cy="3612242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3893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Laituriturvallisuus; uutena ratkaisuna punaiset reunat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64" y="1274401"/>
            <a:ext cx="4516159" cy="3185416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702" y="1274399"/>
            <a:ext cx="4051297" cy="3198117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86017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Rautatiekulttuuria Kioton rautatiemuseossa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Avattu huhtikuussa 2016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91" y="1640336"/>
            <a:ext cx="3733366" cy="2819480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10 kuukaudessa 1,2 miljoonaa kävijää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337" y="1598455"/>
            <a:ext cx="4366663" cy="2874061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2421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Koko kansalle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27" y="1416971"/>
            <a:ext cx="4244236" cy="3042845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  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49" y="1416971"/>
            <a:ext cx="4089061" cy="3055545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10476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Japanilaista rautatiekulttuuria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 </a:t>
            </a:r>
            <a:endParaRPr lang="en-US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291253" y="1483360"/>
            <a:ext cx="4260094" cy="3283903"/>
          </a:xfrm>
        </p:spPr>
        <p:txBody>
          <a:bodyPr>
            <a:normAutofit/>
          </a:bodyPr>
          <a:lstStyle/>
          <a:p>
            <a:r>
              <a:rPr lang="fi-FI" sz="1500" dirty="0"/>
              <a:t>Markku Nummelin</a:t>
            </a:r>
          </a:p>
          <a:p>
            <a:r>
              <a:rPr lang="fi-FI" sz="1500" dirty="0" smtClean="0"/>
              <a:t>Tekniikka- </a:t>
            </a:r>
            <a:r>
              <a:rPr lang="fi-FI" sz="1500" dirty="0"/>
              <a:t>ja ympäristö -</a:t>
            </a:r>
            <a:r>
              <a:rPr lang="fi-FI" sz="1500" dirty="0" smtClean="0"/>
              <a:t>osasto</a:t>
            </a:r>
          </a:p>
          <a:p>
            <a:r>
              <a:rPr lang="fi-FI" sz="1500" dirty="0" smtClean="0"/>
              <a:t>VR1982-1995, RHK 1995-2009, Liikennevirasto 2010-</a:t>
            </a:r>
            <a:endParaRPr lang="fi-FI" sz="1500" dirty="0"/>
          </a:p>
          <a:p>
            <a:r>
              <a:rPr lang="fi-FI" sz="1500" dirty="0" smtClean="0"/>
              <a:t>Lisää </a:t>
            </a:r>
            <a:r>
              <a:rPr lang="fi-FI" sz="1500" dirty="0"/>
              <a:t>tietoa aiheesta löytyy: </a:t>
            </a:r>
            <a:endParaRPr lang="fi-FI" sz="1500" dirty="0" smtClean="0"/>
          </a:p>
          <a:p>
            <a:pPr marL="0" indent="0">
              <a:buNone/>
            </a:pPr>
            <a:r>
              <a:rPr lang="fi-FI" sz="1500" dirty="0" smtClean="0"/>
              <a:t>  Rautatietekniikka 2/2017</a:t>
            </a:r>
            <a:endParaRPr lang="en-US" sz="1500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154773"/>
          </a:xfrm>
        </p:spPr>
        <p:txBody>
          <a:bodyPr>
            <a:normAutofit fontScale="32500" lnSpcReduction="20000"/>
          </a:bodyPr>
          <a:lstStyle/>
          <a:p>
            <a:r>
              <a:rPr lang="fi-FI" dirty="0" smtClean="0"/>
              <a:t> 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272071"/>
            <a:ext cx="4190850" cy="3069636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89759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Rautatieliikenteen perusteita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3006" y="1810279"/>
            <a:ext cx="3366655" cy="2294902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933" y="1274401"/>
            <a:ext cx="4634821" cy="3198116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79888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Muutakin kuin raideliikennettä…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3487" y="1743182"/>
            <a:ext cx="3366656" cy="2429093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933" y="1274399"/>
            <a:ext cx="4273005" cy="3366657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73026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JR East ja JR West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54" y="935340"/>
            <a:ext cx="6009911" cy="3831923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62062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1067 - 1435 mm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837618"/>
            <a:ext cx="6031033" cy="3929645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53453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130 – 300 km/h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Perinteiset radat 1067 mm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75" y="1893358"/>
            <a:ext cx="3849688" cy="2566458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err="1" smtClean="0"/>
              <a:t>Shinkansen</a:t>
            </a:r>
            <a:r>
              <a:rPr lang="fi-FI" smtClean="0"/>
              <a:t> radat 1435 mm</a:t>
            </a:r>
            <a:endParaRPr lang="en-US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880658"/>
            <a:ext cx="3887788" cy="2591858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88207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Asenne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770400"/>
            <a:ext cx="5975192" cy="3906302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25814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Täsmällisyys</a:t>
            </a:r>
            <a:endParaRPr lang="en-US" dirty="0"/>
          </a:p>
        </p:txBody>
      </p:sp>
      <p:pic>
        <p:nvPicPr>
          <p:cNvPr id="5" name="Sisällön paikkamerkk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063" y="770400"/>
            <a:ext cx="6072914" cy="3996863"/>
          </a:xfr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26229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Myöhästymisten syyt (kun juna jäljessä aikataulusta yli 59 sekuntia)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Matkustajien sairaskohtaukset</a:t>
            </a:r>
          </a:p>
          <a:p>
            <a:r>
              <a:rPr lang="fi-FI" dirty="0" smtClean="0"/>
              <a:t>Matkustajalaitureilta putoamiset</a:t>
            </a:r>
          </a:p>
          <a:p>
            <a:r>
              <a:rPr lang="fi-FI" dirty="0" smtClean="0"/>
              <a:t>Ovien väliin jäämiset</a:t>
            </a:r>
          </a:p>
          <a:p>
            <a:r>
              <a:rPr lang="fi-FI" dirty="0" smtClean="0"/>
              <a:t>Poikkeavat luonnonolosuhteet (kovat tuulet, tulvat, maanjäristykset, kova helle)</a:t>
            </a:r>
          </a:p>
          <a:p>
            <a:endParaRPr lang="fi-FI" dirty="0"/>
          </a:p>
          <a:p>
            <a:pPr marL="0" indent="0">
              <a:buNone/>
            </a:pPr>
            <a:r>
              <a:rPr lang="fi-FI" dirty="0" smtClean="0"/>
              <a:t>Kalusto- ja infrasyitä on hyvin vähän.</a:t>
            </a:r>
          </a:p>
          <a:p>
            <a:endParaRPr lang="fi-FI" dirty="0"/>
          </a:p>
          <a:p>
            <a:endParaRPr lang="en-US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39353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Turvallisuus ennen </a:t>
            </a:r>
            <a:r>
              <a:rPr lang="fi-FI" dirty="0" smtClean="0"/>
              <a:t>kaikkea; koulutus turvallisuuskulttuurihallissa</a:t>
            </a:r>
            <a:endParaRPr lang="en-US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8" name="Sisällön paikkamerkki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0" y="1514693"/>
            <a:ext cx="4090673" cy="2945123"/>
          </a:xfrm>
        </p:spPr>
      </p:pic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endParaRPr lang="en-US" dirty="0"/>
          </a:p>
        </p:txBody>
      </p:sp>
      <p:pic>
        <p:nvPicPr>
          <p:cNvPr id="9" name="Sisällön paikkamerkki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150" y="1514693"/>
            <a:ext cx="3887788" cy="2957823"/>
          </a:xfrm>
        </p:spPr>
      </p:pic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MN 31.3.2017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21966288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4BD13CDD-4E25-448A-9DD2-DAEE2BB59CD7}" vid="{38E294CC-9AD3-49E3-860A-87BD3B9A18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author>Pekka Kinnunen</author>
  <title/>
  <paivays>23.12.2016</paivays>
</livi_kameleon>
</file>

<file path=customXml/item2.xml><?xml version="1.0" encoding="utf-8"?>
<xml_kameleon>
  <subtitle/>
</xml_kameleon>
</file>

<file path=customXml/itemProps1.xml><?xml version="1.0" encoding="utf-8"?>
<ds:datastoreItem xmlns:ds="http://schemas.openxmlformats.org/officeDocument/2006/customXml" ds:itemID="{302AE47A-9B7D-4587-80E2-39429C587F37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91BE57E7-E2D7-45ED-BFCC-B37D581BAB1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7810</TotalTime>
  <Words>342</Words>
  <Application>Microsoft Office PowerPoint</Application>
  <PresentationFormat>Näytössä katseltava esitys (16:9)</PresentationFormat>
  <Paragraphs>99</Paragraphs>
  <Slides>21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21</vt:i4>
      </vt:variant>
    </vt:vector>
  </HeadingPairs>
  <TitlesOfParts>
    <vt:vector size="25" baseType="lpstr">
      <vt:lpstr>Arial</vt:lpstr>
      <vt:lpstr>Calibri</vt:lpstr>
      <vt:lpstr>Felbridge Pro</vt:lpstr>
      <vt:lpstr>1_uusi_pohja</vt:lpstr>
      <vt:lpstr>Ratafoorumi 31.3.2017</vt:lpstr>
      <vt:lpstr>Japanilaista rautatiekulttuuria</vt:lpstr>
      <vt:lpstr>JR East ja JR West</vt:lpstr>
      <vt:lpstr>1067 - 1435 mm</vt:lpstr>
      <vt:lpstr>130 – 300 km/h</vt:lpstr>
      <vt:lpstr>Asenne</vt:lpstr>
      <vt:lpstr>Täsmällisyys</vt:lpstr>
      <vt:lpstr>Myöhästymisten syyt (kun juna jäljessä aikataulusta yli 59 sekuntia)</vt:lpstr>
      <vt:lpstr>Turvallisuus ennen kaikkea; koulutus turvallisuuskulttuurihallissa</vt:lpstr>
      <vt:lpstr>Turvallisuuskulttuurista</vt:lpstr>
      <vt:lpstr>Työturvallisuuskoulutusta</vt:lpstr>
      <vt:lpstr>Osaamisen varmistaminen</vt:lpstr>
      <vt:lpstr>Keskitetty valvomotoiminta</vt:lpstr>
      <vt:lpstr>Radan tarkastus</vt:lpstr>
      <vt:lpstr>Ennakoivaa kunnossapitoa </vt:lpstr>
      <vt:lpstr>Ratajohto, vioista 90 % pois materiaalimuutoksilla</vt:lpstr>
      <vt:lpstr>Laituriturvallisuus; uutena ratkaisuna punaiset reunat</vt:lpstr>
      <vt:lpstr>Rautatiekulttuuria Kioton rautatiemuseossa</vt:lpstr>
      <vt:lpstr>Koko kansalle</vt:lpstr>
      <vt:lpstr>Rautatieliikenteen perusteita</vt:lpstr>
      <vt:lpstr>Muutakin kuin raideliikennettä…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Työtyytyväisyyskysely 2016</dc:title>
  <dc:creator>Pekka Kinnunen</dc:creator>
  <cp:keywords>Esitys</cp:keywords>
  <cp:lastModifiedBy>Nummelin Markku</cp:lastModifiedBy>
  <cp:revision>104</cp:revision>
  <dcterms:created xsi:type="dcterms:W3CDTF">2016-12-23T07:55:43Z</dcterms:created>
  <dcterms:modified xsi:type="dcterms:W3CDTF">2017-03-24T13:10:13Z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473.85.02.005</vt:lpwstr>
  </property>
  <property fmtid="{D5CDD505-2E9C-101B-9397-08002B2CF9AE}" pid="10" name="dvDefinitionVersion">
    <vt:lpwstr>02.003 / 15.11.2016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>Lappeenrannan toimipiste</vt:lpwstr>
  </property>
  <property fmtid="{D5CDD505-2E9C-101B-9397-08002B2CF9AE}" pid="22" name="dvNumbering">
    <vt:lpwstr>0</vt:lpwstr>
  </property>
  <property fmtid="{D5CDD505-2E9C-101B-9397-08002B2CF9AE}" pid="23" name="dvDUname">
    <vt:lpwstr>Pekka Kinnunen</vt:lpwstr>
  </property>
  <property fmtid="{D5CDD505-2E9C-101B-9397-08002B2CF9AE}" pid="24" name="dvDUFname">
    <vt:lpwstr>Pekka</vt:lpwstr>
  </property>
  <property fmtid="{D5CDD505-2E9C-101B-9397-08002B2CF9AE}" pid="25" name="dvDULname">
    <vt:lpwstr>Kinnunen</vt:lpwstr>
  </property>
  <property fmtid="{D5CDD505-2E9C-101B-9397-08002B2CF9AE}" pid="26" name="dvDUBusinessarea">
    <vt:lpwstr>Liikenne ja tieto</vt:lpwstr>
  </property>
  <property fmtid="{D5CDD505-2E9C-101B-9397-08002B2CF9AE}" pid="27" name="dvDUdepartment">
    <vt:lpwstr>Tieto</vt:lpwstr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author">
    <vt:lpwstr>Pekka Kinnunen</vt:lpwstr>
  </property>
  <property fmtid="{D5CDD505-2E9C-101B-9397-08002B2CF9AE}" pid="34" name="paivays">
    <vt:filetime>2016-12-22T22:00:00Z</vt:filetime>
  </property>
</Properties>
</file>