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56" r:id="rId2"/>
    <p:sldId id="269" r:id="rId3"/>
    <p:sldId id="286" r:id="rId4"/>
    <p:sldId id="287" r:id="rId5"/>
  </p:sldIdLst>
  <p:sldSz cx="9144000" cy="6858000" type="screen4x3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61" autoAdjust="0"/>
    <p:restoredTop sz="94660"/>
  </p:normalViewPr>
  <p:slideViewPr>
    <p:cSldViewPr snapToGrid="0">
      <p:cViewPr varScale="1">
        <p:scale>
          <a:sx n="51" d="100"/>
          <a:sy n="51" d="100"/>
        </p:scale>
        <p:origin x="732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F46EF-3393-418A-87D5-D0FD0EDADC7C}" type="datetimeFigureOut">
              <a:rPr lang="fi-FI" smtClean="0"/>
              <a:t>31.3.2017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9591A-E519-4A66-87CC-81D54FA79DB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38894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4000" y="4723200"/>
            <a:ext cx="5029050" cy="9144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4000" y="5639025"/>
            <a:ext cx="502905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7429" y="6163052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fld id="{F172A025-89C5-40D3-BA29-CB2FF2948AEB}" type="datetime1">
              <a:rPr lang="fi-FI" smtClean="0"/>
              <a:t>31.3.2017</a:t>
            </a:fld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83675"/>
            <a:ext cx="2175461" cy="1050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1" name="Kuva 1" descr="Pitkät_nuolet_cmyk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0" r="-1620"/>
          <a:stretch>
            <a:fillRect/>
          </a:stretch>
        </p:blipFill>
        <p:spPr bwMode="auto">
          <a:xfrm>
            <a:off x="1" y="493200"/>
            <a:ext cx="9145675" cy="416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Kuva 7" descr="UUSI_Liikennevirasto_Tapahtumat_vaaka_cmyk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>
            <a:fillRect/>
          </a:stretch>
        </p:blipFill>
        <p:spPr bwMode="auto">
          <a:xfrm>
            <a:off x="324000" y="190800"/>
            <a:ext cx="1203882" cy="12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903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iito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851271" y="5852160"/>
            <a:ext cx="4266000" cy="1005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3" name="Kuva 1" descr="Pitkät_nuolet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6" r="-1755"/>
          <a:stretch>
            <a:fillRect/>
          </a:stretch>
        </p:blipFill>
        <p:spPr bwMode="auto">
          <a:xfrm rot="16200000">
            <a:off x="3130551" y="1095379"/>
            <a:ext cx="6742112" cy="478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3283200"/>
            <a:ext cx="4095042" cy="6096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4224000"/>
            <a:ext cx="3750038" cy="12336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6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4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1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63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87658-F603-4B98-BF67-AB42E46A18E8}" type="datetime1">
              <a:rPr lang="fi-FI" smtClean="0"/>
              <a:t>31.3.2017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21200" y="1684800"/>
            <a:ext cx="3801600" cy="4352400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4"/>
          </p:nvPr>
        </p:nvSpPr>
        <p:spPr>
          <a:xfrm>
            <a:off x="4597200" y="1684800"/>
            <a:ext cx="3801600" cy="4352400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570731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B3730-B0C1-4182-A013-9358270D9F92}" type="datetime1">
              <a:rPr lang="fi-FI" smtClean="0"/>
              <a:t>31.3.2017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60993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ityksen blankko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5CDA4-988F-4E9E-BDF5-125070DB1B35}" type="datetime1">
              <a:rPr lang="fi-FI" smtClean="0"/>
              <a:t>31.3.2017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30687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7" descr="Pitkät_nuolet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29" r="-1753"/>
          <a:stretch/>
        </p:blipFill>
        <p:spPr>
          <a:xfrm rot="10800000">
            <a:off x="2685402" y="416941"/>
            <a:ext cx="6458603" cy="41495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4387200"/>
            <a:ext cx="5018400" cy="9744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5387604"/>
            <a:ext cx="501840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5927360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fld id="{15E0F579-B3D4-4918-8CA6-833932277D15}" type="datetime1">
              <a:rPr lang="fi-FI" smtClean="0"/>
              <a:t>31.3.2017</a:t>
            </a:fld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6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1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49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1" descr="Pitkät_nuolet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6" r="-1755"/>
          <a:stretch>
            <a:fillRect/>
          </a:stretch>
        </p:blipFill>
        <p:spPr bwMode="auto">
          <a:xfrm rot="16200000">
            <a:off x="3130551" y="1095379"/>
            <a:ext cx="6742112" cy="478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2257200"/>
            <a:ext cx="4608000" cy="8856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3200625"/>
            <a:ext cx="460800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3724652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fld id="{B00837AC-C620-4510-8656-64237BE94755}" type="datetime1">
              <a:rPr lang="fi-FI" smtClean="0"/>
              <a:t>31.3.2017</a:t>
            </a:fld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6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1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25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sityksen peru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7" indent="-134937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31.3.2017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05701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Esityksen kaksipalstainen peru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5"/>
            <a:ext cx="3801600" cy="3820627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97200" y="1784264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marL="0" lvl="0" indent="0" algn="l" defTabSz="685791" rtl="0" eaLnBrk="1" latinLnBrk="0" hangingPunct="1">
              <a:lnSpc>
                <a:spcPct val="90000"/>
              </a:lnSpc>
              <a:spcBef>
                <a:spcPts val="751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fi-FI" smtClean="0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7200" y="2378156"/>
            <a:ext cx="3801600" cy="3809995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487D-F777-4327-A1AC-2CDAF483B9F0}" type="datetime1">
              <a:rPr lang="fi-FI" smtClean="0"/>
              <a:t>31.3.2017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92702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yhdellä 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036-A15B-4656-B98C-60E0FA0410EE}" type="datetime1">
              <a:rPr lang="fi-FI" smtClean="0"/>
              <a:t>31.3.2017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644000" y="1800000"/>
            <a:ext cx="4118400" cy="45360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5"/>
            <a:ext cx="3801600" cy="3820627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40477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kahdella vaaka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ADB43-D2A9-4424-993D-D6674AB0983D}" type="datetime1">
              <a:rPr lang="fi-FI" smtClean="0"/>
              <a:t>31.3.2017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640323" y="1800000"/>
            <a:ext cx="4118400" cy="22032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644000" y="4129200"/>
            <a:ext cx="4118400" cy="22032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5"/>
            <a:ext cx="3801600" cy="3820627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121222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kahdella pysty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46F42-3436-4084-92D9-1CE69D60D2E3}" type="datetime1">
              <a:rPr lang="fi-FI" smtClean="0"/>
              <a:t>31.3.2017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392000" y="1795200"/>
            <a:ext cx="2124000" cy="4456744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6696000" y="1795200"/>
            <a:ext cx="2124000" cy="4456744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5"/>
            <a:ext cx="3801600" cy="3820627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182042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väliotsikko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 userDrawn="1"/>
        </p:nvSpPr>
        <p:spPr>
          <a:xfrm flipH="1">
            <a:off x="288000" y="2348921"/>
            <a:ext cx="8604000" cy="288032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C2E18-0544-4F85-8DE4-31B75E8D1625}" type="datetime1">
              <a:rPr lang="fi-FI" smtClean="0"/>
              <a:t>31.3.2017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3059959"/>
            <a:ext cx="6624000" cy="1601692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51196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7970400" cy="441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6356352"/>
            <a:ext cx="8280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BA41475-2BDD-4A76-9050-E99E1560EB0E}" type="datetime1">
              <a:rPr lang="fi-FI" smtClean="0"/>
              <a:t>31.3.2017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9" y="6356352"/>
            <a:ext cx="29173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44" y="6356352"/>
            <a:ext cx="3734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2" y="259199"/>
            <a:ext cx="1774131" cy="86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3" r:id="rId5"/>
    <p:sldLayoutId id="2147483662" r:id="rId6"/>
    <p:sldLayoutId id="2147483663" r:id="rId7"/>
    <p:sldLayoutId id="2147483664" r:id="rId8"/>
    <p:sldLayoutId id="2147483655" r:id="rId9"/>
    <p:sldLayoutId id="2147483667" r:id="rId10"/>
    <p:sldLayoutId id="2147483652" r:id="rId11"/>
    <p:sldLayoutId id="2147483654" r:id="rId12"/>
    <p:sldLayoutId id="2147483665" r:id="rId13"/>
  </p:sldLayoutIdLst>
  <p:hf hdr="0"/>
  <p:txStyles>
    <p:titleStyle>
      <a:lvl1pPr marL="0" algn="l" defTabSz="685791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7" indent="-134937" algn="l" defTabSz="685791" rtl="0" eaLnBrk="1" latinLnBrk="0" hangingPunct="1">
        <a:lnSpc>
          <a:spcPct val="90000"/>
        </a:lnSpc>
        <a:spcBef>
          <a:spcPts val="751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57" indent="-90487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42" indent="-109537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312" indent="-133349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184" indent="-131761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28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823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718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614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5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91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88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83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78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74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71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66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8241" y="4478501"/>
            <a:ext cx="7648024" cy="914400"/>
          </a:xfrm>
        </p:spPr>
        <p:txBody>
          <a:bodyPr>
            <a:normAutofit/>
          </a:bodyPr>
          <a:lstStyle/>
          <a:p>
            <a:r>
              <a:rPr lang="fi-FI" dirty="0" smtClean="0"/>
              <a:t>Laadunvarmistus radanpidossa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i-FI" dirty="0" smtClean="0"/>
              <a:t>Ratafoorumi 31.3.2017, Valjakka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94871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2</a:t>
            </a:fld>
            <a:endParaRPr lang="fi-FI"/>
          </a:p>
        </p:txBody>
      </p:sp>
      <p:sp>
        <p:nvSpPr>
          <p:cNvPr id="7" name="Suorakulmio 6"/>
          <p:cNvSpPr/>
          <p:nvPr/>
        </p:nvSpPr>
        <p:spPr>
          <a:xfrm>
            <a:off x="193963" y="1582341"/>
            <a:ext cx="846974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8040">
              <a:spcAft>
                <a:spcPts val="0"/>
              </a:spcAft>
            </a:pPr>
            <a:r>
              <a:rPr lang="fi-FI" sz="2400" b="1" i="1" dirty="0" smtClean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Laadunvarmistus keskeinen teema Liikennevirastossa, koskee kaikkea toimintaa ja kaikkia väylämuotoja</a:t>
            </a:r>
          </a:p>
          <a:p>
            <a:pPr marL="828040">
              <a:spcAft>
                <a:spcPts val="0"/>
              </a:spcAft>
            </a:pPr>
            <a:endParaRPr lang="fi-FI" sz="2400" b="1" i="1" dirty="0"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28040">
              <a:spcAft>
                <a:spcPts val="0"/>
              </a:spcAft>
            </a:pPr>
            <a:endParaRPr lang="fi-FI" sz="2400" b="1" i="1" dirty="0" smtClean="0"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28040">
              <a:spcAft>
                <a:spcPts val="0"/>
              </a:spcAft>
            </a:pPr>
            <a:r>
              <a:rPr lang="fi-FI" sz="2400" b="1" i="1" dirty="0" smtClean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Vuoden 2017 tulostavoitteista, teemoja</a:t>
            </a:r>
          </a:p>
          <a:p>
            <a:pPr marL="1113790" indent="-285750">
              <a:spcAft>
                <a:spcPts val="0"/>
              </a:spcAft>
              <a:buFontTx/>
              <a:buChar char="-"/>
            </a:pPr>
            <a:r>
              <a:rPr lang="fi-FI" sz="2400" b="1" i="1" dirty="0" smtClean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Turvallisuus</a:t>
            </a:r>
          </a:p>
          <a:p>
            <a:pPr marL="1113790" indent="-285750">
              <a:spcAft>
                <a:spcPts val="0"/>
              </a:spcAft>
              <a:buFontTx/>
              <a:buChar char="-"/>
            </a:pPr>
            <a:r>
              <a:rPr lang="fi-FI" sz="2400" b="1" i="1" dirty="0" smtClean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Täsmällisyys ja Toimintavarmuus</a:t>
            </a:r>
          </a:p>
          <a:p>
            <a:pPr marL="1113790" indent="-285750">
              <a:spcAft>
                <a:spcPts val="0"/>
              </a:spcAft>
              <a:buFontTx/>
              <a:buChar char="-"/>
            </a:pPr>
            <a:r>
              <a:rPr lang="fi-FI" sz="2400" b="1" i="1" dirty="0" smtClean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Väylien kunto</a:t>
            </a:r>
          </a:p>
          <a:p>
            <a:pPr marL="1113790" indent="-285750">
              <a:spcAft>
                <a:spcPts val="0"/>
              </a:spcAft>
              <a:buFontTx/>
              <a:buChar char="-"/>
            </a:pPr>
            <a:r>
              <a:rPr lang="fi-FI" sz="2400" b="1" i="1" dirty="0" err="1" smtClean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Digitalisaatio</a:t>
            </a:r>
            <a:endParaRPr lang="fi-FI" sz="2400" b="1" i="1" dirty="0" smtClean="0"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113790" indent="-285750">
              <a:spcAft>
                <a:spcPts val="0"/>
              </a:spcAft>
              <a:buFontTx/>
              <a:buChar char="-"/>
            </a:pPr>
            <a:r>
              <a:rPr lang="fi-FI" sz="2400" b="1" i="1" dirty="0" smtClean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Osaaminen</a:t>
            </a:r>
          </a:p>
          <a:p>
            <a:pPr marL="1113790" indent="-285750">
              <a:spcAft>
                <a:spcPts val="0"/>
              </a:spcAft>
              <a:buFontTx/>
              <a:buChar char="-"/>
            </a:pPr>
            <a:endParaRPr lang="fi-FI" b="1" i="1" dirty="0" smtClean="0"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113790" indent="-285750">
              <a:spcAft>
                <a:spcPts val="0"/>
              </a:spcAft>
              <a:buFontTx/>
              <a:buChar char="-"/>
            </a:pPr>
            <a:endParaRPr lang="fi-FI" b="1" i="1" dirty="0"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tsikko 1"/>
          <p:cNvSpPr txBox="1">
            <a:spLocks/>
          </p:cNvSpPr>
          <p:nvPr/>
        </p:nvSpPr>
        <p:spPr>
          <a:xfrm>
            <a:off x="2314013" y="635426"/>
            <a:ext cx="66240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2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mtClean="0"/>
              <a:t>         Taustaa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48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314013" y="321567"/>
            <a:ext cx="6624000" cy="609600"/>
          </a:xfrm>
        </p:spPr>
        <p:txBody>
          <a:bodyPr/>
          <a:lstStyle/>
          <a:p>
            <a:r>
              <a:rPr lang="fi-FI" dirty="0" smtClean="0"/>
              <a:t>Koko radanpitoa koskevia kehittämistarpeita</a:t>
            </a:r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3</a:t>
            </a:fld>
            <a:endParaRPr lang="fi-FI"/>
          </a:p>
        </p:txBody>
      </p:sp>
      <p:sp>
        <p:nvSpPr>
          <p:cNvPr id="7" name="Suorakulmio 6"/>
          <p:cNvSpPr/>
          <p:nvPr/>
        </p:nvSpPr>
        <p:spPr>
          <a:xfrm>
            <a:off x="674255" y="626367"/>
            <a:ext cx="8469745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8040">
              <a:spcAft>
                <a:spcPts val="0"/>
              </a:spcAft>
            </a:pPr>
            <a:endParaRPr lang="fi-FI" dirty="0" smtClean="0"/>
          </a:p>
          <a:p>
            <a:pPr marL="828040">
              <a:spcAft>
                <a:spcPts val="0"/>
              </a:spcAft>
            </a:pPr>
            <a:endParaRPr lang="fi-FI" sz="2400" b="1" i="1" dirty="0"/>
          </a:p>
          <a:p>
            <a:pPr marL="828040">
              <a:spcAft>
                <a:spcPts val="0"/>
              </a:spcAft>
            </a:pPr>
            <a:r>
              <a:rPr lang="fi-FI" sz="2400" b="1" i="1" dirty="0" smtClean="0"/>
              <a:t>Koko toimintaketjun osaamisen varmistaminen (ROK, pätevyysvaatimukset </a:t>
            </a:r>
            <a:r>
              <a:rPr lang="fi-FI" sz="2400" b="1" i="1" dirty="0" err="1" smtClean="0"/>
              <a:t>jne</a:t>
            </a:r>
            <a:r>
              <a:rPr lang="fi-FI" sz="2400" b="1" i="1" dirty="0" smtClean="0"/>
              <a:t>)</a:t>
            </a:r>
            <a:endParaRPr lang="fi-FI" sz="2400" b="1" i="1" dirty="0"/>
          </a:p>
          <a:p>
            <a:pPr marL="828040">
              <a:spcAft>
                <a:spcPts val="0"/>
              </a:spcAft>
            </a:pPr>
            <a:endParaRPr lang="fi-FI" sz="2400" b="1" i="1" dirty="0"/>
          </a:p>
          <a:p>
            <a:pPr marL="828040">
              <a:spcAft>
                <a:spcPts val="0"/>
              </a:spcAft>
            </a:pPr>
            <a:r>
              <a:rPr lang="fi-FI" sz="2400" b="1" i="1" dirty="0" smtClean="0"/>
              <a:t>(Oma)valvontaa: kunnossapito, rakentaminen, suunnittelu ja liikenteenohjauksen laatu</a:t>
            </a:r>
          </a:p>
          <a:p>
            <a:pPr marL="828040">
              <a:spcAft>
                <a:spcPts val="0"/>
              </a:spcAft>
            </a:pPr>
            <a:endParaRPr lang="fi-FI" sz="2400" b="1" i="1" dirty="0"/>
          </a:p>
          <a:p>
            <a:pPr marL="828040">
              <a:spcAft>
                <a:spcPts val="0"/>
              </a:spcAft>
            </a:pPr>
            <a:r>
              <a:rPr lang="fi-FI" sz="2400" b="1" i="1" dirty="0" smtClean="0"/>
              <a:t>Sopimusten ja ohjeiden mukainen toiminta</a:t>
            </a:r>
          </a:p>
          <a:p>
            <a:pPr marL="828040">
              <a:spcAft>
                <a:spcPts val="0"/>
              </a:spcAft>
            </a:pPr>
            <a:endParaRPr lang="fi-FI" sz="2400" b="1" i="1" dirty="0" smtClean="0"/>
          </a:p>
          <a:p>
            <a:pPr marL="828040">
              <a:spcAft>
                <a:spcPts val="0"/>
              </a:spcAft>
            </a:pPr>
            <a:r>
              <a:rPr lang="fi-FI" sz="2400" b="1" i="1" dirty="0" smtClean="0"/>
              <a:t>Kunnossapito-suunnittelu/suunnitteluperusteet-rakentaminen-kunnossapito –prosessi</a:t>
            </a:r>
          </a:p>
          <a:p>
            <a:pPr marL="828040">
              <a:spcAft>
                <a:spcPts val="0"/>
              </a:spcAft>
            </a:pPr>
            <a:endParaRPr lang="fi-FI" sz="2400" b="1" i="1" dirty="0"/>
          </a:p>
          <a:p>
            <a:pPr marL="828040"/>
            <a:r>
              <a:rPr lang="fi-FI" sz="2400" b="1" i="1" dirty="0" smtClean="0"/>
              <a:t>Dokumentaatio, tarkastustoiminta, aineiston hallinta</a:t>
            </a:r>
            <a:endParaRPr lang="fi-FI" sz="2400" b="1" i="1" dirty="0"/>
          </a:p>
          <a:p>
            <a:pPr marL="828040">
              <a:spcAft>
                <a:spcPts val="0"/>
              </a:spcAft>
            </a:pPr>
            <a:endParaRPr lang="fi-FI" sz="2400" b="1" i="1" dirty="0"/>
          </a:p>
          <a:p>
            <a:pPr marL="828040">
              <a:spcAft>
                <a:spcPts val="0"/>
              </a:spcAft>
            </a:pPr>
            <a:endParaRPr lang="fi-FI" dirty="0" smtClean="0"/>
          </a:p>
          <a:p>
            <a:pPr marL="828040">
              <a:spcAft>
                <a:spcPts val="0"/>
              </a:spcAft>
            </a:pPr>
            <a:endParaRPr lang="fi-FI" dirty="0"/>
          </a:p>
          <a:p>
            <a:pPr marL="828040">
              <a:spcAft>
                <a:spcPts val="0"/>
              </a:spcAft>
            </a:pPr>
            <a:endParaRPr lang="fi-FI" dirty="0" smtClean="0"/>
          </a:p>
          <a:p>
            <a:pPr marL="828040">
              <a:spcAft>
                <a:spcPts val="0"/>
              </a:spcAft>
            </a:pPr>
            <a:r>
              <a:rPr lang="fi-FI" dirty="0" smtClean="0"/>
              <a:t> </a:t>
            </a:r>
            <a:endParaRPr lang="fi-FI" b="1" i="1" dirty="0"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57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221052" y="167079"/>
            <a:ext cx="6624000" cy="609600"/>
          </a:xfrm>
        </p:spPr>
        <p:txBody>
          <a:bodyPr/>
          <a:lstStyle/>
          <a:p>
            <a:r>
              <a:rPr lang="fi-FI" dirty="0" smtClean="0"/>
              <a:t>         </a:t>
            </a:r>
            <a:r>
              <a:rPr lang="fi-FI" dirty="0" smtClean="0"/>
              <a:t>Radan kunnossapito</a:t>
            </a:r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4</a:t>
            </a:fld>
            <a:endParaRPr lang="fi-FI"/>
          </a:p>
        </p:txBody>
      </p:sp>
      <p:sp>
        <p:nvSpPr>
          <p:cNvPr id="7" name="Suorakulmio 6"/>
          <p:cNvSpPr/>
          <p:nvPr/>
        </p:nvSpPr>
        <p:spPr>
          <a:xfrm>
            <a:off x="774463" y="354970"/>
            <a:ext cx="8469745" cy="7325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8040">
              <a:spcAft>
                <a:spcPts val="0"/>
              </a:spcAft>
            </a:pPr>
            <a:endParaRPr lang="fi-FI" dirty="0" smtClean="0"/>
          </a:p>
          <a:p>
            <a:pPr marL="828040">
              <a:spcAft>
                <a:spcPts val="0"/>
              </a:spcAft>
            </a:pPr>
            <a:endParaRPr lang="fi-FI" sz="2400" b="1" i="1" dirty="0"/>
          </a:p>
          <a:p>
            <a:pPr marL="828040">
              <a:spcAft>
                <a:spcPts val="0"/>
              </a:spcAft>
            </a:pPr>
            <a:endParaRPr lang="fi-FI" sz="2200" b="1" i="1" dirty="0" smtClean="0"/>
          </a:p>
          <a:p>
            <a:pPr marL="828040">
              <a:spcAft>
                <a:spcPts val="0"/>
              </a:spcAft>
            </a:pPr>
            <a:r>
              <a:rPr lang="fi-FI" sz="2200" b="1" i="1" dirty="0" smtClean="0"/>
              <a:t>Valvonnan yhtenäistäminen mm. dokumentointi mukaan lukien</a:t>
            </a:r>
          </a:p>
          <a:p>
            <a:pPr marL="828040">
              <a:spcAft>
                <a:spcPts val="0"/>
              </a:spcAft>
            </a:pPr>
            <a:r>
              <a:rPr lang="fi-FI" sz="2200" b="1" i="1" dirty="0" smtClean="0"/>
              <a:t>(esimerkkeinä isännöinnin toimintakortit, vuoden 2017 valvontateemat)</a:t>
            </a:r>
          </a:p>
          <a:p>
            <a:pPr marL="828040">
              <a:spcAft>
                <a:spcPts val="0"/>
              </a:spcAft>
            </a:pPr>
            <a:endParaRPr lang="fi-FI" sz="2200" b="1" i="1" dirty="0"/>
          </a:p>
          <a:p>
            <a:pPr marL="828040">
              <a:spcAft>
                <a:spcPts val="0"/>
              </a:spcAft>
            </a:pPr>
            <a:r>
              <a:rPr lang="fi-FI" sz="2200" b="1" i="1" dirty="0" smtClean="0"/>
              <a:t>Sopimusten ja ohjeiden mukainen toiminta</a:t>
            </a:r>
          </a:p>
          <a:p>
            <a:pPr marL="828040">
              <a:spcAft>
                <a:spcPts val="0"/>
              </a:spcAft>
            </a:pPr>
            <a:endParaRPr lang="fi-FI" sz="2200" b="1" i="1" dirty="0"/>
          </a:p>
          <a:p>
            <a:pPr marL="828040">
              <a:spcAft>
                <a:spcPts val="0"/>
              </a:spcAft>
            </a:pPr>
            <a:r>
              <a:rPr lang="fi-FI" sz="2200" b="1" i="1" dirty="0" smtClean="0"/>
              <a:t>Hankintatoimen ja hankinta-asiakirjojen kehittäminen yhteistyössä</a:t>
            </a:r>
          </a:p>
          <a:p>
            <a:pPr marL="828040">
              <a:spcAft>
                <a:spcPts val="0"/>
              </a:spcAft>
            </a:pPr>
            <a:endParaRPr lang="fi-FI" sz="2200" b="1" i="1" dirty="0"/>
          </a:p>
          <a:p>
            <a:pPr marL="828040">
              <a:spcAft>
                <a:spcPts val="0"/>
              </a:spcAft>
            </a:pPr>
            <a:r>
              <a:rPr lang="fi-FI" sz="2200" b="1" i="1" dirty="0" smtClean="0"/>
              <a:t>Toteutuksen aikaisen toiminnan seuranta palveluntuottajien kanssa </a:t>
            </a:r>
          </a:p>
          <a:p>
            <a:pPr marL="828040">
              <a:spcAft>
                <a:spcPts val="0"/>
              </a:spcAft>
            </a:pPr>
            <a:endParaRPr lang="fi-FI" sz="2200" b="1" i="1" dirty="0"/>
          </a:p>
          <a:p>
            <a:pPr marL="828040">
              <a:spcAft>
                <a:spcPts val="0"/>
              </a:spcAft>
            </a:pPr>
            <a:r>
              <a:rPr lang="fi-FI" sz="2200" b="1" i="1" dirty="0"/>
              <a:t>Täsmennetään valvonnan osaamisvaatimuksia</a:t>
            </a:r>
          </a:p>
          <a:p>
            <a:pPr marL="828040">
              <a:spcAft>
                <a:spcPts val="0"/>
              </a:spcAft>
            </a:pPr>
            <a:endParaRPr lang="fi-FI" sz="2200" b="1" i="1" dirty="0"/>
          </a:p>
          <a:p>
            <a:pPr marL="828040">
              <a:spcAft>
                <a:spcPts val="0"/>
              </a:spcAft>
            </a:pPr>
            <a:r>
              <a:rPr lang="fi-FI" sz="2200" b="1" i="1" dirty="0"/>
              <a:t>Vaihteiden </a:t>
            </a:r>
            <a:r>
              <a:rPr lang="fi-FI" sz="2200" b="1" i="1" dirty="0" smtClean="0"/>
              <a:t>kunnonhallintajärjestelmä, </a:t>
            </a:r>
            <a:r>
              <a:rPr lang="fi-FI" sz="2200" b="1" i="1" dirty="0" err="1" smtClean="0"/>
              <a:t>Raid</a:t>
            </a:r>
            <a:r>
              <a:rPr lang="fi-FI" sz="2200" b="1" i="1" dirty="0" smtClean="0"/>
              <a:t> –e –hanke </a:t>
            </a:r>
            <a:endParaRPr lang="fi-FI" sz="2200" b="1" i="1" dirty="0"/>
          </a:p>
          <a:p>
            <a:pPr marL="828040">
              <a:spcAft>
                <a:spcPts val="0"/>
              </a:spcAft>
            </a:pPr>
            <a:endParaRPr lang="fi-FI" sz="2200" b="1" i="1" dirty="0" smtClean="0"/>
          </a:p>
          <a:p>
            <a:pPr marL="828040">
              <a:spcAft>
                <a:spcPts val="0"/>
              </a:spcAft>
            </a:pPr>
            <a:endParaRPr lang="fi-FI" dirty="0"/>
          </a:p>
          <a:p>
            <a:pPr marL="828040">
              <a:spcAft>
                <a:spcPts val="0"/>
              </a:spcAft>
            </a:pPr>
            <a:endParaRPr lang="fi-FI" dirty="0" smtClean="0"/>
          </a:p>
          <a:p>
            <a:pPr marL="828040">
              <a:spcAft>
                <a:spcPts val="0"/>
              </a:spcAft>
            </a:pPr>
            <a:r>
              <a:rPr lang="fi-FI" dirty="0" smtClean="0"/>
              <a:t> </a:t>
            </a:r>
            <a:endParaRPr lang="fi-FI" b="1" i="1" dirty="0"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65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erinteinen_Liikennevirasto-1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iikennevirasto.potx" id="{428FB34F-A2ED-491B-A1EF-BD2E998703E0}" vid="{0A2EBF1A-E8C2-49E2-9B8E-159A1BC2A1F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perinteinen_Liikennevirasto-1</Template>
  <TotalTime>1351</TotalTime>
  <Words>122</Words>
  <Application>Microsoft Office PowerPoint</Application>
  <PresentationFormat>Näytössä katseltava diaesitys (4:3)</PresentationFormat>
  <Paragraphs>52</Paragraphs>
  <Slides>4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2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4</vt:i4>
      </vt:variant>
    </vt:vector>
  </HeadingPairs>
  <TitlesOfParts>
    <vt:vector size="7" baseType="lpstr">
      <vt:lpstr>Arial</vt:lpstr>
      <vt:lpstr>Calibri</vt:lpstr>
      <vt:lpstr>perinteinen_Liikennevirasto-1</vt:lpstr>
      <vt:lpstr>Laadunvarmistus radanpidossa</vt:lpstr>
      <vt:lpstr>PowerPoint-esitys</vt:lpstr>
      <vt:lpstr>Koko radanpitoa koskevia kehittämistarpeita</vt:lpstr>
      <vt:lpstr>         Radan kunnossapito</vt:lpstr>
    </vt:vector>
  </TitlesOfParts>
  <Company>Liikennevirasto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Rönneikkö Petri</dc:creator>
  <cp:lastModifiedBy>Valjakka Jukka P.</cp:lastModifiedBy>
  <cp:revision>112</cp:revision>
  <dcterms:created xsi:type="dcterms:W3CDTF">2016-08-17T07:38:07Z</dcterms:created>
  <dcterms:modified xsi:type="dcterms:W3CDTF">2017-03-31T05:38:52Z</dcterms:modified>
</cp:coreProperties>
</file>