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63" r:id="rId3"/>
    <p:sldId id="264" r:id="rId4"/>
    <p:sldId id="257" r:id="rId5"/>
    <p:sldId id="258" r:id="rId6"/>
    <p:sldId id="259" r:id="rId7"/>
    <p:sldId id="260" r:id="rId8"/>
    <p:sldId id="265" r:id="rId9"/>
    <p:sldId id="261" r:id="rId10"/>
    <p:sldId id="262" r:id="rId11"/>
  </p:sldIdLst>
  <p:sldSz cx="9144000" cy="5143500"/>
  <p:notesSz cx="6858000" cy="9144000"/>
  <p:defaultTextStyle>
    <a:defPPr>
      <a:defRPr lang="fi-FI"/>
    </a:defPPr>
    <a:lvl1pPr marL="0" algn="l" defTabSz="514350" rtl="0" eaLnBrk="1" latinLnBrk="0" hangingPunct="1">
      <a:defRPr sz="1013" kern="1200">
        <a:solidFill>
          <a:schemeClr val="tx1"/>
        </a:solidFill>
        <a:latin typeface="+mn-lt"/>
        <a:ea typeface="+mn-ea"/>
        <a:cs typeface="+mn-cs"/>
      </a:defRPr>
    </a:lvl1pPr>
    <a:lvl2pPr marL="257175" algn="l" defTabSz="514350" rtl="0" eaLnBrk="1" latinLnBrk="0" hangingPunct="1">
      <a:defRPr sz="1013" kern="1200">
        <a:solidFill>
          <a:schemeClr val="tx1"/>
        </a:solidFill>
        <a:latin typeface="+mn-lt"/>
        <a:ea typeface="+mn-ea"/>
        <a:cs typeface="+mn-cs"/>
      </a:defRPr>
    </a:lvl2pPr>
    <a:lvl3pPr marL="514350" algn="l" defTabSz="514350" rtl="0" eaLnBrk="1" latinLnBrk="0" hangingPunct="1">
      <a:defRPr sz="1013" kern="1200">
        <a:solidFill>
          <a:schemeClr val="tx1"/>
        </a:solidFill>
        <a:latin typeface="+mn-lt"/>
        <a:ea typeface="+mn-ea"/>
        <a:cs typeface="+mn-cs"/>
      </a:defRPr>
    </a:lvl3pPr>
    <a:lvl4pPr marL="771525" algn="l" defTabSz="514350" rtl="0" eaLnBrk="1" latinLnBrk="0" hangingPunct="1">
      <a:defRPr sz="1013" kern="1200">
        <a:solidFill>
          <a:schemeClr val="tx1"/>
        </a:solidFill>
        <a:latin typeface="+mn-lt"/>
        <a:ea typeface="+mn-ea"/>
        <a:cs typeface="+mn-cs"/>
      </a:defRPr>
    </a:lvl4pPr>
    <a:lvl5pPr marL="1028700" algn="l" defTabSz="514350" rtl="0" eaLnBrk="1" latinLnBrk="0" hangingPunct="1">
      <a:defRPr sz="1013" kern="1200">
        <a:solidFill>
          <a:schemeClr val="tx1"/>
        </a:solidFill>
        <a:latin typeface="+mn-lt"/>
        <a:ea typeface="+mn-ea"/>
        <a:cs typeface="+mn-cs"/>
      </a:defRPr>
    </a:lvl5pPr>
    <a:lvl6pPr marL="1285875" algn="l" defTabSz="514350" rtl="0" eaLnBrk="1" latinLnBrk="0" hangingPunct="1">
      <a:defRPr sz="1013" kern="1200">
        <a:solidFill>
          <a:schemeClr val="tx1"/>
        </a:solidFill>
        <a:latin typeface="+mn-lt"/>
        <a:ea typeface="+mn-ea"/>
        <a:cs typeface="+mn-cs"/>
      </a:defRPr>
    </a:lvl6pPr>
    <a:lvl7pPr marL="1543050" algn="l" defTabSz="514350" rtl="0" eaLnBrk="1" latinLnBrk="0" hangingPunct="1">
      <a:defRPr sz="1013" kern="1200">
        <a:solidFill>
          <a:schemeClr val="tx1"/>
        </a:solidFill>
        <a:latin typeface="+mn-lt"/>
        <a:ea typeface="+mn-ea"/>
        <a:cs typeface="+mn-cs"/>
      </a:defRPr>
    </a:lvl7pPr>
    <a:lvl8pPr marL="1800225" algn="l" defTabSz="514350" rtl="0" eaLnBrk="1" latinLnBrk="0" hangingPunct="1">
      <a:defRPr sz="1013" kern="1200">
        <a:solidFill>
          <a:schemeClr val="tx1"/>
        </a:solidFill>
        <a:latin typeface="+mn-lt"/>
        <a:ea typeface="+mn-ea"/>
        <a:cs typeface="+mn-cs"/>
      </a:defRPr>
    </a:lvl8pPr>
    <a:lvl9pPr marL="2057400" algn="l" defTabSz="514350" rtl="0" eaLnBrk="1" latinLnBrk="0" hangingPunct="1">
      <a:defRPr sz="1013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56" d="100"/>
          <a:sy n="156" d="100"/>
        </p:scale>
        <p:origin x="324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06AEA5-D23B-4D0C-B857-1CE37EA8A63C}" type="datetimeFigureOut">
              <a:rPr lang="fi-FI" smtClean="0"/>
              <a:t>30.3.2017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7ADAFD-829E-4294-B6CD-992DA254CB62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607778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18E7E8-901B-4817-808B-10839F952DEA}" type="slidenum">
              <a:rPr lang="fi-FI" smtClean="0"/>
              <a:pPr/>
              <a:t>2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3433492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tsikkodia" type="title" preserve="1">
  <p:cSld name="title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uva 7" descr="Pitkät_nuolet_cmyk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7" r="-1753"/>
          <a:stretch/>
        </p:blipFill>
        <p:spPr>
          <a:xfrm rot="10800000" flipH="1">
            <a:off x="0" y="770401"/>
            <a:ext cx="8928000" cy="325316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000" y="3290400"/>
            <a:ext cx="5018682" cy="730800"/>
          </a:xfrm>
        </p:spPr>
        <p:txBody>
          <a:bodyPr anchor="b">
            <a:noAutofit/>
          </a:bodyPr>
          <a:lstStyle>
            <a:lvl1pPr algn="l">
              <a:defRPr sz="2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000" y="4136400"/>
            <a:ext cx="6696000" cy="378000"/>
          </a:xfrm>
        </p:spPr>
        <p:txBody>
          <a:bodyPr>
            <a:norm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18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04579" y="4565139"/>
            <a:ext cx="2057400" cy="273844"/>
          </a:xfrm>
        </p:spPr>
        <p:txBody>
          <a:bodyPr/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ct val="0"/>
              </a:spcBef>
              <a:buClr>
                <a:srgbClr val="00B0CA"/>
              </a:buClr>
              <a:buSzPct val="140000"/>
              <a:buFont typeface="Arial" panose="020B0604020202020204" pitchFamily="34" charset="0"/>
              <a:buNone/>
              <a:defRPr lang="fi-FI" sz="1200" b="0" kern="1200" baseline="0" smtClean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30.3.2017</a:t>
            </a:r>
            <a:endParaRPr lang="fi-FI"/>
          </a:p>
        </p:txBody>
      </p:sp>
      <p:sp>
        <p:nvSpPr>
          <p:cNvPr id="9" name="Rectangle 8"/>
          <p:cNvSpPr/>
          <p:nvPr/>
        </p:nvSpPr>
        <p:spPr>
          <a:xfrm>
            <a:off x="98613" y="62754"/>
            <a:ext cx="2175461" cy="788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sz="1800"/>
          </a:p>
        </p:txBody>
      </p:sp>
      <p:pic>
        <p:nvPicPr>
          <p:cNvPr id="8" name="Kuva 10" descr="UUSI_Liikennevirasto_Tapahtumat_vaaka_cmyk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/>
        </p:blipFill>
        <p:spPr>
          <a:xfrm>
            <a:off x="252001" y="122400"/>
            <a:ext cx="1009271" cy="108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266968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äliotsikko" preserve="1">
  <p:cSld name="section_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Vastakkaisista kulmista pyöristetty suorakulmio 1"/>
          <p:cNvSpPr/>
          <p:nvPr/>
        </p:nvSpPr>
        <p:spPr>
          <a:xfrm flipH="1">
            <a:off x="1044000" y="1761691"/>
            <a:ext cx="7128792" cy="2160240"/>
          </a:xfrm>
          <a:prstGeom prst="round2DiagRect">
            <a:avLst>
              <a:gd name="adj1" fmla="val 25354"/>
              <a:gd name="adj2" fmla="val 0"/>
            </a:avLst>
          </a:prstGeom>
          <a:solidFill>
            <a:srgbClr val="00B0C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sz="1800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30.3.2017</a:t>
            </a:r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Janne Tuovinen</a:t>
            </a:r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C8140-4999-433A-94C9-CE04A7CDE4F4}" type="slidenum">
              <a:rPr lang="fi-FI" smtClean="0"/>
              <a:t>‹#›</a:t>
            </a:fld>
            <a:endParaRPr lang="fi-FI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296396" y="2294966"/>
            <a:ext cx="6624000" cy="1201269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752974823"/>
      </p:ext>
    </p:extLst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ksti" type="obj" preserve="1">
  <p:cSld name="title_and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134935" indent="-134935">
              <a:buSzPct val="120000"/>
              <a:buFont typeface="Arial" panose="020B0604020202020204" pitchFamily="34" charset="0"/>
              <a:buChar char="●"/>
              <a:defRPr/>
            </a:lvl1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30.3.2017</a:t>
            </a:r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Janne Tuovinen</a:t>
            </a:r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C8140-4999-433A-94C9-CE04A7CDE4F4}" type="slidenum">
              <a:rPr lang="fi-FI" smtClean="0"/>
              <a:t>‹#›</a:t>
            </a:fld>
            <a:endParaRPr lang="fi-FI"/>
          </a:p>
        </p:txBody>
      </p:sp>
      <p:sp>
        <p:nvSpPr>
          <p:cNvPr id="7" name="eulogoplaceholder"/>
          <p:cNvSpPr txBox="1"/>
          <p:nvPr/>
        </p:nvSpPr>
        <p:spPr>
          <a:xfrm>
            <a:off x="7504324" y="239574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8" name="eulogotenplaceholder"/>
          <p:cNvSpPr txBox="1"/>
          <p:nvPr/>
        </p:nvSpPr>
        <p:spPr>
          <a:xfrm>
            <a:off x="204295" y="4650906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9" name="eukarelialogoplaceholder"/>
          <p:cNvSpPr txBox="1"/>
          <p:nvPr/>
        </p:nvSpPr>
        <p:spPr>
          <a:xfrm>
            <a:off x="7750174" y="227769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3064812649"/>
      </p:ext>
    </p:extLst>
  </p:cSld>
  <p:clrMapOvr>
    <a:masterClrMapping/>
  </p:clrMapOvr>
  <p:hf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Kaksipalstainen" type="twoTxTwoObj" preserve="1">
  <p:cSld name="title_and_two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000" y="313200"/>
            <a:ext cx="6624000" cy="4572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2001" y="1274400"/>
            <a:ext cx="3868340" cy="43744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i="0" baseline="0">
                <a:solidFill>
                  <a:srgbClr val="00B0CA"/>
                </a:solidFill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fi-FI" smtClean="0"/>
              <a:t>Muokkaa tekstin perustyylejä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1752" y="1711843"/>
            <a:ext cx="3849596" cy="2930405"/>
          </a:xfrm>
        </p:spPr>
        <p:txBody>
          <a:bodyPr>
            <a:normAutofit/>
          </a:bodyPr>
          <a:lstStyle>
            <a:lvl1pPr marL="92073" indent="-92073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74400"/>
            <a:ext cx="3887391" cy="437442"/>
          </a:xfrm>
        </p:spPr>
        <p:txBody>
          <a:bodyPr anchor="t" anchorCtr="0">
            <a:normAutofit/>
          </a:bodyPr>
          <a:lstStyle>
            <a:lvl1pPr marL="0" indent="0">
              <a:buNone/>
              <a:defRPr lang="en-US" sz="1400" b="1" kern="1200" baseline="0" dirty="0" smtClean="0">
                <a:solidFill>
                  <a:srgbClr val="00B0CA"/>
                </a:solidFill>
                <a:latin typeface="Arial" charset="0"/>
                <a:ea typeface="+mn-ea"/>
                <a:cs typeface="Arial" panose="020B0604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marL="0" lvl="0" indent="0" algn="l" defTabSz="685783" rtl="0" eaLnBrk="1" latinLnBrk="0" hangingPunct="1">
              <a:lnSpc>
                <a:spcPct val="90000"/>
              </a:lnSpc>
              <a:spcBef>
                <a:spcPts val="750"/>
              </a:spcBef>
              <a:buClr>
                <a:srgbClr val="00B0CA"/>
              </a:buClr>
              <a:buSzPct val="140000"/>
              <a:buFont typeface="Arial" panose="020B0604020202020204" pitchFamily="34" charset="0"/>
              <a:buNone/>
            </a:pPr>
            <a:r>
              <a:rPr lang="fi-FI" smtClean="0"/>
              <a:t>Muokkaa tekstin perustyylejä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711843"/>
            <a:ext cx="3887391" cy="2930405"/>
          </a:xfrm>
        </p:spPr>
        <p:txBody>
          <a:bodyPr>
            <a:normAutofit/>
          </a:bodyPr>
          <a:lstStyle>
            <a:lvl1pPr marL="92073" indent="-92073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30.3.2017</a:t>
            </a:r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Janne Tuovinen</a:t>
            </a:r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C8140-4999-433A-94C9-CE04A7CDE4F4}" type="slidenum">
              <a:rPr lang="fi-FI" smtClean="0"/>
              <a:t>‹#›</a:t>
            </a:fld>
            <a:endParaRPr lang="fi-FI"/>
          </a:p>
        </p:txBody>
      </p:sp>
      <p:sp>
        <p:nvSpPr>
          <p:cNvPr id="10" name="eulogoplaceholder"/>
          <p:cNvSpPr txBox="1"/>
          <p:nvPr/>
        </p:nvSpPr>
        <p:spPr>
          <a:xfrm>
            <a:off x="7504324" y="239574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1" name="eulogotenplaceholder"/>
          <p:cNvSpPr txBox="1"/>
          <p:nvPr/>
        </p:nvSpPr>
        <p:spPr>
          <a:xfrm>
            <a:off x="204295" y="4650906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2" name="eukarelialogoplaceholder"/>
          <p:cNvSpPr txBox="1"/>
          <p:nvPr/>
        </p:nvSpPr>
        <p:spPr>
          <a:xfrm>
            <a:off x="7750174" y="227769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1441765235"/>
      </p:ext>
    </p:extLst>
  </p:cSld>
  <p:clrMapOvr>
    <a:masterClrMapping/>
  </p:clrMapOvr>
  <p:hf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ksi ja kaksi kuvaa" preserve="1">
  <p:cSld name="title_and_two_pictures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000" y="313200"/>
            <a:ext cx="6624000" cy="4572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2000" y="1338198"/>
            <a:ext cx="3618000" cy="43744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i="0" baseline="0">
                <a:solidFill>
                  <a:srgbClr val="00B0CA"/>
                </a:solidFill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fi-FI" smtClean="0"/>
              <a:t>Muokkaa tekstin perustyylejä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1751" y="1796904"/>
            <a:ext cx="3618000" cy="2818298"/>
          </a:xfrm>
        </p:spPr>
        <p:txBody>
          <a:bodyPr>
            <a:normAutofit/>
          </a:bodyPr>
          <a:lstStyle>
            <a:lvl1pPr marL="92073" indent="-92073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30.3.2017</a:t>
            </a:r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Janne Tuovinen</a:t>
            </a:r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C8140-4999-433A-94C9-CE04A7CDE4F4}" type="slidenum">
              <a:rPr lang="fi-FI" smtClean="0"/>
              <a:t>‹#›</a:t>
            </a:fld>
            <a:endParaRPr lang="fi-FI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>
            <a:off x="4406400" y="1368000"/>
            <a:ext cx="4417200" cy="1544400"/>
          </a:xfrm>
        </p:spPr>
        <p:txBody>
          <a:bodyPr/>
          <a:lstStyle>
            <a:lvl1pPr marL="0" indent="0">
              <a:buNone/>
              <a:defRPr sz="2400"/>
            </a:lvl1pPr>
            <a:lvl2pPr marL="342892" indent="0">
              <a:buNone/>
              <a:defRPr sz="2100"/>
            </a:lvl2pPr>
            <a:lvl3pPr marL="685783" indent="0">
              <a:buNone/>
              <a:defRPr sz="1800"/>
            </a:lvl3pPr>
            <a:lvl4pPr marL="1028675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8" indent="0">
              <a:buNone/>
              <a:defRPr sz="1500"/>
            </a:lvl7pPr>
            <a:lvl8pPr marL="2400240" indent="0">
              <a:buNone/>
              <a:defRPr sz="1500"/>
            </a:lvl8pPr>
            <a:lvl9pPr marL="2743132" indent="0">
              <a:buNone/>
              <a:defRPr sz="1500"/>
            </a:lvl9pPr>
          </a:lstStyle>
          <a:p>
            <a:r>
              <a:rPr lang="fi-FI" smtClean="0"/>
              <a:t>Lisää kuva napsauttamalla kuvaketta</a:t>
            </a:r>
            <a:endParaRPr lang="fi-FI"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/>
          </p:nvPr>
        </p:nvSpPr>
        <p:spPr>
          <a:xfrm>
            <a:off x="4406400" y="3056400"/>
            <a:ext cx="4417200" cy="1544400"/>
          </a:xfrm>
        </p:spPr>
        <p:txBody>
          <a:bodyPr/>
          <a:lstStyle>
            <a:lvl1pPr marL="0" indent="0">
              <a:buNone/>
              <a:defRPr sz="2400"/>
            </a:lvl1pPr>
            <a:lvl2pPr marL="342892" indent="0">
              <a:buNone/>
              <a:defRPr sz="2100"/>
            </a:lvl2pPr>
            <a:lvl3pPr marL="685783" indent="0">
              <a:buNone/>
              <a:defRPr sz="1800"/>
            </a:lvl3pPr>
            <a:lvl4pPr marL="1028675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8" indent="0">
              <a:buNone/>
              <a:defRPr sz="1500"/>
            </a:lvl7pPr>
            <a:lvl8pPr marL="2400240" indent="0">
              <a:buNone/>
              <a:defRPr sz="1500"/>
            </a:lvl8pPr>
            <a:lvl9pPr marL="2743132" indent="0">
              <a:buNone/>
              <a:defRPr sz="1500"/>
            </a:lvl9pPr>
          </a:lstStyle>
          <a:p>
            <a:r>
              <a:rPr lang="fi-FI" smtClean="0"/>
              <a:t>Lisää kuva napsauttamalla kuvaketta</a:t>
            </a:r>
            <a:endParaRPr lang="fi-FI"/>
          </a:p>
        </p:txBody>
      </p:sp>
      <p:sp>
        <p:nvSpPr>
          <p:cNvPr id="12" name="eulogoplaceholder"/>
          <p:cNvSpPr txBox="1"/>
          <p:nvPr/>
        </p:nvSpPr>
        <p:spPr>
          <a:xfrm>
            <a:off x="7504324" y="239574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3" name="eulogotenplaceholder"/>
          <p:cNvSpPr txBox="1"/>
          <p:nvPr/>
        </p:nvSpPr>
        <p:spPr>
          <a:xfrm>
            <a:off x="204295" y="4650906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4" name="eukarelialogoplaceholder"/>
          <p:cNvSpPr txBox="1"/>
          <p:nvPr/>
        </p:nvSpPr>
        <p:spPr>
          <a:xfrm>
            <a:off x="7750174" y="227769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3818001338"/>
      </p:ext>
    </p:extLst>
  </p:cSld>
  <p:clrMapOvr>
    <a:masterClrMapping/>
  </p:clrMapOvr>
  <p:hf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Kiitossivu" type="title" preserve="1">
  <p:cSld name="end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0000" y="2462400"/>
            <a:ext cx="4554000" cy="457200"/>
          </a:xfrm>
        </p:spPr>
        <p:txBody>
          <a:bodyPr anchor="b">
            <a:noAutofit/>
          </a:bodyPr>
          <a:lstStyle>
            <a:lvl1pPr algn="l">
              <a:defRPr sz="24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0000" y="3168000"/>
            <a:ext cx="4518000" cy="925200"/>
          </a:xfrm>
        </p:spPr>
        <p:txBody>
          <a:bodyPr>
            <a:normAutofit/>
          </a:bodyPr>
          <a:lstStyle>
            <a:lvl1pPr marL="0" indent="0" algn="l" defTabSz="6857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12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9" name="Rectangle 8"/>
          <p:cNvSpPr/>
          <p:nvPr/>
        </p:nvSpPr>
        <p:spPr>
          <a:xfrm>
            <a:off x="98613" y="62754"/>
            <a:ext cx="2095948" cy="9868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sz="1800"/>
          </a:p>
        </p:txBody>
      </p:sp>
      <p:pic>
        <p:nvPicPr>
          <p:cNvPr id="8" name="Kuva 10" descr="UUSI_Liikennevirasto_Tapahtumat_vaaka_cmyk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/>
        </p:blipFill>
        <p:spPr>
          <a:xfrm>
            <a:off x="252001" y="122400"/>
            <a:ext cx="1009271" cy="10872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851270" y="4389120"/>
            <a:ext cx="4266000" cy="754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sz="1800"/>
          </a:p>
        </p:txBody>
      </p:sp>
      <p:pic>
        <p:nvPicPr>
          <p:cNvPr id="11" name="Kuva 7" descr="Pitkät_nuolet_cmyk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42" r="-1754"/>
          <a:stretch/>
        </p:blipFill>
        <p:spPr>
          <a:xfrm rot="16200000">
            <a:off x="4407854" y="658871"/>
            <a:ext cx="5152834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6674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ain otsikko" type="titleOnly" preserve="1">
  <p:cSld name="only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30.3.2017</a:t>
            </a:r>
            <a:endParaRPr lang="fi-F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Janne Tuovinen</a:t>
            </a:r>
            <a:endParaRPr lang="fi-F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C8140-4999-433A-94C9-CE04A7CDE4F4}" type="slidenum">
              <a:rPr lang="fi-FI" smtClean="0"/>
              <a:t>‹#›</a:t>
            </a:fld>
            <a:endParaRPr lang="fi-FI"/>
          </a:p>
        </p:txBody>
      </p:sp>
      <p:sp>
        <p:nvSpPr>
          <p:cNvPr id="6" name="eulogoplaceholder"/>
          <p:cNvSpPr txBox="1"/>
          <p:nvPr/>
        </p:nvSpPr>
        <p:spPr>
          <a:xfrm>
            <a:off x="7504324" y="239574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7" name="eulogotenplaceholder"/>
          <p:cNvSpPr txBox="1"/>
          <p:nvPr/>
        </p:nvSpPr>
        <p:spPr>
          <a:xfrm>
            <a:off x="204295" y="4650906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8" name="eukarelialogoplaceholder"/>
          <p:cNvSpPr txBox="1"/>
          <p:nvPr/>
        </p:nvSpPr>
        <p:spPr>
          <a:xfrm>
            <a:off x="7750174" y="227769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3164821896"/>
      </p:ext>
    </p:extLst>
  </p:cSld>
  <p:clrMapOvr>
    <a:masterClrMapping/>
  </p:clrMapOvr>
  <p:hf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30.3.2017</a:t>
            </a:r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Janne Tuovinen</a:t>
            </a:r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C8140-4999-433A-94C9-CE04A7CDE4F4}" type="slidenum">
              <a:rPr lang="fi-FI" smtClean="0"/>
              <a:t>‹#›</a:t>
            </a:fld>
            <a:endParaRPr lang="fi-FI"/>
          </a:p>
        </p:txBody>
      </p:sp>
      <p:sp>
        <p:nvSpPr>
          <p:cNvPr id="5" name="eulogoplaceholder"/>
          <p:cNvSpPr txBox="1"/>
          <p:nvPr/>
        </p:nvSpPr>
        <p:spPr>
          <a:xfrm>
            <a:off x="7504324" y="239574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6" name="eulogotenplaceholder"/>
          <p:cNvSpPr txBox="1"/>
          <p:nvPr/>
        </p:nvSpPr>
        <p:spPr>
          <a:xfrm>
            <a:off x="204295" y="4650906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7" name="eukarelialogoplaceholder"/>
          <p:cNvSpPr txBox="1"/>
          <p:nvPr/>
        </p:nvSpPr>
        <p:spPr>
          <a:xfrm>
            <a:off x="7750174" y="227769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2493715254"/>
      </p:ext>
    </p:extLst>
  </p:cSld>
  <p:clrMapOvr>
    <a:masterClrMapping/>
  </p:clrMapOvr>
  <p:hf hd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96000" y="313200"/>
            <a:ext cx="6624000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2000" y="1278000"/>
            <a:ext cx="7970400" cy="331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68703" y="4767264"/>
            <a:ext cx="82802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30.3.2017</a:t>
            </a:r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8043" y="4767264"/>
            <a:ext cx="291733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Janne Tuovinen</a:t>
            </a:r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64526" y="4767264"/>
            <a:ext cx="37346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20C8140-4999-433A-94C9-CE04A7CDE4F4}" type="slidenum">
              <a:rPr lang="fi-FI" smtClean="0"/>
              <a:t>‹#›</a:t>
            </a:fld>
            <a:endParaRPr lang="fi-FI"/>
          </a:p>
        </p:txBody>
      </p:sp>
      <p:pic>
        <p:nvPicPr>
          <p:cNvPr id="7" name="Kuva 14" descr="UUSI_Liikennevirasto_Tapahtumat_vaaka_cmyk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" y="194400"/>
            <a:ext cx="1767600" cy="866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759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hf hdr="0"/>
  <p:txStyles>
    <p:titleStyle>
      <a:lvl1pPr marL="0" algn="l" defTabSz="685783" rtl="0" eaLnBrk="1" latinLnBrk="0" hangingPunct="1">
        <a:lnSpc>
          <a:spcPct val="90000"/>
        </a:lnSpc>
        <a:spcBef>
          <a:spcPct val="0"/>
        </a:spcBef>
        <a:buNone/>
        <a:defRPr lang="fi-FI" sz="2800" kern="1200" baseline="0" dirty="0">
          <a:solidFill>
            <a:srgbClr val="00B0CA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134935" indent="-134935" algn="l" defTabSz="685783" rtl="0" eaLnBrk="1" latinLnBrk="0" hangingPunct="1">
        <a:lnSpc>
          <a:spcPct val="90000"/>
        </a:lnSpc>
        <a:spcBef>
          <a:spcPts val="750"/>
        </a:spcBef>
        <a:buClr>
          <a:srgbClr val="00B0CA"/>
        </a:buClr>
        <a:buSzPct val="120000"/>
        <a:buFont typeface="Arial" panose="020B0604020202020204" pitchFamily="34" charset="0"/>
        <a:buChar char="●"/>
        <a:defRPr lang="en-US" sz="1600" b="0" kern="1200" dirty="0" smtClean="0">
          <a:solidFill>
            <a:srgbClr val="000000"/>
          </a:solidFill>
          <a:latin typeface="Arial" charset="0"/>
          <a:ea typeface="+mn-ea"/>
          <a:cs typeface="Arial" panose="020B0604020202020204" pitchFamily="34" charset="0"/>
        </a:defRPr>
      </a:lvl1pPr>
      <a:lvl2pPr marL="449252" indent="-90486" algn="l" defTabSz="685783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717532" indent="-109535" algn="l" defTabSz="685783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076298" indent="-133347" algn="l" defTabSz="685783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346166" indent="-131760" algn="l" defTabSz="685783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extranet.liikennevirasto.fi/share/page/site/rtoskesk/document-details?nodeRef=workspace://SpacesStore/98a21f80-8aec-48b0-90a3-f54c989c49b8" TargetMode="Externa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mailto:janne.tuovinen@liikennevirasto.fi" TargetMode="Externa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tsikko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 smtClean="0"/>
              <a:t>Ratatekninen oppimiskeskus (ROK)</a:t>
            </a:r>
            <a:endParaRPr lang="fi-FI" dirty="0"/>
          </a:p>
        </p:txBody>
      </p:sp>
      <p:sp>
        <p:nvSpPr>
          <p:cNvPr id="6" name="Alaotsikko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 smtClean="0"/>
              <a:t>Osaamisen kehittäminen</a:t>
            </a:r>
          </a:p>
          <a:p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dirty="0" smtClean="0"/>
              <a:t>31.3.2017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057910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Liikennekaaren vaikutukset	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smtClean="0"/>
              <a:t>Liikennevirastolle vastuu rataverkon liikenneturvallisuustehtävien koulutusohjelmista 1.7.2018 alkaen </a:t>
            </a:r>
          </a:p>
          <a:p>
            <a:r>
              <a:rPr lang="fi-FI" dirty="0"/>
              <a:t> </a:t>
            </a:r>
            <a:r>
              <a:rPr lang="fi-FI" dirty="0" smtClean="0"/>
              <a:t>Kuvataan liikenneturvallisuustehtävät, uusitaan koulutusohjelmat</a:t>
            </a:r>
          </a:p>
          <a:p>
            <a:r>
              <a:rPr lang="fi-FI" dirty="0" smtClean="0"/>
              <a:t>Tarkennetaan Liikenneviraston turvallisuusjohtamisjärjestelmää</a:t>
            </a:r>
          </a:p>
          <a:p>
            <a:r>
              <a:rPr lang="fi-FI" dirty="0"/>
              <a:t> </a:t>
            </a:r>
            <a:r>
              <a:rPr lang="fi-FI" dirty="0" smtClean="0"/>
              <a:t>Liikennevirastosta tulee pätevyysrekisterin ylläpitäjä</a:t>
            </a:r>
          </a:p>
          <a:p>
            <a:r>
              <a:rPr lang="fi-FI" dirty="0"/>
              <a:t> </a:t>
            </a:r>
            <a:r>
              <a:rPr lang="fi-FI" dirty="0" smtClean="0"/>
              <a:t>Terveydentilavaatimuksiin joustoa ja oma erillinen ohjeistus </a:t>
            </a:r>
            <a:r>
              <a:rPr lang="fi-FI" dirty="0" err="1" smtClean="0"/>
              <a:t>Trafilta</a:t>
            </a:r>
            <a:r>
              <a:rPr lang="fi-FI" dirty="0" smtClean="0"/>
              <a:t>, jota voidaan hyödyntää liikenneturvallisuustehtävissä </a:t>
            </a:r>
          </a:p>
          <a:p>
            <a:r>
              <a:rPr lang="fi-FI" dirty="0" smtClean="0"/>
              <a:t>Onko rautatielääkärijärjestelmää, miten terveydentilaa seurataan ja poikkeuksia tämä selviää kevään aikana?</a:t>
            </a:r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30.3.2017</a:t>
            </a:r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Janne Tuovinen</a:t>
            </a:r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C8140-4999-433A-94C9-CE04A7CDE4F4}" type="slidenum">
              <a:rPr lang="fi-FI" smtClean="0"/>
              <a:t>10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1867624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2161192" y="643536"/>
            <a:ext cx="6624000" cy="457200"/>
          </a:xfrm>
        </p:spPr>
        <p:txBody>
          <a:bodyPr/>
          <a:lstStyle/>
          <a:p>
            <a:r>
              <a:rPr lang="fi-FI" dirty="0"/>
              <a:t>Tavoitteena </a:t>
            </a:r>
            <a:r>
              <a:rPr lang="fi-FI" dirty="0" smtClean="0"/>
              <a:t>varmistaa radanpidon </a:t>
            </a:r>
            <a:r>
              <a:rPr lang="fi-FI" dirty="0"/>
              <a:t>ammattitaitoiset resurssit  </a:t>
            </a:r>
            <a:br>
              <a:rPr lang="fi-FI" dirty="0"/>
            </a:b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fi-FI" dirty="0" smtClean="0">
              <a:solidFill>
                <a:schemeClr val="tx1"/>
              </a:solidFill>
            </a:endParaRPr>
          </a:p>
          <a:p>
            <a:r>
              <a:rPr lang="fi-FI" dirty="0" smtClean="0">
                <a:solidFill>
                  <a:schemeClr val="tx1"/>
                </a:solidFill>
              </a:rPr>
              <a:t>Suunnitella ja rakentaa </a:t>
            </a:r>
            <a:r>
              <a:rPr lang="fi-FI" dirty="0">
                <a:solidFill>
                  <a:schemeClr val="tx1"/>
                </a:solidFill>
              </a:rPr>
              <a:t>Suomesta </a:t>
            </a:r>
            <a:r>
              <a:rPr lang="fi-FI" dirty="0" smtClean="0">
                <a:solidFill>
                  <a:schemeClr val="tx1"/>
                </a:solidFill>
              </a:rPr>
              <a:t>täysin puuttuvat tilat laitteineen ja rata-alueineen rautatiealan ammattilaisten </a:t>
            </a:r>
            <a:r>
              <a:rPr lang="fi-FI" dirty="0">
                <a:solidFill>
                  <a:schemeClr val="tx1"/>
                </a:solidFill>
              </a:rPr>
              <a:t>kouluttamiseen ja Liikenneviraston myöntämien pätevyyksien </a:t>
            </a:r>
            <a:r>
              <a:rPr lang="fi-FI" dirty="0" smtClean="0">
                <a:solidFill>
                  <a:schemeClr val="tx1"/>
                </a:solidFill>
              </a:rPr>
              <a:t>opettamiseen.  Opetus muodostuu sekä teoriaopetuksesta että käytännön harjoittelusta oppimisympäristön </a:t>
            </a:r>
            <a:r>
              <a:rPr lang="fi-FI" dirty="0" err="1" smtClean="0">
                <a:solidFill>
                  <a:schemeClr val="tx1"/>
                </a:solidFill>
              </a:rPr>
              <a:t>ratainfrassa</a:t>
            </a:r>
            <a:r>
              <a:rPr lang="fi-FI" dirty="0" smtClean="0">
                <a:solidFill>
                  <a:schemeClr val="tx1"/>
                </a:solidFill>
              </a:rPr>
              <a:t>. </a:t>
            </a:r>
          </a:p>
          <a:p>
            <a:r>
              <a:rPr lang="fi-FI" dirty="0" smtClean="0">
                <a:solidFill>
                  <a:schemeClr val="tx1"/>
                </a:solidFill>
              </a:rPr>
              <a:t> Varmistaa </a:t>
            </a:r>
            <a:r>
              <a:rPr lang="fi-FI" dirty="0" err="1" smtClean="0">
                <a:solidFill>
                  <a:schemeClr val="tx1"/>
                </a:solidFill>
              </a:rPr>
              <a:t>monitoimijaympäristössä</a:t>
            </a:r>
            <a:r>
              <a:rPr lang="fi-FI" dirty="0" smtClean="0">
                <a:solidFill>
                  <a:schemeClr val="tx1"/>
                </a:solidFill>
              </a:rPr>
              <a:t> toimivien yritysten työntekijöiden osaaminen vaativissa radanpidon töissä. Harjoitella työvaiheita ja menetelmiä oikeiden laitteiden kanssa. </a:t>
            </a:r>
          </a:p>
          <a:p>
            <a:r>
              <a:rPr lang="fi-FI" dirty="0" smtClean="0">
                <a:solidFill>
                  <a:schemeClr val="tx1"/>
                </a:solidFill>
              </a:rPr>
              <a:t> Houkutella </a:t>
            </a:r>
            <a:r>
              <a:rPr lang="fi-FI" dirty="0" smtClean="0">
                <a:solidFill>
                  <a:schemeClr val="tx1"/>
                </a:solidFill>
              </a:rPr>
              <a:t>uusia osaajia alalle</a:t>
            </a:r>
            <a:r>
              <a:rPr lang="fi-FI" dirty="0">
                <a:solidFill>
                  <a:schemeClr val="tx1"/>
                </a:solidFill>
              </a:rPr>
              <a:t>. </a:t>
            </a:r>
            <a:r>
              <a:rPr lang="fi-FI" dirty="0" smtClean="0">
                <a:solidFill>
                  <a:schemeClr val="tx1"/>
                </a:solidFill>
              </a:rPr>
              <a:t>Pulaa esimerkiksi turvalaiteasentajista</a:t>
            </a:r>
            <a:r>
              <a:rPr lang="fi-FI" dirty="0" smtClean="0"/>
              <a:t>. </a:t>
            </a:r>
            <a:endParaRPr lang="fi-FI" dirty="0" smtClean="0"/>
          </a:p>
          <a:p>
            <a:endParaRPr lang="fi-FI" dirty="0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Janne Tuovinen</a:t>
            </a:r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2011C-3922-482C-8E29-C6F1CB89D165}" type="slidenum">
              <a:rPr lang="fi-FI" smtClean="0"/>
              <a:t>2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23094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in paikkamerkki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isällön paikkamerkki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Päivämäärän paikkamerkki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8" name="Alatunnisteen paikkamerk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Janne Tuovinen</a:t>
            </a:r>
            <a:endParaRPr lang="fi-FI"/>
          </a:p>
        </p:txBody>
      </p:sp>
      <p:sp>
        <p:nvSpPr>
          <p:cNvPr id="9" name="Dian numeron paikkamerkki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3</a:t>
            </a:fld>
            <a:endParaRPr lang="fi-FI"/>
          </a:p>
        </p:txBody>
      </p:sp>
      <p:sp>
        <p:nvSpPr>
          <p:cNvPr id="10" name="Päivämäärän paikkamerkki 3"/>
          <p:cNvSpPr txBox="1">
            <a:spLocks/>
          </p:cNvSpPr>
          <p:nvPr/>
        </p:nvSpPr>
        <p:spPr>
          <a:xfrm>
            <a:off x="4719527" y="4218386"/>
            <a:ext cx="621018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fi-FI"/>
            </a:defPPr>
            <a:lvl1pPr marL="0" algn="r" defTabSz="685800" rtl="0" eaLnBrk="1" latinLnBrk="0" hangingPunct="1">
              <a:defRPr sz="675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i-FI" sz="506"/>
              <a:t>11.11.2016</a:t>
            </a:r>
          </a:p>
        </p:txBody>
      </p:sp>
      <p:sp>
        <p:nvSpPr>
          <p:cNvPr id="11" name="Alatunnisteen paikkamerkki 4"/>
          <p:cNvSpPr txBox="1">
            <a:spLocks/>
          </p:cNvSpPr>
          <p:nvPr/>
        </p:nvSpPr>
        <p:spPr>
          <a:xfrm>
            <a:off x="5341531" y="4218386"/>
            <a:ext cx="2188001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fi-FI"/>
            </a:defPPr>
            <a:lvl1pPr marL="0" algn="l" defTabSz="685800" rtl="0" eaLnBrk="1" latinLnBrk="0" hangingPunct="1">
              <a:defRPr sz="675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i-FI" sz="506"/>
              <a:t>Janne Tuovinen</a:t>
            </a:r>
          </a:p>
        </p:txBody>
      </p:sp>
      <p:sp>
        <p:nvSpPr>
          <p:cNvPr id="12" name="Dian numeron paikkamerkki 5"/>
          <p:cNvSpPr txBox="1">
            <a:spLocks/>
          </p:cNvSpPr>
          <p:nvPr/>
        </p:nvSpPr>
        <p:spPr>
          <a:xfrm>
            <a:off x="7566396" y="4218386"/>
            <a:ext cx="280102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fi-FI"/>
            </a:defPPr>
            <a:lvl1pPr marL="0" algn="r" defTabSz="685800" rtl="0" eaLnBrk="1" latinLnBrk="0" hangingPunct="1">
              <a:defRPr sz="675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9826849-5C41-486A-9932-2C63F41F91BB}" type="slidenum">
              <a:rPr lang="fi-FI" sz="506"/>
              <a:pPr/>
              <a:t>3</a:t>
            </a:fld>
            <a:endParaRPr lang="fi-FI" sz="506"/>
          </a:p>
        </p:txBody>
      </p:sp>
      <p:pic>
        <p:nvPicPr>
          <p:cNvPr id="13" name="Kuva 12"/>
          <p:cNvPicPr>
            <a:picLocks noChangeAspect="1"/>
          </p:cNvPicPr>
          <p:nvPr/>
        </p:nvPicPr>
        <p:blipFill rotWithShape="1">
          <a:blip r:embed="rId2"/>
          <a:srcRect l="6047" t="17687" r="32792"/>
          <a:stretch/>
        </p:blipFill>
        <p:spPr>
          <a:xfrm>
            <a:off x="2951820" y="642938"/>
            <a:ext cx="5454606" cy="4129305"/>
          </a:xfrm>
          <a:prstGeom prst="rect">
            <a:avLst/>
          </a:prstGeom>
        </p:spPr>
      </p:pic>
      <p:sp>
        <p:nvSpPr>
          <p:cNvPr id="14" name="Sisällön paikkamerkki 2"/>
          <p:cNvSpPr txBox="1">
            <a:spLocks/>
          </p:cNvSpPr>
          <p:nvPr/>
        </p:nvSpPr>
        <p:spPr>
          <a:xfrm>
            <a:off x="1223628" y="1653648"/>
            <a:ext cx="5977800" cy="248400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134938" indent="-134938" algn="l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rgbClr val="00B0CA"/>
              </a:buClr>
              <a:buSzPct val="120000"/>
              <a:buFont typeface="Arial" panose="020B0604020202020204" pitchFamily="34" charset="0"/>
              <a:buChar char="●"/>
              <a:defRPr lang="en-US" sz="1600" b="0" kern="1200">
                <a:solidFill>
                  <a:srgbClr val="000000"/>
                </a:solidFill>
                <a:latin typeface="Arial" charset="0"/>
                <a:ea typeface="+mn-ea"/>
                <a:cs typeface="Arial" panose="020B0604020202020204" pitchFamily="34" charset="0"/>
              </a:defRPr>
            </a:lvl1pPr>
            <a:lvl2pPr marL="449263" indent="-90488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717550" indent="-109538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076325" indent="-1333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346200" indent="-131763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i-FI" sz="1200" dirty="0" smtClean="0"/>
              <a:t>Sähkörata-alue</a:t>
            </a:r>
            <a:endParaRPr lang="fi-FI" sz="1200" dirty="0"/>
          </a:p>
          <a:p>
            <a:r>
              <a:rPr lang="fi-FI" sz="1200" dirty="0"/>
              <a:t>Turvalaitehalli</a:t>
            </a:r>
          </a:p>
          <a:p>
            <a:r>
              <a:rPr lang="fi-FI" sz="1200" dirty="0"/>
              <a:t>Koulutusrakennus</a:t>
            </a:r>
          </a:p>
          <a:p>
            <a:r>
              <a:rPr lang="fi-FI" sz="1200" dirty="0"/>
              <a:t>Päällysrakenneraide</a:t>
            </a:r>
          </a:p>
          <a:p>
            <a:r>
              <a:rPr lang="fi-FI" sz="1200" dirty="0"/>
              <a:t>Hitsaus- ja </a:t>
            </a:r>
            <a:br>
              <a:rPr lang="fi-FI" sz="1200" dirty="0"/>
            </a:br>
            <a:r>
              <a:rPr lang="fi-FI" sz="1200" dirty="0"/>
              <a:t>hiontahalli</a:t>
            </a:r>
          </a:p>
        </p:txBody>
      </p:sp>
      <p:cxnSp>
        <p:nvCxnSpPr>
          <p:cNvPr id="15" name="Suora nuoliyhdysviiva 14"/>
          <p:cNvCxnSpPr/>
          <p:nvPr/>
        </p:nvCxnSpPr>
        <p:spPr>
          <a:xfrm>
            <a:off x="2357754" y="2031690"/>
            <a:ext cx="151216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uora nuoliyhdysviiva 15"/>
          <p:cNvCxnSpPr/>
          <p:nvPr/>
        </p:nvCxnSpPr>
        <p:spPr>
          <a:xfrm>
            <a:off x="2195736" y="2787774"/>
            <a:ext cx="1998222" cy="594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uora nuoliyhdysviiva 16"/>
          <p:cNvCxnSpPr/>
          <p:nvPr/>
        </p:nvCxnSpPr>
        <p:spPr>
          <a:xfrm flipV="1">
            <a:off x="2573778" y="1113589"/>
            <a:ext cx="3456384" cy="64807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uora nuoliyhdysviiva 17"/>
          <p:cNvCxnSpPr/>
          <p:nvPr/>
        </p:nvCxnSpPr>
        <p:spPr>
          <a:xfrm>
            <a:off x="2843808" y="2490741"/>
            <a:ext cx="2052228" cy="72908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uora nuoliyhdysviiva 18"/>
          <p:cNvCxnSpPr/>
          <p:nvPr/>
        </p:nvCxnSpPr>
        <p:spPr>
          <a:xfrm>
            <a:off x="2735796" y="2247714"/>
            <a:ext cx="1890210" cy="3780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tsikko 1"/>
          <p:cNvSpPr>
            <a:spLocks noGrp="1"/>
          </p:cNvSpPr>
          <p:nvPr>
            <p:ph type="title"/>
          </p:nvPr>
        </p:nvSpPr>
        <p:spPr>
          <a:xfrm>
            <a:off x="2028545" y="112058"/>
            <a:ext cx="6624000" cy="457200"/>
          </a:xfrm>
        </p:spPr>
        <p:txBody>
          <a:bodyPr/>
          <a:lstStyle/>
          <a:p>
            <a:r>
              <a:rPr lang="fi-FI" dirty="0" smtClean="0"/>
              <a:t>Ratatekninen opetuskeskus</a:t>
            </a:r>
            <a:endParaRPr lang="fi-FI" dirty="0"/>
          </a:p>
        </p:txBody>
      </p:sp>
      <p:pic>
        <p:nvPicPr>
          <p:cNvPr id="2" name="Kuva 1"/>
          <p:cNvPicPr>
            <a:picLocks noChangeAspect="1"/>
          </p:cNvPicPr>
          <p:nvPr/>
        </p:nvPicPr>
        <p:blipFill rotWithShape="1">
          <a:blip r:embed="rId3"/>
          <a:srcRect l="29075" t="12398" b="39201"/>
          <a:stretch/>
        </p:blipFill>
        <p:spPr>
          <a:xfrm>
            <a:off x="0" y="3728568"/>
            <a:ext cx="3622040" cy="1390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815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tsikk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Kahden minuutin esitys </a:t>
            </a:r>
            <a:endParaRPr lang="fi-FI" dirty="0"/>
          </a:p>
        </p:txBody>
      </p:sp>
      <p:sp>
        <p:nvSpPr>
          <p:cNvPr id="7" name="Sisällön paikkamerkki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>
                <a:hlinkClick r:id="rId2"/>
              </a:rPr>
              <a:t>https://extranet.liikennevirasto.fi/share/page/site/rtoskesk/document-details?nodeRef=workspace://</a:t>
            </a:r>
            <a:r>
              <a:rPr lang="fi-FI" dirty="0" smtClean="0">
                <a:hlinkClick r:id="rId2"/>
              </a:rPr>
              <a:t>SpacesStore/98a21f80-8aec-48b0-90a3-f54c989c49b8</a:t>
            </a:r>
            <a:endParaRPr lang="fi-FI" dirty="0" smtClean="0"/>
          </a:p>
          <a:p>
            <a:pPr marL="0" indent="0">
              <a:buNone/>
            </a:pPr>
            <a:r>
              <a:rPr lang="fi-FI" dirty="0" smtClean="0"/>
              <a:t>Lataa tiedosto omalle koneelle ensin</a:t>
            </a:r>
          </a:p>
          <a:p>
            <a:endParaRPr lang="fi-FI" dirty="0"/>
          </a:p>
        </p:txBody>
      </p:sp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30.3.2017</a:t>
            </a:r>
            <a:endParaRPr lang="fi-FI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Janne Tuovinen</a:t>
            </a:r>
            <a:endParaRPr lang="fi-FI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C8140-4999-433A-94C9-CE04A7CDE4F4}" type="slidenum">
              <a:rPr lang="fi-FI" smtClean="0"/>
              <a:t>4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866202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Rakentamisen tilannekatsaus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smtClean="0"/>
              <a:t>Rokin alueen rakentaminen edennyt hyvin </a:t>
            </a:r>
          </a:p>
          <a:p>
            <a:r>
              <a:rPr lang="fi-FI" dirty="0" smtClean="0"/>
              <a:t> Rakentaminen etenee aikataulussa</a:t>
            </a:r>
          </a:p>
          <a:p>
            <a:r>
              <a:rPr lang="fi-FI" dirty="0" smtClean="0"/>
              <a:t> Turvalaitteiden suunnittelussa ja rakentamisessa aikatauluhaastetta</a:t>
            </a:r>
          </a:p>
          <a:p>
            <a:r>
              <a:rPr lang="fi-FI" dirty="0"/>
              <a:t> </a:t>
            </a:r>
            <a:r>
              <a:rPr lang="fi-FI" dirty="0" smtClean="0"/>
              <a:t>Rakentamiskustannukset 13 miljoonaa euroa</a:t>
            </a:r>
          </a:p>
          <a:p>
            <a:r>
              <a:rPr lang="fi-FI" dirty="0" smtClean="0"/>
              <a:t> Rokin avajaistilaisuus syyskuun alussa, koulutus käynnistyy </a:t>
            </a:r>
            <a:r>
              <a:rPr lang="fi-FI" dirty="0" err="1" smtClean="0"/>
              <a:t>pilotoiden</a:t>
            </a:r>
            <a:r>
              <a:rPr lang="fi-FI" dirty="0" smtClean="0"/>
              <a:t> syksyn aikana</a:t>
            </a:r>
          </a:p>
          <a:p>
            <a:r>
              <a:rPr lang="fi-FI" dirty="0" smtClean="0"/>
              <a:t> </a:t>
            </a:r>
            <a:r>
              <a:rPr lang="fi-FI" dirty="0" err="1" smtClean="0"/>
              <a:t>Rokkinaattori</a:t>
            </a:r>
            <a:r>
              <a:rPr lang="fi-FI" dirty="0" smtClean="0"/>
              <a:t> on hankittu isännöijäksi tarjoukset sisään 4.4.2017</a:t>
            </a:r>
          </a:p>
          <a:p>
            <a:r>
              <a:rPr lang="fi-FI" dirty="0" smtClean="0"/>
              <a:t> Fokus </a:t>
            </a:r>
            <a:r>
              <a:rPr lang="fi-FI" dirty="0"/>
              <a:t>siirtynyt koulutuksen sisältöihin ja käyttöönottoon </a:t>
            </a:r>
          </a:p>
          <a:p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30.3.2017</a:t>
            </a:r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Janne Tuovinen</a:t>
            </a:r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C8140-4999-433A-94C9-CE04A7CDE4F4}" type="slidenum">
              <a:rPr lang="fi-FI" smtClean="0"/>
              <a:t>5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6115903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Toimikunnan perustaminen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smtClean="0"/>
              <a:t> Liikennevirasto perustaa toimikunnan johtamaan Rokin toimintaa</a:t>
            </a:r>
          </a:p>
          <a:p>
            <a:r>
              <a:rPr lang="fi-FI" dirty="0" smtClean="0"/>
              <a:t> Mukaan sekä opetuslaitoksia, että yrityksiä, teemme valinnan mukaan ilmoittautuneista, tavoitteena saada noin 10 hengen ryhmä, jotka edustavat sekä rakentamista, suunnittelua että opetuslaitoksia/yrityksiä</a:t>
            </a:r>
          </a:p>
          <a:p>
            <a:r>
              <a:rPr lang="fi-FI" dirty="0" smtClean="0"/>
              <a:t>Toimikunnan tavoitteena kehittää osaamista erityisesti työpätevyyksien kautta, mutta myös laajemmin rautatiealan osaamista </a:t>
            </a:r>
          </a:p>
          <a:p>
            <a:r>
              <a:rPr lang="fi-FI" dirty="0" smtClean="0"/>
              <a:t> Ilmoittautumiset sähköpostitse </a:t>
            </a:r>
            <a:r>
              <a:rPr lang="fi-FI" dirty="0" smtClean="0">
                <a:hlinkClick r:id="rId2"/>
              </a:rPr>
              <a:t>janne.tuovinen@liikennevirasto.fi</a:t>
            </a:r>
            <a:r>
              <a:rPr lang="fi-FI" dirty="0" smtClean="0"/>
              <a:t> otsikoksi ratatekninen oppimiskeskus toimikunta 30.4. mennessä</a:t>
            </a:r>
          </a:p>
          <a:p>
            <a:r>
              <a:rPr lang="fi-FI" dirty="0" smtClean="0"/>
              <a:t> Ensimmäinen kokous 23.5 Kouvolassa Rokin tiloissa </a:t>
            </a:r>
          </a:p>
          <a:p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30.3.2017</a:t>
            </a:r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Janne Tuovinen</a:t>
            </a:r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C8140-4999-433A-94C9-CE04A7CDE4F4}" type="slidenum">
              <a:rPr lang="fi-FI" smtClean="0"/>
              <a:t>6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860549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Radanpidon työpätevyyksistä ja koulutustoiminnasta oma erillinen ohje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smtClean="0"/>
              <a:t> Liikennevirasto on käynnistänyt erillisen ohjeen valmistelun työpätevyyksistä siten että ohje voidaan julkaista syksyllä ja lähettää lausunnolle ennen kesälomia</a:t>
            </a:r>
          </a:p>
          <a:p>
            <a:r>
              <a:rPr lang="fi-FI" dirty="0"/>
              <a:t> </a:t>
            </a:r>
            <a:r>
              <a:rPr lang="fi-FI" dirty="0" smtClean="0"/>
              <a:t>Kaikista työpätevyyksistä tulee määräaikaisia ja voimassaolo edellyttää kertausta</a:t>
            </a:r>
          </a:p>
          <a:p>
            <a:r>
              <a:rPr lang="fi-FI" dirty="0" smtClean="0"/>
              <a:t>Ohjeeseen sisällytetään hakuehdot hyväksytyksi koulutuslaitokseksi ja opettajien mahdolliset pätevyysvaatimukset </a:t>
            </a:r>
          </a:p>
          <a:p>
            <a:r>
              <a:rPr lang="fi-FI" dirty="0"/>
              <a:t> </a:t>
            </a:r>
            <a:r>
              <a:rPr lang="fi-FI" dirty="0" smtClean="0"/>
              <a:t>Kehitämme koulutussisältöjä vielä eteenpäin. Teorian ja käytännön harjoittelun yhdistämällä parempia koulutussisältöjä</a:t>
            </a:r>
          </a:p>
          <a:p>
            <a:r>
              <a:rPr lang="fi-FI" dirty="0" smtClean="0"/>
              <a:t> Vastuuhenkilöt eri työpätevyyksille Liikennevirastosta nimetty  ja sisältöjen laatimiset käynnistymässä. Turvalaiteasentajien osalta pilotti käynnissä. Liikenneviraston vastuuhenkilö on Jouni Vauhkonen. </a:t>
            </a:r>
          </a:p>
          <a:p>
            <a:endParaRPr lang="fi-FI" dirty="0"/>
          </a:p>
          <a:p>
            <a:endParaRPr lang="fi-FI" dirty="0" smtClean="0"/>
          </a:p>
          <a:p>
            <a:endParaRPr lang="fi-FI" dirty="0" smtClean="0"/>
          </a:p>
          <a:p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30.3.2017</a:t>
            </a:r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Janne Tuovinen</a:t>
            </a:r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C8140-4999-433A-94C9-CE04A7CDE4F4}" type="slidenum">
              <a:rPr lang="fi-FI" smtClean="0"/>
              <a:t>7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867206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Rataturvakoulutus ja ratatyöstä vastaava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/>
              <a:t> </a:t>
            </a:r>
            <a:r>
              <a:rPr lang="fi-FI" dirty="0" smtClean="0"/>
              <a:t>Uusitaan myös rataturvakoulutus ja ratatyöstä vastaavan koulutusohjelmat ja sisällöt tämän vuoden aikana 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30.3.2017</a:t>
            </a:r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Janne Tuovinen</a:t>
            </a:r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C8140-4999-433A-94C9-CE04A7CDE4F4}" type="slidenum">
              <a:rPr lang="fi-FI" smtClean="0"/>
              <a:t>8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1977645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E-</a:t>
            </a:r>
            <a:r>
              <a:rPr lang="fi-FI" dirty="0" err="1" smtClean="0"/>
              <a:t>learning</a:t>
            </a:r>
            <a:r>
              <a:rPr lang="fi-FI" dirty="0" smtClean="0"/>
              <a:t> ja pätevyysrekisteri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smtClean="0"/>
              <a:t>E-</a:t>
            </a:r>
            <a:r>
              <a:rPr lang="fi-FI" dirty="0" err="1" smtClean="0"/>
              <a:t>learning</a:t>
            </a:r>
            <a:r>
              <a:rPr lang="fi-FI" dirty="0" smtClean="0"/>
              <a:t> hankintaan saas-palveluna, hankinnan valmistelu käynnissä, järjestelmä on käytössä aikaisintaan elokuussa</a:t>
            </a:r>
          </a:p>
          <a:p>
            <a:r>
              <a:rPr lang="fi-FI" dirty="0" smtClean="0"/>
              <a:t>Pätevyysrekisterissä edetään </a:t>
            </a:r>
            <a:r>
              <a:rPr lang="fi-FI" dirty="0" err="1" smtClean="0"/>
              <a:t>Spekin</a:t>
            </a:r>
            <a:r>
              <a:rPr lang="fi-FI" dirty="0" smtClean="0"/>
              <a:t> kanssa, joka on myös Liikenneviraston tieturvapätevyyksien rekisterin ylläpitäjä.  Kirjoitettu puitesopimus</a:t>
            </a:r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30.3.2017</a:t>
            </a:r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Janne Tuovinen</a:t>
            </a:r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C8140-4999-433A-94C9-CE04A7CDE4F4}" type="slidenum">
              <a:rPr lang="fi-FI" smtClean="0"/>
              <a:t>9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673749342"/>
      </p:ext>
    </p:extLst>
  </p:cSld>
  <p:clrMapOvr>
    <a:masterClrMapping/>
  </p:clrMapOvr>
</p:sld>
</file>

<file path=ppt/theme/theme1.xml><?xml version="1.0" encoding="utf-8"?>
<a:theme xmlns:a="http://schemas.openxmlformats.org/drawingml/2006/main" name="1_uusi_pohja">
  <a:themeElements>
    <a:clrScheme name="Liikennevirast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46AF"/>
      </a:accent1>
      <a:accent2>
        <a:srgbClr val="0088CE"/>
      </a:accent2>
      <a:accent3>
        <a:srgbClr val="3DB7E4"/>
      </a:accent3>
      <a:accent4>
        <a:srgbClr val="EA8A00"/>
      </a:accent4>
      <a:accent5>
        <a:srgbClr val="84CAC6"/>
      </a:accent5>
      <a:accent6>
        <a:srgbClr val="BCBC7E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aajakuva_Liikennevirasto.potx" id="{0143C127-69F1-4019-A783-DCE95FA98011}" vid="{BC132C1A-C7CF-40D1-855E-3389885240FB}"/>
    </a:ext>
  </a:extLst>
</a:theme>
</file>

<file path=ppt/theme/theme2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esityspohja tapahtumailmeellä</Template>
  <TotalTime>93</TotalTime>
  <Words>423</Words>
  <Application>Microsoft Office PowerPoint</Application>
  <PresentationFormat>Mukautettu</PresentationFormat>
  <Paragraphs>80</Paragraphs>
  <Slides>10</Slides>
  <Notes>1</Notes>
  <HiddenSlides>0</HiddenSlides>
  <MMClips>0</MMClips>
  <ScaleCrop>false</ScaleCrop>
  <HeadingPairs>
    <vt:vector size="6" baseType="variant">
      <vt:variant>
        <vt:lpstr>Käytetyt fontit</vt:lpstr>
      </vt:variant>
      <vt:variant>
        <vt:i4>3</vt:i4>
      </vt:variant>
      <vt:variant>
        <vt:lpstr>Teema</vt:lpstr>
      </vt:variant>
      <vt:variant>
        <vt:i4>1</vt:i4>
      </vt:variant>
      <vt:variant>
        <vt:lpstr>Dian otsikot</vt:lpstr>
      </vt:variant>
      <vt:variant>
        <vt:i4>10</vt:i4>
      </vt:variant>
    </vt:vector>
  </HeadingPairs>
  <TitlesOfParts>
    <vt:vector size="14" baseType="lpstr">
      <vt:lpstr>Arial</vt:lpstr>
      <vt:lpstr>Calibri</vt:lpstr>
      <vt:lpstr>Felbridge Pro</vt:lpstr>
      <vt:lpstr>1_uusi_pohja</vt:lpstr>
      <vt:lpstr>Ratatekninen oppimiskeskus (ROK)</vt:lpstr>
      <vt:lpstr>Tavoitteena varmistaa radanpidon ammattitaitoiset resurssit   </vt:lpstr>
      <vt:lpstr>Ratatekninen opetuskeskus</vt:lpstr>
      <vt:lpstr>Kahden minuutin esitys </vt:lpstr>
      <vt:lpstr>Rakentamisen tilannekatsaus</vt:lpstr>
      <vt:lpstr>Toimikunnan perustaminen</vt:lpstr>
      <vt:lpstr>Radanpidon työpätevyyksistä ja koulutustoiminnasta oma erillinen ohje</vt:lpstr>
      <vt:lpstr>Rataturvakoulutus ja ratatyöstä vastaava</vt:lpstr>
      <vt:lpstr>E-learning ja pätevyysrekisteri</vt:lpstr>
      <vt:lpstr>Liikennekaaren vaikutukset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Ratatekninen oppimiskeskus (ROK)</dc:title>
  <dc:creator>Janne Tuovinen</dc:creator>
  <cp:keywords/>
  <cp:lastModifiedBy>Tuovinen Janne</cp:lastModifiedBy>
  <cp:revision>10</cp:revision>
  <dcterms:created xsi:type="dcterms:W3CDTF">2017-03-30T06:33:23Z</dcterms:created>
  <dcterms:modified xsi:type="dcterms:W3CDTF">2017-03-30T08:06:54Z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vTieturiVerID">
    <vt:lpwstr>473.983.01.001</vt:lpwstr>
  </property>
  <property fmtid="{D5CDD505-2E9C-101B-9397-08002B2CF9AE}" pid="3" name="dvSaved">
    <vt:lpwstr>1</vt:lpwstr>
  </property>
  <property fmtid="{D5CDD505-2E9C-101B-9397-08002B2CF9AE}" pid="4" name="dvLanguage">
    <vt:lpwstr>1035</vt:lpwstr>
  </property>
  <property fmtid="{D5CDD505-2E9C-101B-9397-08002B2CF9AE}" pid="5" name="dvTemplate">
    <vt:lpwstr>esityspohja tapahtumailmeellä.potx</vt:lpwstr>
  </property>
  <property fmtid="{D5CDD505-2E9C-101B-9397-08002B2CF9AE}" pid="6" name="dvDefinition">
    <vt:lpwstr>983 (dd_default.xml)</vt:lpwstr>
  </property>
  <property fmtid="{D5CDD505-2E9C-101B-9397-08002B2CF9AE}" pid="7" name="dvDefinitionID">
    <vt:lpwstr>983</vt:lpwstr>
  </property>
  <property fmtid="{D5CDD505-2E9C-101B-9397-08002B2CF9AE}" pid="8" name="dvContentFile">
    <vt:lpwstr>dd_default.xml</vt:lpwstr>
  </property>
  <property fmtid="{D5CDD505-2E9C-101B-9397-08002B2CF9AE}" pid="9" name="dvGlobalVerID">
    <vt:lpwstr>473.85.01.012</vt:lpwstr>
  </property>
  <property fmtid="{D5CDD505-2E9C-101B-9397-08002B2CF9AE}" pid="10" name="dvDefinitionVersion">
    <vt:lpwstr>01.001 / 13.8.2014</vt:lpwstr>
  </property>
  <property fmtid="{D5CDD505-2E9C-101B-9397-08002B2CF9AE}" pid="11" name="filename">
    <vt:lpwstr>false</vt:lpwstr>
  </property>
  <property fmtid="{D5CDD505-2E9C-101B-9397-08002B2CF9AE}" pid="12" name="filenameandpath">
    <vt:lpwstr>false</vt:lpwstr>
  </property>
  <property fmtid="{D5CDD505-2E9C-101B-9397-08002B2CF9AE}" pid="13" name="dvPagenumberExist">
    <vt:lpwstr>1</vt:lpwstr>
  </property>
  <property fmtid="{D5CDD505-2E9C-101B-9397-08002B2CF9AE}" pid="14" name="dvAuthorExist">
    <vt:lpwstr>1</vt:lpwstr>
  </property>
  <property fmtid="{D5CDD505-2E9C-101B-9397-08002B2CF9AE}" pid="15" name="dvDateExist">
    <vt:lpwstr>-1</vt:lpwstr>
  </property>
  <property fmtid="{D5CDD505-2E9C-101B-9397-08002B2CF9AE}" pid="16" name="dvUsed">
    <vt:lpwstr>1</vt:lpwstr>
  </property>
  <property fmtid="{D5CDD505-2E9C-101B-9397-08002B2CF9AE}" pid="17" name="dvCompany">
    <vt:lpwstr>LIVI</vt:lpwstr>
  </property>
  <property fmtid="{D5CDD505-2E9C-101B-9397-08002B2CF9AE}" pid="18" name="dvSite">
    <vt:lpwstr>Helsinki</vt:lpwstr>
  </property>
  <property fmtid="{D5CDD505-2E9C-101B-9397-08002B2CF9AE}" pid="19" name="dvNumbering">
    <vt:lpwstr>0</vt:lpwstr>
  </property>
  <property fmtid="{D5CDD505-2E9C-101B-9397-08002B2CF9AE}" pid="20" name="dvDUname">
    <vt:lpwstr>Janne Tuovinen</vt:lpwstr>
  </property>
  <property fmtid="{D5CDD505-2E9C-101B-9397-08002B2CF9AE}" pid="21" name="dvDUdepartment">
    <vt:lpwstr>Tekniikka ja ympäristö</vt:lpwstr>
  </property>
  <property fmtid="{D5CDD505-2E9C-101B-9397-08002B2CF9AE}" pid="22" name="dvDUBusinessArea">
    <vt:lpwstr>Väylänpito</vt:lpwstr>
  </property>
  <property fmtid="{D5CDD505-2E9C-101B-9397-08002B2CF9AE}" pid="23" name="dvEuLogo">
    <vt:lpwstr/>
  </property>
  <property fmtid="{D5CDD505-2E9C-101B-9397-08002B2CF9AE}" pid="24" name="dvLogoExist">
    <vt:lpwstr>0</vt:lpwstr>
  </property>
  <property fmtid="{D5CDD505-2E9C-101B-9397-08002B2CF9AE}" pid="25" name="dvCurrentlogo">
    <vt:lpwstr>eu_karelia.jpg</vt:lpwstr>
  </property>
  <property fmtid="{D5CDD505-2E9C-101B-9397-08002B2CF9AE}" pid="26" name="dvEULogoExist">
    <vt:lpwstr>0</vt:lpwstr>
  </property>
  <property fmtid="{D5CDD505-2E9C-101B-9397-08002B2CF9AE}" pid="27" name="dvCurrentEUListLogo">
    <vt:lpwstr/>
  </property>
</Properties>
</file>